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8"/>
  </p:notesMasterIdLst>
  <p:sldIdLst>
    <p:sldId id="296" r:id="rId2"/>
    <p:sldId id="265" r:id="rId3"/>
    <p:sldId id="262" r:id="rId4"/>
    <p:sldId id="266" r:id="rId5"/>
    <p:sldId id="378" r:id="rId6"/>
    <p:sldId id="381" r:id="rId7"/>
    <p:sldId id="261" r:id="rId8"/>
    <p:sldId id="390" r:id="rId9"/>
    <p:sldId id="387" r:id="rId10"/>
    <p:sldId id="374" r:id="rId11"/>
    <p:sldId id="392" r:id="rId12"/>
    <p:sldId id="256" r:id="rId13"/>
    <p:sldId id="388" r:id="rId14"/>
    <p:sldId id="300" r:id="rId15"/>
    <p:sldId id="391" r:id="rId16"/>
    <p:sldId id="393" r:id="rId17"/>
    <p:sldId id="397" r:id="rId18"/>
    <p:sldId id="400" r:id="rId19"/>
    <p:sldId id="398" r:id="rId20"/>
    <p:sldId id="399" r:id="rId21"/>
    <p:sldId id="386" r:id="rId22"/>
    <p:sldId id="406" r:id="rId23"/>
    <p:sldId id="394" r:id="rId24"/>
    <p:sldId id="395" r:id="rId25"/>
    <p:sldId id="396" r:id="rId26"/>
    <p:sldId id="329" r:id="rId27"/>
    <p:sldId id="402" r:id="rId28"/>
    <p:sldId id="401" r:id="rId29"/>
    <p:sldId id="301" r:id="rId30"/>
    <p:sldId id="335" r:id="rId31"/>
    <p:sldId id="405" r:id="rId32"/>
    <p:sldId id="403" r:id="rId33"/>
    <p:sldId id="278" r:id="rId34"/>
    <p:sldId id="409" r:id="rId35"/>
    <p:sldId id="410" r:id="rId36"/>
    <p:sldId id="411" r:id="rId37"/>
  </p:sldIdLst>
  <p:sldSz cx="9144000" cy="5143500" type="screen16x9"/>
  <p:notesSz cx="6858000" cy="9144000"/>
  <p:embeddedFontLst>
    <p:embeddedFont>
      <p:font typeface="Amatic SC" panose="00000500000000000000" pitchFamily="2" charset="-79"/>
      <p:regular r:id="rId39"/>
      <p:bold r:id="rId40"/>
    </p:embeddedFont>
    <p:embeddedFont>
      <p:font typeface="Andalus" panose="02020603050405020304" pitchFamily="18" charset="-78"/>
      <p:regular r:id="rId41"/>
    </p:embeddedFont>
    <p:embeddedFont>
      <p:font typeface="Arabic Typesetting" panose="03020402040406030203" pitchFamily="66" charset="-78"/>
      <p:regular r:id="rId42"/>
    </p:embeddedFont>
    <p:embeddedFont>
      <p:font typeface="Arial Black" panose="020B0A04020102020204" pitchFamily="34" charset="0"/>
      <p:bold r:id="rId43"/>
    </p:embeddedFont>
    <p:embeddedFont>
      <p:font typeface="Calibri" panose="020F0502020204030204" pitchFamily="34" charset="0"/>
      <p:regular r:id="rId44"/>
      <p:bold r:id="rId45"/>
    </p:embeddedFont>
    <p:embeddedFont>
      <p:font typeface="Chiller" panose="04020404031007020602" pitchFamily="82" charset="0"/>
      <p:regular r:id="rId46"/>
    </p:embeddedFont>
    <p:embeddedFont>
      <p:font typeface="Nunito" pitchFamily="2" charset="0"/>
      <p:regular r:id="rId47"/>
      <p:bold r:id="rId48"/>
      <p:italic r:id="rId49"/>
      <p:boldItalic r:id="rId50"/>
    </p:embeddedFont>
    <p:embeddedFont>
      <p:font typeface="Nunito SemiBold" pitchFamily="2" charset="0"/>
      <p:regular r:id="rId51"/>
      <p:bold r:id="rId52"/>
      <p:italic r:id="rId53"/>
      <p:boldItalic r:id="rId54"/>
    </p:embeddedFont>
    <p:embeddedFont>
      <p:font typeface="Roboto" panose="02000000000000000000" pitchFamily="2" charset="0"/>
      <p:regular r:id="rId55"/>
      <p:bold r:id="rId56"/>
      <p:italic r:id="rId57"/>
      <p:boldItalic r:id="rId58"/>
    </p:embeddedFont>
    <p:embeddedFont>
      <p:font typeface="Traditional Arabic" panose="02020603050405020304" pitchFamily="18" charset="-78"/>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66"/>
    <a:srgbClr val="FF505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70" autoAdjust="0"/>
  </p:normalViewPr>
  <p:slideViewPr>
    <p:cSldViewPr snapToGrid="0">
      <p:cViewPr varScale="1">
        <p:scale>
          <a:sx n="81" d="100"/>
          <a:sy n="81" d="100"/>
        </p:scale>
        <p:origin x="10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r>
              <a:rPr lang="ar-SA" dirty="0"/>
              <a:t>1- الدقة </a:t>
            </a:r>
          </a:p>
          <a:p>
            <a:r>
              <a:rPr lang="ar-SA" dirty="0"/>
              <a:t>2- الملاءمة</a:t>
            </a:r>
          </a:p>
        </p:txBody>
      </p:sp>
    </p:spTree>
    <p:extLst>
      <p:ext uri="{BB962C8B-B14F-4D97-AF65-F5344CB8AC3E}">
        <p14:creationId xmlns:p14="http://schemas.microsoft.com/office/powerpoint/2010/main" val="932949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r>
              <a:rPr lang="ar-SA" dirty="0"/>
              <a:t>3-التوقيت</a:t>
            </a:r>
          </a:p>
          <a:p>
            <a:r>
              <a:rPr lang="ar-SA" dirty="0"/>
              <a:t>4-مستوى التفاصيل </a:t>
            </a:r>
          </a:p>
        </p:txBody>
      </p:sp>
    </p:spTree>
    <p:extLst>
      <p:ext uri="{BB962C8B-B14F-4D97-AF65-F5344CB8AC3E}">
        <p14:creationId xmlns:p14="http://schemas.microsoft.com/office/powerpoint/2010/main" val="2304457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r>
              <a:rPr lang="ar-SA" dirty="0"/>
              <a:t>5- الكفاية</a:t>
            </a:r>
          </a:p>
        </p:txBody>
      </p:sp>
    </p:spTree>
    <p:extLst>
      <p:ext uri="{BB962C8B-B14F-4D97-AF65-F5344CB8AC3E}">
        <p14:creationId xmlns:p14="http://schemas.microsoft.com/office/powerpoint/2010/main" val="169418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ar-SA" dirty="0"/>
              <a:t>يُستخدم في العديد من مجالات الحياة, أهمها: ترميز البضائع, أسماء الموردين, العملاء, الأصول الثابتة , تخطيط مواقع المستودعات, بل أنه في يوم ولادتك تحصل على رمز فريد وهو رقم الهوية (الرقم الوطني). </a:t>
            </a:r>
            <a:endParaRPr lang="en-US"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ar-SA" sz="1100" b="0" dirty="0"/>
              <a:t>إيجاد رموز أو أرقام فريدة </a:t>
            </a:r>
            <a:r>
              <a:rPr lang="ar-SA" sz="1100" b="0" dirty="0" err="1"/>
              <a:t>لشئ</a:t>
            </a:r>
            <a:r>
              <a:rPr lang="ar-SA" sz="1100" b="0" dirty="0"/>
              <a:t> معين (</a:t>
            </a:r>
            <a:r>
              <a:rPr lang="en-US" sz="1100" b="0" dirty="0"/>
              <a:t>Unique)</a:t>
            </a:r>
            <a:br>
              <a:rPr lang="en-US" sz="1100" b="0" dirty="0"/>
            </a:br>
            <a:r>
              <a:rPr lang="ar-SA" sz="1100" b="0" dirty="0"/>
              <a:t>معرفة مواصفات ما يشير إليه الصنف وبالتالي يسهل حفظه</a:t>
            </a:r>
            <a:br>
              <a:rPr lang="ar-SA" sz="1100" b="0" dirty="0"/>
            </a:br>
            <a:r>
              <a:rPr lang="ar-SA" sz="1100" b="0" dirty="0"/>
              <a:t>سهولة استخراج التقارير بناءً على الترميز.</a:t>
            </a:r>
            <a:br>
              <a:rPr lang="ar-SA" sz="1100" b="0" dirty="0"/>
            </a:br>
            <a:r>
              <a:rPr lang="ar-SA" sz="1100" b="0" dirty="0"/>
              <a:t>إيجاد رموز أو أرقام فريدة </a:t>
            </a:r>
            <a:r>
              <a:rPr lang="ar-SA" sz="1100" b="0" dirty="0" err="1"/>
              <a:t>لشئ</a:t>
            </a:r>
            <a:r>
              <a:rPr lang="ar-SA" sz="1100" b="0" dirty="0"/>
              <a:t> معين (</a:t>
            </a:r>
            <a:r>
              <a:rPr lang="en-US" sz="1100" b="0" dirty="0"/>
              <a:t>Unique)</a:t>
            </a:r>
            <a:br>
              <a:rPr lang="en-US" sz="1100" b="0" dirty="0"/>
            </a:br>
            <a:r>
              <a:rPr lang="ar-SA" sz="1100" b="0" dirty="0"/>
              <a:t>معرفة مواصفات ما يشير إليه الصنف وبالتالي يسهل حفظه</a:t>
            </a:r>
            <a:br>
              <a:rPr lang="ar-SA" sz="1100" b="0" dirty="0"/>
            </a:br>
            <a:r>
              <a:rPr lang="ar-SA" sz="1100" b="0" dirty="0"/>
              <a:t>سهولة استخراج التقارير بناءً على الترميز.</a:t>
            </a:r>
            <a:endParaRPr lang="ar-SA" dirty="0"/>
          </a:p>
          <a:p>
            <a:endParaRPr lang="ar-SA" dirty="0"/>
          </a:p>
        </p:txBody>
      </p:sp>
    </p:spTree>
    <p:extLst>
      <p:ext uri="{BB962C8B-B14F-4D97-AF65-F5344CB8AC3E}">
        <p14:creationId xmlns:p14="http://schemas.microsoft.com/office/powerpoint/2010/main" val="1336354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pPr marL="457200" marR="0" lvl="0" indent="-317500" algn="r" defTabSz="914400" rtl="1" eaLnBrk="1" fontAlgn="auto" latinLnBrk="0" hangingPunct="1">
              <a:lnSpc>
                <a:spcPct val="100000"/>
              </a:lnSpc>
              <a:spcBef>
                <a:spcPts val="0"/>
              </a:spcBef>
              <a:spcAft>
                <a:spcPts val="0"/>
              </a:spcAft>
              <a:buClr>
                <a:srgbClr val="000000"/>
              </a:buClr>
              <a:buSzPts val="1400"/>
              <a:buFont typeface="Arial"/>
              <a:buChar char="●"/>
              <a:tabLst/>
              <a:defRPr/>
            </a:pPr>
            <a:r>
              <a:rPr lang="ar-SA" sz="1100" b="1" i="0" u="none" strike="noStrike" baseline="0" dirty="0">
                <a:latin typeface="SimplifiedArabic-Bold"/>
                <a:cs typeface="Mudir MT" pitchFamily="2" charset="-78"/>
              </a:rPr>
              <a:t>القرار الرشيد وان كان يعتمد بنسبة كبيرة منه على ذكاء والهام متخذ القرار ، الا انه يستند في الأساس الى المعلومات والى جودتها</a:t>
            </a:r>
            <a:endParaRPr lang="ar-SA" sz="1800" dirty="0">
              <a:cs typeface="Mudir MT" pitchFamily="2" charset="-78"/>
            </a:endParaRPr>
          </a:p>
          <a:p>
            <a:pPr algn="r" rtl="1"/>
            <a:endParaRPr lang="ar-SA" dirty="0"/>
          </a:p>
        </p:txBody>
      </p:sp>
    </p:spTree>
    <p:extLst>
      <p:ext uri="{BB962C8B-B14F-4D97-AF65-F5344CB8AC3E}">
        <p14:creationId xmlns:p14="http://schemas.microsoft.com/office/powerpoint/2010/main" val="3821253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pPr marL="457200" indent="-317500" algn="r" rtl="1">
              <a:buFont typeface="Arial" panose="020B0604020202020204" pitchFamily="34" charset="0"/>
              <a:buChar char="•"/>
            </a:pPr>
            <a:r>
              <a:rPr lang="ar-SA" dirty="0"/>
              <a:t>الإجابة الصحيحة على السؤال الأول نطير </a:t>
            </a:r>
            <a:r>
              <a:rPr lang="ar-SA" dirty="0" err="1"/>
              <a:t>بالونة</a:t>
            </a:r>
            <a:r>
              <a:rPr lang="ar-SA" dirty="0"/>
              <a:t> و </a:t>
            </a:r>
            <a:r>
              <a:rPr lang="ar-SA" dirty="0" err="1"/>
              <a:t>وبالونة</a:t>
            </a:r>
            <a:r>
              <a:rPr lang="ar-SA" dirty="0"/>
              <a:t> </a:t>
            </a:r>
            <a:r>
              <a:rPr lang="ar-SA" dirty="0" err="1"/>
              <a:t>آخرى</a:t>
            </a:r>
            <a:r>
              <a:rPr lang="ar-SA" dirty="0"/>
              <a:t> لسرعة الإجابة  </a:t>
            </a:r>
          </a:p>
          <a:p>
            <a:pPr marL="457200" indent="-317500" algn="r" rtl="1">
              <a:buFont typeface="Arial" panose="020B0604020202020204" pitchFamily="34" charset="0"/>
              <a:buChar char="•"/>
            </a:pPr>
            <a:r>
              <a:rPr lang="ar-SA" dirty="0"/>
              <a:t>وللسؤال الثاني بالوتين </a:t>
            </a:r>
            <a:r>
              <a:rPr lang="ar-SA" dirty="0" err="1"/>
              <a:t>وبالونة</a:t>
            </a:r>
            <a:r>
              <a:rPr lang="ar-SA" dirty="0"/>
              <a:t> لسرعة الوقت </a:t>
            </a:r>
          </a:p>
          <a:p>
            <a:pPr marL="457200" indent="-317500" algn="r" rtl="1">
              <a:buFont typeface="Arial" panose="020B0604020202020204" pitchFamily="34" charset="0"/>
              <a:buChar char="•"/>
            </a:pPr>
            <a:r>
              <a:rPr lang="ar-SA" dirty="0"/>
              <a:t>وللسؤال الثالث 3 بالونات </a:t>
            </a:r>
            <a:r>
              <a:rPr lang="ar-SA" dirty="0" err="1"/>
              <a:t>وبالونة</a:t>
            </a:r>
            <a:r>
              <a:rPr lang="ar-SA" dirty="0"/>
              <a:t> لسرعة الوقت </a:t>
            </a:r>
          </a:p>
          <a:p>
            <a:pPr marL="457200" indent="-317500" algn="r" rtl="1">
              <a:buFont typeface="Arial" panose="020B0604020202020204" pitchFamily="34" charset="0"/>
              <a:buChar char="•"/>
            </a:pPr>
            <a:r>
              <a:rPr lang="ar-SA" dirty="0"/>
              <a:t>الربح نطير كل البالونات بدون أن يسقط المنطاد </a:t>
            </a:r>
          </a:p>
          <a:p>
            <a:pPr marL="457200" indent="-317500" algn="r" rtl="1">
              <a:buFont typeface="Arial" panose="020B0604020202020204" pitchFamily="34" charset="0"/>
              <a:buChar char="•"/>
            </a:pPr>
            <a:r>
              <a:rPr lang="ar-SA" dirty="0"/>
              <a:t>في حالة الإجابة الخطأ نختار بالون في السهم الأسود </a:t>
            </a:r>
          </a:p>
        </p:txBody>
      </p:sp>
    </p:spTree>
    <p:extLst>
      <p:ext uri="{BB962C8B-B14F-4D97-AF65-F5344CB8AC3E}">
        <p14:creationId xmlns:p14="http://schemas.microsoft.com/office/powerpoint/2010/main" val="1132216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5454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4C6218-47AC-444C-86B9-88BE97346752}" type="datetimeFigureOut">
              <a:rPr lang="en-GB" smtClean="0">
                <a:solidFill>
                  <a:prstClr val="black">
                    <a:tint val="75000"/>
                  </a:prstClr>
                </a:solidFill>
              </a:rPr>
              <a:pPr/>
              <a:t>10/12/2022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0C5BB95-1504-4A9A-8FDA-B0CE65724FC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69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half">
  <p:cSld name="TITLE_AND_BODY_1">
    <p:spTree>
      <p:nvGrpSpPr>
        <p:cNvPr id="1" name="Shape 68"/>
        <p:cNvGrpSpPr/>
        <p:nvPr/>
      </p:nvGrpSpPr>
      <p:grpSpPr>
        <a:xfrm>
          <a:off x="0" y="0"/>
          <a:ext cx="0" cy="0"/>
          <a:chOff x="0" y="0"/>
          <a:chExt cx="0" cy="0"/>
        </a:xfrm>
      </p:grpSpPr>
      <p:sp>
        <p:nvSpPr>
          <p:cNvPr id="69" name="Google Shape;69;p6"/>
          <p:cNvSpPr/>
          <p:nvPr/>
        </p:nvSpPr>
        <p:spPr>
          <a:xfrm>
            <a:off x="0" y="0"/>
            <a:ext cx="9144000" cy="51435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rot="10800000">
            <a:off x="478120" y="499499"/>
            <a:ext cx="3891580" cy="4389451"/>
          </a:xfrm>
          <a:custGeom>
            <a:avLst/>
            <a:gdLst/>
            <a:ahLst/>
            <a:cxnLst/>
            <a:rect l="l" t="t" r="r" b="b"/>
            <a:pathLst>
              <a:path w="873041" h="513236" extrusionOk="0">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6"/>
          <p:cNvSpPr/>
          <p:nvPr/>
        </p:nvSpPr>
        <p:spPr>
          <a:xfrm>
            <a:off x="359638" y="371200"/>
            <a:ext cx="3869146" cy="4400299"/>
          </a:xfrm>
          <a:custGeom>
            <a:avLst/>
            <a:gdLst/>
            <a:ahLst/>
            <a:cxnLst/>
            <a:rect l="l" t="t" r="r" b="b"/>
            <a:pathLst>
              <a:path w="1717712" h="1953518" extrusionOk="0">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6"/>
          <p:cNvSpPr txBox="1">
            <a:spLocks noGrp="1"/>
          </p:cNvSpPr>
          <p:nvPr>
            <p:ph type="title"/>
          </p:nvPr>
        </p:nvSpPr>
        <p:spPr>
          <a:xfrm>
            <a:off x="883375" y="1004988"/>
            <a:ext cx="2879400" cy="9519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3" name="Google Shape;73;p6"/>
          <p:cNvSpPr txBox="1">
            <a:spLocks noGrp="1"/>
          </p:cNvSpPr>
          <p:nvPr>
            <p:ph type="body" idx="1"/>
          </p:nvPr>
        </p:nvSpPr>
        <p:spPr>
          <a:xfrm>
            <a:off x="883525" y="2078413"/>
            <a:ext cx="2879400" cy="2060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74" name="Google Shape;74;p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6"/>
          <p:cNvSpPr/>
          <p:nvPr/>
        </p:nvSpPr>
        <p:spPr>
          <a:xfrm rot="5400000">
            <a:off x="3614542" y="2581686"/>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6"/>
          <p:cNvSpPr/>
          <p:nvPr/>
        </p:nvSpPr>
        <p:spPr>
          <a:xfrm rot="5400000">
            <a:off x="4155556" y="35228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6"/>
          <p:cNvSpPr/>
          <p:nvPr/>
        </p:nvSpPr>
        <p:spPr>
          <a:xfrm rot="10800000">
            <a:off x="542537" y="4490175"/>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6"/>
          <p:cNvSpPr/>
          <p:nvPr/>
        </p:nvSpPr>
        <p:spPr>
          <a:xfrm rot="5130764">
            <a:off x="247642" y="411835"/>
            <a:ext cx="745888" cy="775329"/>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6"/>
          <p:cNvSpPr/>
          <p:nvPr/>
        </p:nvSpPr>
        <p:spPr>
          <a:xfrm>
            <a:off x="2994774" y="30055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6"/>
          <p:cNvSpPr/>
          <p:nvPr/>
        </p:nvSpPr>
        <p:spPr>
          <a:xfrm>
            <a:off x="1495696" y="462807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6"/>
          <p:cNvSpPr/>
          <p:nvPr/>
        </p:nvSpPr>
        <p:spPr>
          <a:xfrm rot="10800000">
            <a:off x="545766" y="4680253"/>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9"/>
        <p:cNvGrpSpPr/>
        <p:nvPr/>
      </p:nvGrpSpPr>
      <p:grpSpPr>
        <a:xfrm>
          <a:off x="0" y="0"/>
          <a:ext cx="0" cy="0"/>
          <a:chOff x="0" y="0"/>
          <a:chExt cx="0" cy="0"/>
        </a:xfrm>
      </p:grpSpPr>
      <p:sp>
        <p:nvSpPr>
          <p:cNvPr id="130" name="Google Shape;130;p10"/>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0"/>
          <p:cNvSpPr/>
          <p:nvPr/>
        </p:nvSpPr>
        <p:spPr>
          <a:xfrm>
            <a:off x="642525" y="4216625"/>
            <a:ext cx="5890324" cy="56263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0"/>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0"/>
          <p:cNvSpPr txBox="1">
            <a:spLocks noGrp="1"/>
          </p:cNvSpPr>
          <p:nvPr>
            <p:ph type="body" idx="1"/>
          </p:nvPr>
        </p:nvSpPr>
        <p:spPr>
          <a:xfrm>
            <a:off x="823076" y="4261808"/>
            <a:ext cx="5522700" cy="3912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1600"/>
              <a:buNone/>
              <a:defRPr sz="1600"/>
            </a:lvl1pPr>
          </a:lstStyle>
          <a:p>
            <a:endParaRPr/>
          </a:p>
        </p:txBody>
      </p:sp>
      <p:sp>
        <p:nvSpPr>
          <p:cNvPr id="134" name="Google Shape;134;p1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10"/>
          <p:cNvSpPr/>
          <p:nvPr/>
        </p:nvSpPr>
        <p:spPr>
          <a:xfrm rot="5400000">
            <a:off x="31216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0"/>
          <p:cNvSpPr/>
          <p:nvPr/>
        </p:nvSpPr>
        <p:spPr>
          <a:xfrm rot="-9525180">
            <a:off x="252849" y="4358394"/>
            <a:ext cx="290510" cy="231333"/>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0"/>
          <p:cNvSpPr/>
          <p:nvPr/>
        </p:nvSpPr>
        <p:spPr>
          <a:xfrm rot="-9525180">
            <a:off x="217769" y="4512917"/>
            <a:ext cx="132490" cy="91286"/>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0"/>
          <p:cNvSpPr/>
          <p:nvPr/>
        </p:nvSpPr>
        <p:spPr>
          <a:xfrm rot="-167066">
            <a:off x="4934240" y="363639"/>
            <a:ext cx="888144" cy="61489"/>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0"/>
          <p:cNvSpPr/>
          <p:nvPr/>
        </p:nvSpPr>
        <p:spPr>
          <a:xfrm rot="-167066">
            <a:off x="5876367" y="368207"/>
            <a:ext cx="86889"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0"/>
          <p:cNvSpPr/>
          <p:nvPr/>
        </p:nvSpPr>
        <p:spPr>
          <a:xfrm rot="-167066">
            <a:off x="6046138" y="354459"/>
            <a:ext cx="299726"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0"/>
          <p:cNvSpPr/>
          <p:nvPr/>
        </p:nvSpPr>
        <p:spPr>
          <a:xfrm rot="5400000">
            <a:off x="8280263" y="2495763"/>
            <a:ext cx="850640" cy="154977"/>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4A2277-7A2D-4218-B882-01D0AD9210E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4A2476A0-2E37-4F85-9382-24FDB4836005}"/>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5653025-9C7D-467B-B17A-2F0A6B548D6D}"/>
              </a:ext>
            </a:extLst>
          </p:cNvPr>
          <p:cNvSpPr>
            <a:spLocks noGrp="1"/>
          </p:cNvSpPr>
          <p:nvPr>
            <p:ph type="dt" sz="half" idx="10"/>
          </p:nvPr>
        </p:nvSpPr>
        <p:spPr/>
        <p:txBody>
          <a:bodyPr/>
          <a:lstStyle/>
          <a:p>
            <a:fld id="{73E46DC1-6C90-4B1A-89D4-1263FF4863E7}" type="datetimeFigureOut">
              <a:rPr lang="ar-SA" smtClean="0"/>
              <a:t>17/05/44</a:t>
            </a:fld>
            <a:endParaRPr lang="ar-SA"/>
          </a:p>
        </p:txBody>
      </p:sp>
      <p:sp>
        <p:nvSpPr>
          <p:cNvPr id="5" name="عنصر نائب للتذييل 4">
            <a:extLst>
              <a:ext uri="{FF2B5EF4-FFF2-40B4-BE49-F238E27FC236}">
                <a16:creationId xmlns:a16="http://schemas.microsoft.com/office/drawing/2014/main" id="{AFF5BB13-B861-4823-8972-BEEB335BD43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F98FF09-FD47-4CAC-A846-B1F70ED92B91}"/>
              </a:ext>
            </a:extLst>
          </p:cNvPr>
          <p:cNvSpPr>
            <a:spLocks noGrp="1"/>
          </p:cNvSpPr>
          <p:nvPr>
            <p:ph type="sldNum" sz="quarter" idx="12"/>
          </p:nvPr>
        </p:nvSpPr>
        <p:spPr/>
        <p:txBody>
          <a:bodyPr/>
          <a:lstStyle/>
          <a:p>
            <a:fld id="{EDD7A941-AB1E-4368-AAD1-D914DAFF4D53}" type="slidenum">
              <a:rPr lang="ar-SA" smtClean="0"/>
              <a:t>‹#›</a:t>
            </a:fld>
            <a:endParaRPr lang="ar-SA"/>
          </a:p>
        </p:txBody>
      </p:sp>
    </p:spTree>
    <p:extLst>
      <p:ext uri="{BB962C8B-B14F-4D97-AF65-F5344CB8AC3E}">
        <p14:creationId xmlns:p14="http://schemas.microsoft.com/office/powerpoint/2010/main" val="303584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54689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6" r:id="rId4"/>
    <p:sldLayoutId id="2147483657" r:id="rId5"/>
    <p:sldLayoutId id="2147483658" r:id="rId6"/>
    <p:sldLayoutId id="2147483659" r:id="rId7"/>
    <p:sldLayoutId id="2147483662" r:id="rId8"/>
    <p:sldLayoutId id="2147483664" r:id="rId9"/>
    <p:sldLayoutId id="2147483665" r:id="rId10"/>
    <p:sldLayoutId id="2147483666"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2.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2.wdp"/><Relationship Id="rId7" Type="http://schemas.openxmlformats.org/officeDocument/2006/relationships/image" Target="../media/image17.jpe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hyperlink" Target="http://gov.sa/"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02DF32B-1BF9-4E92-92BF-06F93C32689A}"/>
              </a:ext>
            </a:extLst>
          </p:cNvPr>
          <p:cNvSpPr>
            <a:spLocks noGrp="1"/>
          </p:cNvSpPr>
          <p:nvPr>
            <p:ph type="ctrTitle"/>
          </p:nvPr>
        </p:nvSpPr>
        <p:spPr>
          <a:xfrm>
            <a:off x="1773450" y="2437225"/>
            <a:ext cx="5597100" cy="671100"/>
          </a:xfrm>
        </p:spPr>
        <p:txBody>
          <a:bodyPr/>
          <a:lstStyle/>
          <a:p>
            <a:r>
              <a:rPr lang="ar-SA" dirty="0">
                <a:latin typeface="Calibri" panose="020F0502020204030204" pitchFamily="34" charset="0"/>
                <a:cs typeface="Calibri" panose="020F0502020204030204" pitchFamily="34" charset="0"/>
              </a:rPr>
              <a:t>بسم الله الرحمن الرحيم </a:t>
            </a:r>
          </a:p>
        </p:txBody>
      </p:sp>
    </p:spTree>
    <p:extLst>
      <p:ext uri="{BB962C8B-B14F-4D97-AF65-F5344CB8AC3E}">
        <p14:creationId xmlns:p14="http://schemas.microsoft.com/office/powerpoint/2010/main" val="364986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a:extLst>
              <a:ext uri="{FF2B5EF4-FFF2-40B4-BE49-F238E27FC236}">
                <a16:creationId xmlns:a16="http://schemas.microsoft.com/office/drawing/2014/main" id="{C9D1DA16-7CCB-4CB6-935D-9591C09A6B4F}"/>
              </a:ext>
            </a:extLst>
          </p:cNvPr>
          <p:cNvSpPr>
            <a:spLocks noGrp="1"/>
          </p:cNvSpPr>
          <p:nvPr>
            <p:ph type="body" idx="1"/>
          </p:nvPr>
        </p:nvSpPr>
        <p:spPr>
          <a:xfrm>
            <a:off x="1382233" y="1186825"/>
            <a:ext cx="6379534" cy="2769900"/>
          </a:xfrm>
        </p:spPr>
        <p:txBody>
          <a:bodyPr/>
          <a:lstStyle/>
          <a:p>
            <a:pPr algn="r" rtl="1"/>
            <a:r>
              <a:rPr lang="ar-SA" dirty="0">
                <a:cs typeface="Mudir MT" pitchFamily="2" charset="-78"/>
              </a:rPr>
              <a:t>بشكل مبسط الترميز هو إعطاء رمز مختصر فريد لكل </a:t>
            </a:r>
            <a:r>
              <a:rPr lang="ar-SA" dirty="0" err="1">
                <a:cs typeface="Mudir MT" pitchFamily="2" charset="-78"/>
              </a:rPr>
              <a:t>ماهو</a:t>
            </a:r>
            <a:r>
              <a:rPr lang="ar-SA" dirty="0">
                <a:cs typeface="Mudir MT" pitchFamily="2" charset="-78"/>
              </a:rPr>
              <a:t> كبير أو معقد . </a:t>
            </a:r>
          </a:p>
        </p:txBody>
      </p:sp>
      <p:sp>
        <p:nvSpPr>
          <p:cNvPr id="3" name="عنصر نائب لرقم الشريحة 2">
            <a:extLst>
              <a:ext uri="{FF2B5EF4-FFF2-40B4-BE49-F238E27FC236}">
                <a16:creationId xmlns:a16="http://schemas.microsoft.com/office/drawing/2014/main" id="{1D64CD7B-CFCA-42C8-866D-A4BC30A7D3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4" name="مربع نص 3">
            <a:extLst>
              <a:ext uri="{FF2B5EF4-FFF2-40B4-BE49-F238E27FC236}">
                <a16:creationId xmlns:a16="http://schemas.microsoft.com/office/drawing/2014/main" id="{BE160FB0-E292-4FEB-A723-C20A518BB5C5}"/>
              </a:ext>
            </a:extLst>
          </p:cNvPr>
          <p:cNvSpPr txBox="1"/>
          <p:nvPr/>
        </p:nvSpPr>
        <p:spPr>
          <a:xfrm>
            <a:off x="8034562" y="4379594"/>
            <a:ext cx="739625" cy="307777"/>
          </a:xfrm>
          <a:prstGeom prst="rect">
            <a:avLst/>
          </a:prstGeom>
          <a:noFill/>
          <a:ln>
            <a:solidFill>
              <a:schemeClr val="accent1"/>
            </a:solidFill>
          </a:ln>
        </p:spPr>
        <p:txBody>
          <a:bodyPr wrap="square" rtlCol="1">
            <a:spAutoFit/>
          </a:bodyPr>
          <a:lstStyle/>
          <a:p>
            <a:pPr algn="ctr" rtl="1"/>
            <a:r>
              <a:rPr lang="ar-SA" dirty="0">
                <a:effectLst>
                  <a:outerShdw blurRad="38100" dist="38100" dir="2700000" algn="tl">
                    <a:srgbClr val="000000">
                      <a:alpha val="43137"/>
                    </a:srgbClr>
                  </a:outerShdw>
                </a:effectLst>
              </a:rPr>
              <a:t>إثرائي   </a:t>
            </a:r>
          </a:p>
        </p:txBody>
      </p:sp>
    </p:spTree>
    <p:extLst>
      <p:ext uri="{BB962C8B-B14F-4D97-AF65-F5344CB8AC3E}">
        <p14:creationId xmlns:p14="http://schemas.microsoft.com/office/powerpoint/2010/main" val="120776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a:extLst>
              <a:ext uri="{FF2B5EF4-FFF2-40B4-BE49-F238E27FC236}">
                <a16:creationId xmlns:a16="http://schemas.microsoft.com/office/drawing/2014/main" id="{C9D1DA16-7CCB-4CB6-935D-9591C09A6B4F}"/>
              </a:ext>
            </a:extLst>
          </p:cNvPr>
          <p:cNvSpPr>
            <a:spLocks noGrp="1"/>
          </p:cNvSpPr>
          <p:nvPr>
            <p:ph type="body" idx="1"/>
          </p:nvPr>
        </p:nvSpPr>
        <p:spPr>
          <a:xfrm>
            <a:off x="1215978" y="1017326"/>
            <a:ext cx="6379534" cy="1960136"/>
          </a:xfrm>
        </p:spPr>
        <p:txBody>
          <a:bodyPr/>
          <a:lstStyle/>
          <a:p>
            <a:pPr algn="r" rtl="1"/>
            <a:r>
              <a:rPr lang="ar-SA" dirty="0" err="1">
                <a:cs typeface="Mudir MT" pitchFamily="2" charset="-78"/>
              </a:rPr>
              <a:t>ماهو</a:t>
            </a:r>
            <a:r>
              <a:rPr lang="ar-SA" dirty="0">
                <a:cs typeface="Mudir MT" pitchFamily="2" charset="-78"/>
              </a:rPr>
              <a:t> أشهر نظام ترميز في الحاسب ؟ </a:t>
            </a:r>
          </a:p>
          <a:p>
            <a:pPr algn="r" rtl="1"/>
            <a:endParaRPr lang="ar-SA" dirty="0">
              <a:cs typeface="Mudir MT" pitchFamily="2" charset="-78"/>
            </a:endParaRPr>
          </a:p>
        </p:txBody>
      </p:sp>
      <p:sp>
        <p:nvSpPr>
          <p:cNvPr id="3" name="عنصر نائب لرقم الشريحة 2">
            <a:extLst>
              <a:ext uri="{FF2B5EF4-FFF2-40B4-BE49-F238E27FC236}">
                <a16:creationId xmlns:a16="http://schemas.microsoft.com/office/drawing/2014/main" id="{1D64CD7B-CFCA-42C8-866D-A4BC30A7D3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مربع نص 3">
            <a:extLst>
              <a:ext uri="{FF2B5EF4-FFF2-40B4-BE49-F238E27FC236}">
                <a16:creationId xmlns:a16="http://schemas.microsoft.com/office/drawing/2014/main" id="{BE160FB0-E292-4FEB-A723-C20A518BB5C5}"/>
              </a:ext>
            </a:extLst>
          </p:cNvPr>
          <p:cNvSpPr txBox="1"/>
          <p:nvPr/>
        </p:nvSpPr>
        <p:spPr>
          <a:xfrm>
            <a:off x="6847368" y="4797611"/>
            <a:ext cx="1967484" cy="307777"/>
          </a:xfrm>
          <a:prstGeom prst="rect">
            <a:avLst/>
          </a:prstGeom>
          <a:noFill/>
          <a:ln>
            <a:solidFill>
              <a:schemeClr val="accent1"/>
            </a:solidFill>
          </a:ln>
        </p:spPr>
        <p:txBody>
          <a:bodyPr wrap="square" rtlCol="1">
            <a:spAutoFit/>
          </a:bodyPr>
          <a:lstStyle/>
          <a:p>
            <a:pPr algn="r" rtl="1"/>
            <a:r>
              <a:rPr lang="ar-SA" dirty="0">
                <a:effectLst>
                  <a:outerShdw blurRad="38100" dist="38100" dir="2700000" algn="tl">
                    <a:srgbClr val="000000">
                      <a:alpha val="43137"/>
                    </a:srgbClr>
                  </a:outerShdw>
                </a:effectLst>
              </a:rPr>
              <a:t>خبرات سابقة / تقنية رقمية 1-1  </a:t>
            </a:r>
          </a:p>
        </p:txBody>
      </p:sp>
      <p:pic>
        <p:nvPicPr>
          <p:cNvPr id="5" name="Picture 2" descr="File:ASCII logo.png - Wikimedia Commons">
            <a:extLst>
              <a:ext uri="{FF2B5EF4-FFF2-40B4-BE49-F238E27FC236}">
                <a16:creationId xmlns:a16="http://schemas.microsoft.com/office/drawing/2014/main" id="{F2BC31CA-C381-421A-BA20-A7867F717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233" y="2339919"/>
            <a:ext cx="1783080" cy="178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08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xfrm>
            <a:off x="1642961" y="1544892"/>
            <a:ext cx="6230679" cy="2053716"/>
          </a:xfrm>
          <a:prstGeom prst="rect">
            <a:avLst/>
          </a:prstGeom>
        </p:spPr>
        <p:txBody>
          <a:bodyPr spcFirstLastPara="1" wrap="square" lIns="0" tIns="0" rIns="0" bIns="0" anchor="ctr" anchorCtr="0">
            <a:noAutofit/>
          </a:bodyPr>
          <a:lstStyle/>
          <a:p>
            <a:pPr marL="0" lvl="0" indent="0" algn="ctr" rtl="1">
              <a:spcBef>
                <a:spcPts val="0"/>
              </a:spcBef>
              <a:spcAft>
                <a:spcPts val="0"/>
              </a:spcAft>
              <a:buNone/>
            </a:pPr>
            <a:br>
              <a:rPr lang="ar-SA" sz="3200" dirty="0">
                <a:latin typeface="Calibri" panose="020F0502020204030204" pitchFamily="34" charset="0"/>
                <a:cs typeface="Calibri" panose="020F0502020204030204" pitchFamily="34" charset="0"/>
              </a:rPr>
            </a:br>
            <a:r>
              <a:rPr lang="ar-SA" sz="3200" dirty="0">
                <a:latin typeface="Calibri" panose="020F0502020204030204" pitchFamily="34" charset="0"/>
                <a:cs typeface="Calibri" panose="020F0502020204030204" pitchFamily="34" charset="0"/>
              </a:rPr>
              <a:t>في الحياة اليومية نستخدم الرموز </a:t>
            </a:r>
            <a:br>
              <a:rPr lang="ar-SA" sz="3200" dirty="0">
                <a:latin typeface="Calibri" panose="020F0502020204030204" pitchFamily="34" charset="0"/>
                <a:cs typeface="Calibri" panose="020F0502020204030204" pitchFamily="34" charset="0"/>
              </a:rPr>
            </a:br>
            <a:r>
              <a:rPr lang="ar-SA" sz="3200" dirty="0">
                <a:latin typeface="Calibri" panose="020F0502020204030204" pitchFamily="34" charset="0"/>
                <a:cs typeface="Calibri" panose="020F0502020204030204" pitchFamily="34" charset="0"/>
              </a:rPr>
              <a:t>لتمثيل البيانات ..</a:t>
            </a:r>
            <a:br>
              <a:rPr lang="ar-SA" sz="3200" dirty="0">
                <a:latin typeface="Calibri" panose="020F0502020204030204" pitchFamily="34" charset="0"/>
                <a:cs typeface="Calibri" panose="020F0502020204030204" pitchFamily="34" charset="0"/>
              </a:rPr>
            </a:br>
            <a:br>
              <a:rPr lang="ar-SA" sz="3200" dirty="0">
                <a:latin typeface="Calibri" panose="020F0502020204030204" pitchFamily="34" charset="0"/>
                <a:cs typeface="Calibri" panose="020F0502020204030204" pitchFamily="34" charset="0"/>
              </a:rPr>
            </a:br>
            <a:br>
              <a:rPr lang="ar-SA" sz="3200" dirty="0">
                <a:latin typeface="Calibri" panose="020F0502020204030204" pitchFamily="34" charset="0"/>
                <a:cs typeface="Calibri" panose="020F0502020204030204" pitchFamily="34" charset="0"/>
              </a:rPr>
            </a:br>
            <a:r>
              <a:rPr lang="ar-SA" sz="3200" dirty="0">
                <a:latin typeface="Calibri" panose="020F0502020204030204" pitchFamily="34" charset="0"/>
                <a:cs typeface="Calibri" panose="020F0502020204030204" pitchFamily="34" charset="0"/>
              </a:rPr>
              <a:t>اعطي أكبر قدر ممكن من استخدامات الترميز </a:t>
            </a:r>
            <a:br>
              <a:rPr lang="ar-SA" sz="3200" dirty="0">
                <a:latin typeface="Calibri" panose="020F0502020204030204" pitchFamily="34" charset="0"/>
                <a:cs typeface="Calibri" panose="020F0502020204030204" pitchFamily="34" charset="0"/>
              </a:rPr>
            </a:br>
            <a:r>
              <a:rPr lang="ar-SA" sz="3200" dirty="0">
                <a:latin typeface="Calibri" panose="020F0502020204030204" pitchFamily="34" charset="0"/>
                <a:cs typeface="Calibri" panose="020F0502020204030204" pitchFamily="34" charset="0"/>
              </a:rPr>
              <a:t>في حياتنا </a:t>
            </a:r>
            <a:endParaRPr sz="3200" dirty="0">
              <a:latin typeface="Calibri" panose="020F0502020204030204" pitchFamily="34" charset="0"/>
              <a:cs typeface="Calibri" panose="020F0502020204030204" pitchFamily="34" charset="0"/>
            </a:endParaRPr>
          </a:p>
        </p:txBody>
      </p:sp>
      <p:sp>
        <p:nvSpPr>
          <p:cNvPr id="3" name="مربع نص 2">
            <a:extLst>
              <a:ext uri="{FF2B5EF4-FFF2-40B4-BE49-F238E27FC236}">
                <a16:creationId xmlns:a16="http://schemas.microsoft.com/office/drawing/2014/main" id="{7A68FC50-85BF-4FBC-96AB-9F6CA55059A8}"/>
              </a:ext>
            </a:extLst>
          </p:cNvPr>
          <p:cNvSpPr txBox="1"/>
          <p:nvPr/>
        </p:nvSpPr>
        <p:spPr>
          <a:xfrm>
            <a:off x="6889898" y="4680652"/>
            <a:ext cx="1967484" cy="307777"/>
          </a:xfrm>
          <a:prstGeom prst="rect">
            <a:avLst/>
          </a:prstGeom>
          <a:noFill/>
          <a:ln>
            <a:solidFill>
              <a:srgbClr val="C00000"/>
            </a:solidFill>
          </a:ln>
        </p:spPr>
        <p:txBody>
          <a:bodyPr wrap="square" rtlCol="1">
            <a:spAutoFit/>
          </a:bodyPr>
          <a:lstStyle/>
          <a:p>
            <a:pPr algn="ctr" rtl="1"/>
            <a:r>
              <a:rPr lang="ar-SA" dirty="0">
                <a:effectLst>
                  <a:outerShdw blurRad="38100" dist="38100" dir="2700000" algn="tl">
                    <a:srgbClr val="000000">
                      <a:alpha val="43137"/>
                    </a:srgbClr>
                  </a:outerShdw>
                </a:effectLst>
              </a:rPr>
              <a:t>عصف ذهني / طلاقة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7C01C3C-790C-45CD-9C5A-0EF722A92630}"/>
              </a:ext>
            </a:extLst>
          </p:cNvPr>
          <p:cNvSpPr>
            <a:spLocks noGrp="1"/>
          </p:cNvSpPr>
          <p:nvPr>
            <p:ph type="title"/>
          </p:nvPr>
        </p:nvSpPr>
        <p:spPr/>
        <p:txBody>
          <a:bodyPr/>
          <a:lstStyle/>
          <a:p>
            <a:pPr algn="r" rtl="1"/>
            <a:r>
              <a:rPr lang="ar-SA" sz="2400" dirty="0">
                <a:latin typeface="Calibri" panose="020F0502020204030204" pitchFamily="34" charset="0"/>
                <a:cs typeface="Calibri" panose="020F0502020204030204" pitchFamily="34" charset="0"/>
              </a:rPr>
              <a:t>أمثلة من الحياة اليومية حيث يستخدم الرموز لتمثيل البيانات </a:t>
            </a:r>
          </a:p>
        </p:txBody>
      </p:sp>
      <p:sp>
        <p:nvSpPr>
          <p:cNvPr id="4" name="عنصر نائب لرقم الشريحة 3">
            <a:extLst>
              <a:ext uri="{FF2B5EF4-FFF2-40B4-BE49-F238E27FC236}">
                <a16:creationId xmlns:a16="http://schemas.microsoft.com/office/drawing/2014/main" id="{7C0ED952-E1E3-4261-B85D-69AA309552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5" name="صورة 4">
            <a:extLst>
              <a:ext uri="{FF2B5EF4-FFF2-40B4-BE49-F238E27FC236}">
                <a16:creationId xmlns:a16="http://schemas.microsoft.com/office/drawing/2014/main" id="{405EB55B-0DF3-4F1D-86AE-243B0299D313}"/>
              </a:ext>
            </a:extLst>
          </p:cNvPr>
          <p:cNvPicPr>
            <a:picLocks noChangeAspect="1"/>
          </p:cNvPicPr>
          <p:nvPr/>
        </p:nvPicPr>
        <p:blipFill>
          <a:blip r:embed="rId2"/>
          <a:stretch>
            <a:fillRect/>
          </a:stretch>
        </p:blipFill>
        <p:spPr>
          <a:xfrm>
            <a:off x="491490" y="1353557"/>
            <a:ext cx="3451118" cy="2916337"/>
          </a:xfrm>
          <a:prstGeom prst="rect">
            <a:avLst/>
          </a:prstGeom>
        </p:spPr>
      </p:pic>
      <p:sp>
        <p:nvSpPr>
          <p:cNvPr id="8" name="مربع نص 7">
            <a:extLst>
              <a:ext uri="{FF2B5EF4-FFF2-40B4-BE49-F238E27FC236}">
                <a16:creationId xmlns:a16="http://schemas.microsoft.com/office/drawing/2014/main" id="{DA424FC0-C019-4EAE-AB2D-9DA21AECCA26}"/>
              </a:ext>
            </a:extLst>
          </p:cNvPr>
          <p:cNvSpPr txBox="1"/>
          <p:nvPr/>
        </p:nvSpPr>
        <p:spPr>
          <a:xfrm>
            <a:off x="3822634" y="1751691"/>
            <a:ext cx="4829875" cy="1154162"/>
          </a:xfrm>
          <a:prstGeom prst="rect">
            <a:avLst/>
          </a:prstGeom>
          <a:noFill/>
        </p:spPr>
        <p:txBody>
          <a:bodyPr wrap="square">
            <a:spAutoFit/>
          </a:bodyPr>
          <a:lstStyle/>
          <a:p>
            <a:pPr algn="ctr" rtl="1">
              <a:lnSpc>
                <a:spcPct val="150000"/>
              </a:lnSpc>
            </a:pPr>
            <a:r>
              <a:rPr lang="ar-SA" sz="2400" dirty="0">
                <a:latin typeface="Calibri" panose="020F0502020204030204" pitchFamily="34" charset="0"/>
                <a:cs typeface="Akhbar MT" pitchFamily="2" charset="-78"/>
              </a:rPr>
              <a:t>وضع اتحاد النقل الجوي الدولي   </a:t>
            </a:r>
            <a:r>
              <a:rPr lang="en-US" sz="2400" b="1" dirty="0">
                <a:solidFill>
                  <a:srgbClr val="FFC000"/>
                </a:solidFill>
                <a:latin typeface="Calibri" panose="020F0502020204030204" pitchFamily="34" charset="0"/>
                <a:cs typeface="Akhbar MT" pitchFamily="2" charset="-78"/>
              </a:rPr>
              <a:t>IATA</a:t>
            </a:r>
            <a:r>
              <a:rPr lang="ar-SA" sz="2400" dirty="0">
                <a:latin typeface="Calibri" panose="020F0502020204030204" pitchFamily="34" charset="0"/>
                <a:cs typeface="Akhbar MT" pitchFamily="2" charset="-78"/>
              </a:rPr>
              <a:t>  رمزا مكونـا مـن ثلاثة حروف يحدد العديد من المطارات حول العالم. </a:t>
            </a:r>
          </a:p>
        </p:txBody>
      </p:sp>
      <p:sp>
        <p:nvSpPr>
          <p:cNvPr id="3" name="سهم: لليمين 2">
            <a:extLst>
              <a:ext uri="{FF2B5EF4-FFF2-40B4-BE49-F238E27FC236}">
                <a16:creationId xmlns:a16="http://schemas.microsoft.com/office/drawing/2014/main" id="{E0D7CB4A-C83F-497A-8AC5-12B8D3DC5524}"/>
              </a:ext>
            </a:extLst>
          </p:cNvPr>
          <p:cNvSpPr/>
          <p:nvPr/>
        </p:nvSpPr>
        <p:spPr>
          <a:xfrm rot="10800000">
            <a:off x="3835732" y="2905853"/>
            <a:ext cx="2731324" cy="1468980"/>
          </a:xfrm>
          <a:prstGeom prst="rightArrow">
            <a:avLst/>
          </a:prstGeom>
        </p:spPr>
        <p:style>
          <a:lnRef idx="3">
            <a:schemeClr val="lt1"/>
          </a:lnRef>
          <a:fillRef idx="1">
            <a:schemeClr val="accent5"/>
          </a:fillRef>
          <a:effectRef idx="1">
            <a:schemeClr val="accent5"/>
          </a:effectRef>
          <a:fontRef idx="minor">
            <a:schemeClr val="lt1"/>
          </a:fontRef>
        </p:style>
        <p:txBody>
          <a:bodyPr rtlCol="1" anchor="ctr"/>
          <a:lstStyle/>
          <a:p>
            <a:pPr algn="ctr"/>
            <a:endParaRPr lang="ar-SA" dirty="0"/>
          </a:p>
        </p:txBody>
      </p:sp>
      <p:sp>
        <p:nvSpPr>
          <p:cNvPr id="6" name="مربع نص 5">
            <a:extLst>
              <a:ext uri="{FF2B5EF4-FFF2-40B4-BE49-F238E27FC236}">
                <a16:creationId xmlns:a16="http://schemas.microsoft.com/office/drawing/2014/main" id="{3E25B705-A58C-4B74-B20A-058C9719A4E0}"/>
              </a:ext>
            </a:extLst>
          </p:cNvPr>
          <p:cNvSpPr txBox="1"/>
          <p:nvPr/>
        </p:nvSpPr>
        <p:spPr>
          <a:xfrm>
            <a:off x="3740728" y="3347955"/>
            <a:ext cx="2826328" cy="584775"/>
          </a:xfrm>
          <a:prstGeom prst="rect">
            <a:avLst/>
          </a:prstGeom>
          <a:noFill/>
        </p:spPr>
        <p:txBody>
          <a:bodyPr wrap="square" rtlCol="1">
            <a:spAutoFit/>
          </a:bodyPr>
          <a:lstStyle/>
          <a:p>
            <a:pPr algn="r" rtl="1"/>
            <a:r>
              <a:rPr lang="ar-SA" sz="1600" b="1" dirty="0">
                <a:solidFill>
                  <a:schemeClr val="tx2"/>
                </a:solidFill>
              </a:rPr>
              <a:t>تظهر هذه الرموز في تذاكر الطيران والأمتعة وفي حجز التذاكر</a:t>
            </a:r>
          </a:p>
        </p:txBody>
      </p:sp>
    </p:spTree>
    <p:extLst>
      <p:ext uri="{BB962C8B-B14F-4D97-AF65-F5344CB8AC3E}">
        <p14:creationId xmlns:p14="http://schemas.microsoft.com/office/powerpoint/2010/main" val="26492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114881" y="91440"/>
            <a:ext cx="2125703" cy="1556766"/>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ar-SA" sz="3000" b="1" dirty="0">
                <a:solidFill>
                  <a:schemeClr val="tx1"/>
                </a:solidFill>
              </a:rPr>
              <a:t>شرم الشيخ </a:t>
            </a:r>
            <a:endParaRPr lang="en-US" sz="3000" b="1" dirty="0">
              <a:solidFill>
                <a:schemeClr val="tx1"/>
              </a:solidFill>
            </a:endParaRPr>
          </a:p>
        </p:txBody>
      </p:sp>
      <p:sp>
        <p:nvSpPr>
          <p:cNvPr id="46" name="Rounded Rectangle 45"/>
          <p:cNvSpPr/>
          <p:nvPr/>
        </p:nvSpPr>
        <p:spPr>
          <a:xfrm>
            <a:off x="2390647" y="91440"/>
            <a:ext cx="2125703" cy="1556766"/>
          </a:xfrm>
          <a:prstGeom prst="roundRect">
            <a:avLst/>
          </a:prstGeom>
          <a:gradFill flip="none" rotWithShape="1">
            <a:gsLst>
              <a:gs pos="100000">
                <a:schemeClr val="accent4"/>
              </a:gs>
              <a:gs pos="50000">
                <a:schemeClr val="accent4">
                  <a:lumMod val="60000"/>
                  <a:lumOff val="40000"/>
                </a:schemeClr>
              </a:gs>
              <a:gs pos="0">
                <a:schemeClr val="accent4"/>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ar-SA" sz="3000" b="1" dirty="0">
                <a:solidFill>
                  <a:schemeClr val="tx1"/>
                </a:solidFill>
              </a:rPr>
              <a:t>مطار باريس</a:t>
            </a:r>
            <a:endParaRPr lang="en-US" sz="3000" b="1" dirty="0">
              <a:solidFill>
                <a:schemeClr val="tx1"/>
              </a:solidFill>
            </a:endParaRPr>
          </a:p>
        </p:txBody>
      </p:sp>
      <p:sp>
        <p:nvSpPr>
          <p:cNvPr id="47" name="Rounded Rectangle 46"/>
          <p:cNvSpPr/>
          <p:nvPr/>
        </p:nvSpPr>
        <p:spPr>
          <a:xfrm>
            <a:off x="4640635" y="91440"/>
            <a:ext cx="2125703" cy="1556766"/>
          </a:xfrm>
          <a:prstGeom prst="roundRect">
            <a:avLst/>
          </a:prstGeom>
          <a:gradFill flip="none" rotWithShape="1">
            <a:gsLst>
              <a:gs pos="100000">
                <a:schemeClr val="accent4"/>
              </a:gs>
              <a:gs pos="50000">
                <a:schemeClr val="accent4">
                  <a:lumMod val="60000"/>
                  <a:lumOff val="40000"/>
                </a:schemeClr>
              </a:gs>
              <a:gs pos="0">
                <a:schemeClr val="accent4"/>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ar-SA" sz="3000" b="1" dirty="0">
                <a:solidFill>
                  <a:schemeClr val="tx1"/>
                </a:solidFill>
              </a:rPr>
              <a:t>مطار أبها الدولي </a:t>
            </a:r>
            <a:endParaRPr lang="en-US" sz="3000" b="1" dirty="0">
              <a:solidFill>
                <a:schemeClr val="tx1"/>
              </a:solidFill>
            </a:endParaRPr>
          </a:p>
        </p:txBody>
      </p:sp>
      <p:sp>
        <p:nvSpPr>
          <p:cNvPr id="49" name="Rounded Rectangle 48"/>
          <p:cNvSpPr/>
          <p:nvPr/>
        </p:nvSpPr>
        <p:spPr>
          <a:xfrm>
            <a:off x="124984" y="1825161"/>
            <a:ext cx="2125703" cy="155676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SA" sz="3000" b="1" dirty="0">
                <a:solidFill>
                  <a:schemeClr val="tx1"/>
                </a:solidFill>
              </a:rPr>
              <a:t>مطار هيثرو لندن</a:t>
            </a:r>
            <a:endParaRPr lang="en-US" sz="3000" b="1" dirty="0">
              <a:solidFill>
                <a:schemeClr val="tx1"/>
              </a:solidFill>
            </a:endParaRPr>
          </a:p>
        </p:txBody>
      </p:sp>
      <p:sp>
        <p:nvSpPr>
          <p:cNvPr id="50" name="Rounded Rectangle 49"/>
          <p:cNvSpPr/>
          <p:nvPr/>
        </p:nvSpPr>
        <p:spPr>
          <a:xfrm>
            <a:off x="2339139" y="1825161"/>
            <a:ext cx="2125703" cy="1556766"/>
          </a:xfrm>
          <a:prstGeom prst="roundRect">
            <a:avLst/>
          </a:prstGeom>
          <a:gradFill flip="none" rotWithShape="1">
            <a:gsLst>
              <a:gs pos="100000">
                <a:schemeClr val="accent4"/>
              </a:gs>
              <a:gs pos="50000">
                <a:schemeClr val="accent4">
                  <a:lumMod val="60000"/>
                  <a:lumOff val="40000"/>
                </a:schemeClr>
              </a:gs>
              <a:gs pos="0">
                <a:schemeClr val="accent4"/>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ar-SA" sz="3000" b="1" dirty="0">
                <a:solidFill>
                  <a:schemeClr val="tx1"/>
                </a:solidFill>
              </a:rPr>
              <a:t>مطار أبوظبي</a:t>
            </a:r>
            <a:endParaRPr lang="en-US" sz="3000" b="1" dirty="0">
              <a:solidFill>
                <a:schemeClr val="tx1"/>
              </a:solidFill>
            </a:endParaRPr>
          </a:p>
        </p:txBody>
      </p:sp>
      <p:sp>
        <p:nvSpPr>
          <p:cNvPr id="53" name="Rounded Rectangle 52"/>
          <p:cNvSpPr/>
          <p:nvPr/>
        </p:nvSpPr>
        <p:spPr>
          <a:xfrm>
            <a:off x="4640635" y="1865300"/>
            <a:ext cx="2125703" cy="1556766"/>
          </a:xfrm>
          <a:prstGeom prst="roundRect">
            <a:avLst/>
          </a:prstGeom>
          <a:gradFill flip="none" rotWithShape="1">
            <a:gsLst>
              <a:gs pos="100000">
                <a:schemeClr val="accent4"/>
              </a:gs>
              <a:gs pos="50000">
                <a:schemeClr val="accent4">
                  <a:lumMod val="60000"/>
                  <a:lumOff val="40000"/>
                </a:schemeClr>
              </a:gs>
              <a:gs pos="0">
                <a:schemeClr val="accent4"/>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solidFill>
                  <a:schemeClr val="tx1"/>
                </a:solidFill>
              </a:rPr>
              <a:t>مطار الدوحة</a:t>
            </a:r>
            <a:endParaRPr lang="en-US" sz="2800" b="1" dirty="0">
              <a:solidFill>
                <a:schemeClr val="tx1"/>
              </a:solidFill>
            </a:endParaRPr>
          </a:p>
        </p:txBody>
      </p:sp>
      <p:sp>
        <p:nvSpPr>
          <p:cNvPr id="5" name="Rounded Rectangle 4"/>
          <p:cNvSpPr/>
          <p:nvPr/>
        </p:nvSpPr>
        <p:spPr>
          <a:xfrm>
            <a:off x="2359915" y="1825124"/>
            <a:ext cx="2125703" cy="1556766"/>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b="1" dirty="0"/>
              <a:t>AUH</a:t>
            </a:r>
            <a:endParaRPr lang="en-US" sz="19900" b="1" dirty="0">
              <a:solidFill>
                <a:schemeClr val="bg1"/>
              </a:solidFill>
            </a:endParaRPr>
          </a:p>
        </p:txBody>
      </p:sp>
      <p:sp>
        <p:nvSpPr>
          <p:cNvPr id="6" name="Rounded Rectangle 5"/>
          <p:cNvSpPr/>
          <p:nvPr/>
        </p:nvSpPr>
        <p:spPr>
          <a:xfrm>
            <a:off x="4681941" y="1865300"/>
            <a:ext cx="2125703" cy="1556766"/>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a:t>DOH</a:t>
            </a:r>
            <a:endParaRPr lang="en-US" sz="19900" b="1" dirty="0">
              <a:solidFill>
                <a:schemeClr val="bg1"/>
              </a:solidFill>
            </a:endParaRPr>
          </a:p>
        </p:txBody>
      </p:sp>
      <p:sp>
        <p:nvSpPr>
          <p:cNvPr id="18" name="Rounded Rectangle 17"/>
          <p:cNvSpPr/>
          <p:nvPr/>
        </p:nvSpPr>
        <p:spPr>
          <a:xfrm>
            <a:off x="124984" y="104150"/>
            <a:ext cx="2125703" cy="155676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a:t>SSH</a:t>
            </a:r>
            <a:endParaRPr lang="en-US" sz="19900" b="1" dirty="0">
              <a:solidFill>
                <a:schemeClr val="bg1"/>
              </a:solidFill>
            </a:endParaRPr>
          </a:p>
        </p:txBody>
      </p:sp>
      <p:sp>
        <p:nvSpPr>
          <p:cNvPr id="19" name="Rounded Rectangle 18"/>
          <p:cNvSpPr/>
          <p:nvPr/>
        </p:nvSpPr>
        <p:spPr>
          <a:xfrm>
            <a:off x="2359916" y="104150"/>
            <a:ext cx="2125703" cy="155676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CDG</a:t>
            </a:r>
            <a:endParaRPr lang="en-US" sz="8000" b="1" dirty="0">
              <a:solidFill>
                <a:schemeClr val="tx1"/>
              </a:solidFill>
            </a:endParaRPr>
          </a:p>
        </p:txBody>
      </p:sp>
      <p:sp>
        <p:nvSpPr>
          <p:cNvPr id="20" name="Rounded Rectangle 19"/>
          <p:cNvSpPr/>
          <p:nvPr/>
        </p:nvSpPr>
        <p:spPr>
          <a:xfrm>
            <a:off x="4625579" y="91440"/>
            <a:ext cx="2125703" cy="155676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a:t>AHB</a:t>
            </a:r>
            <a:endParaRPr lang="en-US" sz="13800" b="1" dirty="0">
              <a:solidFill>
                <a:schemeClr val="bg1"/>
              </a:solidFill>
            </a:endParaRPr>
          </a:p>
        </p:txBody>
      </p:sp>
      <p:sp>
        <p:nvSpPr>
          <p:cNvPr id="21" name="Rounded Rectangle 20"/>
          <p:cNvSpPr/>
          <p:nvPr/>
        </p:nvSpPr>
        <p:spPr>
          <a:xfrm>
            <a:off x="124983" y="1812451"/>
            <a:ext cx="2125703" cy="1556766"/>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dirty="0"/>
              <a:t>LHR</a:t>
            </a:r>
            <a:endParaRPr lang="en-US" sz="13800" b="1" dirty="0">
              <a:solidFill>
                <a:schemeClr val="bg1"/>
              </a:solidFill>
            </a:endParaRPr>
          </a:p>
        </p:txBody>
      </p:sp>
      <p:pic>
        <p:nvPicPr>
          <p:cNvPr id="1026" name="Picture 2" descr="صور طائرة كرتونية مجانية ، تنزيل قصاصة فنية مجانية ، قصاصة فنية مجانية - آخر">
            <a:extLst>
              <a:ext uri="{FF2B5EF4-FFF2-40B4-BE49-F238E27FC236}">
                <a16:creationId xmlns:a16="http://schemas.microsoft.com/office/drawing/2014/main" id="{76C0C42E-6899-46B1-B455-C9D7C7DC1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83" y="3909953"/>
            <a:ext cx="2969337" cy="1217746"/>
          </a:xfrm>
          <a:prstGeom prst="rect">
            <a:avLst/>
          </a:prstGeom>
          <a:noFill/>
          <a:extLst>
            <a:ext uri="{909E8E84-426E-40DD-AFC4-6F175D3DCCD1}">
              <a14:hiddenFill xmlns:a14="http://schemas.microsoft.com/office/drawing/2010/main">
                <a:solidFill>
                  <a:srgbClr val="FFFFFF"/>
                </a:solidFill>
              </a14:hiddenFill>
            </a:ext>
          </a:extLst>
        </p:spPr>
      </p:pic>
      <p:sp>
        <p:nvSpPr>
          <p:cNvPr id="26" name="دبوس زينة 25"/>
          <p:cNvSpPr/>
          <p:nvPr/>
        </p:nvSpPr>
        <p:spPr>
          <a:xfrm>
            <a:off x="-311495" y="3443170"/>
            <a:ext cx="3842291" cy="727711"/>
          </a:xfrm>
          <a:prstGeom prst="plaque">
            <a:avLst/>
          </a:prstGeom>
          <a:no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effectLst>
                  <a:glow rad="101600">
                    <a:schemeClr val="accent3">
                      <a:satMod val="175000"/>
                      <a:alpha val="40000"/>
                    </a:schemeClr>
                  </a:glow>
                </a:effectLst>
              </a:rPr>
              <a:t> إستراتيجية البطاقة التفاعلية </a:t>
            </a:r>
          </a:p>
        </p:txBody>
      </p:sp>
      <p:sp>
        <p:nvSpPr>
          <p:cNvPr id="3" name="مربع نص 2">
            <a:extLst>
              <a:ext uri="{FF2B5EF4-FFF2-40B4-BE49-F238E27FC236}">
                <a16:creationId xmlns:a16="http://schemas.microsoft.com/office/drawing/2014/main" id="{F5CC9167-7D44-4F2B-9401-410322FF62EF}"/>
              </a:ext>
            </a:extLst>
          </p:cNvPr>
          <p:cNvSpPr txBox="1"/>
          <p:nvPr/>
        </p:nvSpPr>
        <p:spPr>
          <a:xfrm>
            <a:off x="3453498" y="3909953"/>
            <a:ext cx="5183287" cy="830997"/>
          </a:xfrm>
          <a:prstGeom prst="rect">
            <a:avLst/>
          </a:prstGeom>
          <a:noFill/>
        </p:spPr>
        <p:txBody>
          <a:bodyPr wrap="square" rtlCol="1">
            <a:spAutoFit/>
          </a:bodyPr>
          <a:lstStyle/>
          <a:p>
            <a:pPr algn="r" rtl="1"/>
            <a:r>
              <a:rPr lang="ar-SA" sz="2400" b="1" dirty="0">
                <a:solidFill>
                  <a:schemeClr val="dk1"/>
                </a:solidFill>
                <a:latin typeface="Calibri" panose="020F0502020204030204" pitchFamily="34" charset="0"/>
                <a:cs typeface="Calibri" panose="020F0502020204030204" pitchFamily="34" charset="0"/>
                <a:sym typeface="Amatic SC"/>
              </a:rPr>
              <a:t>اختاري رمز المطار واكتشفي ماهي الدولة التي سوف تسافرين لها بإذن </a:t>
            </a:r>
            <a:r>
              <a:rPr lang="ar-SA" sz="2400" b="1" dirty="0">
                <a:solidFill>
                  <a:schemeClr val="dk1"/>
                </a:solidFill>
                <a:latin typeface="Calibri" panose="020F0502020204030204" pitchFamily="34" charset="0"/>
                <a:cs typeface="Calibri" panose="020F0502020204030204" pitchFamily="34" charset="0"/>
              </a:rPr>
              <a:t>الله </a:t>
            </a:r>
            <a:r>
              <a:rPr lang="ar-SA" sz="2400" b="1" dirty="0">
                <a:solidFill>
                  <a:schemeClr val="dk1"/>
                </a:solidFill>
                <a:latin typeface="Calibri" panose="020F0502020204030204" pitchFamily="34" charset="0"/>
                <a:cs typeface="Calibri" panose="020F0502020204030204" pitchFamily="34" charset="0"/>
                <a:sym typeface="Wingdings" panose="05000000000000000000" pitchFamily="2" charset="2"/>
              </a:rPr>
              <a:t> </a:t>
            </a:r>
            <a:endParaRPr lang="ar-SA" sz="2400" b="1" dirty="0">
              <a:solidFill>
                <a:schemeClr val="dk1"/>
              </a:solidFill>
              <a:latin typeface="Calibri" panose="020F0502020204030204" pitchFamily="34" charset="0"/>
              <a:cs typeface="Calibri" panose="020F0502020204030204" pitchFamily="34" charset="0"/>
            </a:endParaRPr>
          </a:p>
        </p:txBody>
      </p:sp>
      <p:sp>
        <p:nvSpPr>
          <p:cNvPr id="4" name="شكل بيضاوي 3">
            <a:extLst>
              <a:ext uri="{FF2B5EF4-FFF2-40B4-BE49-F238E27FC236}">
                <a16:creationId xmlns:a16="http://schemas.microsoft.com/office/drawing/2014/main" id="{3195F524-C399-49C7-AB84-0075BC1D2B49}"/>
              </a:ext>
            </a:extLst>
          </p:cNvPr>
          <p:cNvSpPr/>
          <p:nvPr/>
        </p:nvSpPr>
        <p:spPr>
          <a:xfrm>
            <a:off x="8075221" y="249382"/>
            <a:ext cx="953898" cy="8309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1600" b="1" dirty="0">
                <a:solidFill>
                  <a:schemeClr val="bg1"/>
                </a:solidFill>
              </a:rPr>
              <a:t>إثرائي</a:t>
            </a:r>
          </a:p>
        </p:txBody>
      </p:sp>
    </p:spTree>
    <p:extLst>
      <p:ext uri="{BB962C8B-B14F-4D97-AF65-F5344CB8AC3E}">
        <p14:creationId xmlns:p14="http://schemas.microsoft.com/office/powerpoint/2010/main" val="16164251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250"/>
                                        <p:tgtEl>
                                          <p:spTgt spid="5"/>
                                        </p:tgtEl>
                                        <p:attrNameLst>
                                          <p:attrName>ppt_w</p:attrName>
                                        </p:attrNameLst>
                                      </p:cBhvr>
                                      <p:tavLst>
                                        <p:tav tm="0">
                                          <p:val>
                                            <p:strVal val="ppt_w"/>
                                          </p:val>
                                        </p:tav>
                                        <p:tav tm="100000">
                                          <p:val>
                                            <p:fltVal val="0"/>
                                          </p:val>
                                        </p:tav>
                                      </p:tavLst>
                                    </p:anim>
                                    <p:anim calcmode="lin" valueType="num">
                                      <p:cBhvr>
                                        <p:cTn id="7" dur="250"/>
                                        <p:tgtEl>
                                          <p:spTgt spid="5"/>
                                        </p:tgtEl>
                                        <p:attrNameLst>
                                          <p:attrName>ppt_h</p:attrName>
                                        </p:attrNameLst>
                                      </p:cBhvr>
                                      <p:tavLst>
                                        <p:tav tm="0">
                                          <p:val>
                                            <p:strVal val="ppt_h"/>
                                          </p:val>
                                        </p:tav>
                                        <p:tav tm="100000">
                                          <p:val>
                                            <p:strVal val="ppt_h"/>
                                          </p:val>
                                        </p:tav>
                                      </p:tavLst>
                                    </p:anim>
                                    <p:set>
                                      <p:cBhvr>
                                        <p:cTn id="8" dur="1" fill="hold">
                                          <p:stCondLst>
                                            <p:cond delay="249"/>
                                          </p:stCondLst>
                                        </p:cTn>
                                        <p:tgtEl>
                                          <p:spTgt spid="5"/>
                                        </p:tgtEl>
                                        <p:attrNameLst>
                                          <p:attrName>style.visibility</p:attrName>
                                        </p:attrNameLst>
                                      </p:cBhvr>
                                      <p:to>
                                        <p:strVal val="hidden"/>
                                      </p:to>
                                    </p:set>
                                  </p:childTnLst>
                                </p:cTn>
                              </p:par>
                            </p:childTnLst>
                          </p:cTn>
                        </p:par>
                        <p:par>
                          <p:cTn id="9" fill="hold">
                            <p:stCondLst>
                              <p:cond delay="250"/>
                            </p:stCondLst>
                            <p:childTnLst>
                              <p:par>
                                <p:cTn id="10" presetID="17" presetClass="entr" presetSubtype="10"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250" fill="hold"/>
                                        <p:tgtEl>
                                          <p:spTgt spid="50"/>
                                        </p:tgtEl>
                                        <p:attrNameLst>
                                          <p:attrName>ppt_w</p:attrName>
                                        </p:attrNameLst>
                                      </p:cBhvr>
                                      <p:tavLst>
                                        <p:tav tm="0">
                                          <p:val>
                                            <p:fltVal val="0"/>
                                          </p:val>
                                        </p:tav>
                                        <p:tav tm="100000">
                                          <p:val>
                                            <p:strVal val="#ppt_w"/>
                                          </p:val>
                                        </p:tav>
                                      </p:tavLst>
                                    </p:anim>
                                    <p:anim calcmode="lin" valueType="num">
                                      <p:cBhvr>
                                        <p:cTn id="13" dur="250" fill="hold"/>
                                        <p:tgtEl>
                                          <p:spTgt spid="5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grpId="0" nodeType="clickEffect">
                                  <p:stCondLst>
                                    <p:cond delay="0"/>
                                  </p:stCondLst>
                                  <p:childTnLst>
                                    <p:anim calcmode="lin" valueType="num">
                                      <p:cBhvr>
                                        <p:cTn id="18" dur="250"/>
                                        <p:tgtEl>
                                          <p:spTgt spid="6"/>
                                        </p:tgtEl>
                                        <p:attrNameLst>
                                          <p:attrName>ppt_w</p:attrName>
                                        </p:attrNameLst>
                                      </p:cBhvr>
                                      <p:tavLst>
                                        <p:tav tm="0">
                                          <p:val>
                                            <p:strVal val="ppt_w"/>
                                          </p:val>
                                        </p:tav>
                                        <p:tav tm="100000">
                                          <p:val>
                                            <p:fltVal val="0"/>
                                          </p:val>
                                        </p:tav>
                                      </p:tavLst>
                                    </p:anim>
                                    <p:anim calcmode="lin" valueType="num">
                                      <p:cBhvr>
                                        <p:cTn id="19" dur="250"/>
                                        <p:tgtEl>
                                          <p:spTgt spid="6"/>
                                        </p:tgtEl>
                                        <p:attrNameLst>
                                          <p:attrName>ppt_h</p:attrName>
                                        </p:attrNameLst>
                                      </p:cBhvr>
                                      <p:tavLst>
                                        <p:tav tm="0">
                                          <p:val>
                                            <p:strVal val="ppt_h"/>
                                          </p:val>
                                        </p:tav>
                                        <p:tav tm="100000">
                                          <p:val>
                                            <p:strVal val="ppt_h"/>
                                          </p:val>
                                        </p:tav>
                                      </p:tavLst>
                                    </p:anim>
                                    <p:set>
                                      <p:cBhvr>
                                        <p:cTn id="20" dur="1" fill="hold">
                                          <p:stCondLst>
                                            <p:cond delay="249"/>
                                          </p:stCondLst>
                                        </p:cTn>
                                        <p:tgtEl>
                                          <p:spTgt spid="6"/>
                                        </p:tgtEl>
                                        <p:attrNameLst>
                                          <p:attrName>style.visibility</p:attrName>
                                        </p:attrNameLst>
                                      </p:cBhvr>
                                      <p:to>
                                        <p:strVal val="hidden"/>
                                      </p:to>
                                    </p:set>
                                  </p:childTnLst>
                                </p:cTn>
                              </p:par>
                            </p:childTnLst>
                          </p:cTn>
                        </p:par>
                        <p:par>
                          <p:cTn id="21" fill="hold">
                            <p:stCondLst>
                              <p:cond delay="250"/>
                            </p:stCondLst>
                            <p:childTnLst>
                              <p:par>
                                <p:cTn id="22" presetID="17" presetClass="entr" presetSubtype="1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250" fill="hold"/>
                                        <p:tgtEl>
                                          <p:spTgt spid="53"/>
                                        </p:tgtEl>
                                        <p:attrNameLst>
                                          <p:attrName>ppt_w</p:attrName>
                                        </p:attrNameLst>
                                      </p:cBhvr>
                                      <p:tavLst>
                                        <p:tav tm="0">
                                          <p:val>
                                            <p:fltVal val="0"/>
                                          </p:val>
                                        </p:tav>
                                        <p:tav tm="100000">
                                          <p:val>
                                            <p:strVal val="#ppt_w"/>
                                          </p:val>
                                        </p:tav>
                                      </p:tavLst>
                                    </p:anim>
                                    <p:anim calcmode="lin" valueType="num">
                                      <p:cBhvr>
                                        <p:cTn id="25" dur="250" fill="hold"/>
                                        <p:tgtEl>
                                          <p:spTgt spid="5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grpId="0" nodeType="clickEffect">
                                  <p:stCondLst>
                                    <p:cond delay="0"/>
                                  </p:stCondLst>
                                  <p:childTnLst>
                                    <p:anim calcmode="lin" valueType="num">
                                      <p:cBhvr>
                                        <p:cTn id="30" dur="250"/>
                                        <p:tgtEl>
                                          <p:spTgt spid="21"/>
                                        </p:tgtEl>
                                        <p:attrNameLst>
                                          <p:attrName>ppt_w</p:attrName>
                                        </p:attrNameLst>
                                      </p:cBhvr>
                                      <p:tavLst>
                                        <p:tav tm="0">
                                          <p:val>
                                            <p:strVal val="ppt_w"/>
                                          </p:val>
                                        </p:tav>
                                        <p:tav tm="100000">
                                          <p:val>
                                            <p:fltVal val="0"/>
                                          </p:val>
                                        </p:tav>
                                      </p:tavLst>
                                    </p:anim>
                                    <p:anim calcmode="lin" valueType="num">
                                      <p:cBhvr>
                                        <p:cTn id="31" dur="250"/>
                                        <p:tgtEl>
                                          <p:spTgt spid="21"/>
                                        </p:tgtEl>
                                        <p:attrNameLst>
                                          <p:attrName>ppt_h</p:attrName>
                                        </p:attrNameLst>
                                      </p:cBhvr>
                                      <p:tavLst>
                                        <p:tav tm="0">
                                          <p:val>
                                            <p:strVal val="ppt_h"/>
                                          </p:val>
                                        </p:tav>
                                        <p:tav tm="100000">
                                          <p:val>
                                            <p:strVal val="ppt_h"/>
                                          </p:val>
                                        </p:tav>
                                      </p:tavLst>
                                    </p:anim>
                                    <p:set>
                                      <p:cBhvr>
                                        <p:cTn id="32" dur="1" fill="hold">
                                          <p:stCondLst>
                                            <p:cond delay="249"/>
                                          </p:stCondLst>
                                        </p:cTn>
                                        <p:tgtEl>
                                          <p:spTgt spid="21"/>
                                        </p:tgtEl>
                                        <p:attrNameLst>
                                          <p:attrName>style.visibility</p:attrName>
                                        </p:attrNameLst>
                                      </p:cBhvr>
                                      <p:to>
                                        <p:strVal val="hidden"/>
                                      </p:to>
                                    </p:set>
                                  </p:childTnLst>
                                </p:cTn>
                              </p:par>
                            </p:childTnLst>
                          </p:cTn>
                        </p:par>
                        <p:par>
                          <p:cTn id="33" fill="hold">
                            <p:stCondLst>
                              <p:cond delay="250"/>
                            </p:stCondLst>
                            <p:childTnLst>
                              <p:par>
                                <p:cTn id="34" presetID="17" presetClass="entr" presetSubtype="1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250" fill="hold"/>
                                        <p:tgtEl>
                                          <p:spTgt spid="49"/>
                                        </p:tgtEl>
                                        <p:attrNameLst>
                                          <p:attrName>ppt_w</p:attrName>
                                        </p:attrNameLst>
                                      </p:cBhvr>
                                      <p:tavLst>
                                        <p:tav tm="0">
                                          <p:val>
                                            <p:fltVal val="0"/>
                                          </p:val>
                                        </p:tav>
                                        <p:tav tm="100000">
                                          <p:val>
                                            <p:strVal val="#ppt_w"/>
                                          </p:val>
                                        </p:tav>
                                      </p:tavLst>
                                    </p:anim>
                                    <p:anim calcmode="lin" valueType="num">
                                      <p:cBhvr>
                                        <p:cTn id="37" dur="250" fill="hold"/>
                                        <p:tgtEl>
                                          <p:spTgt spid="4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7" presetClass="exit" presetSubtype="10" fill="hold" grpId="0" nodeType="clickEffect">
                                  <p:stCondLst>
                                    <p:cond delay="0"/>
                                  </p:stCondLst>
                                  <p:childTnLst>
                                    <p:anim calcmode="lin" valueType="num">
                                      <p:cBhvr>
                                        <p:cTn id="42" dur="250"/>
                                        <p:tgtEl>
                                          <p:spTgt spid="20"/>
                                        </p:tgtEl>
                                        <p:attrNameLst>
                                          <p:attrName>ppt_w</p:attrName>
                                        </p:attrNameLst>
                                      </p:cBhvr>
                                      <p:tavLst>
                                        <p:tav tm="0">
                                          <p:val>
                                            <p:strVal val="ppt_w"/>
                                          </p:val>
                                        </p:tav>
                                        <p:tav tm="100000">
                                          <p:val>
                                            <p:fltVal val="0"/>
                                          </p:val>
                                        </p:tav>
                                      </p:tavLst>
                                    </p:anim>
                                    <p:anim calcmode="lin" valueType="num">
                                      <p:cBhvr>
                                        <p:cTn id="43" dur="250"/>
                                        <p:tgtEl>
                                          <p:spTgt spid="20"/>
                                        </p:tgtEl>
                                        <p:attrNameLst>
                                          <p:attrName>ppt_h</p:attrName>
                                        </p:attrNameLst>
                                      </p:cBhvr>
                                      <p:tavLst>
                                        <p:tav tm="0">
                                          <p:val>
                                            <p:strVal val="ppt_h"/>
                                          </p:val>
                                        </p:tav>
                                        <p:tav tm="100000">
                                          <p:val>
                                            <p:strVal val="ppt_h"/>
                                          </p:val>
                                        </p:tav>
                                      </p:tavLst>
                                    </p:anim>
                                    <p:set>
                                      <p:cBhvr>
                                        <p:cTn id="44" dur="1" fill="hold">
                                          <p:stCondLst>
                                            <p:cond delay="249"/>
                                          </p:stCondLst>
                                        </p:cTn>
                                        <p:tgtEl>
                                          <p:spTgt spid="20"/>
                                        </p:tgtEl>
                                        <p:attrNameLst>
                                          <p:attrName>style.visibility</p:attrName>
                                        </p:attrNameLst>
                                      </p:cBhvr>
                                      <p:to>
                                        <p:strVal val="hidden"/>
                                      </p:to>
                                    </p:set>
                                  </p:childTnLst>
                                </p:cTn>
                              </p:par>
                            </p:childTnLst>
                          </p:cTn>
                        </p:par>
                        <p:par>
                          <p:cTn id="45" fill="hold">
                            <p:stCondLst>
                              <p:cond delay="250"/>
                            </p:stCondLst>
                            <p:childTnLst>
                              <p:par>
                                <p:cTn id="46" presetID="17" presetClass="entr" presetSubtype="1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fltVal val="0"/>
                                          </p:val>
                                        </p:tav>
                                        <p:tav tm="100000">
                                          <p:val>
                                            <p:strVal val="#ppt_w"/>
                                          </p:val>
                                        </p:tav>
                                      </p:tavLst>
                                    </p:anim>
                                    <p:anim calcmode="lin" valueType="num">
                                      <p:cBhvr>
                                        <p:cTn id="49" dur="25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17" presetClass="exit" presetSubtype="10" fill="hold" grpId="0" nodeType="clickEffect">
                                  <p:stCondLst>
                                    <p:cond delay="0"/>
                                  </p:stCondLst>
                                  <p:childTnLst>
                                    <p:anim calcmode="lin" valueType="num">
                                      <p:cBhvr>
                                        <p:cTn id="54" dur="250"/>
                                        <p:tgtEl>
                                          <p:spTgt spid="19"/>
                                        </p:tgtEl>
                                        <p:attrNameLst>
                                          <p:attrName>ppt_w</p:attrName>
                                        </p:attrNameLst>
                                      </p:cBhvr>
                                      <p:tavLst>
                                        <p:tav tm="0">
                                          <p:val>
                                            <p:strVal val="ppt_w"/>
                                          </p:val>
                                        </p:tav>
                                        <p:tav tm="100000">
                                          <p:val>
                                            <p:fltVal val="0"/>
                                          </p:val>
                                        </p:tav>
                                      </p:tavLst>
                                    </p:anim>
                                    <p:anim calcmode="lin" valueType="num">
                                      <p:cBhvr>
                                        <p:cTn id="55" dur="250"/>
                                        <p:tgtEl>
                                          <p:spTgt spid="19"/>
                                        </p:tgtEl>
                                        <p:attrNameLst>
                                          <p:attrName>ppt_h</p:attrName>
                                        </p:attrNameLst>
                                      </p:cBhvr>
                                      <p:tavLst>
                                        <p:tav tm="0">
                                          <p:val>
                                            <p:strVal val="ppt_h"/>
                                          </p:val>
                                        </p:tav>
                                        <p:tav tm="100000">
                                          <p:val>
                                            <p:strVal val="ppt_h"/>
                                          </p:val>
                                        </p:tav>
                                      </p:tavLst>
                                    </p:anim>
                                    <p:set>
                                      <p:cBhvr>
                                        <p:cTn id="56" dur="1" fill="hold">
                                          <p:stCondLst>
                                            <p:cond delay="249"/>
                                          </p:stCondLst>
                                        </p:cTn>
                                        <p:tgtEl>
                                          <p:spTgt spid="19"/>
                                        </p:tgtEl>
                                        <p:attrNameLst>
                                          <p:attrName>style.visibility</p:attrName>
                                        </p:attrNameLst>
                                      </p:cBhvr>
                                      <p:to>
                                        <p:strVal val="hidden"/>
                                      </p:to>
                                    </p:set>
                                  </p:childTnLst>
                                </p:cTn>
                              </p:par>
                            </p:childTnLst>
                          </p:cTn>
                        </p:par>
                        <p:par>
                          <p:cTn id="57" fill="hold">
                            <p:stCondLst>
                              <p:cond delay="250"/>
                            </p:stCondLst>
                            <p:childTnLst>
                              <p:par>
                                <p:cTn id="58" presetID="17" presetClass="entr" presetSubtype="10" fill="hold" grpId="0" nodeType="after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p:cTn id="60" dur="250" fill="hold"/>
                                        <p:tgtEl>
                                          <p:spTgt spid="46"/>
                                        </p:tgtEl>
                                        <p:attrNameLst>
                                          <p:attrName>ppt_w</p:attrName>
                                        </p:attrNameLst>
                                      </p:cBhvr>
                                      <p:tavLst>
                                        <p:tav tm="0">
                                          <p:val>
                                            <p:fltVal val="0"/>
                                          </p:val>
                                        </p:tav>
                                        <p:tav tm="100000">
                                          <p:val>
                                            <p:strVal val="#ppt_w"/>
                                          </p:val>
                                        </p:tav>
                                      </p:tavLst>
                                    </p:anim>
                                    <p:anim calcmode="lin" valueType="num">
                                      <p:cBhvr>
                                        <p:cTn id="61" dur="25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9"/>
                  </p:tgtEl>
                </p:cond>
              </p:nextCondLst>
            </p:seq>
            <p:seq concurrent="1" nextAc="seek">
              <p:cTn id="62" restart="whenNotActive" fill="hold" evtFilter="cancelBubble" nodeType="interactiveSeq">
                <p:stCondLst>
                  <p:cond evt="onClick" delay="0">
                    <p:tgtEl>
                      <p:spTgt spid="18"/>
                    </p:tgtEl>
                  </p:cond>
                </p:stCondLst>
                <p:endSync evt="end" delay="0">
                  <p:rtn val="all"/>
                </p:endSync>
                <p:childTnLst>
                  <p:par>
                    <p:cTn id="63" fill="hold">
                      <p:stCondLst>
                        <p:cond delay="0"/>
                      </p:stCondLst>
                      <p:childTnLst>
                        <p:par>
                          <p:cTn id="64" fill="hold">
                            <p:stCondLst>
                              <p:cond delay="0"/>
                            </p:stCondLst>
                            <p:childTnLst>
                              <p:par>
                                <p:cTn id="65" presetID="17" presetClass="exit" presetSubtype="10" fill="hold" grpId="0" nodeType="clickEffect">
                                  <p:stCondLst>
                                    <p:cond delay="0"/>
                                  </p:stCondLst>
                                  <p:childTnLst>
                                    <p:anim calcmode="lin" valueType="num">
                                      <p:cBhvr>
                                        <p:cTn id="66" dur="250"/>
                                        <p:tgtEl>
                                          <p:spTgt spid="18"/>
                                        </p:tgtEl>
                                        <p:attrNameLst>
                                          <p:attrName>ppt_w</p:attrName>
                                        </p:attrNameLst>
                                      </p:cBhvr>
                                      <p:tavLst>
                                        <p:tav tm="0">
                                          <p:val>
                                            <p:strVal val="ppt_w"/>
                                          </p:val>
                                        </p:tav>
                                        <p:tav tm="100000">
                                          <p:val>
                                            <p:fltVal val="0"/>
                                          </p:val>
                                        </p:tav>
                                      </p:tavLst>
                                    </p:anim>
                                    <p:anim calcmode="lin" valueType="num">
                                      <p:cBhvr>
                                        <p:cTn id="67" dur="250"/>
                                        <p:tgtEl>
                                          <p:spTgt spid="18"/>
                                        </p:tgtEl>
                                        <p:attrNameLst>
                                          <p:attrName>ppt_h</p:attrName>
                                        </p:attrNameLst>
                                      </p:cBhvr>
                                      <p:tavLst>
                                        <p:tav tm="0">
                                          <p:val>
                                            <p:strVal val="ppt_h"/>
                                          </p:val>
                                        </p:tav>
                                        <p:tav tm="100000">
                                          <p:val>
                                            <p:strVal val="ppt_h"/>
                                          </p:val>
                                        </p:tav>
                                      </p:tavLst>
                                    </p:anim>
                                    <p:set>
                                      <p:cBhvr>
                                        <p:cTn id="68" dur="1" fill="hold">
                                          <p:stCondLst>
                                            <p:cond delay="249"/>
                                          </p:stCondLst>
                                        </p:cTn>
                                        <p:tgtEl>
                                          <p:spTgt spid="18"/>
                                        </p:tgtEl>
                                        <p:attrNameLst>
                                          <p:attrName>style.visibility</p:attrName>
                                        </p:attrNameLst>
                                      </p:cBhvr>
                                      <p:to>
                                        <p:strVal val="hidden"/>
                                      </p:to>
                                    </p:set>
                                  </p:childTnLst>
                                </p:cTn>
                              </p:par>
                            </p:childTnLst>
                          </p:cTn>
                        </p:par>
                        <p:par>
                          <p:cTn id="69" fill="hold">
                            <p:stCondLst>
                              <p:cond delay="250"/>
                            </p:stCondLst>
                            <p:childTnLst>
                              <p:par>
                                <p:cTn id="70" presetID="17" presetClass="entr" presetSubtype="10"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250" fill="hold"/>
                                        <p:tgtEl>
                                          <p:spTgt spid="44"/>
                                        </p:tgtEl>
                                        <p:attrNameLst>
                                          <p:attrName>ppt_w</p:attrName>
                                        </p:attrNameLst>
                                      </p:cBhvr>
                                      <p:tavLst>
                                        <p:tav tm="0">
                                          <p:val>
                                            <p:fltVal val="0"/>
                                          </p:val>
                                        </p:tav>
                                        <p:tav tm="100000">
                                          <p:val>
                                            <p:strVal val="#ppt_w"/>
                                          </p:val>
                                        </p:tav>
                                      </p:tavLst>
                                    </p:anim>
                                    <p:anim calcmode="lin" valueType="num">
                                      <p:cBhvr>
                                        <p:cTn id="73" dur="250" fill="hold"/>
                                        <p:tgtEl>
                                          <p:spTgt spid="4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8"/>
                  </p:tgtEl>
                </p:cond>
              </p:nextCondLst>
            </p:seq>
            <p:seq concurrent="1" nextAc="seek">
              <p:cTn id="74" restart="whenNotActive" fill="hold" evtFilter="cancelBubble" nodeType="interactiveSeq">
                <p:stCondLst>
                  <p:cond evt="onClick" delay="0">
                    <p:tgtEl>
                      <p:spTgt spid="44"/>
                    </p:tgtEl>
                  </p:cond>
                </p:stCondLst>
                <p:endSync evt="end" delay="0">
                  <p:rtn val="all"/>
                </p:endSync>
                <p:childTnLst>
                  <p:par>
                    <p:cTn id="75" fill="hold">
                      <p:stCondLst>
                        <p:cond delay="0"/>
                      </p:stCondLst>
                      <p:childTnLst>
                        <p:par>
                          <p:cTn id="76" fill="hold">
                            <p:stCondLst>
                              <p:cond delay="0"/>
                            </p:stCondLst>
                            <p:childTnLst>
                              <p:par>
                                <p:cTn id="77" presetID="17" presetClass="exit" presetSubtype="10" fill="hold" grpId="1" nodeType="clickEffect">
                                  <p:stCondLst>
                                    <p:cond delay="0"/>
                                  </p:stCondLst>
                                  <p:childTnLst>
                                    <p:anim calcmode="lin" valueType="num">
                                      <p:cBhvr>
                                        <p:cTn id="78" dur="250"/>
                                        <p:tgtEl>
                                          <p:spTgt spid="44"/>
                                        </p:tgtEl>
                                        <p:attrNameLst>
                                          <p:attrName>ppt_w</p:attrName>
                                        </p:attrNameLst>
                                      </p:cBhvr>
                                      <p:tavLst>
                                        <p:tav tm="0">
                                          <p:val>
                                            <p:strVal val="ppt_w"/>
                                          </p:val>
                                        </p:tav>
                                        <p:tav tm="100000">
                                          <p:val>
                                            <p:fltVal val="0"/>
                                          </p:val>
                                        </p:tav>
                                      </p:tavLst>
                                    </p:anim>
                                    <p:anim calcmode="lin" valueType="num">
                                      <p:cBhvr>
                                        <p:cTn id="79" dur="250"/>
                                        <p:tgtEl>
                                          <p:spTgt spid="44"/>
                                        </p:tgtEl>
                                        <p:attrNameLst>
                                          <p:attrName>ppt_h</p:attrName>
                                        </p:attrNameLst>
                                      </p:cBhvr>
                                      <p:tavLst>
                                        <p:tav tm="0">
                                          <p:val>
                                            <p:strVal val="ppt_h"/>
                                          </p:val>
                                        </p:tav>
                                        <p:tav tm="100000">
                                          <p:val>
                                            <p:strVal val="ppt_h"/>
                                          </p:val>
                                        </p:tav>
                                      </p:tavLst>
                                    </p:anim>
                                    <p:set>
                                      <p:cBhvr>
                                        <p:cTn id="80" dur="1" fill="hold">
                                          <p:stCondLst>
                                            <p:cond delay="249"/>
                                          </p:stCondLst>
                                        </p:cTn>
                                        <p:tgtEl>
                                          <p:spTgt spid="44"/>
                                        </p:tgtEl>
                                        <p:attrNameLst>
                                          <p:attrName>style.visibility</p:attrName>
                                        </p:attrNameLst>
                                      </p:cBhvr>
                                      <p:to>
                                        <p:strVal val="hidden"/>
                                      </p:to>
                                    </p:set>
                                  </p:childTnLst>
                                </p:cTn>
                              </p:par>
                            </p:childTnLst>
                          </p:cTn>
                        </p:par>
                        <p:par>
                          <p:cTn id="81" fill="hold">
                            <p:stCondLst>
                              <p:cond delay="250"/>
                            </p:stCondLst>
                            <p:childTnLst>
                              <p:par>
                                <p:cTn id="82" presetID="17" presetClass="entr" presetSubtype="10" fill="hold" grpId="1" nodeType="after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250" fill="hold"/>
                                        <p:tgtEl>
                                          <p:spTgt spid="18"/>
                                        </p:tgtEl>
                                        <p:attrNameLst>
                                          <p:attrName>ppt_w</p:attrName>
                                        </p:attrNameLst>
                                      </p:cBhvr>
                                      <p:tavLst>
                                        <p:tav tm="0">
                                          <p:val>
                                            <p:fltVal val="0"/>
                                          </p:val>
                                        </p:tav>
                                        <p:tav tm="100000">
                                          <p:val>
                                            <p:strVal val="#ppt_w"/>
                                          </p:val>
                                        </p:tav>
                                      </p:tavLst>
                                    </p:anim>
                                    <p:anim calcmode="lin" valueType="num">
                                      <p:cBhvr>
                                        <p:cTn id="85" dur="25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4"/>
                  </p:tgtEl>
                </p:cond>
              </p:nextCondLst>
            </p:seq>
            <p:seq concurrent="1" nextAc="seek">
              <p:cTn id="86" restart="whenNotActive" fill="hold" evtFilter="cancelBubble" nodeType="interactiveSeq">
                <p:stCondLst>
                  <p:cond evt="onClick" delay="0">
                    <p:tgtEl>
                      <p:spTgt spid="46"/>
                    </p:tgtEl>
                  </p:cond>
                </p:stCondLst>
                <p:endSync evt="end" delay="0">
                  <p:rtn val="all"/>
                </p:endSync>
                <p:childTnLst>
                  <p:par>
                    <p:cTn id="87" fill="hold">
                      <p:stCondLst>
                        <p:cond delay="0"/>
                      </p:stCondLst>
                      <p:childTnLst>
                        <p:par>
                          <p:cTn id="88" fill="hold">
                            <p:stCondLst>
                              <p:cond delay="0"/>
                            </p:stCondLst>
                            <p:childTnLst>
                              <p:par>
                                <p:cTn id="89" presetID="17" presetClass="exit" presetSubtype="10" fill="hold" grpId="1" nodeType="clickEffect">
                                  <p:stCondLst>
                                    <p:cond delay="0"/>
                                  </p:stCondLst>
                                  <p:childTnLst>
                                    <p:anim calcmode="lin" valueType="num">
                                      <p:cBhvr>
                                        <p:cTn id="90" dur="250"/>
                                        <p:tgtEl>
                                          <p:spTgt spid="46"/>
                                        </p:tgtEl>
                                        <p:attrNameLst>
                                          <p:attrName>ppt_w</p:attrName>
                                        </p:attrNameLst>
                                      </p:cBhvr>
                                      <p:tavLst>
                                        <p:tav tm="0">
                                          <p:val>
                                            <p:strVal val="ppt_w"/>
                                          </p:val>
                                        </p:tav>
                                        <p:tav tm="100000">
                                          <p:val>
                                            <p:fltVal val="0"/>
                                          </p:val>
                                        </p:tav>
                                      </p:tavLst>
                                    </p:anim>
                                    <p:anim calcmode="lin" valueType="num">
                                      <p:cBhvr>
                                        <p:cTn id="91" dur="250"/>
                                        <p:tgtEl>
                                          <p:spTgt spid="46"/>
                                        </p:tgtEl>
                                        <p:attrNameLst>
                                          <p:attrName>ppt_h</p:attrName>
                                        </p:attrNameLst>
                                      </p:cBhvr>
                                      <p:tavLst>
                                        <p:tav tm="0">
                                          <p:val>
                                            <p:strVal val="ppt_h"/>
                                          </p:val>
                                        </p:tav>
                                        <p:tav tm="100000">
                                          <p:val>
                                            <p:strVal val="ppt_h"/>
                                          </p:val>
                                        </p:tav>
                                      </p:tavLst>
                                    </p:anim>
                                    <p:set>
                                      <p:cBhvr>
                                        <p:cTn id="92" dur="1" fill="hold">
                                          <p:stCondLst>
                                            <p:cond delay="249"/>
                                          </p:stCondLst>
                                        </p:cTn>
                                        <p:tgtEl>
                                          <p:spTgt spid="46"/>
                                        </p:tgtEl>
                                        <p:attrNameLst>
                                          <p:attrName>style.visibility</p:attrName>
                                        </p:attrNameLst>
                                      </p:cBhvr>
                                      <p:to>
                                        <p:strVal val="hidden"/>
                                      </p:to>
                                    </p:set>
                                  </p:childTnLst>
                                </p:cTn>
                              </p:par>
                            </p:childTnLst>
                          </p:cTn>
                        </p:par>
                        <p:par>
                          <p:cTn id="93" fill="hold">
                            <p:stCondLst>
                              <p:cond delay="250"/>
                            </p:stCondLst>
                            <p:childTnLst>
                              <p:par>
                                <p:cTn id="94" presetID="17" presetClass="entr" presetSubtype="10" fill="hold" grpId="1" nodeType="after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250" fill="hold"/>
                                        <p:tgtEl>
                                          <p:spTgt spid="19"/>
                                        </p:tgtEl>
                                        <p:attrNameLst>
                                          <p:attrName>ppt_w</p:attrName>
                                        </p:attrNameLst>
                                      </p:cBhvr>
                                      <p:tavLst>
                                        <p:tav tm="0">
                                          <p:val>
                                            <p:fltVal val="0"/>
                                          </p:val>
                                        </p:tav>
                                        <p:tav tm="100000">
                                          <p:val>
                                            <p:strVal val="#ppt_w"/>
                                          </p:val>
                                        </p:tav>
                                      </p:tavLst>
                                    </p:anim>
                                    <p:anim calcmode="lin" valueType="num">
                                      <p:cBhvr>
                                        <p:cTn id="97" dur="25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6"/>
                  </p:tgtEl>
                </p:cond>
              </p:nextCondLst>
            </p:seq>
            <p:seq concurrent="1" nextAc="seek">
              <p:cTn id="98" restart="whenNotActive" fill="hold" evtFilter="cancelBubble" nodeType="interactiveSeq">
                <p:stCondLst>
                  <p:cond evt="onClick" delay="0">
                    <p:tgtEl>
                      <p:spTgt spid="47"/>
                    </p:tgtEl>
                  </p:cond>
                </p:stCondLst>
                <p:endSync evt="end" delay="0">
                  <p:rtn val="all"/>
                </p:endSync>
                <p:childTnLst>
                  <p:par>
                    <p:cTn id="99" fill="hold">
                      <p:stCondLst>
                        <p:cond delay="0"/>
                      </p:stCondLst>
                      <p:childTnLst>
                        <p:par>
                          <p:cTn id="100" fill="hold">
                            <p:stCondLst>
                              <p:cond delay="0"/>
                            </p:stCondLst>
                            <p:childTnLst>
                              <p:par>
                                <p:cTn id="101" presetID="17" presetClass="exit" presetSubtype="10" fill="hold" grpId="1" nodeType="clickEffect">
                                  <p:stCondLst>
                                    <p:cond delay="0"/>
                                  </p:stCondLst>
                                  <p:childTnLst>
                                    <p:anim calcmode="lin" valueType="num">
                                      <p:cBhvr>
                                        <p:cTn id="102" dur="250"/>
                                        <p:tgtEl>
                                          <p:spTgt spid="47"/>
                                        </p:tgtEl>
                                        <p:attrNameLst>
                                          <p:attrName>ppt_w</p:attrName>
                                        </p:attrNameLst>
                                      </p:cBhvr>
                                      <p:tavLst>
                                        <p:tav tm="0">
                                          <p:val>
                                            <p:strVal val="ppt_w"/>
                                          </p:val>
                                        </p:tav>
                                        <p:tav tm="100000">
                                          <p:val>
                                            <p:fltVal val="0"/>
                                          </p:val>
                                        </p:tav>
                                      </p:tavLst>
                                    </p:anim>
                                    <p:anim calcmode="lin" valueType="num">
                                      <p:cBhvr>
                                        <p:cTn id="103" dur="250"/>
                                        <p:tgtEl>
                                          <p:spTgt spid="47"/>
                                        </p:tgtEl>
                                        <p:attrNameLst>
                                          <p:attrName>ppt_h</p:attrName>
                                        </p:attrNameLst>
                                      </p:cBhvr>
                                      <p:tavLst>
                                        <p:tav tm="0">
                                          <p:val>
                                            <p:strVal val="ppt_h"/>
                                          </p:val>
                                        </p:tav>
                                        <p:tav tm="100000">
                                          <p:val>
                                            <p:strVal val="ppt_h"/>
                                          </p:val>
                                        </p:tav>
                                      </p:tavLst>
                                    </p:anim>
                                    <p:set>
                                      <p:cBhvr>
                                        <p:cTn id="104" dur="1" fill="hold">
                                          <p:stCondLst>
                                            <p:cond delay="249"/>
                                          </p:stCondLst>
                                        </p:cTn>
                                        <p:tgtEl>
                                          <p:spTgt spid="47"/>
                                        </p:tgtEl>
                                        <p:attrNameLst>
                                          <p:attrName>style.visibility</p:attrName>
                                        </p:attrNameLst>
                                      </p:cBhvr>
                                      <p:to>
                                        <p:strVal val="hidden"/>
                                      </p:to>
                                    </p:set>
                                  </p:childTnLst>
                                </p:cTn>
                              </p:par>
                            </p:childTnLst>
                          </p:cTn>
                        </p:par>
                        <p:par>
                          <p:cTn id="105" fill="hold">
                            <p:stCondLst>
                              <p:cond delay="250"/>
                            </p:stCondLst>
                            <p:childTnLst>
                              <p:par>
                                <p:cTn id="106" presetID="17" presetClass="entr" presetSubtype="10" fill="hold" grpId="1" nodeType="afterEffect">
                                  <p:stCondLst>
                                    <p:cond delay="0"/>
                                  </p:stCondLst>
                                  <p:childTnLst>
                                    <p:set>
                                      <p:cBhvr>
                                        <p:cTn id="107" dur="1" fill="hold">
                                          <p:stCondLst>
                                            <p:cond delay="0"/>
                                          </p:stCondLst>
                                        </p:cTn>
                                        <p:tgtEl>
                                          <p:spTgt spid="20"/>
                                        </p:tgtEl>
                                        <p:attrNameLst>
                                          <p:attrName>style.visibility</p:attrName>
                                        </p:attrNameLst>
                                      </p:cBhvr>
                                      <p:to>
                                        <p:strVal val="visible"/>
                                      </p:to>
                                    </p:set>
                                    <p:anim calcmode="lin" valueType="num">
                                      <p:cBhvr>
                                        <p:cTn id="108" dur="250" fill="hold"/>
                                        <p:tgtEl>
                                          <p:spTgt spid="20"/>
                                        </p:tgtEl>
                                        <p:attrNameLst>
                                          <p:attrName>ppt_w</p:attrName>
                                        </p:attrNameLst>
                                      </p:cBhvr>
                                      <p:tavLst>
                                        <p:tav tm="0">
                                          <p:val>
                                            <p:fltVal val="0"/>
                                          </p:val>
                                        </p:tav>
                                        <p:tav tm="100000">
                                          <p:val>
                                            <p:strVal val="#ppt_w"/>
                                          </p:val>
                                        </p:tav>
                                      </p:tavLst>
                                    </p:anim>
                                    <p:anim calcmode="lin" valueType="num">
                                      <p:cBhvr>
                                        <p:cTn id="109" dur="25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7"/>
                  </p:tgtEl>
                </p:cond>
              </p:nextCondLst>
            </p:seq>
            <p:seq concurrent="1" nextAc="seek">
              <p:cTn id="110" restart="whenNotActive" fill="hold" evtFilter="cancelBubble" nodeType="interactiveSeq">
                <p:stCondLst>
                  <p:cond evt="onClick" delay="0">
                    <p:tgtEl>
                      <p:spTgt spid="49"/>
                    </p:tgtEl>
                  </p:cond>
                </p:stCondLst>
                <p:endSync evt="end" delay="0">
                  <p:rtn val="all"/>
                </p:endSync>
                <p:childTnLst>
                  <p:par>
                    <p:cTn id="111" fill="hold">
                      <p:stCondLst>
                        <p:cond delay="0"/>
                      </p:stCondLst>
                      <p:childTnLst>
                        <p:par>
                          <p:cTn id="112" fill="hold">
                            <p:stCondLst>
                              <p:cond delay="0"/>
                            </p:stCondLst>
                            <p:childTnLst>
                              <p:par>
                                <p:cTn id="113" presetID="17" presetClass="exit" presetSubtype="10" fill="hold" grpId="1" nodeType="clickEffect">
                                  <p:stCondLst>
                                    <p:cond delay="0"/>
                                  </p:stCondLst>
                                  <p:childTnLst>
                                    <p:anim calcmode="lin" valueType="num">
                                      <p:cBhvr>
                                        <p:cTn id="114" dur="250"/>
                                        <p:tgtEl>
                                          <p:spTgt spid="49"/>
                                        </p:tgtEl>
                                        <p:attrNameLst>
                                          <p:attrName>ppt_w</p:attrName>
                                        </p:attrNameLst>
                                      </p:cBhvr>
                                      <p:tavLst>
                                        <p:tav tm="0">
                                          <p:val>
                                            <p:strVal val="ppt_w"/>
                                          </p:val>
                                        </p:tav>
                                        <p:tav tm="100000">
                                          <p:val>
                                            <p:fltVal val="0"/>
                                          </p:val>
                                        </p:tav>
                                      </p:tavLst>
                                    </p:anim>
                                    <p:anim calcmode="lin" valueType="num">
                                      <p:cBhvr>
                                        <p:cTn id="115" dur="250"/>
                                        <p:tgtEl>
                                          <p:spTgt spid="49"/>
                                        </p:tgtEl>
                                        <p:attrNameLst>
                                          <p:attrName>ppt_h</p:attrName>
                                        </p:attrNameLst>
                                      </p:cBhvr>
                                      <p:tavLst>
                                        <p:tav tm="0">
                                          <p:val>
                                            <p:strVal val="ppt_h"/>
                                          </p:val>
                                        </p:tav>
                                        <p:tav tm="100000">
                                          <p:val>
                                            <p:strVal val="ppt_h"/>
                                          </p:val>
                                        </p:tav>
                                      </p:tavLst>
                                    </p:anim>
                                    <p:set>
                                      <p:cBhvr>
                                        <p:cTn id="116" dur="1" fill="hold">
                                          <p:stCondLst>
                                            <p:cond delay="249"/>
                                          </p:stCondLst>
                                        </p:cTn>
                                        <p:tgtEl>
                                          <p:spTgt spid="49"/>
                                        </p:tgtEl>
                                        <p:attrNameLst>
                                          <p:attrName>style.visibility</p:attrName>
                                        </p:attrNameLst>
                                      </p:cBhvr>
                                      <p:to>
                                        <p:strVal val="hidden"/>
                                      </p:to>
                                    </p:set>
                                  </p:childTnLst>
                                </p:cTn>
                              </p:par>
                            </p:childTnLst>
                          </p:cTn>
                        </p:par>
                        <p:par>
                          <p:cTn id="117" fill="hold">
                            <p:stCondLst>
                              <p:cond delay="250"/>
                            </p:stCondLst>
                            <p:childTnLst>
                              <p:par>
                                <p:cTn id="118" presetID="17" presetClass="entr" presetSubtype="10" fill="hold" grpId="1" nodeType="afterEffect">
                                  <p:stCondLst>
                                    <p:cond delay="0"/>
                                  </p:stCondLst>
                                  <p:childTnLst>
                                    <p:set>
                                      <p:cBhvr>
                                        <p:cTn id="119" dur="1" fill="hold">
                                          <p:stCondLst>
                                            <p:cond delay="0"/>
                                          </p:stCondLst>
                                        </p:cTn>
                                        <p:tgtEl>
                                          <p:spTgt spid="21"/>
                                        </p:tgtEl>
                                        <p:attrNameLst>
                                          <p:attrName>style.visibility</p:attrName>
                                        </p:attrNameLst>
                                      </p:cBhvr>
                                      <p:to>
                                        <p:strVal val="visible"/>
                                      </p:to>
                                    </p:set>
                                    <p:anim calcmode="lin" valueType="num">
                                      <p:cBhvr>
                                        <p:cTn id="120" dur="250" fill="hold"/>
                                        <p:tgtEl>
                                          <p:spTgt spid="21"/>
                                        </p:tgtEl>
                                        <p:attrNameLst>
                                          <p:attrName>ppt_w</p:attrName>
                                        </p:attrNameLst>
                                      </p:cBhvr>
                                      <p:tavLst>
                                        <p:tav tm="0">
                                          <p:val>
                                            <p:fltVal val="0"/>
                                          </p:val>
                                        </p:tav>
                                        <p:tav tm="100000">
                                          <p:val>
                                            <p:strVal val="#ppt_w"/>
                                          </p:val>
                                        </p:tav>
                                      </p:tavLst>
                                    </p:anim>
                                    <p:anim calcmode="lin" valueType="num">
                                      <p:cBhvr>
                                        <p:cTn id="121" dur="25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9"/>
                  </p:tgtEl>
                </p:cond>
              </p:nextCondLst>
            </p:seq>
            <p:seq concurrent="1" nextAc="seek">
              <p:cTn id="122" restart="whenNotActive" fill="hold" evtFilter="cancelBubble" nodeType="interactiveSeq">
                <p:stCondLst>
                  <p:cond evt="onClick" delay="0">
                    <p:tgtEl>
                      <p:spTgt spid="50"/>
                    </p:tgtEl>
                  </p:cond>
                </p:stCondLst>
                <p:endSync evt="end" delay="0">
                  <p:rtn val="all"/>
                </p:endSync>
                <p:childTnLst>
                  <p:par>
                    <p:cTn id="123" fill="hold">
                      <p:stCondLst>
                        <p:cond delay="0"/>
                      </p:stCondLst>
                      <p:childTnLst>
                        <p:par>
                          <p:cTn id="124" fill="hold">
                            <p:stCondLst>
                              <p:cond delay="0"/>
                            </p:stCondLst>
                            <p:childTnLst>
                              <p:par>
                                <p:cTn id="125" presetID="17" presetClass="exit" presetSubtype="10" fill="hold" grpId="1" nodeType="clickEffect">
                                  <p:stCondLst>
                                    <p:cond delay="0"/>
                                  </p:stCondLst>
                                  <p:childTnLst>
                                    <p:anim calcmode="lin" valueType="num">
                                      <p:cBhvr>
                                        <p:cTn id="126" dur="250"/>
                                        <p:tgtEl>
                                          <p:spTgt spid="50"/>
                                        </p:tgtEl>
                                        <p:attrNameLst>
                                          <p:attrName>ppt_w</p:attrName>
                                        </p:attrNameLst>
                                      </p:cBhvr>
                                      <p:tavLst>
                                        <p:tav tm="0">
                                          <p:val>
                                            <p:strVal val="ppt_w"/>
                                          </p:val>
                                        </p:tav>
                                        <p:tav tm="100000">
                                          <p:val>
                                            <p:fltVal val="0"/>
                                          </p:val>
                                        </p:tav>
                                      </p:tavLst>
                                    </p:anim>
                                    <p:anim calcmode="lin" valueType="num">
                                      <p:cBhvr>
                                        <p:cTn id="127" dur="250"/>
                                        <p:tgtEl>
                                          <p:spTgt spid="50"/>
                                        </p:tgtEl>
                                        <p:attrNameLst>
                                          <p:attrName>ppt_h</p:attrName>
                                        </p:attrNameLst>
                                      </p:cBhvr>
                                      <p:tavLst>
                                        <p:tav tm="0">
                                          <p:val>
                                            <p:strVal val="ppt_h"/>
                                          </p:val>
                                        </p:tav>
                                        <p:tav tm="100000">
                                          <p:val>
                                            <p:strVal val="ppt_h"/>
                                          </p:val>
                                        </p:tav>
                                      </p:tavLst>
                                    </p:anim>
                                    <p:set>
                                      <p:cBhvr>
                                        <p:cTn id="128" dur="1" fill="hold">
                                          <p:stCondLst>
                                            <p:cond delay="249"/>
                                          </p:stCondLst>
                                        </p:cTn>
                                        <p:tgtEl>
                                          <p:spTgt spid="50"/>
                                        </p:tgtEl>
                                        <p:attrNameLst>
                                          <p:attrName>style.visibility</p:attrName>
                                        </p:attrNameLst>
                                      </p:cBhvr>
                                      <p:to>
                                        <p:strVal val="hidden"/>
                                      </p:to>
                                    </p:set>
                                  </p:childTnLst>
                                </p:cTn>
                              </p:par>
                            </p:childTnLst>
                          </p:cTn>
                        </p:par>
                        <p:par>
                          <p:cTn id="129" fill="hold">
                            <p:stCondLst>
                              <p:cond delay="250"/>
                            </p:stCondLst>
                            <p:childTnLst>
                              <p:par>
                                <p:cTn id="130" presetID="17" presetClass="entr" presetSubtype="10" fill="hold" grpId="1" nodeType="afterEffect">
                                  <p:stCondLst>
                                    <p:cond delay="0"/>
                                  </p:stCondLst>
                                  <p:childTnLst>
                                    <p:set>
                                      <p:cBhvr>
                                        <p:cTn id="131" dur="1" fill="hold">
                                          <p:stCondLst>
                                            <p:cond delay="0"/>
                                          </p:stCondLst>
                                        </p:cTn>
                                        <p:tgtEl>
                                          <p:spTgt spid="5"/>
                                        </p:tgtEl>
                                        <p:attrNameLst>
                                          <p:attrName>style.visibility</p:attrName>
                                        </p:attrNameLst>
                                      </p:cBhvr>
                                      <p:to>
                                        <p:strVal val="visible"/>
                                      </p:to>
                                    </p:set>
                                    <p:anim calcmode="lin" valueType="num">
                                      <p:cBhvr>
                                        <p:cTn id="132" dur="250" fill="hold"/>
                                        <p:tgtEl>
                                          <p:spTgt spid="5"/>
                                        </p:tgtEl>
                                        <p:attrNameLst>
                                          <p:attrName>ppt_w</p:attrName>
                                        </p:attrNameLst>
                                      </p:cBhvr>
                                      <p:tavLst>
                                        <p:tav tm="0">
                                          <p:val>
                                            <p:fltVal val="0"/>
                                          </p:val>
                                        </p:tav>
                                        <p:tav tm="100000">
                                          <p:val>
                                            <p:strVal val="#ppt_w"/>
                                          </p:val>
                                        </p:tav>
                                      </p:tavLst>
                                    </p:anim>
                                    <p:anim calcmode="lin" valueType="num">
                                      <p:cBhvr>
                                        <p:cTn id="133" dur="25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0"/>
                  </p:tgtEl>
                </p:cond>
              </p:nextCondLst>
            </p:seq>
            <p:seq concurrent="1" nextAc="seek">
              <p:cTn id="134" restart="whenNotActive" fill="hold" evtFilter="cancelBubble" nodeType="interactiveSeq">
                <p:stCondLst>
                  <p:cond evt="onClick" delay="0">
                    <p:tgtEl>
                      <p:spTgt spid="53"/>
                    </p:tgtEl>
                  </p:cond>
                </p:stCondLst>
                <p:endSync evt="end" delay="0">
                  <p:rtn val="all"/>
                </p:endSync>
                <p:childTnLst>
                  <p:par>
                    <p:cTn id="135" fill="hold">
                      <p:stCondLst>
                        <p:cond delay="0"/>
                      </p:stCondLst>
                      <p:childTnLst>
                        <p:par>
                          <p:cTn id="136" fill="hold">
                            <p:stCondLst>
                              <p:cond delay="0"/>
                            </p:stCondLst>
                            <p:childTnLst>
                              <p:par>
                                <p:cTn id="137" presetID="17" presetClass="exit" presetSubtype="10" fill="hold" grpId="1" nodeType="clickEffect">
                                  <p:stCondLst>
                                    <p:cond delay="0"/>
                                  </p:stCondLst>
                                  <p:childTnLst>
                                    <p:anim calcmode="lin" valueType="num">
                                      <p:cBhvr>
                                        <p:cTn id="138" dur="250"/>
                                        <p:tgtEl>
                                          <p:spTgt spid="53"/>
                                        </p:tgtEl>
                                        <p:attrNameLst>
                                          <p:attrName>ppt_w</p:attrName>
                                        </p:attrNameLst>
                                      </p:cBhvr>
                                      <p:tavLst>
                                        <p:tav tm="0">
                                          <p:val>
                                            <p:strVal val="ppt_w"/>
                                          </p:val>
                                        </p:tav>
                                        <p:tav tm="100000">
                                          <p:val>
                                            <p:fltVal val="0"/>
                                          </p:val>
                                        </p:tav>
                                      </p:tavLst>
                                    </p:anim>
                                    <p:anim calcmode="lin" valueType="num">
                                      <p:cBhvr>
                                        <p:cTn id="139" dur="250"/>
                                        <p:tgtEl>
                                          <p:spTgt spid="53"/>
                                        </p:tgtEl>
                                        <p:attrNameLst>
                                          <p:attrName>ppt_h</p:attrName>
                                        </p:attrNameLst>
                                      </p:cBhvr>
                                      <p:tavLst>
                                        <p:tav tm="0">
                                          <p:val>
                                            <p:strVal val="ppt_h"/>
                                          </p:val>
                                        </p:tav>
                                        <p:tav tm="100000">
                                          <p:val>
                                            <p:strVal val="ppt_h"/>
                                          </p:val>
                                        </p:tav>
                                      </p:tavLst>
                                    </p:anim>
                                    <p:set>
                                      <p:cBhvr>
                                        <p:cTn id="140" dur="1" fill="hold">
                                          <p:stCondLst>
                                            <p:cond delay="249"/>
                                          </p:stCondLst>
                                        </p:cTn>
                                        <p:tgtEl>
                                          <p:spTgt spid="53"/>
                                        </p:tgtEl>
                                        <p:attrNameLst>
                                          <p:attrName>style.visibility</p:attrName>
                                        </p:attrNameLst>
                                      </p:cBhvr>
                                      <p:to>
                                        <p:strVal val="hidden"/>
                                      </p:to>
                                    </p:set>
                                  </p:childTnLst>
                                </p:cTn>
                              </p:par>
                            </p:childTnLst>
                          </p:cTn>
                        </p:par>
                        <p:par>
                          <p:cTn id="141" fill="hold">
                            <p:stCondLst>
                              <p:cond delay="250"/>
                            </p:stCondLst>
                            <p:childTnLst>
                              <p:par>
                                <p:cTn id="142" presetID="17" presetClass="entr" presetSubtype="10" fill="hold" grpId="1" nodeType="afterEffect">
                                  <p:stCondLst>
                                    <p:cond delay="0"/>
                                  </p:stCondLst>
                                  <p:childTnLst>
                                    <p:set>
                                      <p:cBhvr>
                                        <p:cTn id="143" dur="1" fill="hold">
                                          <p:stCondLst>
                                            <p:cond delay="0"/>
                                          </p:stCondLst>
                                        </p:cTn>
                                        <p:tgtEl>
                                          <p:spTgt spid="6"/>
                                        </p:tgtEl>
                                        <p:attrNameLst>
                                          <p:attrName>style.visibility</p:attrName>
                                        </p:attrNameLst>
                                      </p:cBhvr>
                                      <p:to>
                                        <p:strVal val="visible"/>
                                      </p:to>
                                    </p:set>
                                    <p:anim calcmode="lin" valueType="num">
                                      <p:cBhvr>
                                        <p:cTn id="144" dur="250" fill="hold"/>
                                        <p:tgtEl>
                                          <p:spTgt spid="6"/>
                                        </p:tgtEl>
                                        <p:attrNameLst>
                                          <p:attrName>ppt_w</p:attrName>
                                        </p:attrNameLst>
                                      </p:cBhvr>
                                      <p:tavLst>
                                        <p:tav tm="0">
                                          <p:val>
                                            <p:fltVal val="0"/>
                                          </p:val>
                                        </p:tav>
                                        <p:tav tm="100000">
                                          <p:val>
                                            <p:strVal val="#ppt_w"/>
                                          </p:val>
                                        </p:tav>
                                      </p:tavLst>
                                    </p:anim>
                                    <p:anim calcmode="lin" valueType="num">
                                      <p:cBhvr>
                                        <p:cTn id="145" dur="25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3"/>
                  </p:tgtEl>
                </p:cond>
              </p:nextCondLst>
            </p:seq>
          </p:childTnLst>
        </p:cTn>
      </p:par>
    </p:tnLst>
    <p:bldLst>
      <p:bldP spid="44" grpId="0" animBg="1"/>
      <p:bldP spid="44" grpId="1" animBg="1"/>
      <p:bldP spid="46" grpId="0" animBg="1"/>
      <p:bldP spid="46" grpId="1" animBg="1"/>
      <p:bldP spid="47" grpId="0" animBg="1"/>
      <p:bldP spid="47" grpId="1" animBg="1"/>
      <p:bldP spid="49" grpId="0" animBg="1"/>
      <p:bldP spid="49" grpId="1" animBg="1"/>
      <p:bldP spid="50" grpId="0" animBg="1"/>
      <p:bldP spid="50" grpId="1" animBg="1"/>
      <p:bldP spid="53" grpId="0" animBg="1"/>
      <p:bldP spid="53" grpId="1" animBg="1"/>
      <p:bldP spid="5" grpId="0" animBg="1"/>
      <p:bldP spid="5" grpId="1" animBg="1"/>
      <p:bldP spid="6" grpId="0" animBg="1"/>
      <p:bldP spid="6"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7C01C3C-790C-45CD-9C5A-0EF722A92630}"/>
              </a:ext>
            </a:extLst>
          </p:cNvPr>
          <p:cNvSpPr>
            <a:spLocks noGrp="1"/>
          </p:cNvSpPr>
          <p:nvPr>
            <p:ph type="title"/>
          </p:nvPr>
        </p:nvSpPr>
        <p:spPr/>
        <p:txBody>
          <a:bodyPr/>
          <a:lstStyle/>
          <a:p>
            <a:pPr algn="r" rtl="1"/>
            <a:r>
              <a:rPr lang="ar-SA" sz="2400" dirty="0">
                <a:latin typeface="Calibri" panose="020F0502020204030204" pitchFamily="34" charset="0"/>
                <a:cs typeface="Calibri" panose="020F0502020204030204" pitchFamily="34" charset="0"/>
              </a:rPr>
              <a:t>أمثلة من الحياة اليومية حيث يستخدم الرموز لتمثيل البيانات </a:t>
            </a:r>
          </a:p>
        </p:txBody>
      </p:sp>
      <p:sp>
        <p:nvSpPr>
          <p:cNvPr id="4" name="عنصر نائب لرقم الشريحة 3">
            <a:extLst>
              <a:ext uri="{FF2B5EF4-FFF2-40B4-BE49-F238E27FC236}">
                <a16:creationId xmlns:a16="http://schemas.microsoft.com/office/drawing/2014/main" id="{7C0ED952-E1E3-4261-B85D-69AA309552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6" name="صورة 5">
            <a:extLst>
              <a:ext uri="{FF2B5EF4-FFF2-40B4-BE49-F238E27FC236}">
                <a16:creationId xmlns:a16="http://schemas.microsoft.com/office/drawing/2014/main" id="{2CD976D6-69B6-42F8-8FFD-0DD6424DB5F4}"/>
              </a:ext>
            </a:extLst>
          </p:cNvPr>
          <p:cNvPicPr>
            <a:picLocks noChangeAspect="1"/>
          </p:cNvPicPr>
          <p:nvPr/>
        </p:nvPicPr>
        <p:blipFill>
          <a:blip r:embed="rId2"/>
          <a:stretch>
            <a:fillRect/>
          </a:stretch>
        </p:blipFill>
        <p:spPr>
          <a:xfrm>
            <a:off x="883375" y="1343197"/>
            <a:ext cx="2953450" cy="2840400"/>
          </a:xfrm>
          <a:prstGeom prst="rect">
            <a:avLst/>
          </a:prstGeom>
        </p:spPr>
      </p:pic>
      <p:sp>
        <p:nvSpPr>
          <p:cNvPr id="9" name="مستطيل 8">
            <a:extLst>
              <a:ext uri="{FF2B5EF4-FFF2-40B4-BE49-F238E27FC236}">
                <a16:creationId xmlns:a16="http://schemas.microsoft.com/office/drawing/2014/main" id="{7B91314D-1CFF-4F75-965B-3AB2E19653AB}"/>
              </a:ext>
            </a:extLst>
          </p:cNvPr>
          <p:cNvSpPr/>
          <p:nvPr/>
        </p:nvSpPr>
        <p:spPr>
          <a:xfrm>
            <a:off x="3740406" y="2091745"/>
            <a:ext cx="4758971" cy="1667765"/>
          </a:xfrm>
          <a:prstGeom prst="rect">
            <a:avLst/>
          </a:prstGeom>
          <a:noFill/>
        </p:spPr>
        <p:txBody>
          <a:bodyPr wrap="square" lIns="51435" tIns="25718" rIns="51435" bIns="25718">
            <a:spAutoFit/>
          </a:bodyPr>
          <a:lstStyle/>
          <a:p>
            <a:pPr algn="ctr">
              <a:lnSpc>
                <a:spcPct val="150000"/>
              </a:lnSpc>
            </a:pPr>
            <a:r>
              <a:rPr lang="ar-SA" sz="2400" b="1" dirty="0">
                <a:latin typeface="Calibri" panose="020F0502020204030204" pitchFamily="34" charset="0"/>
                <a:cs typeface="Akhbar MT" pitchFamily="2" charset="-78"/>
              </a:rPr>
              <a:t>لكل بلد في أنحاء العالم عملـة خاصـة به، وتستخدم رموز العملات بدلا من اسم العملة كاختصارات متعارف عليها عند التعاملات المالية</a:t>
            </a:r>
          </a:p>
        </p:txBody>
      </p:sp>
    </p:spTree>
    <p:extLst>
      <p:ext uri="{BB962C8B-B14F-4D97-AF65-F5344CB8AC3E}">
        <p14:creationId xmlns:p14="http://schemas.microsoft.com/office/powerpoint/2010/main" val="93207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a:extLst>
              <a:ext uri="{FF2B5EF4-FFF2-40B4-BE49-F238E27FC236}">
                <a16:creationId xmlns:a16="http://schemas.microsoft.com/office/drawing/2014/main" id="{20F47826-12F1-4750-91C2-30FC59983E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4" name="عنصر نائب للنص 3">
            <a:extLst>
              <a:ext uri="{FF2B5EF4-FFF2-40B4-BE49-F238E27FC236}">
                <a16:creationId xmlns:a16="http://schemas.microsoft.com/office/drawing/2014/main" id="{5D8EECD8-DF5E-4C9C-9129-27637625BB6B}"/>
              </a:ext>
            </a:extLst>
          </p:cNvPr>
          <p:cNvSpPr txBox="1">
            <a:spLocks noGrp="1"/>
          </p:cNvSpPr>
          <p:nvPr>
            <p:ph type="body" idx="1"/>
          </p:nvPr>
        </p:nvSpPr>
        <p:spPr>
          <a:xfrm>
            <a:off x="822325" y="4242257"/>
            <a:ext cx="5522913" cy="43088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w="18415" cmpd="sng">
                  <a:solidFill>
                    <a:srgbClr val="FFFFFF"/>
                  </a:solidFill>
                  <a:prstDash val="solid"/>
                </a:ln>
                <a:solidFill>
                  <a:srgbClr val="FFFFFF"/>
                </a:solidFill>
                <a:effectLst>
                  <a:glow rad="139700">
                    <a:srgbClr val="8064A2">
                      <a:satMod val="175000"/>
                      <a:alpha val="40000"/>
                    </a:srgbClr>
                  </a:glow>
                  <a:outerShdw blurRad="63500" dir="3600000" algn="tl" rotWithShape="0">
                    <a:srgbClr val="000000">
                      <a:alpha val="70000"/>
                    </a:srgbClr>
                  </a:outerShdw>
                </a:effectLst>
                <a:uLnTx/>
                <a:uFillTx/>
                <a:latin typeface="Adobe Arabic" pitchFamily="18" charset="-78"/>
                <a:ea typeface="+mn-ea"/>
                <a:cs typeface="Adobe Arabic" pitchFamily="18" charset="-78"/>
              </a:rPr>
              <a:t>استراتيجية  البحث عن قرين</a:t>
            </a:r>
          </a:p>
        </p:txBody>
      </p:sp>
      <p:sp>
        <p:nvSpPr>
          <p:cNvPr id="5" name="مستطيل: زوايا مستديرة 4">
            <a:extLst>
              <a:ext uri="{FF2B5EF4-FFF2-40B4-BE49-F238E27FC236}">
                <a16:creationId xmlns:a16="http://schemas.microsoft.com/office/drawing/2014/main" id="{0F4B4929-124E-4E21-93C2-2EE9D618E1ED}"/>
              </a:ext>
            </a:extLst>
          </p:cNvPr>
          <p:cNvSpPr/>
          <p:nvPr/>
        </p:nvSpPr>
        <p:spPr>
          <a:xfrm>
            <a:off x="5201393" y="3057531"/>
            <a:ext cx="1330036" cy="62939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SA" sz="2800" dirty="0"/>
              <a:t>€</a:t>
            </a:r>
          </a:p>
        </p:txBody>
      </p:sp>
      <p:sp>
        <p:nvSpPr>
          <p:cNvPr id="6" name="مستطيل: زوايا مستديرة 5">
            <a:extLst>
              <a:ext uri="{FF2B5EF4-FFF2-40B4-BE49-F238E27FC236}">
                <a16:creationId xmlns:a16="http://schemas.microsoft.com/office/drawing/2014/main" id="{8FD8F50D-3A85-4E36-B767-58AD2A0CBFEA}"/>
              </a:ext>
            </a:extLst>
          </p:cNvPr>
          <p:cNvSpPr/>
          <p:nvPr/>
        </p:nvSpPr>
        <p:spPr>
          <a:xfrm>
            <a:off x="5201393" y="1262023"/>
            <a:ext cx="1330036" cy="6293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3600" dirty="0"/>
              <a:t>£</a:t>
            </a:r>
          </a:p>
        </p:txBody>
      </p:sp>
      <p:sp>
        <p:nvSpPr>
          <p:cNvPr id="7" name="مستطيل: زوايا مستديرة 6">
            <a:extLst>
              <a:ext uri="{FF2B5EF4-FFF2-40B4-BE49-F238E27FC236}">
                <a16:creationId xmlns:a16="http://schemas.microsoft.com/office/drawing/2014/main" id="{2AC51AA4-8C13-4FFB-9C20-351DAB2B31A1}"/>
              </a:ext>
            </a:extLst>
          </p:cNvPr>
          <p:cNvSpPr/>
          <p:nvPr/>
        </p:nvSpPr>
        <p:spPr>
          <a:xfrm>
            <a:off x="5201393" y="2143700"/>
            <a:ext cx="1330036" cy="6293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4000" dirty="0"/>
              <a:t>¥</a:t>
            </a:r>
          </a:p>
        </p:txBody>
      </p:sp>
      <p:sp>
        <p:nvSpPr>
          <p:cNvPr id="8" name="مستطيل: زوايا مستديرة 7">
            <a:extLst>
              <a:ext uri="{FF2B5EF4-FFF2-40B4-BE49-F238E27FC236}">
                <a16:creationId xmlns:a16="http://schemas.microsoft.com/office/drawing/2014/main" id="{935B91E0-1535-493C-9DF7-3E2C299FDE54}"/>
              </a:ext>
            </a:extLst>
          </p:cNvPr>
          <p:cNvSpPr/>
          <p:nvPr/>
        </p:nvSpPr>
        <p:spPr>
          <a:xfrm>
            <a:off x="1603169" y="1312223"/>
            <a:ext cx="1757548" cy="629392"/>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SA" sz="2800" b="1" dirty="0">
                <a:solidFill>
                  <a:schemeClr val="accent5">
                    <a:lumMod val="75000"/>
                  </a:schemeClr>
                </a:solidFill>
              </a:rPr>
              <a:t>يورو</a:t>
            </a:r>
          </a:p>
        </p:txBody>
      </p:sp>
      <p:sp>
        <p:nvSpPr>
          <p:cNvPr id="9" name="مستطيل: زوايا مستديرة 8">
            <a:extLst>
              <a:ext uri="{FF2B5EF4-FFF2-40B4-BE49-F238E27FC236}">
                <a16:creationId xmlns:a16="http://schemas.microsoft.com/office/drawing/2014/main" id="{3400EF67-C619-4EB9-AB7D-DC34D5A00FCC}"/>
              </a:ext>
            </a:extLst>
          </p:cNvPr>
          <p:cNvSpPr/>
          <p:nvPr/>
        </p:nvSpPr>
        <p:spPr>
          <a:xfrm>
            <a:off x="1603169" y="2143700"/>
            <a:ext cx="1757548" cy="629392"/>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SA" sz="2400" dirty="0">
                <a:solidFill>
                  <a:schemeClr val="accent3">
                    <a:lumMod val="75000"/>
                  </a:schemeClr>
                </a:solidFill>
              </a:rPr>
              <a:t>جنيه استرليني</a:t>
            </a:r>
          </a:p>
        </p:txBody>
      </p:sp>
      <p:sp>
        <p:nvSpPr>
          <p:cNvPr id="10" name="مستطيل: زوايا مستديرة 9">
            <a:extLst>
              <a:ext uri="{FF2B5EF4-FFF2-40B4-BE49-F238E27FC236}">
                <a16:creationId xmlns:a16="http://schemas.microsoft.com/office/drawing/2014/main" id="{1CE6AAF5-BD96-489B-949A-B8A58B519F54}"/>
              </a:ext>
            </a:extLst>
          </p:cNvPr>
          <p:cNvSpPr/>
          <p:nvPr/>
        </p:nvSpPr>
        <p:spPr>
          <a:xfrm>
            <a:off x="1603169" y="2993865"/>
            <a:ext cx="1757548" cy="629392"/>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2800" dirty="0">
                <a:solidFill>
                  <a:schemeClr val="accent1">
                    <a:lumMod val="75000"/>
                  </a:schemeClr>
                </a:solidFill>
              </a:rPr>
              <a:t>الين</a:t>
            </a:r>
            <a:endParaRPr lang="ar-SA" dirty="0"/>
          </a:p>
        </p:txBody>
      </p:sp>
      <p:sp>
        <p:nvSpPr>
          <p:cNvPr id="13" name="مربع نص 12">
            <a:extLst>
              <a:ext uri="{FF2B5EF4-FFF2-40B4-BE49-F238E27FC236}">
                <a16:creationId xmlns:a16="http://schemas.microsoft.com/office/drawing/2014/main" id="{AE608F8D-4452-4C04-9F92-032D1DC1F640}"/>
              </a:ext>
            </a:extLst>
          </p:cNvPr>
          <p:cNvSpPr txBox="1"/>
          <p:nvPr/>
        </p:nvSpPr>
        <p:spPr>
          <a:xfrm>
            <a:off x="4572000" y="682831"/>
            <a:ext cx="4031672" cy="338554"/>
          </a:xfrm>
          <a:prstGeom prst="rect">
            <a:avLst/>
          </a:prstGeom>
          <a:noFill/>
        </p:spPr>
        <p:txBody>
          <a:bodyPr wrap="square">
            <a:spAutoFit/>
          </a:bodyPr>
          <a:lstStyle/>
          <a:p>
            <a:pPr lvl="0" algn="ctr"/>
            <a:r>
              <a:rPr lang="ar-SA" sz="1600" dirty="0">
                <a:solidFill>
                  <a:schemeClr val="tx1"/>
                </a:solidFill>
                <a:latin typeface="Andalus" panose="02020603050405020304" pitchFamily="18" charset="-78"/>
                <a:cs typeface="PT Simple Bold Ruled" panose="02010400000000000000" pitchFamily="2" charset="-78"/>
              </a:rPr>
              <a:t>طالبتي الذكية وفقي بين رمز واسم العملة  </a:t>
            </a:r>
          </a:p>
        </p:txBody>
      </p:sp>
      <p:sp>
        <p:nvSpPr>
          <p:cNvPr id="14" name="سهم: لأسفل 13">
            <a:extLst>
              <a:ext uri="{FF2B5EF4-FFF2-40B4-BE49-F238E27FC236}">
                <a16:creationId xmlns:a16="http://schemas.microsoft.com/office/drawing/2014/main" id="{BD4F7A5C-FEEB-422A-8CC2-61D71E1DDF90}"/>
              </a:ext>
            </a:extLst>
          </p:cNvPr>
          <p:cNvSpPr/>
          <p:nvPr/>
        </p:nvSpPr>
        <p:spPr>
          <a:xfrm rot="18769665">
            <a:off x="3961103" y="1416158"/>
            <a:ext cx="484632" cy="2485840"/>
          </a:xfrm>
          <a:prstGeom prst="downArrow">
            <a:avLst>
              <a:gd name="adj1" fmla="val 50000"/>
              <a:gd name="adj2" fmla="val 71462"/>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ar-SA" dirty="0"/>
          </a:p>
        </p:txBody>
      </p:sp>
      <p:sp>
        <p:nvSpPr>
          <p:cNvPr id="15" name="سهم: لأسفل 14">
            <a:extLst>
              <a:ext uri="{FF2B5EF4-FFF2-40B4-BE49-F238E27FC236}">
                <a16:creationId xmlns:a16="http://schemas.microsoft.com/office/drawing/2014/main" id="{A281BB6A-157D-4476-997F-F91F10A8D1BF}"/>
              </a:ext>
            </a:extLst>
          </p:cNvPr>
          <p:cNvSpPr/>
          <p:nvPr/>
        </p:nvSpPr>
        <p:spPr>
          <a:xfrm rot="14982317">
            <a:off x="3874448" y="1606972"/>
            <a:ext cx="484632" cy="2485840"/>
          </a:xfrm>
          <a:prstGeom prst="downArrow">
            <a:avLst>
              <a:gd name="adj1" fmla="val 50000"/>
              <a:gd name="adj2" fmla="val 71462"/>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ar-SA" dirty="0"/>
          </a:p>
        </p:txBody>
      </p:sp>
      <p:sp>
        <p:nvSpPr>
          <p:cNvPr id="16" name="سهم: لأسفل 15">
            <a:extLst>
              <a:ext uri="{FF2B5EF4-FFF2-40B4-BE49-F238E27FC236}">
                <a16:creationId xmlns:a16="http://schemas.microsoft.com/office/drawing/2014/main" id="{5EE26571-C61F-4CB7-A8ED-0108B6409FFA}"/>
              </a:ext>
            </a:extLst>
          </p:cNvPr>
          <p:cNvSpPr/>
          <p:nvPr/>
        </p:nvSpPr>
        <p:spPr>
          <a:xfrm rot="14878085">
            <a:off x="4077894" y="860763"/>
            <a:ext cx="484632" cy="2274730"/>
          </a:xfrm>
          <a:prstGeom prst="downArrow">
            <a:avLst>
              <a:gd name="adj1" fmla="val 50000"/>
              <a:gd name="adj2" fmla="val 71462"/>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ar-SA" dirty="0"/>
          </a:p>
        </p:txBody>
      </p:sp>
      <p:sp>
        <p:nvSpPr>
          <p:cNvPr id="17" name="شكل بيضاوي 16">
            <a:extLst>
              <a:ext uri="{FF2B5EF4-FFF2-40B4-BE49-F238E27FC236}">
                <a16:creationId xmlns:a16="http://schemas.microsoft.com/office/drawing/2014/main" id="{CCF38945-D6E8-4710-BF36-6DFA1447CE70}"/>
              </a:ext>
            </a:extLst>
          </p:cNvPr>
          <p:cNvSpPr/>
          <p:nvPr/>
        </p:nvSpPr>
        <p:spPr>
          <a:xfrm>
            <a:off x="7450477" y="4012529"/>
            <a:ext cx="953898" cy="8309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1600" b="1" dirty="0">
                <a:solidFill>
                  <a:schemeClr val="bg1"/>
                </a:solidFill>
              </a:rPr>
              <a:t>إثرائي</a:t>
            </a:r>
          </a:p>
        </p:txBody>
      </p:sp>
    </p:spTree>
    <p:extLst>
      <p:ext uri="{BB962C8B-B14F-4D97-AF65-F5344CB8AC3E}">
        <p14:creationId xmlns:p14="http://schemas.microsoft.com/office/powerpoint/2010/main" val="262838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a:extLst>
              <a:ext uri="{FF2B5EF4-FFF2-40B4-BE49-F238E27FC236}">
                <a16:creationId xmlns:a16="http://schemas.microsoft.com/office/drawing/2014/main" id="{4E79B92C-C42C-4CE1-8DD0-A4DD917A715A}"/>
              </a:ext>
            </a:extLst>
          </p:cNvPr>
          <p:cNvSpPr>
            <a:spLocks noGrp="1"/>
          </p:cNvSpPr>
          <p:nvPr>
            <p:ph type="body" idx="1"/>
          </p:nvPr>
        </p:nvSpPr>
        <p:spPr>
          <a:xfrm>
            <a:off x="1615044" y="1186825"/>
            <a:ext cx="6400800" cy="2769900"/>
          </a:xfrm>
        </p:spPr>
        <p:txBody>
          <a:bodyPr/>
          <a:lstStyle/>
          <a:p>
            <a:pPr rtl="1">
              <a:lnSpc>
                <a:spcPct val="150000"/>
              </a:lnSpc>
            </a:pPr>
            <a:r>
              <a:rPr lang="ar-SA" sz="2800" b="1" dirty="0">
                <a:solidFill>
                  <a:schemeClr val="tx1"/>
                </a:solidFill>
                <a:latin typeface="Calibri" panose="020F0502020204030204" pitchFamily="34" charset="0"/>
                <a:cs typeface="Calibri" panose="020F0502020204030204" pitchFamily="34" charset="0"/>
              </a:rPr>
              <a:t>طالبتي الرائعة هل </a:t>
            </a:r>
            <a:r>
              <a:rPr lang="ar-SA" sz="2800" b="1" dirty="0" err="1">
                <a:solidFill>
                  <a:schemeClr val="tx1"/>
                </a:solidFill>
                <a:latin typeface="Calibri" panose="020F0502020204030204" pitchFamily="34" charset="0"/>
                <a:cs typeface="Calibri" panose="020F0502020204030204" pitchFamily="34" charset="0"/>
              </a:rPr>
              <a:t>توافقيني</a:t>
            </a:r>
            <a:r>
              <a:rPr lang="ar-SA" sz="2800" b="1" dirty="0">
                <a:solidFill>
                  <a:schemeClr val="tx1"/>
                </a:solidFill>
                <a:latin typeface="Calibri" panose="020F0502020204030204" pitchFamily="34" charset="0"/>
                <a:cs typeface="Calibri" panose="020F0502020204030204" pitchFamily="34" charset="0"/>
              </a:rPr>
              <a:t> الرأي بأن استخدام التقنية وترميز البيانات تحديدا يدعو للكسل </a:t>
            </a:r>
          </a:p>
          <a:p>
            <a:pPr rtl="1">
              <a:lnSpc>
                <a:spcPct val="150000"/>
              </a:lnSpc>
            </a:pPr>
            <a:r>
              <a:rPr lang="ar-SA" sz="2800" b="1" dirty="0">
                <a:solidFill>
                  <a:schemeClr val="tx1"/>
                </a:solidFill>
                <a:latin typeface="Calibri" panose="020F0502020204030204" pitchFamily="34" charset="0"/>
                <a:cs typeface="Calibri" panose="020F0502020204030204" pitchFamily="34" charset="0"/>
              </a:rPr>
              <a:t>ويؤثر على النشاط الذهني   </a:t>
            </a:r>
            <a:r>
              <a:rPr lang="ar-SA" sz="2800" b="1" dirty="0">
                <a:solidFill>
                  <a:schemeClr val="tx1"/>
                </a:solidFill>
                <a:latin typeface="Chiller" panose="04020404031007020602" pitchFamily="82" charset="0"/>
              </a:rPr>
              <a:t>؟ </a:t>
            </a:r>
          </a:p>
          <a:p>
            <a:endParaRPr lang="ar-SA" dirty="0">
              <a:latin typeface="Chiller" panose="04020404031007020602" pitchFamily="82" charset="0"/>
            </a:endParaRPr>
          </a:p>
        </p:txBody>
      </p:sp>
      <p:sp>
        <p:nvSpPr>
          <p:cNvPr id="3" name="عنصر نائب لرقم الشريحة 2">
            <a:extLst>
              <a:ext uri="{FF2B5EF4-FFF2-40B4-BE49-F238E27FC236}">
                <a16:creationId xmlns:a16="http://schemas.microsoft.com/office/drawing/2014/main" id="{1CA417D2-412E-480E-97DA-C1686DBAD4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4" name="مربع نص 3">
            <a:extLst>
              <a:ext uri="{FF2B5EF4-FFF2-40B4-BE49-F238E27FC236}">
                <a16:creationId xmlns:a16="http://schemas.microsoft.com/office/drawing/2014/main" id="{18AE3B55-F716-448D-B85B-1DFA6A669E9F}"/>
              </a:ext>
            </a:extLst>
          </p:cNvPr>
          <p:cNvSpPr txBox="1"/>
          <p:nvPr/>
        </p:nvSpPr>
        <p:spPr>
          <a:xfrm>
            <a:off x="190925" y="4693376"/>
            <a:ext cx="3562194" cy="323165"/>
          </a:xfrm>
          <a:prstGeom prst="rect">
            <a:avLst/>
          </a:prstGeom>
          <a:noFill/>
          <a:ln w="19050">
            <a:solidFill>
              <a:srgbClr val="FFC000"/>
            </a:solidFill>
          </a:ln>
        </p:spPr>
        <p:txBody>
          <a:bodyPr wrap="none" rtlCol="1">
            <a:spAutoFit/>
          </a:bodyPr>
          <a:lstStyle/>
          <a:p>
            <a:pPr algn="r" rtl="1"/>
            <a:r>
              <a:rPr lang="ar-SA" sz="1500" b="1" dirty="0">
                <a:solidFill>
                  <a:schemeClr val="accent4">
                    <a:lumMod val="75000"/>
                  </a:schemeClr>
                </a:solidFill>
                <a:latin typeface="Arial" panose="020B0604020202020204" pitchFamily="34" charset="0"/>
                <a:cs typeface="Arial" panose="020B0604020202020204" pitchFamily="34" charset="0"/>
              </a:rPr>
              <a:t>مهارات التفكير العليا - التفكير الناقد (</a:t>
            </a:r>
            <a:r>
              <a:rPr lang="ar-SA" sz="1500" b="1" dirty="0" err="1">
                <a:solidFill>
                  <a:schemeClr val="accent4">
                    <a:lumMod val="75000"/>
                  </a:schemeClr>
                </a:solidFill>
                <a:latin typeface="Arial" panose="020B0604020202020204" pitchFamily="34" charset="0"/>
                <a:cs typeface="Arial" panose="020B0604020202020204" pitchFamily="34" charset="0"/>
              </a:rPr>
              <a:t>الحقيقه</a:t>
            </a:r>
            <a:r>
              <a:rPr lang="ar-SA" sz="1500" b="1" dirty="0">
                <a:solidFill>
                  <a:schemeClr val="accent4">
                    <a:lumMod val="75000"/>
                  </a:schemeClr>
                </a:solidFill>
                <a:latin typeface="Arial" panose="020B0604020202020204" pitchFamily="34" charset="0"/>
                <a:cs typeface="Arial" panose="020B0604020202020204" pitchFamily="34" charset="0"/>
              </a:rPr>
              <a:t> والكذب )</a:t>
            </a:r>
          </a:p>
        </p:txBody>
      </p:sp>
    </p:spTree>
    <p:extLst>
      <p:ext uri="{BB962C8B-B14F-4D97-AF65-F5344CB8AC3E}">
        <p14:creationId xmlns:p14="http://schemas.microsoft.com/office/powerpoint/2010/main" val="1929477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A27F787C-5D16-46B6-B43C-F38CE133C2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4" name="مربع نص 3">
            <a:extLst>
              <a:ext uri="{FF2B5EF4-FFF2-40B4-BE49-F238E27FC236}">
                <a16:creationId xmlns:a16="http://schemas.microsoft.com/office/drawing/2014/main" id="{84318A72-27F7-4E96-B26E-F28947E3F54F}"/>
              </a:ext>
            </a:extLst>
          </p:cNvPr>
          <p:cNvSpPr txBox="1"/>
          <p:nvPr/>
        </p:nvSpPr>
        <p:spPr>
          <a:xfrm>
            <a:off x="774865" y="445636"/>
            <a:ext cx="7594270" cy="888064"/>
          </a:xfrm>
          <a:prstGeom prst="rect">
            <a:avLst/>
          </a:prstGeom>
          <a:noFill/>
        </p:spPr>
        <p:txBody>
          <a:bodyPr wrap="square">
            <a:spAutoFit/>
          </a:bodyPr>
          <a:lstStyle/>
          <a:p>
            <a:pPr algn="r" rtl="1">
              <a:lnSpc>
                <a:spcPct val="150000"/>
              </a:lnSpc>
            </a:pPr>
            <a:r>
              <a:rPr lang="ar-SA" sz="1800" b="1" dirty="0">
                <a:ln w="10541" cmpd="sng">
                  <a:noFill/>
                  <a:prstDash val="solid"/>
                </a:ln>
                <a:solidFill>
                  <a:schemeClr val="bg1"/>
                </a:solidFill>
                <a:latin typeface="Arial" panose="020B0604020202020204" pitchFamily="34" charset="0"/>
              </a:rPr>
              <a:t>طالبتي ذات الذكاء البصري امامك مجموعة من الصور ( ترمز ) كل صورة لميزة من </a:t>
            </a:r>
            <a:r>
              <a:rPr lang="ar-SA" sz="1800" b="1" dirty="0">
                <a:ln w="10541" cmpd="sng">
                  <a:noFill/>
                  <a:prstDash val="solid"/>
                </a:ln>
                <a:solidFill>
                  <a:srgbClr val="FFC000"/>
                </a:solidFill>
                <a:latin typeface="Arial" panose="020B0604020202020204" pitchFamily="34" charset="0"/>
                <a:cs typeface="PT Bold Heading" panose="02010400000000000000" pitchFamily="2" charset="-78"/>
              </a:rPr>
              <a:t>مزايا الترميز </a:t>
            </a:r>
            <a:r>
              <a:rPr lang="ar-SA" sz="1800" b="1" dirty="0">
                <a:ln w="10541" cmpd="sng">
                  <a:noFill/>
                  <a:prstDash val="solid"/>
                </a:ln>
                <a:solidFill>
                  <a:schemeClr val="bg1"/>
                </a:solidFill>
                <a:latin typeface="Arial" panose="020B0604020202020204" pitchFamily="34" charset="0"/>
              </a:rPr>
              <a:t>حاولي اكتشافها بمساعدة صديقاتك .</a:t>
            </a:r>
            <a:endParaRPr lang="ar-SA" sz="1800" dirty="0">
              <a:solidFill>
                <a:schemeClr val="bg1"/>
              </a:solidFill>
            </a:endParaRPr>
          </a:p>
        </p:txBody>
      </p:sp>
      <p:pic>
        <p:nvPicPr>
          <p:cNvPr id="5" name="Picture 2" descr="تحميل برنامج تسريع النت وسحب السرعة من الشبكة 2022">
            <a:extLst>
              <a:ext uri="{FF2B5EF4-FFF2-40B4-BE49-F238E27FC236}">
                <a16:creationId xmlns:a16="http://schemas.microsoft.com/office/drawing/2014/main" id="{A87658F3-8FBD-4610-8169-267300FF11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33" r="38182" b="13651"/>
          <a:stretch/>
        </p:blipFill>
        <p:spPr bwMode="auto">
          <a:xfrm>
            <a:off x="5972914" y="1546256"/>
            <a:ext cx="2517568" cy="19078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base de datos de almacenamiento móvil 2925207 Vector en Vecteezy">
            <a:extLst>
              <a:ext uri="{FF2B5EF4-FFF2-40B4-BE49-F238E27FC236}">
                <a16:creationId xmlns:a16="http://schemas.microsoft.com/office/drawing/2014/main" id="{7A349E88-165B-4A11-AB6A-B3ACE0FC26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396" b="91406" l="10000" r="92500">
                        <a14:foregroundMark x1="55313" y1="7396" x2="55313" y2="7396"/>
                        <a14:foregroundMark x1="92500" y1="48021" x2="92500" y2="48021"/>
                        <a14:foregroundMark x1="60156" y1="86354" x2="60156" y2="86354"/>
                        <a14:foregroundMark x1="57604" y1="91406" x2="57604" y2="91406"/>
                        <a14:foregroundMark x1="47708" y1="8750" x2="47708" y2="8750"/>
                      </a14:backgroundRemoval>
                    </a14:imgEffect>
                  </a14:imgLayer>
                </a14:imgProps>
              </a:ext>
              <a:ext uri="{28A0092B-C50C-407E-A947-70E740481C1C}">
                <a14:useLocalDpi xmlns:a14="http://schemas.microsoft.com/office/drawing/2010/main" val="0"/>
              </a:ext>
            </a:extLst>
          </a:blip>
          <a:srcRect/>
          <a:stretch>
            <a:fillRect/>
          </a:stretch>
        </p:blipFill>
        <p:spPr bwMode="auto">
          <a:xfrm>
            <a:off x="3282293" y="1407175"/>
            <a:ext cx="2369453" cy="2126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أشهر 15 محركات بحث عالمية بديلة عن قوقل لنتائج أكثر دقة">
            <a:extLst>
              <a:ext uri="{FF2B5EF4-FFF2-40B4-BE49-F238E27FC236}">
                <a16:creationId xmlns:a16="http://schemas.microsoft.com/office/drawing/2014/main" id="{57DFAD76-CE6E-4984-9744-D2202FA9CE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518" y="1407175"/>
            <a:ext cx="2369453" cy="1794256"/>
          </a:xfrm>
          <a:prstGeom prst="rect">
            <a:avLst/>
          </a:prstGeom>
          <a:noFill/>
          <a:extLst>
            <a:ext uri="{909E8E84-426E-40DD-AFC4-6F175D3DCCD1}">
              <a14:hiddenFill xmlns:a14="http://schemas.microsoft.com/office/drawing/2010/main">
                <a:solidFill>
                  <a:srgbClr val="FFFFFF"/>
                </a:solidFill>
              </a14:hiddenFill>
            </a:ext>
          </a:extLst>
        </p:spPr>
      </p:pic>
      <p:sp>
        <p:nvSpPr>
          <p:cNvPr id="8" name="مستطيل: زوايا مستديرة 7">
            <a:extLst>
              <a:ext uri="{FF2B5EF4-FFF2-40B4-BE49-F238E27FC236}">
                <a16:creationId xmlns:a16="http://schemas.microsoft.com/office/drawing/2014/main" id="{8C40C8BB-E796-4043-8F09-2D82E87CD7CC}"/>
              </a:ext>
            </a:extLst>
          </p:cNvPr>
          <p:cNvSpPr/>
          <p:nvPr/>
        </p:nvSpPr>
        <p:spPr>
          <a:xfrm>
            <a:off x="6091387" y="3580993"/>
            <a:ext cx="2312988" cy="824133"/>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r>
              <a:rPr lang="ar-SA" sz="2400" b="1" dirty="0">
                <a:solidFill>
                  <a:srgbClr val="0070C0"/>
                </a:solidFill>
              </a:rPr>
              <a:t>ادخال أسرع للبيانات</a:t>
            </a:r>
          </a:p>
        </p:txBody>
      </p:sp>
      <p:sp>
        <p:nvSpPr>
          <p:cNvPr id="9" name="مستطيل: زوايا مستديرة 8">
            <a:extLst>
              <a:ext uri="{FF2B5EF4-FFF2-40B4-BE49-F238E27FC236}">
                <a16:creationId xmlns:a16="http://schemas.microsoft.com/office/drawing/2014/main" id="{5470038F-1FBC-4D79-937A-E70601FD0E97}"/>
              </a:ext>
            </a:extLst>
          </p:cNvPr>
          <p:cNvSpPr/>
          <p:nvPr/>
        </p:nvSpPr>
        <p:spPr>
          <a:xfrm>
            <a:off x="3415506" y="3607600"/>
            <a:ext cx="2312988" cy="770917"/>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r>
              <a:rPr lang="ar-SA" sz="2400" b="1" dirty="0">
                <a:solidFill>
                  <a:srgbClr val="0070C0"/>
                </a:solidFill>
              </a:rPr>
              <a:t>تأخذ مساحة أقل</a:t>
            </a:r>
          </a:p>
        </p:txBody>
      </p:sp>
      <p:sp>
        <p:nvSpPr>
          <p:cNvPr id="10" name="مستطيل: زوايا مستديرة 9">
            <a:extLst>
              <a:ext uri="{FF2B5EF4-FFF2-40B4-BE49-F238E27FC236}">
                <a16:creationId xmlns:a16="http://schemas.microsoft.com/office/drawing/2014/main" id="{EE3D1B95-CBAD-44B2-985A-90695D04FF67}"/>
              </a:ext>
            </a:extLst>
          </p:cNvPr>
          <p:cNvSpPr/>
          <p:nvPr/>
        </p:nvSpPr>
        <p:spPr>
          <a:xfrm>
            <a:off x="605472" y="3580993"/>
            <a:ext cx="2544548" cy="824133"/>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a:solidFill>
                  <a:srgbClr val="0070C0"/>
                </a:solidFill>
              </a:rPr>
              <a:t>تسريع عمليات البحث</a:t>
            </a:r>
          </a:p>
        </p:txBody>
      </p:sp>
    </p:spTree>
    <p:extLst>
      <p:ext uri="{BB962C8B-B14F-4D97-AF65-F5344CB8AC3E}">
        <p14:creationId xmlns:p14="http://schemas.microsoft.com/office/powerpoint/2010/main" val="271616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B73364-8F73-4CD0-8B6A-57E81E9992DC}"/>
              </a:ext>
            </a:extLst>
          </p:cNvPr>
          <p:cNvSpPr>
            <a:spLocks noGrp="1"/>
          </p:cNvSpPr>
          <p:nvPr>
            <p:ph type="ctrTitle"/>
          </p:nvPr>
        </p:nvSpPr>
        <p:spPr>
          <a:xfrm>
            <a:off x="1603170" y="2087735"/>
            <a:ext cx="6329548" cy="1680600"/>
          </a:xfrm>
        </p:spPr>
        <p:txBody>
          <a:bodyPr/>
          <a:lstStyle/>
          <a:p>
            <a:pPr rtl="1"/>
            <a:r>
              <a:rPr lang="ar-SA" sz="3200" dirty="0">
                <a:latin typeface="Calibri" panose="020F0502020204030204" pitchFamily="34" charset="0"/>
                <a:cs typeface="Calibri" panose="020F0502020204030204" pitchFamily="34" charset="0"/>
              </a:rPr>
              <a:t>ترميز البيانات ساهم في زيادة كفاءة العمل </a:t>
            </a:r>
            <a:br>
              <a:rPr lang="ar-SA" sz="3200" dirty="0">
                <a:latin typeface="Calibri" panose="020F0502020204030204" pitchFamily="34" charset="0"/>
                <a:cs typeface="Calibri" panose="020F0502020204030204" pitchFamily="34" charset="0"/>
              </a:rPr>
            </a:br>
            <a:br>
              <a:rPr lang="ar-SA" sz="3200" dirty="0">
                <a:latin typeface="Calibri" panose="020F0502020204030204" pitchFamily="34" charset="0"/>
                <a:cs typeface="Calibri" panose="020F0502020204030204" pitchFamily="34" charset="0"/>
              </a:rPr>
            </a:br>
            <a:r>
              <a:rPr lang="ar-SA" sz="3200" dirty="0" err="1">
                <a:latin typeface="Calibri" panose="020F0502020204030204" pitchFamily="34" charset="0"/>
                <a:cs typeface="Calibri" panose="020F0502020204030204" pitchFamily="34" charset="0"/>
              </a:rPr>
              <a:t>مامدى</a:t>
            </a:r>
            <a:r>
              <a:rPr lang="ar-SA" sz="3200" dirty="0">
                <a:latin typeface="Calibri" panose="020F0502020204030204" pitchFamily="34" charset="0"/>
                <a:cs typeface="Calibri" panose="020F0502020204030204" pitchFamily="34" charset="0"/>
              </a:rPr>
              <a:t> تأييدك لهذا الرأي مع التوضيح .</a:t>
            </a:r>
          </a:p>
        </p:txBody>
      </p:sp>
      <p:sp>
        <p:nvSpPr>
          <p:cNvPr id="3" name="مربع نص 2">
            <a:extLst>
              <a:ext uri="{FF2B5EF4-FFF2-40B4-BE49-F238E27FC236}">
                <a16:creationId xmlns:a16="http://schemas.microsoft.com/office/drawing/2014/main" id="{81B3A58B-0876-4A7D-BC64-A39F7DD4D973}"/>
              </a:ext>
            </a:extLst>
          </p:cNvPr>
          <p:cNvSpPr txBox="1"/>
          <p:nvPr/>
        </p:nvSpPr>
        <p:spPr>
          <a:xfrm>
            <a:off x="6686115" y="4657750"/>
            <a:ext cx="2135521" cy="323165"/>
          </a:xfrm>
          <a:prstGeom prst="rect">
            <a:avLst/>
          </a:prstGeom>
          <a:noFill/>
          <a:ln w="19050">
            <a:solidFill>
              <a:srgbClr val="FFC000"/>
            </a:solidFill>
          </a:ln>
        </p:spPr>
        <p:txBody>
          <a:bodyPr wrap="none" rtlCol="1">
            <a:spAutoFit/>
          </a:bodyPr>
          <a:lstStyle/>
          <a:p>
            <a:pPr algn="r" rtl="1"/>
            <a:r>
              <a:rPr lang="ar-SA" sz="1500" b="1" dirty="0">
                <a:latin typeface="Arial" panose="020B0604020202020204" pitchFamily="34" charset="0"/>
                <a:cs typeface="Arial" panose="020B0604020202020204" pitchFamily="34" charset="0"/>
              </a:rPr>
              <a:t>مهارات التفكير العليا – التقويم </a:t>
            </a:r>
          </a:p>
        </p:txBody>
      </p:sp>
    </p:spTree>
    <p:extLst>
      <p:ext uri="{BB962C8B-B14F-4D97-AF65-F5344CB8AC3E}">
        <p14:creationId xmlns:p14="http://schemas.microsoft.com/office/powerpoint/2010/main" val="4207170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Shape 262"/>
        <p:cNvGrpSpPr/>
        <p:nvPr/>
      </p:nvGrpSpPr>
      <p:grpSpPr>
        <a:xfrm>
          <a:off x="0" y="0"/>
          <a:ext cx="0" cy="0"/>
          <a:chOff x="0" y="0"/>
          <a:chExt cx="0" cy="0"/>
        </a:xfrm>
      </p:grpSpPr>
      <p:sp>
        <p:nvSpPr>
          <p:cNvPr id="264" name="Google Shape;264;p24"/>
          <p:cNvSpPr txBox="1">
            <a:spLocks noGrp="1"/>
          </p:cNvSpPr>
          <p:nvPr>
            <p:ph type="body" idx="1"/>
          </p:nvPr>
        </p:nvSpPr>
        <p:spPr>
          <a:xfrm>
            <a:off x="648586" y="1047054"/>
            <a:ext cx="3296091" cy="2060100"/>
          </a:xfrm>
          <a:prstGeom prst="rect">
            <a:avLst/>
          </a:prstGeom>
        </p:spPr>
        <p:txBody>
          <a:bodyPr spcFirstLastPara="1" wrap="square" lIns="0" tIns="0" rIns="0" bIns="0" anchor="t" anchorCtr="0">
            <a:noAutofit/>
          </a:bodyPr>
          <a:lstStyle/>
          <a:p>
            <a:pPr marL="0" indent="0" algn="r" rtl="1">
              <a:spcAft>
                <a:spcPts val="1000"/>
              </a:spcAft>
              <a:buNone/>
            </a:pPr>
            <a:r>
              <a:rPr lang="ar-SA" sz="2400" b="0" i="0" dirty="0">
                <a:solidFill>
                  <a:srgbClr val="2C2F34"/>
                </a:solidFill>
                <a:effectLst/>
                <a:latin typeface="Calibri" panose="020F0502020204030204" pitchFamily="34" charset="0"/>
                <a:cs typeface="Calibri" panose="020F0502020204030204" pitchFamily="34" charset="0"/>
              </a:rPr>
              <a:t>“</a:t>
            </a:r>
            <a:r>
              <a:rPr lang="ar-SA" sz="2400" dirty="0">
                <a:solidFill>
                  <a:srgbClr val="2C2F34"/>
                </a:solidFill>
                <a:latin typeface="Calibri" panose="020F0502020204030204" pitchFamily="34" charset="0"/>
                <a:cs typeface="Calibri" panose="020F0502020204030204" pitchFamily="34" charset="0"/>
              </a:rPr>
              <a:t>حققت المملكة العربية السعودية في السنوات الأخيرة نجاحاً كبيراً في تطوير قطاع تقنية المعلومات واستخدام التكنولوجيا الحديثة في مختلف المجالات، كما أنها تعمل جاهدة ووفق خطوات مدروسة إلى الانتقال إلى التحول الرقمي وذلك تحقيقاً لأهداف رؤية المملكة 2030."</a:t>
            </a:r>
          </a:p>
        </p:txBody>
      </p:sp>
      <p:sp>
        <p:nvSpPr>
          <p:cNvPr id="265" name="Google Shape;265;p2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426009" y="656624"/>
            <a:ext cx="5593278" cy="1092607"/>
          </a:xfrm>
          <a:prstGeom prst="rect">
            <a:avLst/>
          </a:prstGeom>
          <a:noFill/>
        </p:spPr>
        <p:txBody>
          <a:bodyPr wrap="square" rtlCol="1">
            <a:spAutoFit/>
          </a:bodyPr>
          <a:lstStyle/>
          <a:p>
            <a:pPr algn="r" rtl="1"/>
            <a:r>
              <a:rPr lang="ar-SA" sz="2100" b="1" dirty="0">
                <a:solidFill>
                  <a:schemeClr val="accent3">
                    <a:lumMod val="50000"/>
                  </a:schemeClr>
                </a:solidFill>
              </a:rPr>
              <a:t>قدمي تفسيرا منطقيا لما سيتم طرحه عليك .</a:t>
            </a:r>
          </a:p>
          <a:p>
            <a:pPr algn="ctr" rtl="1"/>
            <a:endParaRPr lang="ar-SA" sz="2400" b="1" dirty="0">
              <a:solidFill>
                <a:schemeClr val="accent4">
                  <a:lumMod val="50000"/>
                </a:schemeClr>
              </a:solidFill>
            </a:endParaRPr>
          </a:p>
          <a:p>
            <a:pPr algn="ctr" rtl="1"/>
            <a:r>
              <a:rPr lang="ar-SA" sz="2000" b="1" dirty="0">
                <a:solidFill>
                  <a:schemeClr val="accent4">
                    <a:lumMod val="50000"/>
                  </a:schemeClr>
                </a:solidFill>
              </a:rPr>
              <a:t>- لا يمكن اعتماد الترميز في جميع بياناتنا الشخصية والتعليمية . </a:t>
            </a:r>
            <a:endParaRPr lang="ar-SA" sz="1600" dirty="0">
              <a:solidFill>
                <a:schemeClr val="accent4">
                  <a:lumMod val="50000"/>
                </a:schemeClr>
              </a:solidFill>
            </a:endParaRPr>
          </a:p>
        </p:txBody>
      </p:sp>
      <p:pic>
        <p:nvPicPr>
          <p:cNvPr id="1026" name="Picture 2" descr="مفهوم النجاح الخلفية لامعة مفتاح اللغز المفاصل الديكور-خلفية المتجهات-ناقل  حر تحميل مجاني">
            <a:extLst>
              <a:ext uri="{FF2B5EF4-FFF2-40B4-BE49-F238E27FC236}">
                <a16:creationId xmlns:a16="http://schemas.microsoft.com/office/drawing/2014/main" id="{49118295-5C54-446E-9837-8C1811626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4566" y="806378"/>
            <a:ext cx="1441801" cy="1223168"/>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a:extLst>
              <a:ext uri="{FF2B5EF4-FFF2-40B4-BE49-F238E27FC236}">
                <a16:creationId xmlns:a16="http://schemas.microsoft.com/office/drawing/2014/main" id="{CA14B3A4-91E0-4428-AB30-968B0DABC146}"/>
              </a:ext>
            </a:extLst>
          </p:cNvPr>
          <p:cNvSpPr txBox="1"/>
          <p:nvPr/>
        </p:nvSpPr>
        <p:spPr>
          <a:xfrm rot="20716089">
            <a:off x="6037758" y="487722"/>
            <a:ext cx="1591294" cy="584775"/>
          </a:xfrm>
          <a:prstGeom prst="rect">
            <a:avLst/>
          </a:prstGeom>
          <a:noFill/>
        </p:spPr>
        <p:txBody>
          <a:bodyPr wrap="square" rtlCol="1">
            <a:spAutoFit/>
          </a:bodyPr>
          <a:lstStyle/>
          <a:p>
            <a:pPr algn="ctr"/>
            <a:r>
              <a:rPr lang="ar-SA" sz="3200" dirty="0">
                <a:solidFill>
                  <a:srgbClr val="00B0F0"/>
                </a:solidFill>
                <a:latin typeface="Arabic Typesetting" panose="03020402040406030203" pitchFamily="66" charset="-78"/>
                <a:cs typeface="Arabic Typesetting" panose="03020402040406030203" pitchFamily="66" charset="-78"/>
              </a:rPr>
              <a:t>مفاتيح المعرفة</a:t>
            </a:r>
          </a:p>
        </p:txBody>
      </p:sp>
      <p:sp>
        <p:nvSpPr>
          <p:cNvPr id="10" name="مربع نص 9">
            <a:extLst>
              <a:ext uri="{FF2B5EF4-FFF2-40B4-BE49-F238E27FC236}">
                <a16:creationId xmlns:a16="http://schemas.microsoft.com/office/drawing/2014/main" id="{EC840D20-009A-4A9E-9B2B-2DFB2C489657}"/>
              </a:ext>
            </a:extLst>
          </p:cNvPr>
          <p:cNvSpPr txBox="1"/>
          <p:nvPr/>
        </p:nvSpPr>
        <p:spPr>
          <a:xfrm rot="20288191">
            <a:off x="6781975" y="2552395"/>
            <a:ext cx="1790546" cy="523220"/>
          </a:xfrm>
          <a:prstGeom prst="rect">
            <a:avLst/>
          </a:prstGeom>
          <a:noFill/>
        </p:spPr>
        <p:txBody>
          <a:bodyPr wrap="square" rtlCol="1">
            <a:spAutoFit/>
          </a:bodyPr>
          <a:lstStyle/>
          <a:p>
            <a:pPr algn="ctr"/>
            <a:r>
              <a:rPr lang="ar-SA" sz="2800" b="1" dirty="0">
                <a:solidFill>
                  <a:srgbClr val="FF9900"/>
                </a:solidFill>
                <a:latin typeface="Arabic Typesetting" panose="03020402040406030203" pitchFamily="66" charset="-78"/>
                <a:cs typeface="Arabic Typesetting" panose="03020402040406030203" pitchFamily="66" charset="-78"/>
              </a:rPr>
              <a:t>مفتاح التفسير</a:t>
            </a:r>
          </a:p>
        </p:txBody>
      </p:sp>
      <p:pic>
        <p:nvPicPr>
          <p:cNvPr id="1028" name="Picture 4" descr="قطعة اللغز الحرة ، تحميل مجاني قصاصة فنية ، قصاصة فنية مجانية - آخر">
            <a:extLst>
              <a:ext uri="{FF2B5EF4-FFF2-40B4-BE49-F238E27FC236}">
                <a16:creationId xmlns:a16="http://schemas.microsoft.com/office/drawing/2014/main" id="{DE2F5FE3-1D2B-4646-9417-577DD7D1F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40880">
            <a:off x="6755479" y="2280887"/>
            <a:ext cx="1919971" cy="1132510"/>
          </a:xfrm>
          <a:prstGeom prst="rect">
            <a:avLst/>
          </a:prstGeom>
          <a:noFill/>
          <a:effectLst>
            <a:glow rad="127000">
              <a:srgbClr val="FF9900"/>
            </a:glow>
            <a:outerShdw dist="50800" dir="21540000" sx="1000" sy="1000" algn="ctr" rotWithShape="0">
              <a:srgbClr val="FFC000"/>
            </a:outerShdw>
          </a:effectLst>
          <a:extLst>
            <a:ext uri="{909E8E84-426E-40DD-AFC4-6F175D3DCCD1}">
              <a14:hiddenFill xmlns:a14="http://schemas.microsoft.com/office/drawing/2010/main">
                <a:solidFill>
                  <a:srgbClr val="FFFFFF"/>
                </a:solidFill>
              </a14:hiddenFill>
            </a:ext>
          </a:extLst>
        </p:spPr>
      </p:pic>
      <p:sp>
        <p:nvSpPr>
          <p:cNvPr id="11" name="مربع نص 10">
            <a:extLst>
              <a:ext uri="{FF2B5EF4-FFF2-40B4-BE49-F238E27FC236}">
                <a16:creationId xmlns:a16="http://schemas.microsoft.com/office/drawing/2014/main" id="{05A1C785-114E-4268-927C-E588C6D7845D}"/>
              </a:ext>
            </a:extLst>
          </p:cNvPr>
          <p:cNvSpPr txBox="1"/>
          <p:nvPr/>
        </p:nvSpPr>
        <p:spPr>
          <a:xfrm>
            <a:off x="733918" y="2106119"/>
            <a:ext cx="5474525" cy="707886"/>
          </a:xfrm>
          <a:prstGeom prst="rect">
            <a:avLst/>
          </a:prstGeom>
          <a:noFill/>
        </p:spPr>
        <p:txBody>
          <a:bodyPr wrap="square" rtlCol="1">
            <a:spAutoFit/>
          </a:bodyPr>
          <a:lstStyle/>
          <a:p>
            <a:pPr algn="r" rtl="1"/>
            <a:r>
              <a:rPr lang="ar-SA" sz="2000" b="1" dirty="0">
                <a:solidFill>
                  <a:schemeClr val="accent5">
                    <a:lumMod val="75000"/>
                  </a:schemeClr>
                </a:solidFill>
              </a:rPr>
              <a:t>على الرغم من مزايا الترميز التي ذكرناها سابقا إلا أن هناك </a:t>
            </a:r>
            <a:r>
              <a:rPr lang="ar-SA" sz="2000" b="1" dirty="0">
                <a:solidFill>
                  <a:srgbClr val="FFC000"/>
                </a:solidFill>
              </a:rPr>
              <a:t>عيوب للترميز </a:t>
            </a:r>
            <a:r>
              <a:rPr lang="ar-SA" sz="2000" b="1" dirty="0">
                <a:solidFill>
                  <a:schemeClr val="accent5">
                    <a:lumMod val="75000"/>
                  </a:schemeClr>
                </a:solidFill>
              </a:rPr>
              <a:t>و هي : </a:t>
            </a:r>
          </a:p>
        </p:txBody>
      </p:sp>
      <p:sp>
        <p:nvSpPr>
          <p:cNvPr id="14" name="مستطيل: زوايا مستديرة 13">
            <a:extLst>
              <a:ext uri="{FF2B5EF4-FFF2-40B4-BE49-F238E27FC236}">
                <a16:creationId xmlns:a16="http://schemas.microsoft.com/office/drawing/2014/main" id="{F1408B7C-0F17-4AEB-BDEF-1E8FEC3209A1}"/>
              </a:ext>
            </a:extLst>
          </p:cNvPr>
          <p:cNvSpPr/>
          <p:nvPr/>
        </p:nvSpPr>
        <p:spPr>
          <a:xfrm>
            <a:off x="5208794" y="3392197"/>
            <a:ext cx="1879528" cy="970212"/>
          </a:xfrm>
          <a:prstGeom prst="roundRect">
            <a:avLst/>
          </a:prstGeom>
          <a:ln/>
        </p:spPr>
        <p:style>
          <a:lnRef idx="2">
            <a:schemeClr val="accent4"/>
          </a:lnRef>
          <a:fillRef idx="1">
            <a:schemeClr val="lt1"/>
          </a:fillRef>
          <a:effectRef idx="0">
            <a:schemeClr val="accent4"/>
          </a:effectRef>
          <a:fontRef idx="minor">
            <a:schemeClr val="dk1"/>
          </a:fontRef>
        </p:style>
        <p:txBody>
          <a:bodyPr rtlCol="1" anchor="ctr"/>
          <a:lstStyle/>
          <a:p>
            <a:pPr algn="ctr" rtl="1"/>
            <a:r>
              <a:rPr lang="ar-SA" sz="2000" b="1" dirty="0">
                <a:solidFill>
                  <a:schemeClr val="accent2">
                    <a:lumMod val="75000"/>
                  </a:schemeClr>
                </a:solidFill>
              </a:rPr>
              <a:t>معنى غامض للبيانات</a:t>
            </a:r>
            <a:endParaRPr lang="ar-SA" sz="1500" b="1" dirty="0">
              <a:solidFill>
                <a:schemeClr val="accent5">
                  <a:lumMod val="75000"/>
                </a:schemeClr>
              </a:solidFill>
            </a:endParaRPr>
          </a:p>
        </p:txBody>
      </p:sp>
      <p:sp>
        <p:nvSpPr>
          <p:cNvPr id="15" name="مستطيل: زوايا مستديرة 14">
            <a:extLst>
              <a:ext uri="{FF2B5EF4-FFF2-40B4-BE49-F238E27FC236}">
                <a16:creationId xmlns:a16="http://schemas.microsoft.com/office/drawing/2014/main" id="{FAD4669C-C09D-4151-84A4-40F9BFF32B80}"/>
              </a:ext>
            </a:extLst>
          </p:cNvPr>
          <p:cNvSpPr/>
          <p:nvPr/>
        </p:nvSpPr>
        <p:spPr>
          <a:xfrm>
            <a:off x="3207695" y="3392196"/>
            <a:ext cx="1788846" cy="970213"/>
          </a:xfrm>
          <a:prstGeom prst="roundRect">
            <a:avLst/>
          </a:prstGeom>
          <a:noFill/>
          <a:ln>
            <a:solidFill>
              <a:srgbClr val="FF990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ar-SA" sz="2000" b="1" dirty="0">
                <a:solidFill>
                  <a:schemeClr val="accent2">
                    <a:lumMod val="75000"/>
                  </a:schemeClr>
                </a:solidFill>
              </a:rPr>
              <a:t>صعوبة فهم الترميز</a:t>
            </a:r>
            <a:endParaRPr lang="ar-SA" sz="1500" b="1" dirty="0">
              <a:solidFill>
                <a:schemeClr val="accent2">
                  <a:lumMod val="75000"/>
                </a:schemeClr>
              </a:solidFill>
            </a:endParaRPr>
          </a:p>
        </p:txBody>
      </p:sp>
      <p:sp>
        <p:nvSpPr>
          <p:cNvPr id="16" name="مستطيل: زوايا مستديرة 15">
            <a:extLst>
              <a:ext uri="{FF2B5EF4-FFF2-40B4-BE49-F238E27FC236}">
                <a16:creationId xmlns:a16="http://schemas.microsoft.com/office/drawing/2014/main" id="{918F6AD0-6D28-4E94-A9D0-7A9D1A16E6FB}"/>
              </a:ext>
            </a:extLst>
          </p:cNvPr>
          <p:cNvSpPr/>
          <p:nvPr/>
        </p:nvSpPr>
        <p:spPr>
          <a:xfrm>
            <a:off x="1115914" y="3392196"/>
            <a:ext cx="1879528" cy="970213"/>
          </a:xfrm>
          <a:prstGeom prst="roundRect">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ar-SA" sz="2000" b="1" dirty="0">
                <a:solidFill>
                  <a:schemeClr val="accent2">
                    <a:lumMod val="75000"/>
                  </a:schemeClr>
                </a:solidFill>
              </a:rPr>
              <a:t>الرموز المستخدمة قد تستنفذ</a:t>
            </a:r>
          </a:p>
        </p:txBody>
      </p:sp>
    </p:spTree>
    <p:extLst>
      <p:ext uri="{BB962C8B-B14F-4D97-AF65-F5344CB8AC3E}">
        <p14:creationId xmlns:p14="http://schemas.microsoft.com/office/powerpoint/2010/main" val="130246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309 Cloud Shaped Speech Bubble Stock Vector Illustration and Royalty Free  Cloud Shaped Speech Bubble Clipart">
            <a:extLst>
              <a:ext uri="{FF2B5EF4-FFF2-40B4-BE49-F238E27FC236}">
                <a16:creationId xmlns:a16="http://schemas.microsoft.com/office/drawing/2014/main" id="{9837F7A3-0745-450D-9EDE-77EFDEC7D8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12" t="12573" r="7830" b="15850"/>
          <a:stretch/>
        </p:blipFill>
        <p:spPr bwMode="auto">
          <a:xfrm>
            <a:off x="576137" y="574591"/>
            <a:ext cx="2381485" cy="1277946"/>
          </a:xfrm>
          <a:prstGeom prst="rect">
            <a:avLst/>
          </a:prstGeom>
          <a:noFill/>
          <a:extLst>
            <a:ext uri="{909E8E84-426E-40DD-AFC4-6F175D3DCCD1}">
              <a14:hiddenFill xmlns:a14="http://schemas.microsoft.com/office/drawing/2010/main">
                <a:solidFill>
                  <a:srgbClr val="FFFFFF"/>
                </a:solidFill>
              </a14:hiddenFill>
            </a:ext>
          </a:extLst>
        </p:spPr>
      </p:pic>
      <p:sp>
        <p:nvSpPr>
          <p:cNvPr id="4" name="دبوس زينة 3"/>
          <p:cNvSpPr/>
          <p:nvPr/>
        </p:nvSpPr>
        <p:spPr>
          <a:xfrm>
            <a:off x="2220221" y="1681738"/>
            <a:ext cx="6347642" cy="524969"/>
          </a:xfrm>
          <a:prstGeom prst="plaque">
            <a:avLst/>
          </a:prstGeom>
          <a:noFill/>
          <a:ln>
            <a:noFill/>
          </a:ln>
        </p:spPr>
        <p:style>
          <a:lnRef idx="1">
            <a:schemeClr val="accent3"/>
          </a:lnRef>
          <a:fillRef idx="2">
            <a:schemeClr val="accent3"/>
          </a:fillRef>
          <a:effectRef idx="1">
            <a:schemeClr val="accent3"/>
          </a:effectRef>
          <a:fontRef idx="minor">
            <a:schemeClr val="dk1"/>
          </a:fontRef>
        </p:style>
        <p:txBody>
          <a:bodyPr rtlCol="1" anchor="ctr"/>
          <a:lstStyle/>
          <a:p>
            <a:pPr lvl="0" algn="ctr">
              <a:defRPr/>
            </a:pPr>
            <a:r>
              <a:rPr lang="ar-SA" sz="1800" b="1" dirty="0"/>
              <a:t>طالبتي العزيزة اقرئي الصور التي امامك وحاولي إيجاد رابط بين الصور التالية ؟</a:t>
            </a:r>
          </a:p>
          <a:p>
            <a:pPr lvl="0" algn="ctr">
              <a:defRPr/>
            </a:pPr>
            <a:r>
              <a:rPr lang="ar-SA" sz="1800" b="1" dirty="0"/>
              <a:t>  </a:t>
            </a:r>
          </a:p>
        </p:txBody>
      </p:sp>
      <p:sp>
        <p:nvSpPr>
          <p:cNvPr id="14" name="مستطيل 13"/>
          <p:cNvSpPr/>
          <p:nvPr/>
        </p:nvSpPr>
        <p:spPr>
          <a:xfrm>
            <a:off x="6229962" y="4652770"/>
            <a:ext cx="2794355" cy="338554"/>
          </a:xfrm>
          <a:prstGeom prst="rect">
            <a:avLst/>
          </a:prstGeom>
        </p:spPr>
        <p:txBody>
          <a:bodyPr wrap="none">
            <a:spAutoFit/>
          </a:bodyPr>
          <a:lstStyle/>
          <a:p>
            <a:pPr algn="ctr"/>
            <a:r>
              <a:rPr lang="ar-SA" sz="1600" b="1" dirty="0">
                <a:ln w="1905"/>
                <a:solidFill>
                  <a:schemeClr val="accent5"/>
                </a:solidFill>
                <a:effectLst>
                  <a:innerShdw blurRad="69850" dist="43180" dir="5400000">
                    <a:srgbClr val="000000">
                      <a:alpha val="65000"/>
                    </a:srgbClr>
                  </a:innerShdw>
                </a:effectLst>
              </a:rPr>
              <a:t>مهارة تفكير (تحديد الخاصية المشتركة)</a:t>
            </a:r>
          </a:p>
        </p:txBody>
      </p:sp>
      <p:pic>
        <p:nvPicPr>
          <p:cNvPr id="1026" name="Picture 2" descr="يعنى إيه &quot;باركود&quot; وكيف يعمل عند شراء المنتجات - اليوم السابع">
            <a:extLst>
              <a:ext uri="{FF2B5EF4-FFF2-40B4-BE49-F238E27FC236}">
                <a16:creationId xmlns:a16="http://schemas.microsoft.com/office/drawing/2014/main" id="{8F2A2DF4-2985-4E70-B2C6-10EDCC42ED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45" y="2520802"/>
            <a:ext cx="2684509" cy="150195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Scanner qr code قارئ الباركود - التطبيقات على Google Play">
            <a:extLst>
              <a:ext uri="{FF2B5EF4-FFF2-40B4-BE49-F238E27FC236}">
                <a16:creationId xmlns:a16="http://schemas.microsoft.com/office/drawing/2014/main" id="{18939880-ADE9-49B5-B29E-BD6AA8A36896}"/>
              </a:ext>
            </a:extLst>
          </p:cNvPr>
          <p:cNvSpPr>
            <a:spLocks noChangeAspect="1" noChangeArrowheads="1"/>
          </p:cNvSpPr>
          <p:nvPr/>
        </p:nvSpPr>
        <p:spPr bwMode="auto">
          <a:xfrm>
            <a:off x="4419599" y="1519127"/>
            <a:ext cx="1205023" cy="12050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30" name="Picture 6" descr="Free QR Code Generator - باركود سريع مخصص عالي الوضوح | Free qr code, Free  qr code generator, Coding">
            <a:extLst>
              <a:ext uri="{FF2B5EF4-FFF2-40B4-BE49-F238E27FC236}">
                <a16:creationId xmlns:a16="http://schemas.microsoft.com/office/drawing/2014/main" id="{9ED6DDCD-FC4C-42E7-9B9E-0E3D755CEA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781" y="2272104"/>
            <a:ext cx="2097546" cy="20975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النظام القياسي الدولي لترقيم الكتب - ويكيبيديا">
            <a:extLst>
              <a:ext uri="{FF2B5EF4-FFF2-40B4-BE49-F238E27FC236}">
                <a16:creationId xmlns:a16="http://schemas.microsoft.com/office/drawing/2014/main" id="{870E8CE7-B153-452E-B20D-7E8D0F5361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0202" y="2272104"/>
            <a:ext cx="2667000" cy="1983352"/>
          </a:xfrm>
          <a:prstGeom prst="rect">
            <a:avLst/>
          </a:prstGeom>
          <a:noFill/>
          <a:extLst>
            <a:ext uri="{909E8E84-426E-40DD-AFC4-6F175D3DCCD1}">
              <a14:hiddenFill xmlns:a14="http://schemas.microsoft.com/office/drawing/2010/main">
                <a:solidFill>
                  <a:srgbClr val="FFFFFF"/>
                </a:solidFill>
              </a14:hiddenFill>
            </a:ext>
          </a:extLst>
        </p:spPr>
      </p:pic>
      <p:sp>
        <p:nvSpPr>
          <p:cNvPr id="11" name="مربع نص 10">
            <a:extLst>
              <a:ext uri="{FF2B5EF4-FFF2-40B4-BE49-F238E27FC236}">
                <a16:creationId xmlns:a16="http://schemas.microsoft.com/office/drawing/2014/main" id="{E5148A9A-679A-4819-912E-2DD9A9E7660D}"/>
              </a:ext>
            </a:extLst>
          </p:cNvPr>
          <p:cNvSpPr txBox="1"/>
          <p:nvPr/>
        </p:nvSpPr>
        <p:spPr>
          <a:xfrm>
            <a:off x="611767" y="909117"/>
            <a:ext cx="1788485" cy="584775"/>
          </a:xfrm>
          <a:prstGeom prst="rect">
            <a:avLst/>
          </a:prstGeom>
          <a:noFill/>
        </p:spPr>
        <p:txBody>
          <a:bodyPr wrap="square" rtlCol="1">
            <a:spAutoFit/>
          </a:bodyPr>
          <a:lstStyle/>
          <a:p>
            <a:pPr algn="r" rtl="1"/>
            <a:r>
              <a:rPr lang="ar-SA" sz="1600" b="1" dirty="0">
                <a:cs typeface="Akhbar MT" pitchFamily="2" charset="-78"/>
              </a:rPr>
              <a:t>استراتيجيه قراءه الصورة</a:t>
            </a:r>
          </a:p>
          <a:p>
            <a:pPr algn="r" rtl="1"/>
            <a:endParaRPr lang="ar-SA" sz="1600" dirty="0">
              <a:cs typeface="Akhbar MT"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a:extLst>
              <a:ext uri="{FF2B5EF4-FFF2-40B4-BE49-F238E27FC236}">
                <a16:creationId xmlns:a16="http://schemas.microsoft.com/office/drawing/2014/main" id="{C7878B06-9F74-4D44-B75F-757852A7F707}"/>
              </a:ext>
            </a:extLst>
          </p:cNvPr>
          <p:cNvSpPr>
            <a:spLocks noGrp="1"/>
          </p:cNvSpPr>
          <p:nvPr>
            <p:ph type="body" idx="1"/>
          </p:nvPr>
        </p:nvSpPr>
        <p:spPr/>
        <p:txBody>
          <a:bodyPr/>
          <a:lstStyle/>
          <a:p>
            <a:pPr rtl="1"/>
            <a:r>
              <a:rPr lang="ar-SA" sz="2000" dirty="0">
                <a:cs typeface="Mudir MT" pitchFamily="2" charset="-78"/>
              </a:rPr>
              <a:t>مهارة التعلم باللعب</a:t>
            </a:r>
          </a:p>
        </p:txBody>
      </p:sp>
      <p:sp>
        <p:nvSpPr>
          <p:cNvPr id="3" name="عنصر نائب لرقم الشريحة 2">
            <a:extLst>
              <a:ext uri="{FF2B5EF4-FFF2-40B4-BE49-F238E27FC236}">
                <a16:creationId xmlns:a16="http://schemas.microsoft.com/office/drawing/2014/main" id="{30BCAB4F-F4E4-49EC-8F20-1FB2404512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4" name="Picture 2" descr="اشتري الربيع عصير توت مشكل، 120 مل أونلاين| تيله السعودية">
            <a:extLst>
              <a:ext uri="{FF2B5EF4-FFF2-40B4-BE49-F238E27FC236}">
                <a16:creationId xmlns:a16="http://schemas.microsoft.com/office/drawing/2014/main" id="{A050D305-8D93-4369-B85D-A789725D707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2167" t="4639" r="22167" b="10596"/>
          <a:stretch/>
        </p:blipFill>
        <p:spPr bwMode="auto">
          <a:xfrm>
            <a:off x="397507" y="2687392"/>
            <a:ext cx="1294412" cy="15200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ملخص كتاب لأنك الله رحلة إلى السماء السابعة - مفيد">
            <a:extLst>
              <a:ext uri="{FF2B5EF4-FFF2-40B4-BE49-F238E27FC236}">
                <a16:creationId xmlns:a16="http://schemas.microsoft.com/office/drawing/2014/main" id="{C73CF41D-CF8B-405A-99D6-E8EF14A97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738420" y="1597315"/>
            <a:ext cx="1800997" cy="15200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12 مللي متر ملزمة دفتر كتاب لفة حلقات ملزمة البلاستيك سلك حلزوني ل A4 ورقة  - Buy Binding Comb,Binding Plastic Spiral Wire,Spiral Binding Wire For A4  Paper Product on Alibaba.com">
            <a:extLst>
              <a:ext uri="{FF2B5EF4-FFF2-40B4-BE49-F238E27FC236}">
                <a16:creationId xmlns:a16="http://schemas.microsoft.com/office/drawing/2014/main" id="{064F63BA-330D-4DD4-8408-8574CC8945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743" t="991" r="4206" b="-991"/>
          <a:stretch/>
        </p:blipFill>
        <p:spPr bwMode="auto">
          <a:xfrm>
            <a:off x="4037686" y="1539372"/>
            <a:ext cx="2127630" cy="13714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يعنى إيه &quot;باركود&quot; وكيف يعمل عند شراء المنتجات - اليوم السابع">
            <a:extLst>
              <a:ext uri="{FF2B5EF4-FFF2-40B4-BE49-F238E27FC236}">
                <a16:creationId xmlns:a16="http://schemas.microsoft.com/office/drawing/2014/main" id="{23E81224-983F-432A-AE1F-8C292DEFEB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399" y="3133035"/>
            <a:ext cx="1523377" cy="8523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ree QR Code Generator - باركود سريع مخصص عالي الوضوح | Free qr code, Free  qr code generator, Coding">
            <a:extLst>
              <a:ext uri="{FF2B5EF4-FFF2-40B4-BE49-F238E27FC236}">
                <a16:creationId xmlns:a16="http://schemas.microsoft.com/office/drawing/2014/main" id="{7D1D78EF-3A5F-4A6C-816B-0ED9D123DB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264" y="3234126"/>
            <a:ext cx="973307" cy="973307"/>
          </a:xfrm>
          <a:prstGeom prst="rect">
            <a:avLst/>
          </a:prstGeom>
          <a:noFill/>
          <a:extLst>
            <a:ext uri="{909E8E84-426E-40DD-AFC4-6F175D3DCCD1}">
              <a14:hiddenFill xmlns:a14="http://schemas.microsoft.com/office/drawing/2010/main">
                <a:solidFill>
                  <a:srgbClr val="FFFFFF"/>
                </a:solidFill>
              </a14:hiddenFill>
            </a:ext>
          </a:extLst>
        </p:spPr>
      </p:pic>
      <p:sp>
        <p:nvSpPr>
          <p:cNvPr id="9" name="مربع نص 8">
            <a:extLst>
              <a:ext uri="{FF2B5EF4-FFF2-40B4-BE49-F238E27FC236}">
                <a16:creationId xmlns:a16="http://schemas.microsoft.com/office/drawing/2014/main" id="{3643DB4F-4DB8-45B7-8736-620FAD204260}"/>
              </a:ext>
            </a:extLst>
          </p:cNvPr>
          <p:cNvSpPr txBox="1"/>
          <p:nvPr/>
        </p:nvSpPr>
        <p:spPr>
          <a:xfrm>
            <a:off x="3135086" y="583339"/>
            <a:ext cx="5171704" cy="584775"/>
          </a:xfrm>
          <a:prstGeom prst="rect">
            <a:avLst/>
          </a:prstGeom>
          <a:solidFill>
            <a:srgbClr val="FFC000"/>
          </a:solidFill>
        </p:spPr>
        <p:txBody>
          <a:bodyPr wrap="square">
            <a:spAutoFit/>
          </a:bodyPr>
          <a:lstStyle/>
          <a:p>
            <a:pPr algn="ctr"/>
            <a:r>
              <a:rPr lang="ar-SA" sz="1800" b="1" dirty="0">
                <a:solidFill>
                  <a:schemeClr val="tx1"/>
                </a:solidFill>
              </a:rPr>
              <a:t>صلي كل رمز شريطي مع المنتج المناسب له مع مراعاة التالي :</a:t>
            </a:r>
          </a:p>
          <a:p>
            <a:pPr algn="ctr"/>
            <a:r>
              <a:rPr lang="ar-SA" sz="1400" b="1" dirty="0">
                <a:solidFill>
                  <a:schemeClr val="tx1"/>
                </a:solidFill>
              </a:rPr>
              <a:t>1- عدم تقاطع الخطوط أثناء التوصيل              2- عدم تجاوز الحدود السوداء</a:t>
            </a:r>
            <a:endParaRPr lang="ar-SA" sz="1800" b="1" dirty="0">
              <a:solidFill>
                <a:schemeClr val="tx1"/>
              </a:solidFill>
            </a:endParaRPr>
          </a:p>
        </p:txBody>
      </p:sp>
      <p:pic>
        <p:nvPicPr>
          <p:cNvPr id="10" name="Picture 8" descr="النظام القياسي الدولي لترقيم الكتب - ويكيبيديا">
            <a:extLst>
              <a:ext uri="{FF2B5EF4-FFF2-40B4-BE49-F238E27FC236}">
                <a16:creationId xmlns:a16="http://schemas.microsoft.com/office/drawing/2014/main" id="{FAC1D0AA-FC3D-4D8A-A913-BC7C0204DB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5316" y="1860075"/>
            <a:ext cx="1844214" cy="97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343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60EB6439-CAE5-4C62-97D3-03863AE95C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5" name="صورة 4">
            <a:extLst>
              <a:ext uri="{FF2B5EF4-FFF2-40B4-BE49-F238E27FC236}">
                <a16:creationId xmlns:a16="http://schemas.microsoft.com/office/drawing/2014/main" id="{EEADB759-DA62-40FA-A280-BFD6EE2F9C76}"/>
              </a:ext>
            </a:extLst>
          </p:cNvPr>
          <p:cNvPicPr>
            <a:picLocks noChangeAspect="1"/>
          </p:cNvPicPr>
          <p:nvPr/>
        </p:nvPicPr>
        <p:blipFill>
          <a:blip r:embed="rId2"/>
          <a:stretch>
            <a:fillRect/>
          </a:stretch>
        </p:blipFill>
        <p:spPr>
          <a:xfrm>
            <a:off x="4396400" y="2056934"/>
            <a:ext cx="4667003" cy="2353937"/>
          </a:xfrm>
          <a:prstGeom prst="rect">
            <a:avLst/>
          </a:prstGeom>
        </p:spPr>
      </p:pic>
      <p:sp>
        <p:nvSpPr>
          <p:cNvPr id="7" name="مربع نص 6">
            <a:extLst>
              <a:ext uri="{FF2B5EF4-FFF2-40B4-BE49-F238E27FC236}">
                <a16:creationId xmlns:a16="http://schemas.microsoft.com/office/drawing/2014/main" id="{2960004A-3D52-44D9-B46F-509B222ED8B2}"/>
              </a:ext>
            </a:extLst>
          </p:cNvPr>
          <p:cNvSpPr txBox="1"/>
          <p:nvPr/>
        </p:nvSpPr>
        <p:spPr>
          <a:xfrm>
            <a:off x="4451543" y="1004988"/>
            <a:ext cx="4572000" cy="769441"/>
          </a:xfrm>
          <a:prstGeom prst="rect">
            <a:avLst/>
          </a:prstGeom>
          <a:noFill/>
        </p:spPr>
        <p:txBody>
          <a:bodyPr wrap="square">
            <a:spAutoFit/>
          </a:bodyPr>
          <a:lstStyle/>
          <a:p>
            <a:pPr algn="ctr"/>
            <a:r>
              <a:rPr lang="ar-SA" sz="4400" b="1" dirty="0">
                <a:solidFill>
                  <a:schemeClr val="accent6">
                    <a:lumMod val="75000"/>
                  </a:schemeClr>
                </a:solidFill>
                <a:cs typeface="PT Simple Bold Ruled" panose="02010400000000000000" pitchFamily="2" charset="-78"/>
              </a:rPr>
              <a:t>الرموز الشريطية</a:t>
            </a:r>
          </a:p>
        </p:txBody>
      </p:sp>
      <p:sp>
        <p:nvSpPr>
          <p:cNvPr id="9" name="مربع نص 8">
            <a:extLst>
              <a:ext uri="{FF2B5EF4-FFF2-40B4-BE49-F238E27FC236}">
                <a16:creationId xmlns:a16="http://schemas.microsoft.com/office/drawing/2014/main" id="{84EFDE48-2DAB-466A-A998-F2A147402AEF}"/>
              </a:ext>
            </a:extLst>
          </p:cNvPr>
          <p:cNvSpPr txBox="1"/>
          <p:nvPr/>
        </p:nvSpPr>
        <p:spPr>
          <a:xfrm>
            <a:off x="700643" y="756220"/>
            <a:ext cx="3467595" cy="3539430"/>
          </a:xfrm>
          <a:prstGeom prst="rect">
            <a:avLst/>
          </a:prstGeom>
          <a:noFill/>
        </p:spPr>
        <p:txBody>
          <a:bodyPr wrap="square">
            <a:spAutoFit/>
          </a:bodyPr>
          <a:lstStyle/>
          <a:p>
            <a:pPr algn="ctr" rtl="1"/>
            <a:r>
              <a:rPr lang="ar-SA" sz="2800" b="1" dirty="0">
                <a:solidFill>
                  <a:schemeClr val="accent4">
                    <a:lumMod val="75000"/>
                  </a:schemeClr>
                </a:solidFill>
                <a:latin typeface="Calibri" panose="020F0502020204030204" pitchFamily="34" charset="0"/>
                <a:cs typeface="+mj-cs"/>
              </a:rPr>
              <a:t>هـو مـلـصـق بـه خـطـوط سوداء رفيعة إلى جانب التنوع في الأرقام المختلفة</a:t>
            </a:r>
          </a:p>
          <a:p>
            <a:pPr algn="ctr" rtl="1"/>
            <a:endParaRPr lang="ar-SA" sz="2800" b="1" dirty="0">
              <a:solidFill>
                <a:schemeClr val="accent4">
                  <a:lumMod val="75000"/>
                </a:schemeClr>
              </a:solidFill>
              <a:latin typeface="Calibri" panose="020F0502020204030204" pitchFamily="34" charset="0"/>
              <a:cs typeface="+mj-cs"/>
            </a:endParaRPr>
          </a:p>
          <a:p>
            <a:pPr algn="ctr" rtl="1"/>
            <a:r>
              <a:rPr lang="ar-SA" sz="2800" dirty="0">
                <a:solidFill>
                  <a:schemeClr val="accent4">
                    <a:lumMod val="75000"/>
                  </a:schemeClr>
                </a:solidFill>
                <a:latin typeface="Calibri" panose="020F0502020204030204" pitchFamily="34" charset="0"/>
                <a:cs typeface="+mj-cs"/>
              </a:rPr>
              <a:t> تستخدم في تنظيم المعلومات وفهرستها أو وضع علامة على أسعار المنتجات مثل المنتجات في البقالة</a:t>
            </a:r>
            <a:endParaRPr lang="ar-SA" sz="2800" dirty="0">
              <a:solidFill>
                <a:schemeClr val="accent4">
                  <a:lumMod val="75000"/>
                </a:schemeClr>
              </a:solidFill>
            </a:endParaRPr>
          </a:p>
        </p:txBody>
      </p:sp>
    </p:spTree>
    <p:extLst>
      <p:ext uri="{BB962C8B-B14F-4D97-AF65-F5344CB8AC3E}">
        <p14:creationId xmlns:p14="http://schemas.microsoft.com/office/powerpoint/2010/main" val="122164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60EB6439-CAE5-4C62-97D3-03863AE95C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7" name="مربع نص 6">
            <a:extLst>
              <a:ext uri="{FF2B5EF4-FFF2-40B4-BE49-F238E27FC236}">
                <a16:creationId xmlns:a16="http://schemas.microsoft.com/office/drawing/2014/main" id="{2960004A-3D52-44D9-B46F-509B222ED8B2}"/>
              </a:ext>
            </a:extLst>
          </p:cNvPr>
          <p:cNvSpPr txBox="1"/>
          <p:nvPr/>
        </p:nvSpPr>
        <p:spPr>
          <a:xfrm>
            <a:off x="4085111" y="556471"/>
            <a:ext cx="4975762" cy="1200329"/>
          </a:xfrm>
          <a:prstGeom prst="rect">
            <a:avLst/>
          </a:prstGeom>
          <a:noFill/>
        </p:spPr>
        <p:txBody>
          <a:bodyPr wrap="square">
            <a:spAutoFit/>
          </a:bodyPr>
          <a:lstStyle/>
          <a:p>
            <a:pPr algn="ctr" rtl="1"/>
            <a:r>
              <a:rPr lang="ar-SA" sz="3600" b="1" dirty="0">
                <a:solidFill>
                  <a:schemeClr val="accent6">
                    <a:lumMod val="75000"/>
                  </a:schemeClr>
                </a:solidFill>
                <a:cs typeface="PT Simple Bold Ruled" panose="02010400000000000000" pitchFamily="2" charset="-78"/>
              </a:rPr>
              <a:t>رموز الاستجابة السريعة </a:t>
            </a:r>
            <a:r>
              <a:rPr lang="en-US" sz="3600" b="1" dirty="0">
                <a:solidFill>
                  <a:schemeClr val="accent6">
                    <a:lumMod val="75000"/>
                  </a:schemeClr>
                </a:solidFill>
                <a:cs typeface="PT Simple Bold Ruled" panose="02010400000000000000" pitchFamily="2" charset="-78"/>
              </a:rPr>
              <a:t>QR</a:t>
            </a:r>
            <a:endParaRPr lang="ar-SA" sz="3600" b="1" dirty="0">
              <a:solidFill>
                <a:schemeClr val="accent6">
                  <a:lumMod val="75000"/>
                </a:schemeClr>
              </a:solidFill>
              <a:cs typeface="PT Simple Bold Ruled" panose="02010400000000000000" pitchFamily="2" charset="-78"/>
            </a:endParaRPr>
          </a:p>
          <a:p>
            <a:pPr algn="ctr"/>
            <a:endParaRPr lang="ar-SA" sz="3600" b="1" dirty="0">
              <a:solidFill>
                <a:schemeClr val="accent6">
                  <a:lumMod val="75000"/>
                </a:schemeClr>
              </a:solidFill>
              <a:cs typeface="PT Simple Bold Ruled" panose="02010400000000000000" pitchFamily="2" charset="-78"/>
            </a:endParaRPr>
          </a:p>
        </p:txBody>
      </p:sp>
      <p:sp>
        <p:nvSpPr>
          <p:cNvPr id="9" name="مربع نص 8">
            <a:extLst>
              <a:ext uri="{FF2B5EF4-FFF2-40B4-BE49-F238E27FC236}">
                <a16:creationId xmlns:a16="http://schemas.microsoft.com/office/drawing/2014/main" id="{84EFDE48-2DAB-466A-A998-F2A147402AEF}"/>
              </a:ext>
            </a:extLst>
          </p:cNvPr>
          <p:cNvSpPr txBox="1"/>
          <p:nvPr/>
        </p:nvSpPr>
        <p:spPr>
          <a:xfrm>
            <a:off x="676894" y="688542"/>
            <a:ext cx="3536225" cy="3724096"/>
          </a:xfrm>
          <a:prstGeom prst="rect">
            <a:avLst/>
          </a:prstGeom>
          <a:noFill/>
        </p:spPr>
        <p:txBody>
          <a:bodyPr wrap="square">
            <a:spAutoFit/>
          </a:bodyPr>
          <a:lstStyle/>
          <a:p>
            <a:pPr algn="ctr" rtl="1"/>
            <a:r>
              <a:rPr lang="ar-SA" sz="2400" dirty="0">
                <a:solidFill>
                  <a:schemeClr val="accent4">
                    <a:lumMod val="75000"/>
                  </a:schemeClr>
                </a:solidFill>
              </a:rPr>
              <a:t> </a:t>
            </a:r>
            <a:r>
              <a:rPr lang="ar-SA" sz="2400" dirty="0">
                <a:solidFill>
                  <a:srgbClr val="FF0000"/>
                </a:solidFill>
              </a:rPr>
              <a:t>اعتدنا على قراءة هذا الرمز باستخدام كاميرات الهواتف </a:t>
            </a:r>
          </a:p>
          <a:p>
            <a:pPr algn="ctr" rtl="1"/>
            <a:endParaRPr lang="ar-SA" sz="2400" dirty="0">
              <a:solidFill>
                <a:srgbClr val="FF0000"/>
              </a:solidFill>
            </a:endParaRPr>
          </a:p>
          <a:p>
            <a:pPr algn="ctr" rtl="1"/>
            <a:r>
              <a:rPr lang="ar-SA" sz="2400" b="1" dirty="0">
                <a:solidFill>
                  <a:schemeClr val="accent4">
                    <a:lumMod val="75000"/>
                  </a:schemeClr>
                </a:solidFill>
              </a:rPr>
              <a:t>وهـو الجيل الثاني من الرمز الشريطي </a:t>
            </a:r>
            <a:r>
              <a:rPr lang="en-US" sz="2400" b="1" dirty="0">
                <a:solidFill>
                  <a:schemeClr val="accent4">
                    <a:lumMod val="75000"/>
                  </a:schemeClr>
                </a:solidFill>
              </a:rPr>
              <a:t> barcode،</a:t>
            </a:r>
            <a:r>
              <a:rPr lang="ar-SA" sz="2400" b="1" dirty="0">
                <a:solidFill>
                  <a:schemeClr val="accent4">
                    <a:lumMod val="75000"/>
                  </a:schemeClr>
                </a:solidFill>
              </a:rPr>
              <a:t> والذي يتكون من خطوط سوداء متجاورة ومختلفة السُمك ويحتوي على مزيد من المعلومات. </a:t>
            </a:r>
          </a:p>
          <a:p>
            <a:pPr algn="ctr" rtl="1"/>
            <a:r>
              <a:rPr lang="ar-SA" sz="2200" dirty="0">
                <a:solidFill>
                  <a:schemeClr val="accent4">
                    <a:lumMod val="75000"/>
                  </a:schemeClr>
                </a:solidFill>
              </a:rPr>
              <a:t>عادة يشير لمحتوى إلكتروني مثل :</a:t>
            </a:r>
          </a:p>
          <a:p>
            <a:pPr algn="ctr" rtl="1"/>
            <a:r>
              <a:rPr lang="ar-SA" sz="2200" dirty="0">
                <a:solidFill>
                  <a:schemeClr val="accent4">
                    <a:lumMod val="75000"/>
                  </a:schemeClr>
                </a:solidFill>
              </a:rPr>
              <a:t> المواقع الإلكترونية أو مقطع أو ملف</a:t>
            </a:r>
          </a:p>
        </p:txBody>
      </p:sp>
      <p:pic>
        <p:nvPicPr>
          <p:cNvPr id="8" name="صورة 7">
            <a:extLst>
              <a:ext uri="{FF2B5EF4-FFF2-40B4-BE49-F238E27FC236}">
                <a16:creationId xmlns:a16="http://schemas.microsoft.com/office/drawing/2014/main" id="{232076B9-CD3D-4BF4-8B74-E308630FE6C2}"/>
              </a:ext>
            </a:extLst>
          </p:cNvPr>
          <p:cNvPicPr>
            <a:picLocks noChangeAspect="1"/>
          </p:cNvPicPr>
          <p:nvPr/>
        </p:nvPicPr>
        <p:blipFill>
          <a:blip r:embed="rId2"/>
          <a:stretch>
            <a:fillRect/>
          </a:stretch>
        </p:blipFill>
        <p:spPr>
          <a:xfrm>
            <a:off x="4451543" y="1899943"/>
            <a:ext cx="4501532" cy="2543942"/>
          </a:xfrm>
          <a:prstGeom prst="rect">
            <a:avLst/>
          </a:prstGeom>
        </p:spPr>
      </p:pic>
    </p:spTree>
    <p:extLst>
      <p:ext uri="{BB962C8B-B14F-4D97-AF65-F5344CB8AC3E}">
        <p14:creationId xmlns:p14="http://schemas.microsoft.com/office/powerpoint/2010/main" val="184731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60EB6439-CAE5-4C62-97D3-03863AE95C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7" name="مربع نص 6">
            <a:extLst>
              <a:ext uri="{FF2B5EF4-FFF2-40B4-BE49-F238E27FC236}">
                <a16:creationId xmlns:a16="http://schemas.microsoft.com/office/drawing/2014/main" id="{2960004A-3D52-44D9-B46F-509B222ED8B2}"/>
              </a:ext>
            </a:extLst>
          </p:cNvPr>
          <p:cNvSpPr txBox="1"/>
          <p:nvPr/>
        </p:nvSpPr>
        <p:spPr>
          <a:xfrm>
            <a:off x="4168238" y="1248969"/>
            <a:ext cx="4975762" cy="1754326"/>
          </a:xfrm>
          <a:prstGeom prst="rect">
            <a:avLst/>
          </a:prstGeom>
          <a:noFill/>
        </p:spPr>
        <p:txBody>
          <a:bodyPr wrap="square">
            <a:spAutoFit/>
          </a:bodyPr>
          <a:lstStyle/>
          <a:p>
            <a:pPr algn="ctr" rtl="1"/>
            <a:r>
              <a:rPr lang="ar-SA" sz="3600" b="1" dirty="0">
                <a:solidFill>
                  <a:schemeClr val="accent6">
                    <a:lumMod val="75000"/>
                  </a:schemeClr>
                </a:solidFill>
                <a:cs typeface="PT Simple Bold Ruled" panose="02010400000000000000" pitchFamily="2" charset="-78"/>
              </a:rPr>
              <a:t>رقم الكتاب المعياري الدولي</a:t>
            </a:r>
          </a:p>
          <a:p>
            <a:pPr algn="ctr" rtl="1"/>
            <a:r>
              <a:rPr lang="en-US" sz="3600" b="1" dirty="0">
                <a:solidFill>
                  <a:schemeClr val="accent6">
                    <a:lumMod val="75000"/>
                  </a:schemeClr>
                </a:solidFill>
                <a:cs typeface="PT Simple Bold Ruled" panose="02010400000000000000" pitchFamily="2" charset="-78"/>
              </a:rPr>
              <a:t>ISBN</a:t>
            </a:r>
            <a:endParaRPr lang="ar-SA" sz="3600" b="1" dirty="0">
              <a:solidFill>
                <a:schemeClr val="accent6">
                  <a:lumMod val="75000"/>
                </a:schemeClr>
              </a:solidFill>
              <a:cs typeface="PT Simple Bold Ruled" panose="02010400000000000000" pitchFamily="2" charset="-78"/>
            </a:endParaRPr>
          </a:p>
          <a:p>
            <a:pPr algn="ctr"/>
            <a:endParaRPr lang="ar-SA" sz="3600" b="1" dirty="0">
              <a:solidFill>
                <a:schemeClr val="accent6">
                  <a:lumMod val="75000"/>
                </a:schemeClr>
              </a:solidFill>
              <a:cs typeface="PT Simple Bold Ruled" panose="02010400000000000000" pitchFamily="2" charset="-78"/>
            </a:endParaRPr>
          </a:p>
        </p:txBody>
      </p:sp>
      <p:sp>
        <p:nvSpPr>
          <p:cNvPr id="9" name="مربع نص 8">
            <a:extLst>
              <a:ext uri="{FF2B5EF4-FFF2-40B4-BE49-F238E27FC236}">
                <a16:creationId xmlns:a16="http://schemas.microsoft.com/office/drawing/2014/main" id="{84EFDE48-2DAB-466A-A998-F2A147402AEF}"/>
              </a:ext>
            </a:extLst>
          </p:cNvPr>
          <p:cNvSpPr txBox="1"/>
          <p:nvPr/>
        </p:nvSpPr>
        <p:spPr>
          <a:xfrm>
            <a:off x="673577" y="1172024"/>
            <a:ext cx="3643103" cy="3170099"/>
          </a:xfrm>
          <a:prstGeom prst="rect">
            <a:avLst/>
          </a:prstGeom>
          <a:noFill/>
        </p:spPr>
        <p:txBody>
          <a:bodyPr wrap="square">
            <a:spAutoFit/>
          </a:bodyPr>
          <a:lstStyle/>
          <a:p>
            <a:pPr algn="ctr" rtl="1"/>
            <a:r>
              <a:rPr lang="ar-SA" sz="2000" b="1" dirty="0">
                <a:solidFill>
                  <a:schemeClr val="accent4">
                    <a:lumMod val="75000"/>
                  </a:schemeClr>
                </a:solidFill>
                <a:latin typeface="Calibri" panose="020F0502020204030204" pitchFamily="34" charset="0"/>
                <a:cs typeface="+mj-cs"/>
              </a:rPr>
              <a:t>هو رقم فريد يستخدمه الناشرون </a:t>
            </a:r>
          </a:p>
          <a:p>
            <a:pPr algn="ctr" rtl="1"/>
            <a:r>
              <a:rPr lang="ar-SA" sz="2000" b="1" dirty="0">
                <a:solidFill>
                  <a:schemeClr val="accent4">
                    <a:lumMod val="75000"/>
                  </a:schemeClr>
                </a:solidFill>
                <a:latin typeface="Calibri" panose="020F0502020204030204" pitchFamily="34" charset="0"/>
                <a:cs typeface="+mj-cs"/>
              </a:rPr>
              <a:t>والمكتبات ومحلات بيع الكتب لتحديد عناوين الكتب وإصداراتها </a:t>
            </a:r>
          </a:p>
          <a:p>
            <a:pPr algn="ctr" rtl="1"/>
            <a:endParaRPr lang="ar-SA" sz="2000" b="1" dirty="0">
              <a:solidFill>
                <a:schemeClr val="accent4">
                  <a:lumMod val="75000"/>
                </a:schemeClr>
              </a:solidFill>
              <a:latin typeface="Calibri" panose="020F0502020204030204" pitchFamily="34" charset="0"/>
              <a:cs typeface="+mj-cs"/>
            </a:endParaRPr>
          </a:p>
          <a:p>
            <a:pPr algn="ctr" rtl="1"/>
            <a:endParaRPr lang="ar-SA" sz="2000" b="1" dirty="0">
              <a:solidFill>
                <a:schemeClr val="accent4">
                  <a:lumMod val="75000"/>
                </a:schemeClr>
              </a:solidFill>
              <a:latin typeface="Calibri" panose="020F0502020204030204" pitchFamily="34" charset="0"/>
              <a:cs typeface="+mj-cs"/>
            </a:endParaRPr>
          </a:p>
          <a:p>
            <a:pPr algn="ctr" rtl="1"/>
            <a:r>
              <a:rPr lang="ar-SA" sz="2000" b="1" dirty="0">
                <a:solidFill>
                  <a:schemeClr val="accent4">
                    <a:lumMod val="75000"/>
                  </a:schemeClr>
                </a:solidFill>
                <a:latin typeface="Calibri" panose="020F0502020204030204" pitchFamily="34" charset="0"/>
                <a:cs typeface="+mj-cs"/>
              </a:rPr>
              <a:t>يتكون رقم الكتاب المعياري الدولي الموجود في أعلى الرمز الشريطي </a:t>
            </a:r>
          </a:p>
          <a:p>
            <a:pPr algn="ctr" rtl="1"/>
            <a:endParaRPr lang="ar-SA" sz="2000" b="1" dirty="0">
              <a:solidFill>
                <a:schemeClr val="accent4">
                  <a:lumMod val="75000"/>
                </a:schemeClr>
              </a:solidFill>
              <a:latin typeface="Calibri" panose="020F0502020204030204" pitchFamily="34" charset="0"/>
              <a:cs typeface="+mj-cs"/>
            </a:endParaRPr>
          </a:p>
          <a:p>
            <a:pPr algn="ctr" rtl="1"/>
            <a:r>
              <a:rPr lang="ar-SA" sz="2000" b="1" dirty="0">
                <a:solidFill>
                  <a:schemeClr val="accent4">
                    <a:lumMod val="75000"/>
                  </a:schemeClr>
                </a:solidFill>
                <a:latin typeface="Calibri" panose="020F0502020204030204" pitchFamily="34" charset="0"/>
                <a:cs typeface="+mj-cs"/>
              </a:rPr>
              <a:t>من ثلاثة عشر خانة عشرية ويقسم إلى خمس مجموعات متتالية من الأرقام.</a:t>
            </a:r>
          </a:p>
        </p:txBody>
      </p:sp>
      <p:pic>
        <p:nvPicPr>
          <p:cNvPr id="6" name="صورة 5">
            <a:extLst>
              <a:ext uri="{FF2B5EF4-FFF2-40B4-BE49-F238E27FC236}">
                <a16:creationId xmlns:a16="http://schemas.microsoft.com/office/drawing/2014/main" id="{6301A855-EA40-4BF9-8443-D764CD7C52DD}"/>
              </a:ext>
            </a:extLst>
          </p:cNvPr>
          <p:cNvPicPr>
            <a:picLocks noChangeAspect="1"/>
          </p:cNvPicPr>
          <p:nvPr/>
        </p:nvPicPr>
        <p:blipFill rotWithShape="1">
          <a:blip r:embed="rId2"/>
          <a:srcRect t="14516"/>
          <a:stretch/>
        </p:blipFill>
        <p:spPr>
          <a:xfrm>
            <a:off x="4465122" y="2425733"/>
            <a:ext cx="4678878" cy="1916390"/>
          </a:xfrm>
          <a:prstGeom prst="rect">
            <a:avLst/>
          </a:prstGeom>
        </p:spPr>
      </p:pic>
    </p:spTree>
    <p:extLst>
      <p:ext uri="{BB962C8B-B14F-4D97-AF65-F5344CB8AC3E}">
        <p14:creationId xmlns:p14="http://schemas.microsoft.com/office/powerpoint/2010/main" val="264375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C91E65C9-160E-B4C5-1402-7FDF39CBC32A}"/>
              </a:ext>
            </a:extLst>
          </p:cNvPr>
          <p:cNvPicPr>
            <a:picLocks noChangeAspect="1"/>
          </p:cNvPicPr>
          <p:nvPr/>
        </p:nvPicPr>
        <p:blipFill rotWithShape="1">
          <a:blip r:embed="rId3"/>
          <a:srcRect t="14516"/>
          <a:stretch/>
        </p:blipFill>
        <p:spPr>
          <a:xfrm>
            <a:off x="1734569" y="177518"/>
            <a:ext cx="5674863" cy="2128762"/>
          </a:xfrm>
          <a:prstGeom prst="rect">
            <a:avLst/>
          </a:prstGeom>
        </p:spPr>
      </p:pic>
      <p:cxnSp>
        <p:nvCxnSpPr>
          <p:cNvPr id="3" name="رابط كسهم مستقيم 2">
            <a:extLst>
              <a:ext uri="{FF2B5EF4-FFF2-40B4-BE49-F238E27FC236}">
                <a16:creationId xmlns:a16="http://schemas.microsoft.com/office/drawing/2014/main" id="{71ED28DF-5417-4A26-B73F-013A222E0211}"/>
              </a:ext>
            </a:extLst>
          </p:cNvPr>
          <p:cNvCxnSpPr>
            <a:cxnSpLocks/>
          </p:cNvCxnSpPr>
          <p:nvPr/>
        </p:nvCxnSpPr>
        <p:spPr>
          <a:xfrm>
            <a:off x="1187532" y="795647"/>
            <a:ext cx="0" cy="17761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رابط مستقيم 7">
            <a:extLst>
              <a:ext uri="{FF2B5EF4-FFF2-40B4-BE49-F238E27FC236}">
                <a16:creationId xmlns:a16="http://schemas.microsoft.com/office/drawing/2014/main" id="{8D74A39F-A877-434F-A322-39C9F5E43670}"/>
              </a:ext>
            </a:extLst>
          </p:cNvPr>
          <p:cNvCxnSpPr>
            <a:cxnSpLocks/>
          </p:cNvCxnSpPr>
          <p:nvPr/>
        </p:nvCxnSpPr>
        <p:spPr>
          <a:xfrm flipH="1">
            <a:off x="1199409" y="795647"/>
            <a:ext cx="629389" cy="0"/>
          </a:xfrm>
          <a:prstGeom prst="line">
            <a:avLst/>
          </a:prstGeom>
        </p:spPr>
        <p:style>
          <a:lnRef idx="1">
            <a:schemeClr val="dk1"/>
          </a:lnRef>
          <a:fillRef idx="0">
            <a:schemeClr val="dk1"/>
          </a:fillRef>
          <a:effectRef idx="0">
            <a:schemeClr val="dk1"/>
          </a:effectRef>
          <a:fontRef idx="minor">
            <a:schemeClr val="tx1"/>
          </a:fontRef>
        </p:style>
      </p:cxnSp>
      <p:sp>
        <p:nvSpPr>
          <p:cNvPr id="9" name="مستطيل: زوايا مستديرة 8">
            <a:extLst>
              <a:ext uri="{FF2B5EF4-FFF2-40B4-BE49-F238E27FC236}">
                <a16:creationId xmlns:a16="http://schemas.microsoft.com/office/drawing/2014/main" id="{080D070C-DFC1-44D2-9335-78E144EC9868}"/>
              </a:ext>
            </a:extLst>
          </p:cNvPr>
          <p:cNvSpPr/>
          <p:nvPr/>
        </p:nvSpPr>
        <p:spPr>
          <a:xfrm>
            <a:off x="3529935" y="2638539"/>
            <a:ext cx="2975809" cy="724392"/>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1400" b="1" kern="1200" dirty="0">
                <a:solidFill>
                  <a:srgbClr val="113F4E"/>
                </a:solidFill>
                <a:effectLst/>
              </a:rPr>
              <a:t>يتكون من رقم واحد ويوضع دائما في النهاية، ويستخدم للتحقق من صحة باقي الأرقام.</a:t>
            </a:r>
            <a:endParaRPr lang="ar-SA" sz="1400" b="1" i="0" kern="1200" dirty="0">
              <a:solidFill>
                <a:srgbClr val="113F4E"/>
              </a:solidFill>
              <a:effectLst/>
              <a:latin typeface="+mn-lt"/>
              <a:ea typeface="+mn-ea"/>
              <a:cs typeface="+mj-cs"/>
            </a:endParaRPr>
          </a:p>
        </p:txBody>
      </p:sp>
      <p:cxnSp>
        <p:nvCxnSpPr>
          <p:cNvPr id="12" name="رابط كسهم مستقيم 11">
            <a:extLst>
              <a:ext uri="{FF2B5EF4-FFF2-40B4-BE49-F238E27FC236}">
                <a16:creationId xmlns:a16="http://schemas.microsoft.com/office/drawing/2014/main" id="{06D75807-11DD-417C-B8C3-9DC99E35FA4E}"/>
              </a:ext>
            </a:extLst>
          </p:cNvPr>
          <p:cNvCxnSpPr>
            <a:cxnSpLocks/>
          </p:cNvCxnSpPr>
          <p:nvPr/>
        </p:nvCxnSpPr>
        <p:spPr>
          <a:xfrm>
            <a:off x="486888" y="380010"/>
            <a:ext cx="0" cy="32300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رابط مستقيم 13">
            <a:extLst>
              <a:ext uri="{FF2B5EF4-FFF2-40B4-BE49-F238E27FC236}">
                <a16:creationId xmlns:a16="http://schemas.microsoft.com/office/drawing/2014/main" id="{E372AC54-0AEB-49AD-8FC0-11896A97D2A9}"/>
              </a:ext>
            </a:extLst>
          </p:cNvPr>
          <p:cNvCxnSpPr/>
          <p:nvPr/>
        </p:nvCxnSpPr>
        <p:spPr>
          <a:xfrm flipH="1">
            <a:off x="486888" y="380010"/>
            <a:ext cx="2256312" cy="0"/>
          </a:xfrm>
          <a:prstGeom prst="line">
            <a:avLst/>
          </a:prstGeom>
        </p:spPr>
        <p:style>
          <a:lnRef idx="1">
            <a:schemeClr val="dk1"/>
          </a:lnRef>
          <a:fillRef idx="0">
            <a:schemeClr val="dk1"/>
          </a:fillRef>
          <a:effectRef idx="0">
            <a:schemeClr val="dk1"/>
          </a:effectRef>
          <a:fontRef idx="minor">
            <a:schemeClr val="tx1"/>
          </a:fontRef>
        </p:style>
      </p:cxnSp>
      <p:sp>
        <p:nvSpPr>
          <p:cNvPr id="15" name="مستطيل: زوايا مستديرة 14">
            <a:extLst>
              <a:ext uri="{FF2B5EF4-FFF2-40B4-BE49-F238E27FC236}">
                <a16:creationId xmlns:a16="http://schemas.microsoft.com/office/drawing/2014/main" id="{CACB4AFF-2339-49D5-ACF8-2A527A720426}"/>
              </a:ext>
            </a:extLst>
          </p:cNvPr>
          <p:cNvSpPr/>
          <p:nvPr/>
        </p:nvSpPr>
        <p:spPr>
          <a:xfrm>
            <a:off x="127660" y="3642018"/>
            <a:ext cx="3402275" cy="817915"/>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1400" b="1" kern="1200" dirty="0">
                <a:solidFill>
                  <a:srgbClr val="113F4E"/>
                </a:solidFill>
                <a:effectLst/>
              </a:rPr>
              <a:t>يتكون من رقم واحد أو قد يصل إلى خمسة أرقام ويستخدم كمعرف للبلد، وبالنسبة لكتب المملكة العربية السعودية فإن رقم التسجيل هو 603 أو 9960.</a:t>
            </a:r>
            <a:endParaRPr lang="ar-SA" sz="1400" b="1" i="0" kern="1200" dirty="0">
              <a:solidFill>
                <a:srgbClr val="113F4E"/>
              </a:solidFill>
              <a:effectLst/>
              <a:latin typeface="+mn-lt"/>
              <a:ea typeface="+mn-ea"/>
              <a:cs typeface="+mj-cs"/>
            </a:endParaRPr>
          </a:p>
        </p:txBody>
      </p:sp>
      <p:cxnSp>
        <p:nvCxnSpPr>
          <p:cNvPr id="17" name="رابط كسهم مستقيم 16">
            <a:extLst>
              <a:ext uri="{FF2B5EF4-FFF2-40B4-BE49-F238E27FC236}">
                <a16:creationId xmlns:a16="http://schemas.microsoft.com/office/drawing/2014/main" id="{306B0954-BBD5-4FED-BE6E-90995F5502F9}"/>
              </a:ext>
            </a:extLst>
          </p:cNvPr>
          <p:cNvCxnSpPr>
            <a:cxnSpLocks/>
          </p:cNvCxnSpPr>
          <p:nvPr/>
        </p:nvCxnSpPr>
        <p:spPr>
          <a:xfrm>
            <a:off x="4441371" y="1683698"/>
            <a:ext cx="0" cy="8880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مستطيل: زوايا مستديرة 18">
            <a:extLst>
              <a:ext uri="{FF2B5EF4-FFF2-40B4-BE49-F238E27FC236}">
                <a16:creationId xmlns:a16="http://schemas.microsoft.com/office/drawing/2014/main" id="{01928154-3F69-4ED1-94A5-5151D1148554}"/>
              </a:ext>
            </a:extLst>
          </p:cNvPr>
          <p:cNvSpPr/>
          <p:nvPr/>
        </p:nvSpPr>
        <p:spPr>
          <a:xfrm>
            <a:off x="665786" y="2571750"/>
            <a:ext cx="2527904" cy="881753"/>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1400" b="1" kern="1200" dirty="0">
                <a:solidFill>
                  <a:srgbClr val="113F4E"/>
                </a:solidFill>
                <a:effectLst/>
              </a:rPr>
              <a:t>يتكون من ثلاثة أرقام إما تكون 978 أو 979. بالنسبة لكتب المملكة العربية السعودية فإن الرقم البادئ هو 978.</a:t>
            </a:r>
            <a:endParaRPr lang="ar-SA" sz="1400" b="1" i="0" kern="1200" dirty="0">
              <a:solidFill>
                <a:srgbClr val="113F4E"/>
              </a:solidFill>
              <a:effectLst/>
              <a:latin typeface="+mn-lt"/>
              <a:ea typeface="+mn-ea"/>
              <a:cs typeface="+mj-cs"/>
            </a:endParaRPr>
          </a:p>
        </p:txBody>
      </p:sp>
      <p:cxnSp>
        <p:nvCxnSpPr>
          <p:cNvPr id="21" name="رابط مستقيم 20">
            <a:extLst>
              <a:ext uri="{FF2B5EF4-FFF2-40B4-BE49-F238E27FC236}">
                <a16:creationId xmlns:a16="http://schemas.microsoft.com/office/drawing/2014/main" id="{69F60250-CCF2-4DAC-82BD-1695211F75EE}"/>
              </a:ext>
            </a:extLst>
          </p:cNvPr>
          <p:cNvCxnSpPr/>
          <p:nvPr/>
        </p:nvCxnSpPr>
        <p:spPr>
          <a:xfrm>
            <a:off x="2743200" y="380010"/>
            <a:ext cx="0" cy="83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رابط كسهم مستقيم 23">
            <a:extLst>
              <a:ext uri="{FF2B5EF4-FFF2-40B4-BE49-F238E27FC236}">
                <a16:creationId xmlns:a16="http://schemas.microsoft.com/office/drawing/2014/main" id="{ADA4C556-A8CE-4AFA-A3F5-09BBCF61E10C}"/>
              </a:ext>
            </a:extLst>
          </p:cNvPr>
          <p:cNvCxnSpPr>
            <a:cxnSpLocks/>
          </p:cNvCxnSpPr>
          <p:nvPr/>
        </p:nvCxnSpPr>
        <p:spPr>
          <a:xfrm flipH="1">
            <a:off x="7159278" y="260645"/>
            <a:ext cx="23558" cy="31928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رابط كسهم مستقيم 25">
            <a:extLst>
              <a:ext uri="{FF2B5EF4-FFF2-40B4-BE49-F238E27FC236}">
                <a16:creationId xmlns:a16="http://schemas.microsoft.com/office/drawing/2014/main" id="{09046015-B275-474D-A68D-8B91B6996326}"/>
              </a:ext>
            </a:extLst>
          </p:cNvPr>
          <p:cNvCxnSpPr>
            <a:cxnSpLocks/>
          </p:cNvCxnSpPr>
          <p:nvPr/>
        </p:nvCxnSpPr>
        <p:spPr>
          <a:xfrm>
            <a:off x="7999651" y="177518"/>
            <a:ext cx="0" cy="41302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مستطيل: زوايا مستديرة 27">
            <a:extLst>
              <a:ext uri="{FF2B5EF4-FFF2-40B4-BE49-F238E27FC236}">
                <a16:creationId xmlns:a16="http://schemas.microsoft.com/office/drawing/2014/main" id="{C6E287B4-B64C-4236-A8FC-73FAE0896A85}"/>
              </a:ext>
            </a:extLst>
          </p:cNvPr>
          <p:cNvSpPr/>
          <p:nvPr/>
        </p:nvSpPr>
        <p:spPr>
          <a:xfrm>
            <a:off x="4956605" y="3488821"/>
            <a:ext cx="2982327" cy="724392"/>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1400" b="1" kern="1200" dirty="0">
                <a:solidFill>
                  <a:srgbClr val="113F4E"/>
                </a:solidFill>
                <a:effectLst/>
              </a:rPr>
              <a:t>قد يصل إلى ستة أرقام ويستخدم لتحديد إصدار محدد، والشكل لعنوان محدد.</a:t>
            </a:r>
            <a:endParaRPr lang="ar-SA" sz="1400" b="1" i="0" kern="1200" dirty="0">
              <a:solidFill>
                <a:srgbClr val="113F4E"/>
              </a:solidFill>
              <a:effectLst/>
              <a:latin typeface="+mn-lt"/>
              <a:ea typeface="+mn-ea"/>
              <a:cs typeface="+mj-cs"/>
            </a:endParaRPr>
          </a:p>
        </p:txBody>
      </p:sp>
      <p:cxnSp>
        <p:nvCxnSpPr>
          <p:cNvPr id="30" name="رابط مستقيم 29">
            <a:extLst>
              <a:ext uri="{FF2B5EF4-FFF2-40B4-BE49-F238E27FC236}">
                <a16:creationId xmlns:a16="http://schemas.microsoft.com/office/drawing/2014/main" id="{267F9315-46DA-4D69-91E5-0B1FA81606CC}"/>
              </a:ext>
            </a:extLst>
          </p:cNvPr>
          <p:cNvCxnSpPr/>
          <p:nvPr/>
        </p:nvCxnSpPr>
        <p:spPr>
          <a:xfrm>
            <a:off x="4417812" y="260645"/>
            <a:ext cx="2765024" cy="0"/>
          </a:xfrm>
          <a:prstGeom prst="line">
            <a:avLst/>
          </a:prstGeom>
        </p:spPr>
        <p:style>
          <a:lnRef idx="1">
            <a:schemeClr val="dk1"/>
          </a:lnRef>
          <a:fillRef idx="0">
            <a:schemeClr val="dk1"/>
          </a:fillRef>
          <a:effectRef idx="0">
            <a:schemeClr val="dk1"/>
          </a:effectRef>
          <a:fontRef idx="minor">
            <a:schemeClr val="tx1"/>
          </a:fontRef>
        </p:style>
      </p:cxnSp>
      <p:cxnSp>
        <p:nvCxnSpPr>
          <p:cNvPr id="37" name="رابط مستقيم 36">
            <a:extLst>
              <a:ext uri="{FF2B5EF4-FFF2-40B4-BE49-F238E27FC236}">
                <a16:creationId xmlns:a16="http://schemas.microsoft.com/office/drawing/2014/main" id="{0A4B2454-509C-43B7-8841-F705ABE28A5A}"/>
              </a:ext>
            </a:extLst>
          </p:cNvPr>
          <p:cNvCxnSpPr/>
          <p:nvPr/>
        </p:nvCxnSpPr>
        <p:spPr>
          <a:xfrm>
            <a:off x="4417812" y="260645"/>
            <a:ext cx="0" cy="202493"/>
          </a:xfrm>
          <a:prstGeom prst="line">
            <a:avLst/>
          </a:prstGeom>
        </p:spPr>
        <p:style>
          <a:lnRef idx="1">
            <a:schemeClr val="dk1"/>
          </a:lnRef>
          <a:fillRef idx="0">
            <a:schemeClr val="dk1"/>
          </a:fillRef>
          <a:effectRef idx="0">
            <a:schemeClr val="dk1"/>
          </a:effectRef>
          <a:fontRef idx="minor">
            <a:schemeClr val="tx1"/>
          </a:fontRef>
        </p:style>
      </p:cxnSp>
      <p:sp>
        <p:nvSpPr>
          <p:cNvPr id="38" name="مستطيل: زوايا مستديرة 37">
            <a:extLst>
              <a:ext uri="{FF2B5EF4-FFF2-40B4-BE49-F238E27FC236}">
                <a16:creationId xmlns:a16="http://schemas.microsoft.com/office/drawing/2014/main" id="{88B461D2-EEE7-44C8-A0C1-16EA165099E5}"/>
              </a:ext>
            </a:extLst>
          </p:cNvPr>
          <p:cNvSpPr/>
          <p:nvPr/>
        </p:nvSpPr>
        <p:spPr>
          <a:xfrm>
            <a:off x="5800324" y="4340599"/>
            <a:ext cx="2982327" cy="57509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1400" b="1" kern="1200" dirty="0">
                <a:solidFill>
                  <a:srgbClr val="113F4E"/>
                </a:solidFill>
                <a:effectLst/>
              </a:rPr>
              <a:t>قد يصل إلى سبعة أرقام ويستخدم لتحديد الناشر</a:t>
            </a:r>
            <a:endParaRPr lang="ar-SA" dirty="0"/>
          </a:p>
        </p:txBody>
      </p:sp>
      <p:cxnSp>
        <p:nvCxnSpPr>
          <p:cNvPr id="41" name="رابط مستقيم 40">
            <a:extLst>
              <a:ext uri="{FF2B5EF4-FFF2-40B4-BE49-F238E27FC236}">
                <a16:creationId xmlns:a16="http://schemas.microsoft.com/office/drawing/2014/main" id="{709A1B77-3000-489E-AD07-8B1A1D4617A7}"/>
              </a:ext>
            </a:extLst>
          </p:cNvPr>
          <p:cNvCxnSpPr/>
          <p:nvPr/>
        </p:nvCxnSpPr>
        <p:spPr>
          <a:xfrm flipH="1">
            <a:off x="3835730" y="177518"/>
            <a:ext cx="4163921" cy="0"/>
          </a:xfrm>
          <a:prstGeom prst="line">
            <a:avLst/>
          </a:prstGeom>
        </p:spPr>
        <p:style>
          <a:lnRef idx="1">
            <a:schemeClr val="dk1"/>
          </a:lnRef>
          <a:fillRef idx="0">
            <a:schemeClr val="dk1"/>
          </a:fillRef>
          <a:effectRef idx="0">
            <a:schemeClr val="dk1"/>
          </a:effectRef>
          <a:fontRef idx="minor">
            <a:schemeClr val="tx1"/>
          </a:fontRef>
        </p:style>
      </p:cxnSp>
      <p:cxnSp>
        <p:nvCxnSpPr>
          <p:cNvPr id="43" name="رابط مستقيم 42">
            <a:extLst>
              <a:ext uri="{FF2B5EF4-FFF2-40B4-BE49-F238E27FC236}">
                <a16:creationId xmlns:a16="http://schemas.microsoft.com/office/drawing/2014/main" id="{76B792D0-FEBA-4914-8708-52CC534B571A}"/>
              </a:ext>
            </a:extLst>
          </p:cNvPr>
          <p:cNvCxnSpPr/>
          <p:nvPr/>
        </p:nvCxnSpPr>
        <p:spPr>
          <a:xfrm>
            <a:off x="3847605" y="177518"/>
            <a:ext cx="0" cy="285620"/>
          </a:xfrm>
          <a:prstGeom prst="line">
            <a:avLst/>
          </a:prstGeom>
        </p:spPr>
        <p:style>
          <a:lnRef idx="1">
            <a:schemeClr val="dk1"/>
          </a:lnRef>
          <a:fillRef idx="0">
            <a:schemeClr val="dk1"/>
          </a:fillRef>
          <a:effectRef idx="0">
            <a:schemeClr val="dk1"/>
          </a:effectRef>
          <a:fontRef idx="minor">
            <a:schemeClr val="tx1"/>
          </a:fontRef>
        </p:style>
      </p:cxnSp>
      <p:sp>
        <p:nvSpPr>
          <p:cNvPr id="45" name="مستطيل 44">
            <a:extLst>
              <a:ext uri="{FF2B5EF4-FFF2-40B4-BE49-F238E27FC236}">
                <a16:creationId xmlns:a16="http://schemas.microsoft.com/office/drawing/2014/main" id="{AC40FB43-8E71-4208-8B77-6EC1D1084567}"/>
              </a:ext>
            </a:extLst>
          </p:cNvPr>
          <p:cNvSpPr/>
          <p:nvPr/>
        </p:nvSpPr>
        <p:spPr>
          <a:xfrm>
            <a:off x="249382" y="4545472"/>
            <a:ext cx="4707223" cy="420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dirty="0">
                <a:solidFill>
                  <a:schemeClr val="bg1">
                    <a:lumMod val="50000"/>
                  </a:schemeClr>
                </a:solidFill>
              </a:rPr>
              <a:t>كل عنصر يشير إلى جزء محدد من الدليل السياحي </a:t>
            </a:r>
          </a:p>
        </p:txBody>
      </p:sp>
    </p:spTree>
    <p:custDataLst>
      <p:tags r:id="rId1"/>
    </p:custDataLst>
    <p:extLst>
      <p:ext uri="{BB962C8B-B14F-4D97-AF65-F5344CB8AC3E}">
        <p14:creationId xmlns:p14="http://schemas.microsoft.com/office/powerpoint/2010/main" val="3842513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D4F36D31-E7D1-471E-90AC-834512884B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5" name="مربع نص 4">
            <a:extLst>
              <a:ext uri="{FF2B5EF4-FFF2-40B4-BE49-F238E27FC236}">
                <a16:creationId xmlns:a16="http://schemas.microsoft.com/office/drawing/2014/main" id="{89F29F6C-CA03-4DD0-865B-CAA2AC332B44}"/>
              </a:ext>
            </a:extLst>
          </p:cNvPr>
          <p:cNvSpPr txBox="1"/>
          <p:nvPr/>
        </p:nvSpPr>
        <p:spPr>
          <a:xfrm>
            <a:off x="4892634" y="1500421"/>
            <a:ext cx="3654244" cy="2985433"/>
          </a:xfrm>
          <a:prstGeom prst="rect">
            <a:avLst/>
          </a:prstGeom>
          <a:noFill/>
        </p:spPr>
        <p:txBody>
          <a:bodyPr wrap="square">
            <a:spAutoFit/>
          </a:bodyPr>
          <a:lstStyle/>
          <a:p>
            <a:pPr algn="ctr" rtl="1">
              <a:lnSpc>
                <a:spcPct val="150000"/>
              </a:lnSpc>
            </a:pPr>
            <a:r>
              <a:rPr lang="ar-SA" sz="3200" b="1" i="0" dirty="0">
                <a:solidFill>
                  <a:srgbClr val="000000"/>
                </a:solidFill>
                <a:effectLst/>
                <a:latin typeface="Traditional Arabic" panose="02020603050405020304" pitchFamily="18" charset="-78"/>
                <a:cs typeface="Traditional Arabic" panose="02020603050405020304" pitchFamily="18" charset="-78"/>
              </a:rPr>
              <a:t>( يَا أَيُّهَا الَّذِينَ آمَنُوا إِن جَاءَكُمْ فَاسِقٌ بِنَبَإٍ فَتَبَيَّنُوا أَن تُصِيبُوا قَوْمًا بِجَهَالَةٍ فَتُصْبِحُوا </a:t>
            </a:r>
            <a:r>
              <a:rPr lang="ar-SA" sz="3200" b="1" i="0" dirty="0" err="1">
                <a:solidFill>
                  <a:srgbClr val="000000"/>
                </a:solidFill>
                <a:effectLst/>
                <a:latin typeface="Traditional Arabic" panose="02020603050405020304" pitchFamily="18" charset="-78"/>
                <a:cs typeface="Traditional Arabic" panose="02020603050405020304" pitchFamily="18" charset="-78"/>
              </a:rPr>
              <a:t>عَلَىٰ</a:t>
            </a:r>
            <a:r>
              <a:rPr lang="ar-SA" sz="3200" b="1" i="0" dirty="0">
                <a:solidFill>
                  <a:srgbClr val="000000"/>
                </a:solidFill>
                <a:effectLst/>
                <a:latin typeface="Traditional Arabic" panose="02020603050405020304" pitchFamily="18" charset="-78"/>
                <a:cs typeface="Traditional Arabic" panose="02020603050405020304" pitchFamily="18" charset="-78"/>
              </a:rPr>
              <a:t> </a:t>
            </a:r>
          </a:p>
          <a:p>
            <a:pPr algn="ctr" rtl="1">
              <a:lnSpc>
                <a:spcPct val="150000"/>
              </a:lnSpc>
            </a:pPr>
            <a:r>
              <a:rPr lang="ar-SA" sz="3200" b="1" dirty="0">
                <a:latin typeface="Traditional Arabic" panose="02020603050405020304" pitchFamily="18" charset="-78"/>
                <a:cs typeface="Traditional Arabic" panose="02020603050405020304" pitchFamily="18" charset="-78"/>
              </a:rPr>
              <a:t> </a:t>
            </a:r>
            <a:r>
              <a:rPr lang="ar-SA" sz="3200" b="1" i="0" dirty="0">
                <a:solidFill>
                  <a:srgbClr val="000000"/>
                </a:solidFill>
                <a:effectLst/>
                <a:latin typeface="Traditional Arabic" panose="02020603050405020304" pitchFamily="18" charset="-78"/>
                <a:cs typeface="Traditional Arabic" panose="02020603050405020304" pitchFamily="18" charset="-78"/>
              </a:rPr>
              <a:t>مَا فَعَلْتُمْ نَادِمِينَ )  </a:t>
            </a:r>
            <a:endParaRPr lang="ar-SA" sz="3200" dirty="0"/>
          </a:p>
        </p:txBody>
      </p:sp>
      <p:sp>
        <p:nvSpPr>
          <p:cNvPr id="7" name="مربع نص 6">
            <a:extLst>
              <a:ext uri="{FF2B5EF4-FFF2-40B4-BE49-F238E27FC236}">
                <a16:creationId xmlns:a16="http://schemas.microsoft.com/office/drawing/2014/main" id="{3DFF5CFA-4942-4948-85E1-69E7F99CC964}"/>
              </a:ext>
            </a:extLst>
          </p:cNvPr>
          <p:cNvSpPr txBox="1"/>
          <p:nvPr/>
        </p:nvSpPr>
        <p:spPr>
          <a:xfrm>
            <a:off x="0" y="3561528"/>
            <a:ext cx="4413947" cy="1131848"/>
          </a:xfrm>
          <a:prstGeom prst="rect">
            <a:avLst/>
          </a:prstGeom>
          <a:noFill/>
        </p:spPr>
        <p:txBody>
          <a:bodyPr wrap="square" rtlCol="1">
            <a:spAutoFit/>
          </a:bodyPr>
          <a:lstStyle/>
          <a:p>
            <a:pPr algn="ctr" rtl="1">
              <a:lnSpc>
                <a:spcPct val="150000"/>
              </a:lnSpc>
            </a:pPr>
            <a:r>
              <a:rPr lang="ar-SA" sz="2400" b="1" dirty="0">
                <a:ln w="1905"/>
                <a:solidFill>
                  <a:schemeClr val="accent6">
                    <a:lumMod val="75000"/>
                  </a:schemeClr>
                </a:solidFill>
                <a:effectLst>
                  <a:glow rad="139700">
                    <a:schemeClr val="accent2">
                      <a:satMod val="175000"/>
                      <a:alpha val="40000"/>
                    </a:schemeClr>
                  </a:glow>
                  <a:innerShdw blurRad="69850" dist="43180" dir="5400000">
                    <a:srgbClr val="000000">
                      <a:alpha val="65000"/>
                    </a:srgbClr>
                  </a:innerShdw>
                </a:effectLst>
              </a:rPr>
              <a:t>استخرجي من الآية القرآنية قيمة ايمانية </a:t>
            </a:r>
          </a:p>
          <a:p>
            <a:pPr algn="ctr" rtl="1">
              <a:lnSpc>
                <a:spcPct val="150000"/>
              </a:lnSpc>
            </a:pPr>
            <a:r>
              <a:rPr lang="ar-SA" sz="2400" b="1" dirty="0">
                <a:ln w="1905"/>
                <a:solidFill>
                  <a:schemeClr val="accent6">
                    <a:lumMod val="75000"/>
                  </a:schemeClr>
                </a:solidFill>
                <a:effectLst>
                  <a:glow rad="139700">
                    <a:schemeClr val="accent2">
                      <a:satMod val="175000"/>
                      <a:alpha val="40000"/>
                    </a:schemeClr>
                  </a:glow>
                  <a:innerShdw blurRad="69850" dist="43180" dir="5400000">
                    <a:srgbClr val="000000">
                      <a:alpha val="65000"/>
                    </a:srgbClr>
                  </a:innerShdw>
                </a:effectLst>
              </a:rPr>
              <a:t>واربطيها بأهمية جودة المعلومات </a:t>
            </a:r>
          </a:p>
        </p:txBody>
      </p:sp>
      <p:sp>
        <p:nvSpPr>
          <p:cNvPr id="9" name="مربع نص 8">
            <a:extLst>
              <a:ext uri="{FF2B5EF4-FFF2-40B4-BE49-F238E27FC236}">
                <a16:creationId xmlns:a16="http://schemas.microsoft.com/office/drawing/2014/main" id="{AC6A425E-D34D-4D9D-BD37-0BB4A0EE7BD2}"/>
              </a:ext>
            </a:extLst>
          </p:cNvPr>
          <p:cNvSpPr txBox="1"/>
          <p:nvPr/>
        </p:nvSpPr>
        <p:spPr>
          <a:xfrm>
            <a:off x="379851" y="1118129"/>
            <a:ext cx="3654244" cy="1789401"/>
          </a:xfrm>
          <a:prstGeom prst="rect">
            <a:avLst/>
          </a:prstGeom>
          <a:noFill/>
        </p:spPr>
        <p:txBody>
          <a:bodyPr wrap="square">
            <a:spAutoFit/>
          </a:bodyPr>
          <a:lstStyle/>
          <a:p>
            <a:pPr algn="ctr" rtl="1">
              <a:lnSpc>
                <a:spcPct val="150000"/>
              </a:lnSpc>
            </a:pPr>
            <a:r>
              <a:rPr lang="ar-SA" sz="2400" b="1" dirty="0">
                <a:solidFill>
                  <a:schemeClr val="dk1"/>
                </a:solidFill>
                <a:latin typeface="Calibri" panose="020F0502020204030204" pitchFamily="34" charset="0"/>
                <a:cs typeface="Calibri" panose="020F0502020204030204" pitchFamily="34" charset="0"/>
                <a:sym typeface="Amatic SC"/>
              </a:rPr>
              <a:t>تُعد </a:t>
            </a:r>
            <a:r>
              <a:rPr lang="ar-SA" sz="2800" b="1" dirty="0">
                <a:solidFill>
                  <a:srgbClr val="FF9900"/>
                </a:solidFill>
                <a:latin typeface="Calibri" panose="020F0502020204030204" pitchFamily="34" charset="0"/>
                <a:cs typeface="Calibri" panose="020F0502020204030204" pitchFamily="34" charset="0"/>
                <a:sym typeface="Amatic SC"/>
              </a:rPr>
              <a:t>جودة المعلومات </a:t>
            </a:r>
            <a:r>
              <a:rPr lang="ar-SA" sz="2400" b="1" dirty="0">
                <a:solidFill>
                  <a:schemeClr val="dk1"/>
                </a:solidFill>
                <a:latin typeface="Calibri" panose="020F0502020204030204" pitchFamily="34" charset="0"/>
                <a:cs typeface="Calibri" panose="020F0502020204030204" pitchFamily="34" charset="0"/>
                <a:sym typeface="Amatic SC"/>
              </a:rPr>
              <a:t>عاملًا مهما وتعبر عن مدى استخدام المعلومات في اتخاذ القرارات</a:t>
            </a:r>
          </a:p>
        </p:txBody>
      </p:sp>
      <p:sp>
        <p:nvSpPr>
          <p:cNvPr id="3" name="شكل بيضاوي 2">
            <a:extLst>
              <a:ext uri="{FF2B5EF4-FFF2-40B4-BE49-F238E27FC236}">
                <a16:creationId xmlns:a16="http://schemas.microsoft.com/office/drawing/2014/main" id="{865251D8-7957-4640-89D0-775A7AC786DB}"/>
              </a:ext>
            </a:extLst>
          </p:cNvPr>
          <p:cNvSpPr/>
          <p:nvPr/>
        </p:nvSpPr>
        <p:spPr>
          <a:xfrm>
            <a:off x="379851" y="201881"/>
            <a:ext cx="1745832" cy="6650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r>
              <a:rPr lang="ar-SA" sz="1800" dirty="0"/>
              <a:t>مهارة لغوية </a:t>
            </a:r>
          </a:p>
        </p:txBody>
      </p:sp>
    </p:spTree>
    <p:extLst>
      <p:ext uri="{BB962C8B-B14F-4D97-AF65-F5344CB8AC3E}">
        <p14:creationId xmlns:p14="http://schemas.microsoft.com/office/powerpoint/2010/main" val="392971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a:extLst>
              <a:ext uri="{FF2B5EF4-FFF2-40B4-BE49-F238E27FC236}">
                <a16:creationId xmlns:a16="http://schemas.microsoft.com/office/drawing/2014/main" id="{B20BC438-017C-4E64-9B35-38C9436BAAEA}"/>
              </a:ext>
            </a:extLst>
          </p:cNvPr>
          <p:cNvSpPr>
            <a:spLocks noGrp="1"/>
          </p:cNvSpPr>
          <p:nvPr>
            <p:ph type="body" idx="1"/>
          </p:nvPr>
        </p:nvSpPr>
        <p:spPr>
          <a:xfrm>
            <a:off x="1248727" y="1531185"/>
            <a:ext cx="7238775" cy="2769900"/>
          </a:xfrm>
        </p:spPr>
        <p:txBody>
          <a:bodyPr/>
          <a:lstStyle/>
          <a:p>
            <a:pPr rtl="1"/>
            <a:r>
              <a:rPr lang="ar-SA" sz="3200" dirty="0">
                <a:cs typeface="Mudir MT" pitchFamily="2" charset="-78"/>
              </a:rPr>
              <a:t>عزيزتي ناقشي مع زميلاتك بالحجج عن  رأيك في العبارة التالية : </a:t>
            </a:r>
          </a:p>
          <a:p>
            <a:pPr rtl="1"/>
            <a:endParaRPr lang="ar-SA" sz="3200" dirty="0">
              <a:cs typeface="Mudir MT" pitchFamily="2" charset="-78"/>
            </a:endParaRPr>
          </a:p>
          <a:p>
            <a:pPr rtl="1"/>
            <a:r>
              <a:rPr lang="ar-SA" sz="3200" dirty="0">
                <a:cs typeface="Mudir MT" pitchFamily="2" charset="-78"/>
              </a:rPr>
              <a:t> نجاح متخذ القرار يعتمد على جودة المعلومات التي حصل عليها . </a:t>
            </a:r>
          </a:p>
          <a:p>
            <a:pPr rtl="1"/>
            <a:r>
              <a:rPr lang="ar-SA" sz="3200" dirty="0">
                <a:cs typeface="Mudir MT" pitchFamily="2" charset="-78"/>
              </a:rPr>
              <a:t> </a:t>
            </a:r>
          </a:p>
        </p:txBody>
      </p:sp>
      <p:sp>
        <p:nvSpPr>
          <p:cNvPr id="3" name="عنصر نائب لرقم الشريحة 2">
            <a:extLst>
              <a:ext uri="{FF2B5EF4-FFF2-40B4-BE49-F238E27FC236}">
                <a16:creationId xmlns:a16="http://schemas.microsoft.com/office/drawing/2014/main" id="{DA1FAA89-D31F-4BF2-B216-BCD86C4733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4" name="مستطيل 3">
            <a:extLst>
              <a:ext uri="{FF2B5EF4-FFF2-40B4-BE49-F238E27FC236}">
                <a16:creationId xmlns:a16="http://schemas.microsoft.com/office/drawing/2014/main" id="{0F12A6C2-2E4C-4555-BAC8-7A36B037561B}"/>
              </a:ext>
            </a:extLst>
          </p:cNvPr>
          <p:cNvSpPr/>
          <p:nvPr/>
        </p:nvSpPr>
        <p:spPr>
          <a:xfrm>
            <a:off x="5123201" y="4731625"/>
            <a:ext cx="2015295" cy="338554"/>
          </a:xfrm>
          <a:prstGeom prst="rect">
            <a:avLst/>
          </a:prstGeom>
          <a:ln>
            <a:solidFill>
              <a:srgbClr val="FF9900"/>
            </a:solidFill>
          </a:ln>
        </p:spPr>
        <p:txBody>
          <a:bodyPr wrap="none">
            <a:spAutoFit/>
          </a:bodyPr>
          <a:lstStyle/>
          <a:p>
            <a:pPr algn="ctr"/>
            <a:r>
              <a:rPr lang="ar-SA" sz="1600" b="1" dirty="0">
                <a:ln w="1905"/>
                <a:solidFill>
                  <a:schemeClr val="accent5"/>
                </a:solidFill>
                <a:effectLst>
                  <a:innerShdw blurRad="69850" dist="43180" dir="5400000">
                    <a:srgbClr val="000000">
                      <a:alpha val="65000"/>
                    </a:srgbClr>
                  </a:innerShdw>
                </a:effectLst>
              </a:rPr>
              <a:t>مهارة تفكير عليا – التقويم </a:t>
            </a:r>
          </a:p>
        </p:txBody>
      </p:sp>
    </p:spTree>
    <p:extLst>
      <p:ext uri="{BB962C8B-B14F-4D97-AF65-F5344CB8AC3E}">
        <p14:creationId xmlns:p14="http://schemas.microsoft.com/office/powerpoint/2010/main" val="3581569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62106" y="677092"/>
            <a:ext cx="5776843" cy="623248"/>
          </a:xfrm>
          <a:prstGeom prst="rect">
            <a:avLst/>
          </a:prstGeom>
          <a:noFill/>
        </p:spPr>
        <p:txBody>
          <a:bodyPr wrap="square" lIns="68580" tIns="34290" rIns="68580" bIns="34290">
            <a:spAutoFit/>
          </a:bodyPr>
          <a:lstStyle/>
          <a:p>
            <a:pPr algn="ctr"/>
            <a:r>
              <a:rPr lang="ar-SA" sz="3600" b="1" dirty="0">
                <a:ln w="22225">
                  <a:solidFill>
                    <a:schemeClr val="accent2"/>
                  </a:solidFill>
                  <a:prstDash val="solid"/>
                </a:ln>
                <a:solidFill>
                  <a:schemeClr val="accent2">
                    <a:lumMod val="40000"/>
                    <a:lumOff val="60000"/>
                  </a:schemeClr>
                </a:solidFill>
              </a:rPr>
              <a:t>بطاقة الهوية لمعايير جودة المعلومات </a:t>
            </a:r>
          </a:p>
        </p:txBody>
      </p:sp>
      <p:sp>
        <p:nvSpPr>
          <p:cNvPr id="5" name="مستطيل 4"/>
          <p:cNvSpPr/>
          <p:nvPr/>
        </p:nvSpPr>
        <p:spPr>
          <a:xfrm>
            <a:off x="6503486" y="4785996"/>
            <a:ext cx="2478451" cy="300959"/>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500" b="1" dirty="0">
                <a:solidFill>
                  <a:schemeClr val="tx1"/>
                </a:solidFill>
              </a:rPr>
              <a:t>التعلم النشط من أنا – لعب بالأدوار </a:t>
            </a:r>
          </a:p>
        </p:txBody>
      </p:sp>
      <p:sp>
        <p:nvSpPr>
          <p:cNvPr id="7" name="مستطيل مستدير الزوايا 6"/>
          <p:cNvSpPr/>
          <p:nvPr/>
        </p:nvSpPr>
        <p:spPr>
          <a:xfrm>
            <a:off x="4172399" y="1438334"/>
            <a:ext cx="4028891" cy="2538282"/>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r>
              <a:rPr lang="ar-SA" sz="1800" b="1" dirty="0">
                <a:solidFill>
                  <a:schemeClr val="tx1"/>
                </a:solidFill>
              </a:rPr>
              <a:t>البطاقة التعريفية</a:t>
            </a:r>
          </a:p>
          <a:p>
            <a:pPr algn="ctr" rtl="1"/>
            <a:r>
              <a:rPr lang="ar-SA" sz="1800" b="1" dirty="0">
                <a:solidFill>
                  <a:schemeClr val="tx1"/>
                </a:solidFill>
              </a:rPr>
              <a:t> </a:t>
            </a:r>
          </a:p>
          <a:p>
            <a:pPr algn="r" rtl="1"/>
            <a:r>
              <a:rPr lang="ar-SA" sz="1800" b="1" dirty="0">
                <a:solidFill>
                  <a:schemeClr val="tx1"/>
                </a:solidFill>
              </a:rPr>
              <a:t>اسم المعيار :</a:t>
            </a:r>
          </a:p>
          <a:p>
            <a:pPr algn="ctr" rtl="1"/>
            <a:endParaRPr lang="ar-SA" sz="1800" b="1" dirty="0">
              <a:solidFill>
                <a:schemeClr val="tx1"/>
              </a:solidFill>
            </a:endParaRPr>
          </a:p>
          <a:p>
            <a:pPr algn="r" rtl="1"/>
            <a:r>
              <a:rPr lang="ar-SA" sz="1800" b="1" dirty="0">
                <a:solidFill>
                  <a:schemeClr val="tx1"/>
                </a:solidFill>
              </a:rPr>
              <a:t>وصفه :</a:t>
            </a:r>
          </a:p>
          <a:p>
            <a:pPr algn="ctr" rtl="1"/>
            <a:endParaRPr lang="ar-SA" sz="1800" b="1" dirty="0">
              <a:solidFill>
                <a:schemeClr val="tx1"/>
              </a:solidFill>
            </a:endParaRPr>
          </a:p>
          <a:p>
            <a:pPr algn="r" rtl="1"/>
            <a:r>
              <a:rPr lang="ar-SA" sz="1800" b="1" dirty="0">
                <a:solidFill>
                  <a:schemeClr val="tx1"/>
                </a:solidFill>
              </a:rPr>
              <a:t>توصيات : </a:t>
            </a:r>
          </a:p>
        </p:txBody>
      </p:sp>
      <p:cxnSp>
        <p:nvCxnSpPr>
          <p:cNvPr id="9" name="رابط مستقيم 8"/>
          <p:cNvCxnSpPr/>
          <p:nvPr/>
        </p:nvCxnSpPr>
        <p:spPr>
          <a:xfrm flipH="1">
            <a:off x="4269631" y="2102941"/>
            <a:ext cx="3834426" cy="0"/>
          </a:xfrm>
          <a:prstGeom prst="line">
            <a:avLst/>
          </a:prstGeom>
        </p:spPr>
        <p:style>
          <a:lnRef idx="3">
            <a:schemeClr val="accent6"/>
          </a:lnRef>
          <a:fillRef idx="0">
            <a:schemeClr val="accent6"/>
          </a:fillRef>
          <a:effectRef idx="2">
            <a:schemeClr val="accent6"/>
          </a:effectRef>
          <a:fontRef idx="minor">
            <a:schemeClr val="tx1"/>
          </a:fontRef>
        </p:style>
      </p:cxnSp>
      <p:sp>
        <p:nvSpPr>
          <p:cNvPr id="17" name="مستطيل 16"/>
          <p:cNvSpPr/>
          <p:nvPr/>
        </p:nvSpPr>
        <p:spPr>
          <a:xfrm>
            <a:off x="2951820" y="3921900"/>
            <a:ext cx="102611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100" b="1" dirty="0">
                <a:solidFill>
                  <a:schemeClr val="bg1"/>
                </a:solidFill>
              </a:rPr>
              <a:t>3 دقائق </a:t>
            </a:r>
          </a:p>
        </p:txBody>
      </p:sp>
      <p:sp>
        <p:nvSpPr>
          <p:cNvPr id="8" name="مربع نص 7">
            <a:extLst>
              <a:ext uri="{FF2B5EF4-FFF2-40B4-BE49-F238E27FC236}">
                <a16:creationId xmlns:a16="http://schemas.microsoft.com/office/drawing/2014/main" id="{A01C3BD6-A994-4D1C-8D07-56CF89D2C240}"/>
              </a:ext>
            </a:extLst>
          </p:cNvPr>
          <p:cNvSpPr txBox="1"/>
          <p:nvPr/>
        </p:nvSpPr>
        <p:spPr>
          <a:xfrm>
            <a:off x="617517" y="1368502"/>
            <a:ext cx="3360417" cy="3170099"/>
          </a:xfrm>
          <a:prstGeom prst="rect">
            <a:avLst/>
          </a:prstGeom>
          <a:noFill/>
        </p:spPr>
        <p:txBody>
          <a:bodyPr wrap="square" rtlCol="1">
            <a:spAutoFit/>
          </a:bodyPr>
          <a:lstStyle/>
          <a:p>
            <a:pPr algn="r" rtl="1"/>
            <a:r>
              <a:rPr lang="ar-SA" sz="2400" dirty="0">
                <a:solidFill>
                  <a:srgbClr val="FF0000"/>
                </a:solidFill>
                <a:cs typeface="Akhbar MT" pitchFamily="2" charset="-78"/>
              </a:rPr>
              <a:t>عزيزتي بحوزتي 5 بطاقات تعريفية لكل معيار من معايير جودة المعلومات </a:t>
            </a:r>
          </a:p>
          <a:p>
            <a:pPr algn="r" rtl="1"/>
            <a:endParaRPr lang="ar-SA" sz="2400" dirty="0">
              <a:solidFill>
                <a:srgbClr val="FF0000"/>
              </a:solidFill>
              <a:cs typeface="Akhbar MT" pitchFamily="2" charset="-78"/>
            </a:endParaRPr>
          </a:p>
          <a:p>
            <a:pPr algn="r" rtl="1"/>
            <a:r>
              <a:rPr lang="ar-SA" sz="2400" dirty="0">
                <a:solidFill>
                  <a:srgbClr val="FF0000"/>
                </a:solidFill>
                <a:cs typeface="Akhbar MT" pitchFamily="2" charset="-78"/>
              </a:rPr>
              <a:t>من تختار بطاقة وتقوم بتمثيل دور  المعيار وعلى زميلاتك تخمين اسم المعيار</a:t>
            </a:r>
          </a:p>
          <a:p>
            <a:pPr algn="r" rtl="1"/>
            <a:r>
              <a:rPr lang="ar-SA" sz="2400" dirty="0">
                <a:solidFill>
                  <a:srgbClr val="FF0000"/>
                </a:solidFill>
                <a:cs typeface="Akhbar MT" pitchFamily="2" charset="-78"/>
              </a:rPr>
              <a:t>وكتابته على السبورة تحت عنوان</a:t>
            </a:r>
            <a:r>
              <a:rPr lang="ar-SA" sz="1100" dirty="0">
                <a:solidFill>
                  <a:srgbClr val="FF0000"/>
                </a:solidFill>
                <a:cs typeface="Akhbar MT" pitchFamily="2" charset="-78"/>
              </a:rPr>
              <a:t> </a:t>
            </a:r>
          </a:p>
          <a:p>
            <a:pPr algn="r" rtl="1"/>
            <a:r>
              <a:rPr lang="ar-SA" sz="2400" dirty="0">
                <a:solidFill>
                  <a:srgbClr val="FF0000"/>
                </a:solidFill>
                <a:cs typeface="Akhbar MT" pitchFamily="2" charset="-78"/>
              </a:rPr>
              <a:t> </a:t>
            </a:r>
          </a:p>
          <a:p>
            <a:pPr algn="ctr" rtl="1"/>
            <a:r>
              <a:rPr lang="ar-SA" sz="3200" b="1" dirty="0">
                <a:solidFill>
                  <a:schemeClr val="accent4">
                    <a:lumMod val="75000"/>
                  </a:schemeClr>
                </a:solidFill>
                <a:cs typeface="Akhbar MT" pitchFamily="2" charset="-78"/>
              </a:rPr>
              <a:t>معايير جودة المعلومات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1"/>
          <p:cNvSpPr txBox="1">
            <a:spLocks noGrp="1"/>
          </p:cNvSpPr>
          <p:nvPr>
            <p:ph type="ctrTitle" idx="4294967295"/>
          </p:nvPr>
        </p:nvSpPr>
        <p:spPr>
          <a:xfrm>
            <a:off x="435935" y="1352638"/>
            <a:ext cx="3680665" cy="1006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ar-SA" sz="4400" dirty="0">
                <a:latin typeface="Arabic Typesetting" panose="03020402040406030203" pitchFamily="66" charset="-78"/>
                <a:cs typeface="Arabic Typesetting" panose="03020402040406030203" pitchFamily="66" charset="-78"/>
              </a:rPr>
              <a:t>لافتات الحقائق </a:t>
            </a:r>
            <a:endParaRPr sz="4400" dirty="0">
              <a:latin typeface="Arabic Typesetting" panose="03020402040406030203" pitchFamily="66" charset="-78"/>
              <a:cs typeface="Arabic Typesetting" panose="03020402040406030203" pitchFamily="66" charset="-78"/>
            </a:endParaRPr>
          </a:p>
        </p:txBody>
      </p:sp>
      <p:sp>
        <p:nvSpPr>
          <p:cNvPr id="234" name="Google Shape;234;p21"/>
          <p:cNvSpPr txBox="1">
            <a:spLocks noGrp="1"/>
          </p:cNvSpPr>
          <p:nvPr>
            <p:ph type="subTitle" idx="4294967295"/>
          </p:nvPr>
        </p:nvSpPr>
        <p:spPr>
          <a:xfrm>
            <a:off x="435935" y="2927948"/>
            <a:ext cx="3561007" cy="1373100"/>
          </a:xfrm>
          <a:prstGeom prst="rect">
            <a:avLst/>
          </a:prstGeom>
        </p:spPr>
        <p:txBody>
          <a:bodyPr spcFirstLastPara="1" wrap="square" lIns="0" tIns="0" rIns="0" bIns="0" anchor="t" anchorCtr="0">
            <a:noAutofit/>
          </a:bodyPr>
          <a:lstStyle/>
          <a:p>
            <a:pPr marL="88900" indent="0" algn="r" rtl="1">
              <a:buNone/>
            </a:pPr>
            <a:r>
              <a:rPr lang="ar-SA" i="1" dirty="0">
                <a:solidFill>
                  <a:srgbClr val="2C2F34"/>
                </a:solidFill>
                <a:latin typeface="Calibri" panose="020F0502020204030204" pitchFamily="34" charset="0"/>
                <a:cs typeface="Calibri" panose="020F0502020204030204" pitchFamily="34" charset="0"/>
              </a:rPr>
              <a:t>لي</a:t>
            </a:r>
            <a:r>
              <a:rPr lang="ar-SA" i="1" dirty="0">
                <a:solidFill>
                  <a:srgbClr val="2C2F34"/>
                </a:solidFill>
                <a:latin typeface="Calibri" panose="020F0502020204030204" pitchFamily="34" charset="0"/>
                <a:cs typeface="Calibri" panose="020F0502020204030204" pitchFamily="34" charset="0"/>
                <a:sym typeface="Roboto"/>
              </a:rPr>
              <a:t>س التعلم أن تحفظ الحقائق عن ظهر قلب بل أن تعرف </a:t>
            </a:r>
            <a:r>
              <a:rPr lang="ar-SA" i="1" dirty="0">
                <a:solidFill>
                  <a:srgbClr val="2C2F34"/>
                </a:solidFill>
                <a:latin typeface="Calibri" panose="020F0502020204030204" pitchFamily="34" charset="0"/>
                <a:cs typeface="Calibri" panose="020F0502020204030204" pitchFamily="34" charset="0"/>
              </a:rPr>
              <a:t>ماذا تفعل بها </a:t>
            </a:r>
            <a:r>
              <a:rPr lang="ar-SA" sz="2000" dirty="0">
                <a:solidFill>
                  <a:schemeClr val="dk1"/>
                </a:solidFill>
                <a:latin typeface="Roboto"/>
                <a:ea typeface="Roboto"/>
                <a:cs typeface="Roboto"/>
              </a:rPr>
              <a:t>. </a:t>
            </a:r>
            <a:r>
              <a:rPr lang="ar-SA" sz="1100" dirty="0">
                <a:solidFill>
                  <a:srgbClr val="292F36"/>
                </a:solidFill>
                <a:latin typeface="Droid Arabic kufi"/>
              </a:rPr>
              <a:t> </a:t>
            </a:r>
          </a:p>
          <a:p>
            <a:pPr marL="88900" indent="0" algn="r" rtl="1">
              <a:buNone/>
            </a:pPr>
            <a:endParaRPr lang="ar-SA" sz="1100" b="0" i="1" dirty="0">
              <a:solidFill>
                <a:srgbClr val="292F36"/>
              </a:solidFill>
              <a:effectLst/>
              <a:latin typeface="Droid Arabic kufi"/>
              <a:cs typeface="Calibri" panose="020F0502020204030204" pitchFamily="34" charset="0"/>
            </a:endParaRPr>
          </a:p>
          <a:p>
            <a:pPr marL="88900" indent="0" algn="r" rtl="1">
              <a:buNone/>
            </a:pPr>
            <a:endParaRPr lang="ar-SA" sz="1100" i="1" dirty="0">
              <a:solidFill>
                <a:srgbClr val="292F36"/>
              </a:solidFill>
              <a:latin typeface="Droid Arabic kufi"/>
              <a:cs typeface="Calibri" panose="020F0502020204030204" pitchFamily="34" charset="0"/>
            </a:endParaRPr>
          </a:p>
          <a:p>
            <a:pPr marL="88900" indent="0" algn="r" rtl="1">
              <a:buNone/>
            </a:pPr>
            <a:r>
              <a:rPr lang="ar-SA" sz="1100" b="0" i="1" dirty="0">
                <a:solidFill>
                  <a:srgbClr val="292F36"/>
                </a:solidFill>
                <a:effectLst/>
                <a:latin typeface="Droid Arabic kufi"/>
                <a:cs typeface="Calibri" panose="020F0502020204030204" pitchFamily="34" charset="0"/>
              </a:rPr>
              <a:t>روجر </a:t>
            </a:r>
            <a:r>
              <a:rPr lang="ar-SA" sz="1100" b="0" i="1" dirty="0" err="1">
                <a:solidFill>
                  <a:srgbClr val="292F36"/>
                </a:solidFill>
                <a:effectLst/>
                <a:latin typeface="Droid Arabic kufi"/>
                <a:cs typeface="Calibri" panose="020F0502020204030204" pitchFamily="34" charset="0"/>
              </a:rPr>
              <a:t>فريتس</a:t>
            </a:r>
            <a:r>
              <a:rPr lang="ar-SA" b="0" i="1" dirty="0">
                <a:solidFill>
                  <a:srgbClr val="2C2F34"/>
                </a:solidFill>
                <a:effectLst/>
                <a:latin typeface="Calibri" panose="020F0502020204030204" pitchFamily="34" charset="0"/>
                <a:cs typeface="Calibri" panose="020F0502020204030204" pitchFamily="34" charset="0"/>
              </a:rPr>
              <a:t>	           </a:t>
            </a:r>
          </a:p>
          <a:p>
            <a:pPr marL="88900" indent="0" algn="r" rtl="1">
              <a:buNone/>
            </a:pPr>
            <a:r>
              <a:rPr lang="ar-SA" i="1" dirty="0">
                <a:solidFill>
                  <a:srgbClr val="2C2F34"/>
                </a:solidFill>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sp>
        <p:nvSpPr>
          <p:cNvPr id="235" name="Google Shape;235;p21"/>
          <p:cNvSpPr/>
          <p:nvPr/>
        </p:nvSpPr>
        <p:spPr>
          <a:xfrm>
            <a:off x="6483951" y="1537890"/>
            <a:ext cx="1665461" cy="1687635"/>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6" name="Google Shape;236;p21"/>
          <p:cNvSpPr/>
          <p:nvPr/>
        </p:nvSpPr>
        <p:spPr>
          <a:xfrm rot="1473029">
            <a:off x="4969678" y="2541121"/>
            <a:ext cx="973727" cy="948521"/>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7" name="Google Shape;237;p21"/>
          <p:cNvSpPr/>
          <p:nvPr/>
        </p:nvSpPr>
        <p:spPr>
          <a:xfrm>
            <a:off x="6161833" y="1376613"/>
            <a:ext cx="426316" cy="41427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8" name="Google Shape;238;p21"/>
          <p:cNvSpPr/>
          <p:nvPr/>
        </p:nvSpPr>
        <p:spPr>
          <a:xfrm rot="2487106">
            <a:off x="5887685" y="3256298"/>
            <a:ext cx="303293" cy="294723"/>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9" name="Google Shape;239;p2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9" name="Google Shape;358;p32">
            <a:extLst>
              <a:ext uri="{FF2B5EF4-FFF2-40B4-BE49-F238E27FC236}">
                <a16:creationId xmlns:a16="http://schemas.microsoft.com/office/drawing/2014/main" id="{8AEEB723-3BD1-4F36-9610-49C7E3958A77}"/>
              </a:ext>
            </a:extLst>
          </p:cNvPr>
          <p:cNvSpPr/>
          <p:nvPr/>
        </p:nvSpPr>
        <p:spPr>
          <a:xfrm rot="1085481">
            <a:off x="6732939" y="3307042"/>
            <a:ext cx="707279" cy="1144863"/>
          </a:xfrm>
          <a:custGeom>
            <a:avLst/>
            <a:gdLst/>
            <a:ahLst/>
            <a:cxnLst/>
            <a:rect l="l" t="t" r="r" b="b"/>
            <a:pathLst>
              <a:path w="335318" h="542775" extrusionOk="0">
                <a:moveTo>
                  <a:pt x="198455" y="462598"/>
                </a:moveTo>
                <a:cubicBezTo>
                  <a:pt x="175566" y="459603"/>
                  <a:pt x="152479" y="458139"/>
                  <a:pt x="129393" y="458213"/>
                </a:cubicBezTo>
                <a:cubicBezTo>
                  <a:pt x="120097" y="458213"/>
                  <a:pt x="120294" y="473012"/>
                  <a:pt x="130007" y="473012"/>
                </a:cubicBezTo>
                <a:cubicBezTo>
                  <a:pt x="151843" y="473003"/>
                  <a:pt x="173658" y="474468"/>
                  <a:pt x="195298" y="477397"/>
                </a:cubicBezTo>
                <a:cubicBezTo>
                  <a:pt x="204396" y="478493"/>
                  <a:pt x="208014" y="463870"/>
                  <a:pt x="198455" y="462598"/>
                </a:cubicBezTo>
                <a:close/>
                <a:moveTo>
                  <a:pt x="138667" y="86153"/>
                </a:moveTo>
                <a:cubicBezTo>
                  <a:pt x="147963" y="86153"/>
                  <a:pt x="147787" y="71354"/>
                  <a:pt x="138075" y="71354"/>
                </a:cubicBezTo>
                <a:cubicBezTo>
                  <a:pt x="128844" y="71267"/>
                  <a:pt x="128954" y="86153"/>
                  <a:pt x="138667" y="86153"/>
                </a:cubicBezTo>
                <a:close/>
                <a:moveTo>
                  <a:pt x="94335" y="528021"/>
                </a:moveTo>
                <a:cubicBezTo>
                  <a:pt x="74866" y="526552"/>
                  <a:pt x="54038" y="524294"/>
                  <a:pt x="37638" y="512674"/>
                </a:cubicBezTo>
                <a:cubicBezTo>
                  <a:pt x="20098" y="500221"/>
                  <a:pt x="16723" y="481146"/>
                  <a:pt x="14771" y="460976"/>
                </a:cubicBezTo>
                <a:cubicBezTo>
                  <a:pt x="13850" y="451263"/>
                  <a:pt x="-839" y="453171"/>
                  <a:pt x="38" y="462445"/>
                </a:cubicBezTo>
                <a:cubicBezTo>
                  <a:pt x="3107" y="520632"/>
                  <a:pt x="37112" y="539422"/>
                  <a:pt x="91200" y="542754"/>
                </a:cubicBezTo>
                <a:cubicBezTo>
                  <a:pt x="100343" y="543412"/>
                  <a:pt x="103938" y="528766"/>
                  <a:pt x="94335" y="528021"/>
                </a:cubicBezTo>
                <a:close/>
                <a:moveTo>
                  <a:pt x="158377" y="85145"/>
                </a:moveTo>
                <a:cubicBezTo>
                  <a:pt x="163990" y="85954"/>
                  <a:pt x="169668" y="86311"/>
                  <a:pt x="175346" y="86219"/>
                </a:cubicBezTo>
                <a:cubicBezTo>
                  <a:pt x="184664" y="85211"/>
                  <a:pt x="184884" y="71223"/>
                  <a:pt x="174732" y="71442"/>
                </a:cubicBezTo>
                <a:cubicBezTo>
                  <a:pt x="170326" y="71457"/>
                  <a:pt x="165941" y="71133"/>
                  <a:pt x="161578" y="70477"/>
                </a:cubicBezTo>
                <a:cubicBezTo>
                  <a:pt x="152435" y="69074"/>
                  <a:pt x="148818" y="83720"/>
                  <a:pt x="158377" y="85101"/>
                </a:cubicBezTo>
                <a:close/>
                <a:moveTo>
                  <a:pt x="111765" y="143026"/>
                </a:moveTo>
                <a:cubicBezTo>
                  <a:pt x="100978" y="154089"/>
                  <a:pt x="93107" y="167647"/>
                  <a:pt x="88854" y="182490"/>
                </a:cubicBezTo>
                <a:cubicBezTo>
                  <a:pt x="86070" y="191918"/>
                  <a:pt x="100627" y="193803"/>
                  <a:pt x="103259" y="184836"/>
                </a:cubicBezTo>
                <a:cubicBezTo>
                  <a:pt x="106920" y="172574"/>
                  <a:pt x="113563" y="161416"/>
                  <a:pt x="122618" y="152366"/>
                </a:cubicBezTo>
                <a:cubicBezTo>
                  <a:pt x="129436" y="145438"/>
                  <a:pt x="118562" y="136054"/>
                  <a:pt x="111765" y="142982"/>
                </a:cubicBezTo>
                <a:close/>
                <a:moveTo>
                  <a:pt x="122727" y="167011"/>
                </a:moveTo>
                <a:cubicBezTo>
                  <a:pt x="118036" y="175382"/>
                  <a:pt x="114396" y="184299"/>
                  <a:pt x="111897" y="193562"/>
                </a:cubicBezTo>
                <a:cubicBezTo>
                  <a:pt x="109288" y="203055"/>
                  <a:pt x="123802" y="204941"/>
                  <a:pt x="126301" y="195908"/>
                </a:cubicBezTo>
                <a:cubicBezTo>
                  <a:pt x="128516" y="187927"/>
                  <a:pt x="131739" y="180254"/>
                  <a:pt x="135838" y="173062"/>
                </a:cubicBezTo>
                <a:cubicBezTo>
                  <a:pt x="140596" y="164446"/>
                  <a:pt x="127354" y="158658"/>
                  <a:pt x="122640" y="166967"/>
                </a:cubicBezTo>
                <a:close/>
                <a:moveTo>
                  <a:pt x="287929" y="26584"/>
                </a:moveTo>
                <a:cubicBezTo>
                  <a:pt x="267211" y="9308"/>
                  <a:pt x="235661" y="10558"/>
                  <a:pt x="210272" y="7817"/>
                </a:cubicBezTo>
                <a:cubicBezTo>
                  <a:pt x="201174" y="6830"/>
                  <a:pt x="197534" y="21454"/>
                  <a:pt x="207115" y="22485"/>
                </a:cubicBezTo>
                <a:cubicBezTo>
                  <a:pt x="270696" y="25686"/>
                  <a:pt x="294199" y="30969"/>
                  <a:pt x="302969" y="99681"/>
                </a:cubicBezTo>
                <a:cubicBezTo>
                  <a:pt x="304395" y="109284"/>
                  <a:pt x="319062" y="107420"/>
                  <a:pt x="317702" y="98234"/>
                </a:cubicBezTo>
                <a:cubicBezTo>
                  <a:pt x="313756" y="72495"/>
                  <a:pt x="308954" y="44146"/>
                  <a:pt x="287841" y="26541"/>
                </a:cubicBezTo>
                <a:close/>
                <a:moveTo>
                  <a:pt x="309152" y="1284"/>
                </a:moveTo>
                <a:cubicBezTo>
                  <a:pt x="301500" y="-3825"/>
                  <a:pt x="291459" y="7620"/>
                  <a:pt x="299154" y="12772"/>
                </a:cubicBezTo>
                <a:cubicBezTo>
                  <a:pt x="314063" y="22726"/>
                  <a:pt x="322745" y="39367"/>
                  <a:pt x="320400" y="57432"/>
                </a:cubicBezTo>
                <a:cubicBezTo>
                  <a:pt x="319128" y="67123"/>
                  <a:pt x="333554" y="69140"/>
                  <a:pt x="334804" y="59756"/>
                </a:cubicBezTo>
                <a:cubicBezTo>
                  <a:pt x="337676" y="36867"/>
                  <a:pt x="328468" y="14263"/>
                  <a:pt x="309064" y="1240"/>
                </a:cubicBezTo>
                <a:close/>
                <a:moveTo>
                  <a:pt x="280124" y="211145"/>
                </a:moveTo>
                <a:cubicBezTo>
                  <a:pt x="280124" y="205642"/>
                  <a:pt x="279948" y="200183"/>
                  <a:pt x="279839" y="194746"/>
                </a:cubicBezTo>
                <a:cubicBezTo>
                  <a:pt x="282382" y="193985"/>
                  <a:pt x="284136" y="191690"/>
                  <a:pt x="284224" y="189045"/>
                </a:cubicBezTo>
                <a:lnTo>
                  <a:pt x="288609" y="138751"/>
                </a:lnTo>
                <a:cubicBezTo>
                  <a:pt x="289025" y="134519"/>
                  <a:pt x="285912" y="130761"/>
                  <a:pt x="281680" y="130356"/>
                </a:cubicBezTo>
                <a:cubicBezTo>
                  <a:pt x="280716" y="130261"/>
                  <a:pt x="279751" y="130351"/>
                  <a:pt x="278830" y="130617"/>
                </a:cubicBezTo>
                <a:cubicBezTo>
                  <a:pt x="278830" y="125881"/>
                  <a:pt x="278764" y="121327"/>
                  <a:pt x="278633" y="116957"/>
                </a:cubicBezTo>
                <a:cubicBezTo>
                  <a:pt x="272692" y="22901"/>
                  <a:pt x="251798" y="47172"/>
                  <a:pt x="174118" y="40967"/>
                </a:cubicBezTo>
                <a:cubicBezTo>
                  <a:pt x="133405" y="44672"/>
                  <a:pt x="34152" y="22331"/>
                  <a:pt x="29176" y="81418"/>
                </a:cubicBezTo>
                <a:cubicBezTo>
                  <a:pt x="17490" y="212066"/>
                  <a:pt x="35753" y="344512"/>
                  <a:pt x="36805" y="475555"/>
                </a:cubicBezTo>
                <a:cubicBezTo>
                  <a:pt x="37003" y="509166"/>
                  <a:pt x="80413" y="511424"/>
                  <a:pt x="105977" y="511336"/>
                </a:cubicBezTo>
                <a:lnTo>
                  <a:pt x="211215" y="513025"/>
                </a:lnTo>
                <a:cubicBezTo>
                  <a:pt x="290889" y="523855"/>
                  <a:pt x="285583" y="477529"/>
                  <a:pt x="283917" y="405419"/>
                </a:cubicBezTo>
                <a:cubicBezTo>
                  <a:pt x="283785" y="404608"/>
                  <a:pt x="282580" y="345718"/>
                  <a:pt x="281330" y="277270"/>
                </a:cubicBezTo>
                <a:cubicBezTo>
                  <a:pt x="285627" y="277035"/>
                  <a:pt x="289113" y="273720"/>
                  <a:pt x="289573" y="269443"/>
                </a:cubicBezTo>
                <a:cubicBezTo>
                  <a:pt x="290736" y="252087"/>
                  <a:pt x="290626" y="234668"/>
                  <a:pt x="289244" y="217328"/>
                </a:cubicBezTo>
                <a:cubicBezTo>
                  <a:pt x="289069" y="213531"/>
                  <a:pt x="285846" y="210597"/>
                  <a:pt x="282053" y="210777"/>
                </a:cubicBezTo>
                <a:cubicBezTo>
                  <a:pt x="281396" y="210808"/>
                  <a:pt x="280738" y="210933"/>
                  <a:pt x="280124" y="211145"/>
                </a:cubicBezTo>
                <a:close/>
                <a:moveTo>
                  <a:pt x="262343" y="485926"/>
                </a:moveTo>
                <a:cubicBezTo>
                  <a:pt x="249561" y="505373"/>
                  <a:pt x="221563" y="498423"/>
                  <a:pt x="201985" y="498094"/>
                </a:cubicBezTo>
                <a:lnTo>
                  <a:pt x="122574" y="496822"/>
                </a:lnTo>
                <a:cubicBezTo>
                  <a:pt x="100891" y="496450"/>
                  <a:pt x="59782" y="502523"/>
                  <a:pt x="50486" y="476147"/>
                </a:cubicBezTo>
                <a:cubicBezTo>
                  <a:pt x="47351" y="346113"/>
                  <a:pt x="32552" y="214478"/>
                  <a:pt x="41234" y="84421"/>
                </a:cubicBezTo>
                <a:cubicBezTo>
                  <a:pt x="43602" y="54889"/>
                  <a:pt x="77410" y="55920"/>
                  <a:pt x="97229" y="55920"/>
                </a:cubicBezTo>
                <a:cubicBezTo>
                  <a:pt x="145463" y="55064"/>
                  <a:pt x="194202" y="54494"/>
                  <a:pt x="242348" y="58945"/>
                </a:cubicBezTo>
                <a:cubicBezTo>
                  <a:pt x="254319" y="60436"/>
                  <a:pt x="258572" y="66794"/>
                  <a:pt x="260480" y="79642"/>
                </a:cubicBezTo>
                <a:cubicBezTo>
                  <a:pt x="271968" y="193540"/>
                  <a:pt x="272976" y="469724"/>
                  <a:pt x="262343" y="485926"/>
                </a:cubicBezTo>
                <a:close/>
                <a:moveTo>
                  <a:pt x="238993" y="117593"/>
                </a:moveTo>
                <a:cubicBezTo>
                  <a:pt x="242808" y="113493"/>
                  <a:pt x="241010" y="104746"/>
                  <a:pt x="233512" y="104855"/>
                </a:cubicBezTo>
                <a:lnTo>
                  <a:pt x="72301" y="107245"/>
                </a:lnTo>
                <a:cubicBezTo>
                  <a:pt x="70218" y="107216"/>
                  <a:pt x="68267" y="108166"/>
                  <a:pt x="66995" y="109810"/>
                </a:cubicBezTo>
                <a:cubicBezTo>
                  <a:pt x="64321" y="111073"/>
                  <a:pt x="62545" y="113682"/>
                  <a:pt x="62347" y="116629"/>
                </a:cubicBezTo>
                <a:cubicBezTo>
                  <a:pt x="57173" y="221143"/>
                  <a:pt x="55047" y="329099"/>
                  <a:pt x="72630" y="431816"/>
                </a:cubicBezTo>
                <a:cubicBezTo>
                  <a:pt x="73858" y="434276"/>
                  <a:pt x="76467" y="435736"/>
                  <a:pt x="79208" y="435499"/>
                </a:cubicBezTo>
                <a:cubicBezTo>
                  <a:pt x="135093" y="433833"/>
                  <a:pt x="190409" y="445475"/>
                  <a:pt x="246338" y="442822"/>
                </a:cubicBezTo>
                <a:cubicBezTo>
                  <a:pt x="253442" y="442493"/>
                  <a:pt x="254998" y="433723"/>
                  <a:pt x="250964" y="429843"/>
                </a:cubicBezTo>
                <a:cubicBezTo>
                  <a:pt x="247018" y="325745"/>
                  <a:pt x="243028" y="221647"/>
                  <a:pt x="238993" y="117549"/>
                </a:cubicBezTo>
                <a:close/>
                <a:moveTo>
                  <a:pt x="84425" y="420613"/>
                </a:moveTo>
                <a:cubicBezTo>
                  <a:pt x="73156" y="321483"/>
                  <a:pt x="70569" y="221560"/>
                  <a:pt x="76664" y="121978"/>
                </a:cubicBezTo>
                <a:lnTo>
                  <a:pt x="224282" y="119786"/>
                </a:lnTo>
                <a:cubicBezTo>
                  <a:pt x="228207" y="222640"/>
                  <a:pt x="232131" y="325489"/>
                  <a:pt x="236077" y="428330"/>
                </a:cubicBezTo>
                <a:cubicBezTo>
                  <a:pt x="185410" y="429317"/>
                  <a:pt x="135115" y="419867"/>
                  <a:pt x="84425" y="4205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782;p51">
            <a:extLst>
              <a:ext uri="{FF2B5EF4-FFF2-40B4-BE49-F238E27FC236}">
                <a16:creationId xmlns:a16="http://schemas.microsoft.com/office/drawing/2014/main" id="{E6216403-C543-423E-9A93-451914B693BF}"/>
              </a:ext>
            </a:extLst>
          </p:cNvPr>
          <p:cNvSpPr/>
          <p:nvPr/>
        </p:nvSpPr>
        <p:spPr>
          <a:xfrm>
            <a:off x="5101990" y="1604142"/>
            <a:ext cx="994453" cy="813619"/>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8B85ECFF-4A5E-A3EB-6D63-030136F1B802}"/>
              </a:ext>
            </a:extLst>
          </p:cNvPr>
          <p:cNvPicPr>
            <a:picLocks noChangeAspect="1"/>
          </p:cNvPicPr>
          <p:nvPr/>
        </p:nvPicPr>
        <p:blipFill>
          <a:blip r:embed="rId3"/>
          <a:stretch>
            <a:fillRect/>
          </a:stretch>
        </p:blipFill>
        <p:spPr>
          <a:xfrm>
            <a:off x="2377326" y="2722258"/>
            <a:ext cx="4573919" cy="2229638"/>
          </a:xfrm>
          <a:prstGeom prst="rect">
            <a:avLst/>
          </a:prstGeom>
        </p:spPr>
      </p:pic>
      <p:sp>
        <p:nvSpPr>
          <p:cNvPr id="5" name="وسيلة الشرح: خط منحني 4">
            <a:extLst>
              <a:ext uri="{FF2B5EF4-FFF2-40B4-BE49-F238E27FC236}">
                <a16:creationId xmlns:a16="http://schemas.microsoft.com/office/drawing/2014/main" id="{F4E1F515-83BD-6BD2-E807-50E50A235F54}"/>
              </a:ext>
            </a:extLst>
          </p:cNvPr>
          <p:cNvSpPr/>
          <p:nvPr/>
        </p:nvSpPr>
        <p:spPr>
          <a:xfrm>
            <a:off x="7119336" y="2649207"/>
            <a:ext cx="1095772" cy="360039"/>
          </a:xfrm>
          <a:prstGeom prst="borderCallout2">
            <a:avLst>
              <a:gd name="adj1" fmla="val 18750"/>
              <a:gd name="adj2" fmla="val -8333"/>
              <a:gd name="adj3" fmla="val 18750"/>
              <a:gd name="adj4" fmla="val -16667"/>
              <a:gd name="adj5" fmla="val 28442"/>
              <a:gd name="adj6" fmla="val -36313"/>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050" b="1" dirty="0"/>
              <a:t>الدقة</a:t>
            </a:r>
          </a:p>
        </p:txBody>
      </p:sp>
      <p:sp>
        <p:nvSpPr>
          <p:cNvPr id="6" name="وسيلة الشرح: خط منحني 5">
            <a:extLst>
              <a:ext uri="{FF2B5EF4-FFF2-40B4-BE49-F238E27FC236}">
                <a16:creationId xmlns:a16="http://schemas.microsoft.com/office/drawing/2014/main" id="{A7DB771D-153E-87D0-BDC6-8D7564E83AFA}"/>
              </a:ext>
            </a:extLst>
          </p:cNvPr>
          <p:cNvSpPr/>
          <p:nvPr/>
        </p:nvSpPr>
        <p:spPr>
          <a:xfrm>
            <a:off x="7119336" y="3581482"/>
            <a:ext cx="1095772" cy="360039"/>
          </a:xfrm>
          <a:prstGeom prst="borderCallout2">
            <a:avLst>
              <a:gd name="adj1" fmla="val -1540"/>
              <a:gd name="adj2" fmla="val -8333"/>
              <a:gd name="adj3" fmla="val -1540"/>
              <a:gd name="adj4" fmla="val -37619"/>
              <a:gd name="adj5" fmla="val 2355"/>
              <a:gd name="adj6" fmla="val -115360"/>
            </a:avLst>
          </a:prstGeom>
          <a:solidFill>
            <a:srgbClr val="75A5B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050" b="1" dirty="0"/>
              <a:t>الكفاية</a:t>
            </a:r>
          </a:p>
        </p:txBody>
      </p:sp>
      <p:sp>
        <p:nvSpPr>
          <p:cNvPr id="7" name="وسيلة الشرح: خط منحني 6">
            <a:extLst>
              <a:ext uri="{FF2B5EF4-FFF2-40B4-BE49-F238E27FC236}">
                <a16:creationId xmlns:a16="http://schemas.microsoft.com/office/drawing/2014/main" id="{2D31E1CA-90BB-4440-777B-DC6C1AC3D86E}"/>
              </a:ext>
            </a:extLst>
          </p:cNvPr>
          <p:cNvSpPr/>
          <p:nvPr/>
        </p:nvSpPr>
        <p:spPr>
          <a:xfrm>
            <a:off x="1031719" y="3761501"/>
            <a:ext cx="1095772" cy="360039"/>
          </a:xfrm>
          <a:prstGeom prst="borderCallout2">
            <a:avLst>
              <a:gd name="adj1" fmla="val 1358"/>
              <a:gd name="adj2" fmla="val 107857"/>
              <a:gd name="adj3" fmla="val 4257"/>
              <a:gd name="adj4" fmla="val 135714"/>
              <a:gd name="adj5" fmla="val 45833"/>
              <a:gd name="adj6" fmla="val 16940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050" b="1" dirty="0"/>
              <a:t>الملاءمة</a:t>
            </a:r>
          </a:p>
        </p:txBody>
      </p:sp>
      <p:sp>
        <p:nvSpPr>
          <p:cNvPr id="8" name="وسيلة الشرح: خط منحني 7">
            <a:extLst>
              <a:ext uri="{FF2B5EF4-FFF2-40B4-BE49-F238E27FC236}">
                <a16:creationId xmlns:a16="http://schemas.microsoft.com/office/drawing/2014/main" id="{564495EB-7EE6-3577-F7FF-D807A34CAF25}"/>
              </a:ext>
            </a:extLst>
          </p:cNvPr>
          <p:cNvSpPr/>
          <p:nvPr/>
        </p:nvSpPr>
        <p:spPr>
          <a:xfrm>
            <a:off x="1113462" y="4591857"/>
            <a:ext cx="1095772" cy="360039"/>
          </a:xfrm>
          <a:prstGeom prst="borderCallout2">
            <a:avLst>
              <a:gd name="adj1" fmla="val 1358"/>
              <a:gd name="adj2" fmla="val 107857"/>
              <a:gd name="adj3" fmla="val 4257"/>
              <a:gd name="adj4" fmla="val 135714"/>
              <a:gd name="adj5" fmla="val 2355"/>
              <a:gd name="adj6" fmla="val 158925"/>
            </a:avLst>
          </a:prstGeom>
          <a:solidFill>
            <a:srgbClr val="A5955E"/>
          </a:solidFill>
          <a:ln>
            <a:solidFill>
              <a:srgbClr val="A5955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050" b="1" dirty="0"/>
              <a:t>مستوى التفاصيل</a:t>
            </a:r>
          </a:p>
        </p:txBody>
      </p:sp>
      <p:sp>
        <p:nvSpPr>
          <p:cNvPr id="9" name="وسيلة الشرح: خط منحني 8">
            <a:extLst>
              <a:ext uri="{FF2B5EF4-FFF2-40B4-BE49-F238E27FC236}">
                <a16:creationId xmlns:a16="http://schemas.microsoft.com/office/drawing/2014/main" id="{B6E8404B-F84A-AD23-E753-A878604AFE05}"/>
              </a:ext>
            </a:extLst>
          </p:cNvPr>
          <p:cNvSpPr/>
          <p:nvPr/>
        </p:nvSpPr>
        <p:spPr>
          <a:xfrm>
            <a:off x="7119336" y="4333736"/>
            <a:ext cx="1095772" cy="360039"/>
          </a:xfrm>
          <a:prstGeom prst="borderCallout2">
            <a:avLst>
              <a:gd name="adj1" fmla="val -1540"/>
              <a:gd name="adj2" fmla="val -8333"/>
              <a:gd name="adj3" fmla="val -1540"/>
              <a:gd name="adj4" fmla="val -37619"/>
              <a:gd name="adj5" fmla="val -3442"/>
              <a:gd name="adj6" fmla="val -32503"/>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050" b="1" dirty="0"/>
              <a:t>التوقيت</a:t>
            </a:r>
          </a:p>
        </p:txBody>
      </p:sp>
      <p:sp>
        <p:nvSpPr>
          <p:cNvPr id="10" name="مستطيل 9">
            <a:extLst>
              <a:ext uri="{FF2B5EF4-FFF2-40B4-BE49-F238E27FC236}">
                <a16:creationId xmlns:a16="http://schemas.microsoft.com/office/drawing/2014/main" id="{C0FD8D03-636C-164E-5A53-1DF9D23613A7}"/>
              </a:ext>
            </a:extLst>
          </p:cNvPr>
          <p:cNvSpPr/>
          <p:nvPr/>
        </p:nvSpPr>
        <p:spPr>
          <a:xfrm>
            <a:off x="5689616" y="2690953"/>
            <a:ext cx="1043592" cy="14610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11" name="مستطيل 10">
            <a:extLst>
              <a:ext uri="{FF2B5EF4-FFF2-40B4-BE49-F238E27FC236}">
                <a16:creationId xmlns:a16="http://schemas.microsoft.com/office/drawing/2014/main" id="{76B69E48-7FDB-5A82-790A-52AA4BCB6EC1}"/>
              </a:ext>
            </a:extLst>
          </p:cNvPr>
          <p:cNvSpPr/>
          <p:nvPr/>
        </p:nvSpPr>
        <p:spPr>
          <a:xfrm>
            <a:off x="6253156" y="4191115"/>
            <a:ext cx="568755" cy="19045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12" name="مستطيل 11">
            <a:extLst>
              <a:ext uri="{FF2B5EF4-FFF2-40B4-BE49-F238E27FC236}">
                <a16:creationId xmlns:a16="http://schemas.microsoft.com/office/drawing/2014/main" id="{B2DD20C9-09DC-5F1D-8BB2-E4A306AF5CCB}"/>
              </a:ext>
            </a:extLst>
          </p:cNvPr>
          <p:cNvSpPr/>
          <p:nvPr/>
        </p:nvSpPr>
        <p:spPr>
          <a:xfrm>
            <a:off x="2896270" y="3871947"/>
            <a:ext cx="883574" cy="46178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13" name="مستطيل 12">
            <a:extLst>
              <a:ext uri="{FF2B5EF4-FFF2-40B4-BE49-F238E27FC236}">
                <a16:creationId xmlns:a16="http://schemas.microsoft.com/office/drawing/2014/main" id="{3156487C-D865-8B1B-0803-007A766F6C1D}"/>
              </a:ext>
            </a:extLst>
          </p:cNvPr>
          <p:cNvSpPr/>
          <p:nvPr/>
        </p:nvSpPr>
        <p:spPr>
          <a:xfrm>
            <a:off x="2878876" y="4397920"/>
            <a:ext cx="3943035" cy="461789"/>
          </a:xfrm>
          <a:prstGeom prst="rect">
            <a:avLst/>
          </a:prstGeom>
          <a:noFill/>
          <a:ln w="38100">
            <a:solidFill>
              <a:srgbClr val="A5955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15" name="مستطيل: زوايا مستديرة 14">
            <a:extLst>
              <a:ext uri="{FF2B5EF4-FFF2-40B4-BE49-F238E27FC236}">
                <a16:creationId xmlns:a16="http://schemas.microsoft.com/office/drawing/2014/main" id="{75E9762B-D128-563B-FE30-85DD1461EE2F}"/>
              </a:ext>
            </a:extLst>
          </p:cNvPr>
          <p:cNvSpPr/>
          <p:nvPr/>
        </p:nvSpPr>
        <p:spPr>
          <a:xfrm>
            <a:off x="1142931" y="206855"/>
            <a:ext cx="6544159" cy="684981"/>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300" b="1" dirty="0">
                <a:solidFill>
                  <a:schemeClr val="bg1"/>
                </a:solidFill>
              </a:rPr>
              <a:t>مثال على معايير جودة المعلومات</a:t>
            </a:r>
          </a:p>
        </p:txBody>
      </p:sp>
      <p:sp>
        <p:nvSpPr>
          <p:cNvPr id="17" name="مربع نص 16">
            <a:extLst>
              <a:ext uri="{FF2B5EF4-FFF2-40B4-BE49-F238E27FC236}">
                <a16:creationId xmlns:a16="http://schemas.microsoft.com/office/drawing/2014/main" id="{DE1EDE5B-A4D5-213B-E118-CCD2B8EFB35D}"/>
              </a:ext>
            </a:extLst>
          </p:cNvPr>
          <p:cNvSpPr txBox="1"/>
          <p:nvPr/>
        </p:nvSpPr>
        <p:spPr>
          <a:xfrm>
            <a:off x="0" y="875132"/>
            <a:ext cx="9057290" cy="1754326"/>
          </a:xfrm>
          <a:prstGeom prst="rect">
            <a:avLst/>
          </a:prstGeom>
          <a:noFill/>
        </p:spPr>
        <p:txBody>
          <a:bodyPr wrap="square">
            <a:spAutoFit/>
          </a:bodyPr>
          <a:lstStyle/>
          <a:p>
            <a:pPr algn="r" rtl="1"/>
            <a:r>
              <a:rPr lang="ar-SA" sz="1800" b="1" dirty="0"/>
              <a:t>يعد الموقع الإلكتروني الخاص بالمركز الوطني للأرصاد مثالًا للعثور على المعلومات التي تلبي المعايير الخمس المحددة </a:t>
            </a:r>
            <a:r>
              <a:rPr lang="ar-SA" sz="1800" b="1" dirty="0">
                <a:solidFill>
                  <a:srgbClr val="FFC000"/>
                </a:solidFill>
              </a:rPr>
              <a:t>1- يمكنك التحقق من الدقة بمجرد التحقق من عنوان </a:t>
            </a:r>
            <a:r>
              <a:rPr lang="en-US" sz="1800" b="1" dirty="0">
                <a:solidFill>
                  <a:srgbClr val="FFC000"/>
                </a:solidFill>
              </a:rPr>
              <a:t>URL، </a:t>
            </a:r>
            <a:r>
              <a:rPr lang="ar-SA" sz="1800" b="1" dirty="0">
                <a:solidFill>
                  <a:srgbClr val="FFC000"/>
                </a:solidFill>
              </a:rPr>
              <a:t>حيث يشير الجزء </a:t>
            </a:r>
            <a:r>
              <a:rPr lang="en-US" sz="1800" b="1" dirty="0">
                <a:solidFill>
                  <a:srgbClr val="FFC000"/>
                </a:solidFill>
                <a:hlinkClick r:id="rId4">
                  <a:extLst>
                    <a:ext uri="{A12FA001-AC4F-418D-AE19-62706E023703}">
                      <ahyp:hlinkClr xmlns:ahyp="http://schemas.microsoft.com/office/drawing/2018/hyperlinkcolor" val="tx"/>
                    </a:ext>
                  </a:extLst>
                </a:hlinkClick>
              </a:rPr>
              <a:t>gov.sa</a:t>
            </a:r>
            <a:r>
              <a:rPr lang="en-US" sz="1800" b="1" dirty="0">
                <a:solidFill>
                  <a:srgbClr val="FFC000"/>
                </a:solidFill>
              </a:rPr>
              <a:t>. </a:t>
            </a:r>
            <a:r>
              <a:rPr lang="ar-SA" sz="1800" b="1" dirty="0">
                <a:solidFill>
                  <a:srgbClr val="FFC000"/>
                </a:solidFill>
              </a:rPr>
              <a:t>من العنوان أنه موقع حكومي</a:t>
            </a:r>
            <a:r>
              <a:rPr lang="ar-SA" sz="1800" b="1" dirty="0"/>
              <a:t>، </a:t>
            </a:r>
          </a:p>
          <a:p>
            <a:pPr algn="r" rtl="1"/>
            <a:r>
              <a:rPr lang="ar-SA" sz="1800" b="1" dirty="0">
                <a:solidFill>
                  <a:srgbClr val="00B050"/>
                </a:solidFill>
              </a:rPr>
              <a:t>2- الملاءمة، يمكنك أن ترى أن المعلومات في الموقع مرتبطة بموضوع البحث؛ لأنك تبحث عن معلومات عن الطقس </a:t>
            </a:r>
          </a:p>
          <a:p>
            <a:pPr algn="r" rtl="1"/>
            <a:r>
              <a:rPr lang="ar-SA" sz="1800" b="1" dirty="0">
                <a:solidFill>
                  <a:srgbClr val="002060"/>
                </a:solidFill>
              </a:rPr>
              <a:t>3- التوقيت، يمكنك رؤية تاريخ المعلومات المعروضة على الموقع، للتأكد من مدى حداثة المعلومات.</a:t>
            </a:r>
          </a:p>
          <a:p>
            <a:pPr algn="r" rtl="1"/>
            <a:r>
              <a:rPr lang="ar-SA" sz="1800" b="1" dirty="0">
                <a:solidFill>
                  <a:srgbClr val="75A5BB"/>
                </a:solidFill>
              </a:rPr>
              <a:t>4- مستوى التفاصيل، يحتوي الموقع على معلومات كافية عن الطقس.</a:t>
            </a:r>
            <a:r>
              <a:rPr lang="ar-SA" sz="1800" b="1" dirty="0"/>
              <a:t> </a:t>
            </a:r>
          </a:p>
          <a:p>
            <a:pPr algn="r" rtl="1"/>
            <a:r>
              <a:rPr lang="ar-SA" sz="1800" b="1" dirty="0">
                <a:solidFill>
                  <a:srgbClr val="A5955E"/>
                </a:solidFill>
              </a:rPr>
              <a:t>5- الكفاية ،إن الموقع يوفر لك بيانات مثل: المدينة والتاريخ والرطوبة وسرعة الرياح ودرجة الحرارة وما إلى ذلك. </a:t>
            </a:r>
          </a:p>
        </p:txBody>
      </p:sp>
      <p:sp>
        <p:nvSpPr>
          <p:cNvPr id="18" name="مربع نص 17">
            <a:extLst>
              <a:ext uri="{FF2B5EF4-FFF2-40B4-BE49-F238E27FC236}">
                <a16:creationId xmlns:a16="http://schemas.microsoft.com/office/drawing/2014/main" id="{E2A2A6EF-958B-4DFF-AC38-88849A3B7614}"/>
              </a:ext>
            </a:extLst>
          </p:cNvPr>
          <p:cNvSpPr txBox="1"/>
          <p:nvPr/>
        </p:nvSpPr>
        <p:spPr>
          <a:xfrm>
            <a:off x="7461200" y="4798007"/>
            <a:ext cx="1596090" cy="307777"/>
          </a:xfrm>
          <a:prstGeom prst="rect">
            <a:avLst/>
          </a:prstGeom>
          <a:noFill/>
        </p:spPr>
        <p:txBody>
          <a:bodyPr wrap="square" rtlCol="1">
            <a:spAutoFit/>
          </a:bodyPr>
          <a:lstStyle/>
          <a:p>
            <a:pPr algn="r" rtl="1"/>
            <a:r>
              <a:rPr lang="ar-SA" b="1" dirty="0" err="1"/>
              <a:t>المصدر:أ.أريج</a:t>
            </a:r>
            <a:r>
              <a:rPr lang="ar-SA" b="1" dirty="0"/>
              <a:t> العنزي</a:t>
            </a:r>
          </a:p>
        </p:txBody>
      </p:sp>
    </p:spTree>
    <p:custDataLst>
      <p:tags r:id="rId1"/>
    </p:custDataLst>
    <p:extLst>
      <p:ext uri="{BB962C8B-B14F-4D97-AF65-F5344CB8AC3E}">
        <p14:creationId xmlns:p14="http://schemas.microsoft.com/office/powerpoint/2010/main" val="60389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01A309B-DAD2-4166-B97C-A0151A8C5CFE}"/>
              </a:ext>
            </a:extLst>
          </p:cNvPr>
          <p:cNvSpPr>
            <a:spLocks noGrp="1"/>
          </p:cNvSpPr>
          <p:nvPr>
            <p:ph type="title"/>
          </p:nvPr>
        </p:nvSpPr>
        <p:spPr/>
        <p:txBody>
          <a:bodyPr/>
          <a:lstStyle/>
          <a:p>
            <a:pPr algn="ctr" rtl="1"/>
            <a:r>
              <a:rPr lang="ar-SA" sz="3600" dirty="0">
                <a:latin typeface="Arabic Typesetting" panose="03020402040406030203" pitchFamily="66" charset="-78"/>
                <a:cs typeface="Arabic Typesetting" panose="03020402040406030203" pitchFamily="66" charset="-78"/>
              </a:rPr>
              <a:t>ماذا تعلمنا ؟ </a:t>
            </a:r>
          </a:p>
        </p:txBody>
      </p:sp>
      <p:sp>
        <p:nvSpPr>
          <p:cNvPr id="4" name="عنصر نائب لرقم الشريحة 3">
            <a:extLst>
              <a:ext uri="{FF2B5EF4-FFF2-40B4-BE49-F238E27FC236}">
                <a16:creationId xmlns:a16="http://schemas.microsoft.com/office/drawing/2014/main" id="{D37DEC5E-BC1F-47C3-A2F2-4228EE4DE7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graphicFrame>
        <p:nvGraphicFramePr>
          <p:cNvPr id="5" name="جدول 4">
            <a:extLst>
              <a:ext uri="{FF2B5EF4-FFF2-40B4-BE49-F238E27FC236}">
                <a16:creationId xmlns:a16="http://schemas.microsoft.com/office/drawing/2014/main" id="{91BEB552-B47E-4F54-B767-CBFDF9ABE26E}"/>
              </a:ext>
            </a:extLst>
          </p:cNvPr>
          <p:cNvGraphicFramePr>
            <a:graphicFrameLocks noGrp="1"/>
          </p:cNvGraphicFramePr>
          <p:nvPr>
            <p:extLst>
              <p:ext uri="{D42A27DB-BD31-4B8C-83A1-F6EECF244321}">
                <p14:modId xmlns:p14="http://schemas.microsoft.com/office/powerpoint/2010/main" val="1028598679"/>
              </p:ext>
            </p:extLst>
          </p:nvPr>
        </p:nvGraphicFramePr>
        <p:xfrm>
          <a:off x="593767" y="1673961"/>
          <a:ext cx="7362058" cy="2505177"/>
        </p:xfrm>
        <a:graphic>
          <a:graphicData uri="http://schemas.openxmlformats.org/drawingml/2006/table">
            <a:tbl>
              <a:tblPr rtl="1" firstRow="1" bandRow="1">
                <a:tableStyleId>{BDBED569-4797-4DF1-A0F4-6AAB3CD982D8}</a:tableStyleId>
              </a:tblPr>
              <a:tblGrid>
                <a:gridCol w="2457550">
                  <a:extLst>
                    <a:ext uri="{9D8B030D-6E8A-4147-A177-3AD203B41FA5}">
                      <a16:colId xmlns:a16="http://schemas.microsoft.com/office/drawing/2014/main" val="20000"/>
                    </a:ext>
                  </a:extLst>
                </a:gridCol>
                <a:gridCol w="2734376">
                  <a:extLst>
                    <a:ext uri="{9D8B030D-6E8A-4147-A177-3AD203B41FA5}">
                      <a16:colId xmlns:a16="http://schemas.microsoft.com/office/drawing/2014/main" val="20001"/>
                    </a:ext>
                  </a:extLst>
                </a:gridCol>
                <a:gridCol w="2170132">
                  <a:extLst>
                    <a:ext uri="{9D8B030D-6E8A-4147-A177-3AD203B41FA5}">
                      <a16:colId xmlns:a16="http://schemas.microsoft.com/office/drawing/2014/main" val="20002"/>
                    </a:ext>
                  </a:extLst>
                </a:gridCol>
              </a:tblGrid>
              <a:tr h="651472">
                <a:tc>
                  <a:txBody>
                    <a:bodyPr/>
                    <a:lstStyle/>
                    <a:p>
                      <a:pPr lvl="0" algn="ctr" rtl="1">
                        <a:buFontTx/>
                        <a:buNone/>
                      </a:pPr>
                      <a:r>
                        <a:rPr lang="ar-SA" sz="4000" dirty="0">
                          <a:solidFill>
                            <a:srgbClr val="FFC000"/>
                          </a:solidFill>
                          <a:latin typeface="Arabic Typesetting" panose="03020402040406030203" pitchFamily="66" charset="-78"/>
                          <a:cs typeface="Arabic Typesetting" panose="03020402040406030203" pitchFamily="66" charset="-78"/>
                        </a:rPr>
                        <a:t>ماذا</a:t>
                      </a:r>
                      <a:r>
                        <a:rPr lang="ar-SA" sz="4000" baseline="0" dirty="0">
                          <a:solidFill>
                            <a:srgbClr val="FFC000"/>
                          </a:solidFill>
                          <a:latin typeface="Arabic Typesetting" panose="03020402040406030203" pitchFamily="66" charset="-78"/>
                          <a:cs typeface="Arabic Typesetting" panose="03020402040406030203" pitchFamily="66" charset="-78"/>
                        </a:rPr>
                        <a:t> أعرف </a:t>
                      </a:r>
                      <a:endParaRPr lang="ar-SA" sz="4000" dirty="0">
                        <a:solidFill>
                          <a:srgbClr val="FFC000"/>
                        </a:solidFill>
                        <a:latin typeface="Arabic Typesetting" panose="03020402040406030203" pitchFamily="66" charset="-78"/>
                        <a:cs typeface="Arabic Typesetting" panose="03020402040406030203" pitchFamily="66" charset="-78"/>
                      </a:endParaRPr>
                    </a:p>
                  </a:txBody>
                  <a:tcPr marL="91449" marR="91449" marT="34286" marB="34286" anchor="ctr"/>
                </a:tc>
                <a:tc>
                  <a:txBody>
                    <a:bodyPr/>
                    <a:lstStyle/>
                    <a:p>
                      <a:pPr lvl="0" algn="ctr" rtl="1">
                        <a:buFontTx/>
                        <a:buNone/>
                      </a:pPr>
                      <a:r>
                        <a:rPr lang="ar-SA" sz="4000" dirty="0">
                          <a:solidFill>
                            <a:srgbClr val="FFC000"/>
                          </a:solidFill>
                          <a:latin typeface="Arabic Typesetting" panose="03020402040406030203" pitchFamily="66" charset="-78"/>
                          <a:cs typeface="Arabic Typesetting" panose="03020402040406030203" pitchFamily="66" charset="-78"/>
                        </a:rPr>
                        <a:t>ماذا أريد أن أعرف</a:t>
                      </a:r>
                    </a:p>
                  </a:txBody>
                  <a:tcPr marL="91449" marR="91449" marT="34286" marB="34286" anchor="ctr"/>
                </a:tc>
                <a:tc>
                  <a:txBody>
                    <a:bodyPr/>
                    <a:lstStyle/>
                    <a:p>
                      <a:pPr lvl="0" algn="ctr" rtl="1">
                        <a:buFontTx/>
                        <a:buNone/>
                      </a:pPr>
                      <a:r>
                        <a:rPr lang="ar-SA" sz="4000" dirty="0">
                          <a:solidFill>
                            <a:srgbClr val="FFC000"/>
                          </a:solidFill>
                          <a:latin typeface="Arabic Typesetting" panose="03020402040406030203" pitchFamily="66" charset="-78"/>
                          <a:cs typeface="Arabic Typesetting" panose="03020402040406030203" pitchFamily="66" charset="-78"/>
                        </a:rPr>
                        <a:t>ماذا تعلمت </a:t>
                      </a:r>
                    </a:p>
                  </a:txBody>
                  <a:tcPr marL="91449" marR="91449" marT="34286" marB="34286" anchor="ctr"/>
                </a:tc>
                <a:extLst>
                  <a:ext uri="{0D108BD9-81ED-4DB2-BD59-A6C34878D82A}">
                    <a16:rowId xmlns:a16="http://schemas.microsoft.com/office/drawing/2014/main" val="10000"/>
                  </a:ext>
                </a:extLst>
              </a:tr>
              <a:tr h="1827005">
                <a:tc>
                  <a:txBody>
                    <a:bodyPr/>
                    <a:lstStyle/>
                    <a:p>
                      <a:pPr algn="r" rtl="1"/>
                      <a:r>
                        <a:rPr lang="ar-SA" sz="2000" dirty="0">
                          <a:solidFill>
                            <a:schemeClr val="accent6">
                              <a:lumMod val="50000"/>
                            </a:schemeClr>
                          </a:solidFill>
                          <a:latin typeface="Arabic Typesetting" panose="03020402040406030203" pitchFamily="66" charset="-78"/>
                          <a:cs typeface="Arabic Typesetting" panose="03020402040406030203" pitchFamily="66" charset="-78"/>
                        </a:rPr>
                        <a:t>الحصة </a:t>
                      </a:r>
                      <a:r>
                        <a:rPr lang="ar-SA" sz="2000" dirty="0" err="1">
                          <a:solidFill>
                            <a:schemeClr val="accent6">
                              <a:lumMod val="50000"/>
                            </a:schemeClr>
                          </a:solidFill>
                          <a:latin typeface="Arabic Typesetting" panose="03020402040406030203" pitchFamily="66" charset="-78"/>
                          <a:cs typeface="Arabic Typesetting" panose="03020402040406030203" pitchFamily="66" charset="-78"/>
                        </a:rPr>
                        <a:t>السابفة</a:t>
                      </a:r>
                      <a:endParaRPr lang="ar-SA" sz="2000" dirty="0">
                        <a:solidFill>
                          <a:schemeClr val="accent6">
                            <a:lumMod val="50000"/>
                          </a:schemeClr>
                        </a:solidFill>
                        <a:latin typeface="Arabic Typesetting" panose="03020402040406030203" pitchFamily="66" charset="-78"/>
                        <a:cs typeface="Arabic Typesetting" panose="03020402040406030203" pitchFamily="66" charset="-78"/>
                      </a:endParaRPr>
                    </a:p>
                  </a:txBody>
                  <a:tcPr marL="91449" marR="91449" marT="34286" marB="34286"/>
                </a:tc>
                <a:tc>
                  <a:txBody>
                    <a:bodyPr/>
                    <a:lstStyle/>
                    <a:p>
                      <a:pPr algn="r" rtl="1"/>
                      <a:r>
                        <a:rPr lang="ar-SA" sz="2000" dirty="0">
                          <a:solidFill>
                            <a:schemeClr val="accent6">
                              <a:lumMod val="50000"/>
                            </a:schemeClr>
                          </a:solidFill>
                          <a:latin typeface="Arabic Typesetting" panose="03020402040406030203" pitchFamily="66" charset="-78"/>
                          <a:cs typeface="Arabic Typesetting" panose="03020402040406030203" pitchFamily="66" charset="-78"/>
                        </a:rPr>
                        <a:t>الحصة السابقة </a:t>
                      </a:r>
                    </a:p>
                  </a:txBody>
                  <a:tcPr marL="91449" marR="91449" marT="34286" marB="34286"/>
                </a:tc>
                <a:tc>
                  <a:txBody>
                    <a:bodyPr/>
                    <a:lstStyle/>
                    <a:p>
                      <a:pPr algn="r" rtl="1"/>
                      <a:r>
                        <a:rPr lang="ar-SA" sz="2000" dirty="0">
                          <a:solidFill>
                            <a:schemeClr val="accent6">
                              <a:lumMod val="50000"/>
                            </a:schemeClr>
                          </a:solidFill>
                          <a:latin typeface="Arabic Typesetting" panose="03020402040406030203" pitchFamily="66" charset="-78"/>
                          <a:cs typeface="Arabic Typesetting" panose="03020402040406030203" pitchFamily="66" charset="-78"/>
                        </a:rPr>
                        <a:t>التعلم الجديد </a:t>
                      </a:r>
                    </a:p>
                  </a:txBody>
                  <a:tcPr marL="91449" marR="91449" marT="34286" marB="34286"/>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6222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9477E410-0D0A-4828-BA1C-D55A185F15F3}"/>
              </a:ext>
            </a:extLst>
          </p:cNvPr>
          <p:cNvSpPr/>
          <p:nvPr/>
        </p:nvSpPr>
        <p:spPr>
          <a:xfrm>
            <a:off x="0" y="0"/>
            <a:ext cx="91440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6" name="Question 1"/>
          <p:cNvSpPr/>
          <p:nvPr/>
        </p:nvSpPr>
        <p:spPr>
          <a:xfrm>
            <a:off x="0" y="5495975"/>
            <a:ext cx="9144000" cy="1080000"/>
          </a:xfrm>
          <a:prstGeom prst="rect">
            <a:avLst/>
          </a:prstGeom>
          <a:solidFill>
            <a:srgbClr val="FFC00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ar-SA" sz="2400" dirty="0">
                <a:solidFill>
                  <a:prstClr val="black"/>
                </a:solidFill>
                <a:latin typeface="Arial Black" panose="020B0A04020102020204" pitchFamily="34" charset="0"/>
              </a:rPr>
              <a:t>عددي مزايا ترميز البيانات .</a:t>
            </a:r>
            <a:endParaRPr lang="en-GB" sz="2400" dirty="0">
              <a:solidFill>
                <a:prstClr val="black"/>
              </a:solidFill>
              <a:latin typeface="Arial Black" panose="020B0A04020102020204" pitchFamily="34" charset="0"/>
            </a:endParaRPr>
          </a:p>
        </p:txBody>
      </p:sp>
      <p:sp>
        <p:nvSpPr>
          <p:cNvPr id="158" name="Question 2"/>
          <p:cNvSpPr/>
          <p:nvPr/>
        </p:nvSpPr>
        <p:spPr>
          <a:xfrm>
            <a:off x="0" y="6660407"/>
            <a:ext cx="9144000" cy="1080000"/>
          </a:xfrm>
          <a:prstGeom prst="rect">
            <a:avLst/>
          </a:prstGeom>
          <a:solidFill>
            <a:srgbClr val="FFC00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ar-SA" sz="2400" dirty="0">
                <a:solidFill>
                  <a:prstClr val="black"/>
                </a:solidFill>
                <a:latin typeface="Arial Black" panose="020B0A04020102020204" pitchFamily="34" charset="0"/>
              </a:rPr>
              <a:t>اذكري معايير جودة المعلومات . </a:t>
            </a:r>
            <a:endParaRPr lang="en-GB" sz="2400" dirty="0">
              <a:solidFill>
                <a:prstClr val="black"/>
              </a:solidFill>
              <a:latin typeface="Arial Black" panose="020B0A04020102020204" pitchFamily="34" charset="0"/>
            </a:endParaRPr>
          </a:p>
        </p:txBody>
      </p:sp>
      <p:sp>
        <p:nvSpPr>
          <p:cNvPr id="159" name="Question 3"/>
          <p:cNvSpPr/>
          <p:nvPr/>
        </p:nvSpPr>
        <p:spPr>
          <a:xfrm>
            <a:off x="0" y="7824838"/>
            <a:ext cx="9144000" cy="1080000"/>
          </a:xfrm>
          <a:prstGeom prst="rect">
            <a:avLst/>
          </a:prstGeom>
          <a:solidFill>
            <a:srgbClr val="FFC00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ar-SA" sz="2400" dirty="0">
                <a:solidFill>
                  <a:prstClr val="black"/>
                </a:solidFill>
                <a:latin typeface="Arial Black" panose="020B0A04020102020204" pitchFamily="34" charset="0"/>
              </a:rPr>
              <a:t>اذكري مثال لترميز البيانات من واقع الحياة . </a:t>
            </a:r>
            <a:endParaRPr lang="en-GB" sz="2400" dirty="0">
              <a:solidFill>
                <a:prstClr val="black"/>
              </a:solidFill>
              <a:latin typeface="Arial Black" panose="020B0A04020102020204" pitchFamily="34" charset="0"/>
            </a:endParaRPr>
          </a:p>
        </p:txBody>
      </p:sp>
      <p:sp>
        <p:nvSpPr>
          <p:cNvPr id="160" name="Question 4"/>
          <p:cNvSpPr/>
          <p:nvPr/>
        </p:nvSpPr>
        <p:spPr>
          <a:xfrm>
            <a:off x="0" y="8989269"/>
            <a:ext cx="9144000" cy="1080000"/>
          </a:xfrm>
          <a:prstGeom prst="rect">
            <a:avLst/>
          </a:prstGeom>
          <a:solidFill>
            <a:srgbClr val="FFC00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ar-SA" sz="2400" dirty="0">
                <a:solidFill>
                  <a:schemeClr val="accent4">
                    <a:lumMod val="75000"/>
                  </a:schemeClr>
                </a:solidFill>
              </a:rPr>
              <a:t>يمكننا قراءة هذا الرمز باستخدام كاميرات الهواتف لفتح ملف خاص بمادة الرياضيات .</a:t>
            </a:r>
          </a:p>
          <a:p>
            <a:pPr algn="ctr"/>
            <a:r>
              <a:rPr lang="ar-SA" sz="2400" dirty="0">
                <a:solidFill>
                  <a:schemeClr val="accent4">
                    <a:lumMod val="75000"/>
                  </a:schemeClr>
                </a:solidFill>
              </a:rPr>
              <a:t>ما اسم هذا الرمز ؟  </a:t>
            </a:r>
            <a:endParaRPr lang="en-GB" sz="2400" dirty="0">
              <a:solidFill>
                <a:prstClr val="black"/>
              </a:solidFill>
              <a:latin typeface="Arial Black" panose="020B0A04020102020204" pitchFamily="34" charset="0"/>
            </a:endParaRPr>
          </a:p>
        </p:txBody>
      </p:sp>
      <p:sp>
        <p:nvSpPr>
          <p:cNvPr id="161" name="Question 5"/>
          <p:cNvSpPr/>
          <p:nvPr/>
        </p:nvSpPr>
        <p:spPr>
          <a:xfrm>
            <a:off x="0" y="10153700"/>
            <a:ext cx="9144000" cy="1080000"/>
          </a:xfrm>
          <a:prstGeom prst="rect">
            <a:avLst/>
          </a:prstGeom>
          <a:solidFill>
            <a:srgbClr val="FFC00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ar-SA" sz="2400" dirty="0">
                <a:solidFill>
                  <a:schemeClr val="tx1"/>
                </a:solidFill>
              </a:rPr>
              <a:t>المعيار...........: والمقصود يجب أن تكون المعلومات مرتبطة بموضوعك أو بالسؤال البحثي </a:t>
            </a:r>
            <a:endParaRPr lang="en-GB" sz="2400" dirty="0">
              <a:solidFill>
                <a:schemeClr val="tx1"/>
              </a:solidFill>
              <a:latin typeface="Arial Black" panose="020B0A04020102020204" pitchFamily="34" charset="0"/>
            </a:endParaRPr>
          </a:p>
        </p:txBody>
      </p:sp>
      <p:sp>
        <p:nvSpPr>
          <p:cNvPr id="162" name="Question 6"/>
          <p:cNvSpPr/>
          <p:nvPr/>
        </p:nvSpPr>
        <p:spPr>
          <a:xfrm>
            <a:off x="0" y="11324145"/>
            <a:ext cx="9144000" cy="1080000"/>
          </a:xfrm>
          <a:prstGeom prst="rect">
            <a:avLst/>
          </a:prstGeom>
          <a:solidFill>
            <a:srgbClr val="00B05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400" dirty="0">
                <a:solidFill>
                  <a:prstClr val="black"/>
                </a:solidFill>
                <a:latin typeface="Arial Black" panose="020B0A04020102020204" pitchFamily="34" charset="0"/>
              </a:rPr>
              <a:t>Write question 6 here</a:t>
            </a:r>
          </a:p>
        </p:txBody>
      </p:sp>
      <p:sp>
        <p:nvSpPr>
          <p:cNvPr id="163" name="Question 7"/>
          <p:cNvSpPr/>
          <p:nvPr/>
        </p:nvSpPr>
        <p:spPr>
          <a:xfrm>
            <a:off x="0" y="12488576"/>
            <a:ext cx="9144000" cy="1080000"/>
          </a:xfrm>
          <a:prstGeom prst="rect">
            <a:avLst/>
          </a:prstGeom>
          <a:solidFill>
            <a:srgbClr val="00B05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400" dirty="0">
                <a:solidFill>
                  <a:prstClr val="black"/>
                </a:solidFill>
                <a:latin typeface="Arial Black" panose="020B0A04020102020204" pitchFamily="34" charset="0"/>
              </a:rPr>
              <a:t>Write question 7 here</a:t>
            </a:r>
          </a:p>
        </p:txBody>
      </p:sp>
      <p:sp>
        <p:nvSpPr>
          <p:cNvPr id="164" name="Question 8"/>
          <p:cNvSpPr/>
          <p:nvPr/>
        </p:nvSpPr>
        <p:spPr>
          <a:xfrm>
            <a:off x="0" y="13653008"/>
            <a:ext cx="9144000" cy="1080000"/>
          </a:xfrm>
          <a:prstGeom prst="rect">
            <a:avLst/>
          </a:prstGeom>
          <a:solidFill>
            <a:srgbClr val="00B05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400" dirty="0">
                <a:solidFill>
                  <a:prstClr val="black"/>
                </a:solidFill>
                <a:latin typeface="Arial Black" panose="020B0A04020102020204" pitchFamily="34" charset="0"/>
              </a:rPr>
              <a:t>Write question 8 here</a:t>
            </a:r>
          </a:p>
        </p:txBody>
      </p:sp>
      <p:sp>
        <p:nvSpPr>
          <p:cNvPr id="165" name="Question 9"/>
          <p:cNvSpPr/>
          <p:nvPr/>
        </p:nvSpPr>
        <p:spPr>
          <a:xfrm>
            <a:off x="0" y="14817439"/>
            <a:ext cx="9144000" cy="1080000"/>
          </a:xfrm>
          <a:prstGeom prst="rect">
            <a:avLst/>
          </a:prstGeom>
          <a:solidFill>
            <a:srgbClr val="00B05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400" dirty="0">
                <a:solidFill>
                  <a:prstClr val="black"/>
                </a:solidFill>
                <a:latin typeface="Arial Black" panose="020B0A04020102020204" pitchFamily="34" charset="0"/>
              </a:rPr>
              <a:t>Write question 9 here</a:t>
            </a:r>
          </a:p>
        </p:txBody>
      </p:sp>
      <p:sp>
        <p:nvSpPr>
          <p:cNvPr id="166" name="Question 10"/>
          <p:cNvSpPr/>
          <p:nvPr/>
        </p:nvSpPr>
        <p:spPr>
          <a:xfrm>
            <a:off x="0" y="15981870"/>
            <a:ext cx="9144000" cy="1080000"/>
          </a:xfrm>
          <a:prstGeom prst="rect">
            <a:avLst/>
          </a:prstGeom>
          <a:solidFill>
            <a:srgbClr val="00B05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400" dirty="0">
                <a:solidFill>
                  <a:prstClr val="black"/>
                </a:solidFill>
                <a:latin typeface="Arial Black" panose="020B0A04020102020204" pitchFamily="34" charset="0"/>
              </a:rPr>
              <a:t>Write question 10 here</a:t>
            </a:r>
          </a:p>
        </p:txBody>
      </p:sp>
      <p:grpSp>
        <p:nvGrpSpPr>
          <p:cNvPr id="171" name="Logo"/>
          <p:cNvGrpSpPr/>
          <p:nvPr/>
        </p:nvGrpSpPr>
        <p:grpSpPr>
          <a:xfrm>
            <a:off x="8445871" y="4996188"/>
            <a:ext cx="639011" cy="150041"/>
            <a:chOff x="208099" y="5042901"/>
            <a:chExt cx="852014" cy="200055"/>
          </a:xfrm>
        </p:grpSpPr>
        <p:pic>
          <p:nvPicPr>
            <p:cNvPr id="169" name="Image"/>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8099" y="5052929"/>
              <a:ext cx="180000" cy="180000"/>
            </a:xfrm>
            <a:prstGeom prst="rect">
              <a:avLst/>
            </a:prstGeom>
          </p:spPr>
        </p:pic>
        <p:sp>
          <p:nvSpPr>
            <p:cNvPr id="170" name="Text"/>
            <p:cNvSpPr/>
            <p:nvPr/>
          </p:nvSpPr>
          <p:spPr>
            <a:xfrm>
              <a:off x="296228" y="5042901"/>
              <a:ext cx="763885" cy="200055"/>
            </a:xfrm>
            <a:prstGeom prst="rect">
              <a:avLst/>
            </a:prstGeom>
            <a:noFill/>
          </p:spPr>
          <p:txBody>
            <a:bodyPr wrap="none" lIns="68580" tIns="34290" rIns="68580" bIns="34290">
              <a:spAutoFit/>
            </a:bodyPr>
            <a:lstStyle/>
            <a:p>
              <a:pPr algn="ctr"/>
              <a:r>
                <a:rPr lang="en-US" sz="525" dirty="0">
                  <a:ln w="0"/>
                  <a:solidFill>
                    <a:srgbClr val="29539F"/>
                  </a:solidFill>
                  <a:effectLst>
                    <a:outerShdw blurRad="38100" dist="19050" dir="2700000" algn="tl" rotWithShape="0">
                      <a:prstClr val="black">
                        <a:alpha val="40000"/>
                      </a:prstClr>
                    </a:outerShdw>
                  </a:effectLst>
                  <a:latin typeface="Arial Black" panose="020B0A04020102020204" pitchFamily="34" charset="0"/>
                </a:rPr>
                <a:t>tekhnologic</a:t>
              </a:r>
            </a:p>
          </p:txBody>
        </p:sp>
      </p:grpSp>
      <p:grpSp>
        <p:nvGrpSpPr>
          <p:cNvPr id="121" name="Balloon 1"/>
          <p:cNvGrpSpPr/>
          <p:nvPr/>
        </p:nvGrpSpPr>
        <p:grpSpPr>
          <a:xfrm>
            <a:off x="2021505" y="1003141"/>
            <a:ext cx="1296127" cy="1977452"/>
            <a:chOff x="2695339" y="1337521"/>
            <a:chExt cx="1728169" cy="2636602"/>
          </a:xfrm>
        </p:grpSpPr>
        <p:sp>
          <p:nvSpPr>
            <p:cNvPr id="120" name="String 1"/>
            <p:cNvSpPr/>
            <p:nvPr/>
          </p:nvSpPr>
          <p:spPr>
            <a:xfrm>
              <a:off x="3575538" y="2590800"/>
              <a:ext cx="847970" cy="1383323"/>
            </a:xfrm>
            <a:custGeom>
              <a:avLst/>
              <a:gdLst>
                <a:gd name="connsiteX0" fmla="*/ 0 w 847970"/>
                <a:gd name="connsiteY0" fmla="*/ 0 h 1383323"/>
                <a:gd name="connsiteX1" fmla="*/ 140677 w 847970"/>
                <a:gd name="connsiteY1" fmla="*/ 246185 h 1383323"/>
                <a:gd name="connsiteX2" fmla="*/ 175847 w 847970"/>
                <a:gd name="connsiteY2" fmla="*/ 593969 h 1383323"/>
                <a:gd name="connsiteX3" fmla="*/ 355600 w 847970"/>
                <a:gd name="connsiteY3" fmla="*/ 879231 h 1383323"/>
                <a:gd name="connsiteX4" fmla="*/ 605693 w 847970"/>
                <a:gd name="connsiteY4" fmla="*/ 1019908 h 1383323"/>
                <a:gd name="connsiteX5" fmla="*/ 847970 w 847970"/>
                <a:gd name="connsiteY5" fmla="*/ 1383323 h 138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970" h="1383323">
                  <a:moveTo>
                    <a:pt x="0" y="0"/>
                  </a:moveTo>
                  <a:cubicBezTo>
                    <a:pt x="55684" y="73595"/>
                    <a:pt x="111369" y="147190"/>
                    <a:pt x="140677" y="246185"/>
                  </a:cubicBezTo>
                  <a:cubicBezTo>
                    <a:pt x="169985" y="345180"/>
                    <a:pt x="140026" y="488461"/>
                    <a:pt x="175847" y="593969"/>
                  </a:cubicBezTo>
                  <a:cubicBezTo>
                    <a:pt x="211668" y="699477"/>
                    <a:pt x="283959" y="808241"/>
                    <a:pt x="355600" y="879231"/>
                  </a:cubicBezTo>
                  <a:cubicBezTo>
                    <a:pt x="427241" y="950221"/>
                    <a:pt x="523631" y="935893"/>
                    <a:pt x="605693" y="1019908"/>
                  </a:cubicBezTo>
                  <a:cubicBezTo>
                    <a:pt x="687755" y="1103923"/>
                    <a:pt x="812150" y="1322754"/>
                    <a:pt x="847970" y="1383323"/>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sp>
          <p:nvSpPr>
            <p:cNvPr id="106" name="Balloon 1"/>
            <p:cNvSpPr/>
            <p:nvPr/>
          </p:nvSpPr>
          <p:spPr>
            <a:xfrm rot="19563144">
              <a:off x="2695339" y="1337521"/>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FF0000"/>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grpSp>
      <p:grpSp>
        <p:nvGrpSpPr>
          <p:cNvPr id="123" name="Balloon 2"/>
          <p:cNvGrpSpPr/>
          <p:nvPr/>
        </p:nvGrpSpPr>
        <p:grpSpPr>
          <a:xfrm>
            <a:off x="2355050" y="634274"/>
            <a:ext cx="1194111" cy="2094273"/>
            <a:chOff x="3140067" y="845698"/>
            <a:chExt cx="1592148" cy="2792364"/>
          </a:xfrm>
        </p:grpSpPr>
        <p:sp>
          <p:nvSpPr>
            <p:cNvPr id="122" name="String 2"/>
            <p:cNvSpPr/>
            <p:nvPr/>
          </p:nvSpPr>
          <p:spPr>
            <a:xfrm>
              <a:off x="3942862" y="2168769"/>
              <a:ext cx="789353" cy="1469293"/>
            </a:xfrm>
            <a:custGeom>
              <a:avLst/>
              <a:gdLst>
                <a:gd name="connsiteX0" fmla="*/ 0 w 789353"/>
                <a:gd name="connsiteY0" fmla="*/ 0 h 1469293"/>
                <a:gd name="connsiteX1" fmla="*/ 105507 w 789353"/>
                <a:gd name="connsiteY1" fmla="*/ 222739 h 1469293"/>
                <a:gd name="connsiteX2" fmla="*/ 496276 w 789353"/>
                <a:gd name="connsiteY2" fmla="*/ 504093 h 1469293"/>
                <a:gd name="connsiteX3" fmla="*/ 691661 w 789353"/>
                <a:gd name="connsiteY3" fmla="*/ 898769 h 1469293"/>
                <a:gd name="connsiteX4" fmla="*/ 789353 w 789353"/>
                <a:gd name="connsiteY4" fmla="*/ 1469293 h 146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53" h="1469293">
                  <a:moveTo>
                    <a:pt x="0" y="0"/>
                  </a:moveTo>
                  <a:cubicBezTo>
                    <a:pt x="11397" y="69362"/>
                    <a:pt x="22794" y="138724"/>
                    <a:pt x="105507" y="222739"/>
                  </a:cubicBezTo>
                  <a:cubicBezTo>
                    <a:pt x="188220" y="306755"/>
                    <a:pt x="398584" y="391421"/>
                    <a:pt x="496276" y="504093"/>
                  </a:cubicBezTo>
                  <a:cubicBezTo>
                    <a:pt x="593968" y="616765"/>
                    <a:pt x="642815" y="737902"/>
                    <a:pt x="691661" y="898769"/>
                  </a:cubicBezTo>
                  <a:cubicBezTo>
                    <a:pt x="740507" y="1059636"/>
                    <a:pt x="764930" y="1264464"/>
                    <a:pt x="789353" y="1469293"/>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sp>
          <p:nvSpPr>
            <p:cNvPr id="80" name="Balloon 2"/>
            <p:cNvSpPr/>
            <p:nvPr/>
          </p:nvSpPr>
          <p:spPr>
            <a:xfrm rot="20167111">
              <a:off x="3140067" y="845698"/>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05BCFE"/>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grpSp>
      <p:grpSp>
        <p:nvGrpSpPr>
          <p:cNvPr id="125" name="Balloon 3"/>
          <p:cNvGrpSpPr/>
          <p:nvPr/>
        </p:nvGrpSpPr>
        <p:grpSpPr>
          <a:xfrm>
            <a:off x="2817000" y="218793"/>
            <a:ext cx="929053" cy="2465792"/>
            <a:chOff x="3756000" y="291724"/>
            <a:chExt cx="1238737" cy="3287722"/>
          </a:xfrm>
        </p:grpSpPr>
        <p:sp>
          <p:nvSpPr>
            <p:cNvPr id="124" name="String 3"/>
            <p:cNvSpPr/>
            <p:nvPr/>
          </p:nvSpPr>
          <p:spPr>
            <a:xfrm>
              <a:off x="4452324" y="1656862"/>
              <a:ext cx="542413" cy="1922584"/>
            </a:xfrm>
            <a:custGeom>
              <a:avLst/>
              <a:gdLst>
                <a:gd name="connsiteX0" fmla="*/ 10261 w 542413"/>
                <a:gd name="connsiteY0" fmla="*/ 0 h 1922584"/>
                <a:gd name="connsiteX1" fmla="*/ 21984 w 542413"/>
                <a:gd name="connsiteY1" fmla="*/ 320430 h 1922584"/>
                <a:gd name="connsiteX2" fmla="*/ 205645 w 542413"/>
                <a:gd name="connsiteY2" fmla="*/ 644769 h 1922584"/>
                <a:gd name="connsiteX3" fmla="*/ 408845 w 542413"/>
                <a:gd name="connsiteY3" fmla="*/ 1016000 h 1922584"/>
                <a:gd name="connsiteX4" fmla="*/ 541707 w 542413"/>
                <a:gd name="connsiteY4" fmla="*/ 1574800 h 1922584"/>
                <a:gd name="connsiteX5" fmla="*/ 451830 w 542413"/>
                <a:gd name="connsiteY5" fmla="*/ 1922584 h 192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413" h="1922584">
                  <a:moveTo>
                    <a:pt x="10261" y="0"/>
                  </a:moveTo>
                  <a:cubicBezTo>
                    <a:pt x="-160" y="106484"/>
                    <a:pt x="-10580" y="212969"/>
                    <a:pt x="21984" y="320430"/>
                  </a:cubicBezTo>
                  <a:cubicBezTo>
                    <a:pt x="54548" y="427891"/>
                    <a:pt x="141168" y="528841"/>
                    <a:pt x="205645" y="644769"/>
                  </a:cubicBezTo>
                  <a:cubicBezTo>
                    <a:pt x="270122" y="760697"/>
                    <a:pt x="352835" y="860995"/>
                    <a:pt x="408845" y="1016000"/>
                  </a:cubicBezTo>
                  <a:cubicBezTo>
                    <a:pt x="464855" y="1171005"/>
                    <a:pt x="534543" y="1423703"/>
                    <a:pt x="541707" y="1574800"/>
                  </a:cubicBezTo>
                  <a:cubicBezTo>
                    <a:pt x="548871" y="1725897"/>
                    <a:pt x="500350" y="1824240"/>
                    <a:pt x="451830" y="1922584"/>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sp>
          <p:nvSpPr>
            <p:cNvPr id="81" name="Balloon 3"/>
            <p:cNvSpPr/>
            <p:nvPr/>
          </p:nvSpPr>
          <p:spPr>
            <a:xfrm rot="20719926">
              <a:off x="3756000" y="291724"/>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92D050"/>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grpSp>
      <p:grpSp>
        <p:nvGrpSpPr>
          <p:cNvPr id="132" name="Balloon 6"/>
          <p:cNvGrpSpPr/>
          <p:nvPr/>
        </p:nvGrpSpPr>
        <p:grpSpPr>
          <a:xfrm>
            <a:off x="4551041" y="81647"/>
            <a:ext cx="810000" cy="2574314"/>
            <a:chOff x="6068054" y="108863"/>
            <a:chExt cx="1080000" cy="3432418"/>
          </a:xfrm>
        </p:grpSpPr>
        <p:sp>
          <p:nvSpPr>
            <p:cNvPr id="131" name="String 6"/>
            <p:cNvSpPr/>
            <p:nvPr/>
          </p:nvSpPr>
          <p:spPr>
            <a:xfrm>
              <a:off x="6442804" y="1492766"/>
              <a:ext cx="323717" cy="2048515"/>
            </a:xfrm>
            <a:custGeom>
              <a:avLst/>
              <a:gdLst>
                <a:gd name="connsiteX0" fmla="*/ 155093 w 323717"/>
                <a:gd name="connsiteY0" fmla="*/ 0 h 2048515"/>
                <a:gd name="connsiteX1" fmla="*/ 323110 w 323717"/>
                <a:gd name="connsiteY1" fmla="*/ 562211 h 2048515"/>
                <a:gd name="connsiteX2" fmla="*/ 210021 w 323717"/>
                <a:gd name="connsiteY2" fmla="*/ 972560 h 2048515"/>
                <a:gd name="connsiteX3" fmla="*/ 171248 w 323717"/>
                <a:gd name="connsiteY3" fmla="*/ 1182581 h 2048515"/>
                <a:gd name="connsiteX4" fmla="*/ 219715 w 323717"/>
                <a:gd name="connsiteY4" fmla="*/ 1424913 h 2048515"/>
                <a:gd name="connsiteX5" fmla="*/ 193866 w 323717"/>
                <a:gd name="connsiteY5" fmla="*/ 1667245 h 2048515"/>
                <a:gd name="connsiteX6" fmla="*/ 93702 w 323717"/>
                <a:gd name="connsiteY6" fmla="*/ 1764178 h 2048515"/>
                <a:gd name="connsiteX7" fmla="*/ 0 w 323717"/>
                <a:gd name="connsiteY7" fmla="*/ 2048515 h 20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717" h="2048515">
                  <a:moveTo>
                    <a:pt x="155093" y="0"/>
                  </a:moveTo>
                  <a:cubicBezTo>
                    <a:pt x="234524" y="200059"/>
                    <a:pt x="313955" y="400118"/>
                    <a:pt x="323110" y="562211"/>
                  </a:cubicBezTo>
                  <a:cubicBezTo>
                    <a:pt x="332265" y="724304"/>
                    <a:pt x="235331" y="869165"/>
                    <a:pt x="210021" y="972560"/>
                  </a:cubicBezTo>
                  <a:cubicBezTo>
                    <a:pt x="184711" y="1075955"/>
                    <a:pt x="169632" y="1107189"/>
                    <a:pt x="171248" y="1182581"/>
                  </a:cubicBezTo>
                  <a:cubicBezTo>
                    <a:pt x="172864" y="1257973"/>
                    <a:pt x="215945" y="1344136"/>
                    <a:pt x="219715" y="1424913"/>
                  </a:cubicBezTo>
                  <a:cubicBezTo>
                    <a:pt x="223485" y="1505690"/>
                    <a:pt x="214868" y="1610701"/>
                    <a:pt x="193866" y="1667245"/>
                  </a:cubicBezTo>
                  <a:cubicBezTo>
                    <a:pt x="172864" y="1723789"/>
                    <a:pt x="126013" y="1700633"/>
                    <a:pt x="93702" y="1764178"/>
                  </a:cubicBezTo>
                  <a:cubicBezTo>
                    <a:pt x="61391" y="1827723"/>
                    <a:pt x="1077" y="2012434"/>
                    <a:pt x="0" y="2048515"/>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sp>
          <p:nvSpPr>
            <p:cNvPr id="101" name="Balloon 6"/>
            <p:cNvSpPr/>
            <p:nvPr/>
          </p:nvSpPr>
          <p:spPr>
            <a:xfrm>
              <a:off x="6068054" y="108863"/>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00B0F0"/>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grpSp>
      <p:grpSp>
        <p:nvGrpSpPr>
          <p:cNvPr id="136" name="Balloon 8"/>
          <p:cNvGrpSpPr/>
          <p:nvPr/>
        </p:nvGrpSpPr>
        <p:grpSpPr>
          <a:xfrm>
            <a:off x="5287079" y="131313"/>
            <a:ext cx="1356696" cy="2547699"/>
            <a:chOff x="7049438" y="175084"/>
            <a:chExt cx="1808928" cy="3396932"/>
          </a:xfrm>
        </p:grpSpPr>
        <p:sp>
          <p:nvSpPr>
            <p:cNvPr id="135" name="String 8"/>
            <p:cNvSpPr/>
            <p:nvPr/>
          </p:nvSpPr>
          <p:spPr>
            <a:xfrm>
              <a:off x="7049438" y="1486463"/>
              <a:ext cx="986471" cy="2085553"/>
            </a:xfrm>
            <a:custGeom>
              <a:avLst/>
              <a:gdLst>
                <a:gd name="connsiteX0" fmla="*/ 986471 w 986471"/>
                <a:gd name="connsiteY0" fmla="*/ 0 h 2085553"/>
                <a:gd name="connsiteX1" fmla="*/ 783772 w 986471"/>
                <a:gd name="connsiteY1" fmla="*/ 346841 h 2085553"/>
                <a:gd name="connsiteX2" fmla="*/ 648639 w 986471"/>
                <a:gd name="connsiteY2" fmla="*/ 1004489 h 2085553"/>
                <a:gd name="connsiteX3" fmla="*/ 180178 w 986471"/>
                <a:gd name="connsiteY3" fmla="*/ 1508985 h 2085553"/>
                <a:gd name="connsiteX4" fmla="*/ 0 w 986471"/>
                <a:gd name="connsiteY4" fmla="*/ 2085553 h 208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471" h="2085553">
                  <a:moveTo>
                    <a:pt x="986471" y="0"/>
                  </a:moveTo>
                  <a:cubicBezTo>
                    <a:pt x="913274" y="89713"/>
                    <a:pt x="840077" y="179426"/>
                    <a:pt x="783772" y="346841"/>
                  </a:cubicBezTo>
                  <a:cubicBezTo>
                    <a:pt x="727467" y="514256"/>
                    <a:pt x="749238" y="810798"/>
                    <a:pt x="648639" y="1004489"/>
                  </a:cubicBezTo>
                  <a:cubicBezTo>
                    <a:pt x="548040" y="1198180"/>
                    <a:pt x="288285" y="1328808"/>
                    <a:pt x="180178" y="1508985"/>
                  </a:cubicBezTo>
                  <a:cubicBezTo>
                    <a:pt x="72071" y="1689162"/>
                    <a:pt x="36035" y="1887357"/>
                    <a:pt x="0" y="2085553"/>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sp>
          <p:nvSpPr>
            <p:cNvPr id="103" name="Balloon 8"/>
            <p:cNvSpPr/>
            <p:nvPr/>
          </p:nvSpPr>
          <p:spPr>
            <a:xfrm rot="1512258">
              <a:off x="7778366" y="175084"/>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9CDC57"/>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grpSp>
      <p:grpSp>
        <p:nvGrpSpPr>
          <p:cNvPr id="142" name="Balloon 9"/>
          <p:cNvGrpSpPr/>
          <p:nvPr/>
        </p:nvGrpSpPr>
        <p:grpSpPr>
          <a:xfrm>
            <a:off x="5868151" y="621647"/>
            <a:ext cx="1096352" cy="2070878"/>
            <a:chOff x="7824201" y="828863"/>
            <a:chExt cx="1461802" cy="2761170"/>
          </a:xfrm>
        </p:grpSpPr>
        <p:sp>
          <p:nvSpPr>
            <p:cNvPr id="137" name="String 9"/>
            <p:cNvSpPr/>
            <p:nvPr/>
          </p:nvSpPr>
          <p:spPr>
            <a:xfrm>
              <a:off x="7824201" y="2139606"/>
              <a:ext cx="635125" cy="1450427"/>
            </a:xfrm>
            <a:custGeom>
              <a:avLst/>
              <a:gdLst>
                <a:gd name="connsiteX0" fmla="*/ 635125 w 635125"/>
                <a:gd name="connsiteY0" fmla="*/ 0 h 1450427"/>
                <a:gd name="connsiteX1" fmla="*/ 382877 w 635125"/>
                <a:gd name="connsiteY1" fmla="*/ 333328 h 1450427"/>
                <a:gd name="connsiteX2" fmla="*/ 270266 w 635125"/>
                <a:gd name="connsiteY2" fmla="*/ 720709 h 1450427"/>
                <a:gd name="connsiteX3" fmla="*/ 207204 w 635125"/>
                <a:gd name="connsiteY3" fmla="*/ 1139622 h 1450427"/>
                <a:gd name="connsiteX4" fmla="*/ 0 w 635125"/>
                <a:gd name="connsiteY4" fmla="*/ 1450427 h 145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125" h="1450427">
                  <a:moveTo>
                    <a:pt x="635125" y="0"/>
                  </a:moveTo>
                  <a:cubicBezTo>
                    <a:pt x="539406" y="106605"/>
                    <a:pt x="443687" y="213210"/>
                    <a:pt x="382877" y="333328"/>
                  </a:cubicBezTo>
                  <a:cubicBezTo>
                    <a:pt x="322067" y="453446"/>
                    <a:pt x="299545" y="586327"/>
                    <a:pt x="270266" y="720709"/>
                  </a:cubicBezTo>
                  <a:cubicBezTo>
                    <a:pt x="240987" y="855091"/>
                    <a:pt x="252248" y="1018002"/>
                    <a:pt x="207204" y="1139622"/>
                  </a:cubicBezTo>
                  <a:cubicBezTo>
                    <a:pt x="162160" y="1261242"/>
                    <a:pt x="29279" y="1398626"/>
                    <a:pt x="0" y="1450427"/>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sp>
          <p:nvSpPr>
            <p:cNvPr id="104" name="Balloon 9"/>
            <p:cNvSpPr/>
            <p:nvPr/>
          </p:nvSpPr>
          <p:spPr>
            <a:xfrm rot="1512258">
              <a:off x="8206003" y="828863"/>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8F4CC3"/>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grpSp>
      <p:grpSp>
        <p:nvGrpSpPr>
          <p:cNvPr id="143" name="Basket"/>
          <p:cNvGrpSpPr/>
          <p:nvPr/>
        </p:nvGrpSpPr>
        <p:grpSpPr>
          <a:xfrm>
            <a:off x="3222000" y="2001802"/>
            <a:ext cx="2700000" cy="1990395"/>
            <a:chOff x="4296000" y="2669069"/>
            <a:chExt cx="3600000" cy="2653860"/>
          </a:xfrm>
        </p:grpSpPr>
        <p:pic>
          <p:nvPicPr>
            <p:cNvPr id="73" name="Basket Ba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038" y="3531260"/>
              <a:ext cx="3133962" cy="1406489"/>
            </a:xfrm>
            <a:prstGeom prst="rect">
              <a:avLst/>
            </a:prstGeom>
          </p:spPr>
        </p:pic>
        <p:pic>
          <p:nvPicPr>
            <p:cNvPr id="75" name="Basket Left Sid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2151" y="3531260"/>
              <a:ext cx="536917" cy="1750817"/>
            </a:xfrm>
            <a:prstGeom prst="rect">
              <a:avLst/>
            </a:prstGeom>
          </p:spPr>
        </p:pic>
        <p:pic>
          <p:nvPicPr>
            <p:cNvPr id="128" name="Character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3657" y="2669069"/>
              <a:ext cx="1921680" cy="1335167"/>
            </a:xfrm>
            <a:prstGeom prst="rect">
              <a:avLst/>
            </a:prstGeom>
          </p:spPr>
        </p:pic>
        <p:pic>
          <p:nvPicPr>
            <p:cNvPr id="67" name="Basket Fron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96000" y="3968662"/>
              <a:ext cx="3139798" cy="1324785"/>
            </a:xfrm>
            <a:prstGeom prst="rect">
              <a:avLst/>
            </a:prstGeom>
          </p:spPr>
        </p:pic>
        <p:pic>
          <p:nvPicPr>
            <p:cNvPr id="71" name="Basket Right Sid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3247" y="3531260"/>
              <a:ext cx="542753" cy="1791669"/>
            </a:xfrm>
            <a:prstGeom prst="rect">
              <a:avLst/>
            </a:prstGeom>
          </p:spPr>
        </p:pic>
      </p:grpSp>
      <p:grpSp>
        <p:nvGrpSpPr>
          <p:cNvPr id="130" name="Balloon 5"/>
          <p:cNvGrpSpPr/>
          <p:nvPr/>
        </p:nvGrpSpPr>
        <p:grpSpPr>
          <a:xfrm>
            <a:off x="3936764" y="214978"/>
            <a:ext cx="810000" cy="2777825"/>
            <a:chOff x="5249019" y="286636"/>
            <a:chExt cx="1080000" cy="3703767"/>
          </a:xfrm>
        </p:grpSpPr>
        <p:sp>
          <p:nvSpPr>
            <p:cNvPr id="129" name="String 5"/>
            <p:cNvSpPr/>
            <p:nvPr/>
          </p:nvSpPr>
          <p:spPr>
            <a:xfrm>
              <a:off x="5752149" y="1657552"/>
              <a:ext cx="247199" cy="2332851"/>
            </a:xfrm>
            <a:custGeom>
              <a:avLst/>
              <a:gdLst>
                <a:gd name="connsiteX0" fmla="*/ 79978 w 247199"/>
                <a:gd name="connsiteY0" fmla="*/ 0 h 2332851"/>
                <a:gd name="connsiteX1" fmla="*/ 144600 w 247199"/>
                <a:gd name="connsiteY1" fmla="*/ 387731 h 2332851"/>
                <a:gd name="connsiteX2" fmla="*/ 21818 w 247199"/>
                <a:gd name="connsiteY2" fmla="*/ 772232 h 2332851"/>
                <a:gd name="connsiteX3" fmla="*/ 21818 w 247199"/>
                <a:gd name="connsiteY3" fmla="*/ 1185812 h 2332851"/>
                <a:gd name="connsiteX4" fmla="*/ 241533 w 247199"/>
                <a:gd name="connsiteY4" fmla="*/ 1886960 h 2332851"/>
                <a:gd name="connsiteX5" fmla="*/ 160756 w 247199"/>
                <a:gd name="connsiteY5" fmla="*/ 2332851 h 233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99" h="2332851">
                  <a:moveTo>
                    <a:pt x="79978" y="0"/>
                  </a:moveTo>
                  <a:cubicBezTo>
                    <a:pt x="117135" y="129513"/>
                    <a:pt x="154293" y="259026"/>
                    <a:pt x="144600" y="387731"/>
                  </a:cubicBezTo>
                  <a:cubicBezTo>
                    <a:pt x="134907" y="516436"/>
                    <a:pt x="42282" y="639219"/>
                    <a:pt x="21818" y="772232"/>
                  </a:cubicBezTo>
                  <a:cubicBezTo>
                    <a:pt x="1354" y="905245"/>
                    <a:pt x="-14801" y="1000024"/>
                    <a:pt x="21818" y="1185812"/>
                  </a:cubicBezTo>
                  <a:cubicBezTo>
                    <a:pt x="58437" y="1371600"/>
                    <a:pt x="218377" y="1695787"/>
                    <a:pt x="241533" y="1886960"/>
                  </a:cubicBezTo>
                  <a:cubicBezTo>
                    <a:pt x="264689" y="2078133"/>
                    <a:pt x="212722" y="2205492"/>
                    <a:pt x="160756" y="2332851"/>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sp>
          <p:nvSpPr>
            <p:cNvPr id="97" name="Balloon 5"/>
            <p:cNvSpPr/>
            <p:nvPr/>
          </p:nvSpPr>
          <p:spPr>
            <a:xfrm rot="21278860">
              <a:off x="5249019" y="286636"/>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7030A0"/>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grpSp>
      <p:grpSp>
        <p:nvGrpSpPr>
          <p:cNvPr id="134" name="Balloon 7"/>
          <p:cNvGrpSpPr/>
          <p:nvPr/>
        </p:nvGrpSpPr>
        <p:grpSpPr>
          <a:xfrm>
            <a:off x="5206339" y="300010"/>
            <a:ext cx="810000" cy="2689699"/>
            <a:chOff x="6941785" y="400013"/>
            <a:chExt cx="1080000" cy="3586265"/>
          </a:xfrm>
        </p:grpSpPr>
        <p:sp>
          <p:nvSpPr>
            <p:cNvPr id="133" name="String 7"/>
            <p:cNvSpPr/>
            <p:nvPr/>
          </p:nvSpPr>
          <p:spPr>
            <a:xfrm>
              <a:off x="6978094" y="1795089"/>
              <a:ext cx="501714" cy="2191189"/>
            </a:xfrm>
            <a:custGeom>
              <a:avLst/>
              <a:gdLst>
                <a:gd name="connsiteX0" fmla="*/ 446665 w 501714"/>
                <a:gd name="connsiteY0" fmla="*/ 0 h 2191189"/>
                <a:gd name="connsiteX1" fmla="*/ 497231 w 501714"/>
                <a:gd name="connsiteY1" fmla="*/ 463521 h 2191189"/>
                <a:gd name="connsiteX2" fmla="*/ 345534 w 501714"/>
                <a:gd name="connsiteY2" fmla="*/ 960752 h 2191189"/>
                <a:gd name="connsiteX3" fmla="*/ 349747 w 501714"/>
                <a:gd name="connsiteY3" fmla="*/ 1394776 h 2191189"/>
                <a:gd name="connsiteX4" fmla="*/ 223333 w 501714"/>
                <a:gd name="connsiteY4" fmla="*/ 1833014 h 2191189"/>
                <a:gd name="connsiteX5" fmla="*/ 0 w 501714"/>
                <a:gd name="connsiteY5" fmla="*/ 2191189 h 219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714" h="2191189">
                  <a:moveTo>
                    <a:pt x="446665" y="0"/>
                  </a:moveTo>
                  <a:cubicBezTo>
                    <a:pt x="480375" y="151698"/>
                    <a:pt x="514086" y="303396"/>
                    <a:pt x="497231" y="463521"/>
                  </a:cubicBezTo>
                  <a:cubicBezTo>
                    <a:pt x="480376" y="623646"/>
                    <a:pt x="370115" y="805543"/>
                    <a:pt x="345534" y="960752"/>
                  </a:cubicBezTo>
                  <a:cubicBezTo>
                    <a:pt x="320953" y="1115961"/>
                    <a:pt x="370114" y="1249399"/>
                    <a:pt x="349747" y="1394776"/>
                  </a:cubicBezTo>
                  <a:cubicBezTo>
                    <a:pt x="329380" y="1540153"/>
                    <a:pt x="281624" y="1700279"/>
                    <a:pt x="223333" y="1833014"/>
                  </a:cubicBezTo>
                  <a:cubicBezTo>
                    <a:pt x="165042" y="1965750"/>
                    <a:pt x="82521" y="2078469"/>
                    <a:pt x="0" y="2191189"/>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sp>
          <p:nvSpPr>
            <p:cNvPr id="102" name="Balloon 7"/>
            <p:cNvSpPr/>
            <p:nvPr/>
          </p:nvSpPr>
          <p:spPr>
            <a:xfrm rot="202149">
              <a:off x="6941785" y="400013"/>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FF0C0C"/>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grpSp>
      <p:grpSp>
        <p:nvGrpSpPr>
          <p:cNvPr id="127" name="Balloon 4"/>
          <p:cNvGrpSpPr/>
          <p:nvPr/>
        </p:nvGrpSpPr>
        <p:grpSpPr>
          <a:xfrm>
            <a:off x="3347141" y="515652"/>
            <a:ext cx="810000" cy="2476664"/>
            <a:chOff x="4462855" y="687535"/>
            <a:chExt cx="1080000" cy="3302219"/>
          </a:xfrm>
        </p:grpSpPr>
        <p:sp>
          <p:nvSpPr>
            <p:cNvPr id="126" name="String 4"/>
            <p:cNvSpPr/>
            <p:nvPr/>
          </p:nvSpPr>
          <p:spPr>
            <a:xfrm>
              <a:off x="4821370" y="2078892"/>
              <a:ext cx="231783" cy="1910862"/>
            </a:xfrm>
            <a:custGeom>
              <a:avLst/>
              <a:gdLst>
                <a:gd name="connsiteX0" fmla="*/ 168753 w 231783"/>
                <a:gd name="connsiteY0" fmla="*/ 0 h 1910862"/>
                <a:gd name="connsiteX1" fmla="*/ 227368 w 231783"/>
                <a:gd name="connsiteY1" fmla="*/ 484554 h 1910862"/>
                <a:gd name="connsiteX2" fmla="*/ 63245 w 231783"/>
                <a:gd name="connsiteY2" fmla="*/ 1039446 h 1910862"/>
                <a:gd name="connsiteX3" fmla="*/ 722 w 231783"/>
                <a:gd name="connsiteY3" fmla="*/ 1340339 h 1910862"/>
                <a:gd name="connsiteX4" fmla="*/ 98415 w 231783"/>
                <a:gd name="connsiteY4" fmla="*/ 1910862 h 191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3" h="1910862">
                  <a:moveTo>
                    <a:pt x="168753" y="0"/>
                  </a:moveTo>
                  <a:cubicBezTo>
                    <a:pt x="206853" y="155656"/>
                    <a:pt x="244953" y="311313"/>
                    <a:pt x="227368" y="484554"/>
                  </a:cubicBezTo>
                  <a:cubicBezTo>
                    <a:pt x="209783" y="657795"/>
                    <a:pt x="101019" y="896815"/>
                    <a:pt x="63245" y="1039446"/>
                  </a:cubicBezTo>
                  <a:cubicBezTo>
                    <a:pt x="25471" y="1182077"/>
                    <a:pt x="-5140" y="1195103"/>
                    <a:pt x="722" y="1340339"/>
                  </a:cubicBezTo>
                  <a:cubicBezTo>
                    <a:pt x="6584" y="1485575"/>
                    <a:pt x="52499" y="1698218"/>
                    <a:pt x="98415" y="1910862"/>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sp>
          <p:nvSpPr>
            <p:cNvPr id="96" name="Balloon 4"/>
            <p:cNvSpPr/>
            <p:nvPr/>
          </p:nvSpPr>
          <p:spPr>
            <a:xfrm>
              <a:off x="4462855" y="687535"/>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FFC000"/>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grpSp>
      <p:grpSp>
        <p:nvGrpSpPr>
          <p:cNvPr id="141" name="Balloon 10"/>
          <p:cNvGrpSpPr/>
          <p:nvPr/>
        </p:nvGrpSpPr>
        <p:grpSpPr>
          <a:xfrm>
            <a:off x="5543831" y="925402"/>
            <a:ext cx="2098323" cy="2047524"/>
            <a:chOff x="7391775" y="1233869"/>
            <a:chExt cx="2797764" cy="2730032"/>
          </a:xfrm>
        </p:grpSpPr>
        <p:sp>
          <p:nvSpPr>
            <p:cNvPr id="138" name="String 10"/>
            <p:cNvSpPr/>
            <p:nvPr/>
          </p:nvSpPr>
          <p:spPr>
            <a:xfrm>
              <a:off x="7391775" y="2171137"/>
              <a:ext cx="1554030" cy="1792764"/>
            </a:xfrm>
            <a:custGeom>
              <a:avLst/>
              <a:gdLst>
                <a:gd name="connsiteX0" fmla="*/ 1554030 w 1554030"/>
                <a:gd name="connsiteY0" fmla="*/ 0 h 1792764"/>
                <a:gd name="connsiteX1" fmla="*/ 1355835 w 1554030"/>
                <a:gd name="connsiteY1" fmla="*/ 247744 h 1792764"/>
                <a:gd name="connsiteX2" fmla="*/ 1216197 w 1554030"/>
                <a:gd name="connsiteY2" fmla="*/ 707196 h 1792764"/>
                <a:gd name="connsiteX3" fmla="*/ 864852 w 1554030"/>
                <a:gd name="connsiteY3" fmla="*/ 1067551 h 1792764"/>
                <a:gd name="connsiteX4" fmla="*/ 166664 w 1554030"/>
                <a:gd name="connsiteY4" fmla="*/ 1409888 h 1792764"/>
                <a:gd name="connsiteX5" fmla="*/ 0 w 1554030"/>
                <a:gd name="connsiteY5" fmla="*/ 1792764 h 17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030" h="1792764">
                  <a:moveTo>
                    <a:pt x="1554030" y="0"/>
                  </a:moveTo>
                  <a:cubicBezTo>
                    <a:pt x="1483085" y="64939"/>
                    <a:pt x="1412140" y="129878"/>
                    <a:pt x="1355835" y="247744"/>
                  </a:cubicBezTo>
                  <a:cubicBezTo>
                    <a:pt x="1299529" y="365610"/>
                    <a:pt x="1298027" y="570562"/>
                    <a:pt x="1216197" y="707196"/>
                  </a:cubicBezTo>
                  <a:cubicBezTo>
                    <a:pt x="1134367" y="843830"/>
                    <a:pt x="1039774" y="950436"/>
                    <a:pt x="864852" y="1067551"/>
                  </a:cubicBezTo>
                  <a:cubicBezTo>
                    <a:pt x="689930" y="1184666"/>
                    <a:pt x="310806" y="1289019"/>
                    <a:pt x="166664" y="1409888"/>
                  </a:cubicBezTo>
                  <a:cubicBezTo>
                    <a:pt x="22522" y="1530757"/>
                    <a:pt x="11261" y="1661760"/>
                    <a:pt x="0" y="1792764"/>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sp>
          <p:nvSpPr>
            <p:cNvPr id="105" name="Balloon 10"/>
            <p:cNvSpPr/>
            <p:nvPr/>
          </p:nvSpPr>
          <p:spPr>
            <a:xfrm rot="3114771">
              <a:off x="8929539" y="1053869"/>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FFC904"/>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300" dirty="0">
                  <a:solidFill>
                    <a:prstClr val="black"/>
                  </a:solidFill>
                  <a:sym typeface="Wingdings" panose="05000000000000000000" pitchFamily="2" charset="2"/>
                </a:rPr>
                <a:t></a:t>
              </a:r>
              <a:endParaRPr lang="en-GB" sz="1050" dirty="0">
                <a:solidFill>
                  <a:prstClr val="black"/>
                </a:solidFill>
              </a:endParaRPr>
            </a:p>
          </p:txBody>
        </p:sp>
      </p:grpSp>
      <p:sp>
        <p:nvSpPr>
          <p:cNvPr id="147" name="Button 1"/>
          <p:cNvSpPr/>
          <p:nvPr/>
        </p:nvSpPr>
        <p:spPr>
          <a:xfrm>
            <a:off x="156484" y="179553"/>
            <a:ext cx="540000" cy="540000"/>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2400" dirty="0">
                <a:solidFill>
                  <a:prstClr val="black"/>
                </a:solidFill>
                <a:latin typeface="Arial Black" panose="020B0A04020102020204" pitchFamily="34" charset="0"/>
              </a:rPr>
              <a:t>1</a:t>
            </a:r>
          </a:p>
        </p:txBody>
      </p:sp>
      <p:sp>
        <p:nvSpPr>
          <p:cNvPr id="149" name="Button 2"/>
          <p:cNvSpPr/>
          <p:nvPr/>
        </p:nvSpPr>
        <p:spPr>
          <a:xfrm>
            <a:off x="156484" y="829388"/>
            <a:ext cx="540000" cy="540000"/>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2400" dirty="0">
                <a:solidFill>
                  <a:prstClr val="black"/>
                </a:solidFill>
                <a:latin typeface="Arial Black" panose="020B0A04020102020204" pitchFamily="34" charset="0"/>
              </a:rPr>
              <a:t>2</a:t>
            </a:r>
          </a:p>
        </p:txBody>
      </p:sp>
      <p:sp>
        <p:nvSpPr>
          <p:cNvPr id="150" name="Button 3"/>
          <p:cNvSpPr/>
          <p:nvPr/>
        </p:nvSpPr>
        <p:spPr>
          <a:xfrm>
            <a:off x="156484" y="1479222"/>
            <a:ext cx="540000" cy="540000"/>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2400" dirty="0">
                <a:solidFill>
                  <a:prstClr val="black"/>
                </a:solidFill>
                <a:latin typeface="Arial Black" panose="020B0A04020102020204" pitchFamily="34" charset="0"/>
              </a:rPr>
              <a:t>3</a:t>
            </a:r>
          </a:p>
        </p:txBody>
      </p:sp>
      <p:sp>
        <p:nvSpPr>
          <p:cNvPr id="151" name="Button 4"/>
          <p:cNvSpPr/>
          <p:nvPr/>
        </p:nvSpPr>
        <p:spPr>
          <a:xfrm>
            <a:off x="156484" y="2129057"/>
            <a:ext cx="540000" cy="540000"/>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2400" dirty="0">
                <a:solidFill>
                  <a:prstClr val="black"/>
                </a:solidFill>
                <a:latin typeface="Arial Black" panose="020B0A04020102020204" pitchFamily="34" charset="0"/>
              </a:rPr>
              <a:t>4</a:t>
            </a:r>
          </a:p>
        </p:txBody>
      </p:sp>
      <p:sp>
        <p:nvSpPr>
          <p:cNvPr id="152" name="Button 5"/>
          <p:cNvSpPr/>
          <p:nvPr/>
        </p:nvSpPr>
        <p:spPr>
          <a:xfrm>
            <a:off x="156484" y="2778891"/>
            <a:ext cx="540000" cy="540000"/>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2400" dirty="0">
                <a:solidFill>
                  <a:prstClr val="black"/>
                </a:solidFill>
                <a:latin typeface="Arial Black" panose="020B0A04020102020204" pitchFamily="34" charset="0"/>
              </a:rPr>
              <a:t>5</a:t>
            </a:r>
          </a:p>
        </p:txBody>
      </p:sp>
      <p:sp>
        <p:nvSpPr>
          <p:cNvPr id="153" name="Button 6"/>
          <p:cNvSpPr/>
          <p:nvPr/>
        </p:nvSpPr>
        <p:spPr>
          <a:xfrm>
            <a:off x="806416" y="179553"/>
            <a:ext cx="540000" cy="540000"/>
          </a:xfrm>
          <a:prstGeom prst="round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2400" dirty="0">
                <a:solidFill>
                  <a:prstClr val="black"/>
                </a:solidFill>
                <a:latin typeface="Arial Black" panose="020B0A04020102020204" pitchFamily="34" charset="0"/>
              </a:rPr>
              <a:t>6</a:t>
            </a:r>
          </a:p>
        </p:txBody>
      </p:sp>
      <p:sp>
        <p:nvSpPr>
          <p:cNvPr id="154" name="Button 7"/>
          <p:cNvSpPr/>
          <p:nvPr/>
        </p:nvSpPr>
        <p:spPr>
          <a:xfrm>
            <a:off x="806416" y="829388"/>
            <a:ext cx="540000" cy="540000"/>
          </a:xfrm>
          <a:prstGeom prst="round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2400" dirty="0">
                <a:solidFill>
                  <a:prstClr val="black"/>
                </a:solidFill>
                <a:latin typeface="Arial Black" panose="020B0A04020102020204" pitchFamily="34" charset="0"/>
              </a:rPr>
              <a:t>7</a:t>
            </a:r>
          </a:p>
        </p:txBody>
      </p:sp>
      <p:sp>
        <p:nvSpPr>
          <p:cNvPr id="155" name="Button 8"/>
          <p:cNvSpPr/>
          <p:nvPr/>
        </p:nvSpPr>
        <p:spPr>
          <a:xfrm>
            <a:off x="806416" y="1479222"/>
            <a:ext cx="540000" cy="540000"/>
          </a:xfrm>
          <a:prstGeom prst="round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2400" dirty="0">
                <a:solidFill>
                  <a:prstClr val="black"/>
                </a:solidFill>
                <a:latin typeface="Arial Black" panose="020B0A04020102020204" pitchFamily="34" charset="0"/>
              </a:rPr>
              <a:t>8</a:t>
            </a:r>
          </a:p>
        </p:txBody>
      </p:sp>
      <p:sp>
        <p:nvSpPr>
          <p:cNvPr id="156" name="Button 9"/>
          <p:cNvSpPr/>
          <p:nvPr/>
        </p:nvSpPr>
        <p:spPr>
          <a:xfrm>
            <a:off x="806416" y="2129057"/>
            <a:ext cx="540000" cy="540000"/>
          </a:xfrm>
          <a:prstGeom prst="round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2400" dirty="0">
                <a:solidFill>
                  <a:prstClr val="black"/>
                </a:solidFill>
                <a:latin typeface="Arial Black" panose="020B0A04020102020204" pitchFamily="34" charset="0"/>
              </a:rPr>
              <a:t>9</a:t>
            </a:r>
          </a:p>
        </p:txBody>
      </p:sp>
      <p:sp>
        <p:nvSpPr>
          <p:cNvPr id="157" name="Button 10"/>
          <p:cNvSpPr/>
          <p:nvPr/>
        </p:nvSpPr>
        <p:spPr>
          <a:xfrm>
            <a:off x="806416" y="2778891"/>
            <a:ext cx="540000" cy="540000"/>
          </a:xfrm>
          <a:prstGeom prst="round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2400" dirty="0">
                <a:solidFill>
                  <a:prstClr val="black"/>
                </a:solidFill>
                <a:latin typeface="Arial Black" panose="020B0A04020102020204" pitchFamily="34" charset="0"/>
              </a:rPr>
              <a:t>10</a:t>
            </a:r>
          </a:p>
        </p:txBody>
      </p:sp>
      <p:sp>
        <p:nvSpPr>
          <p:cNvPr id="2" name="مربع نص 1"/>
          <p:cNvSpPr txBox="1"/>
          <p:nvPr/>
        </p:nvSpPr>
        <p:spPr>
          <a:xfrm>
            <a:off x="6830079" y="207171"/>
            <a:ext cx="2313922" cy="461665"/>
          </a:xfrm>
          <a:prstGeom prst="rect">
            <a:avLst/>
          </a:prstGeom>
          <a:noFill/>
        </p:spPr>
        <p:txBody>
          <a:bodyPr wrap="square" rtlCol="1">
            <a:spAutoFit/>
          </a:bodyPr>
          <a:lstStyle/>
          <a:p>
            <a:pPr algn="ctr"/>
            <a:r>
              <a:rPr lang="ar-SA" sz="2400" b="1"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التقويم النهائي </a:t>
            </a:r>
          </a:p>
        </p:txBody>
      </p:sp>
    </p:spTree>
    <p:extLst>
      <p:ext uri="{BB962C8B-B14F-4D97-AF65-F5344CB8AC3E}">
        <p14:creationId xmlns:p14="http://schemas.microsoft.com/office/powerpoint/2010/main" val="2368333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1"/>
                    </p:tgtEl>
                  </p:cond>
                </p:stCondLst>
                <p:endSync evt="end" delay="0">
                  <p:rtn val="all"/>
                </p:endSync>
                <p:childTnLst>
                  <p:par>
                    <p:cTn id="3" fill="hold">
                      <p:stCondLst>
                        <p:cond delay="0"/>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2000"/>
                                        <p:tgtEl>
                                          <p:spTgt spid="121"/>
                                        </p:tgtEl>
                                        <p:attrNameLst>
                                          <p:attrName>ppt_x</p:attrName>
                                        </p:attrNameLst>
                                      </p:cBhvr>
                                      <p:tavLst>
                                        <p:tav tm="0">
                                          <p:val>
                                            <p:strVal val="ppt_x"/>
                                          </p:val>
                                        </p:tav>
                                        <p:tav tm="100000">
                                          <p:val>
                                            <p:strVal val="ppt_x"/>
                                          </p:val>
                                        </p:tav>
                                      </p:tavLst>
                                    </p:anim>
                                    <p:anim calcmode="lin" valueType="num">
                                      <p:cBhvr additive="base">
                                        <p:cTn id="7" dur="2000"/>
                                        <p:tgtEl>
                                          <p:spTgt spid="121"/>
                                        </p:tgtEl>
                                        <p:attrNameLst>
                                          <p:attrName>ppt_y</p:attrName>
                                        </p:attrNameLst>
                                      </p:cBhvr>
                                      <p:tavLst>
                                        <p:tav tm="0">
                                          <p:val>
                                            <p:strVal val="ppt_y"/>
                                          </p:val>
                                        </p:tav>
                                        <p:tav tm="100000">
                                          <p:val>
                                            <p:strVal val="0-ppt_h/2"/>
                                          </p:val>
                                        </p:tav>
                                      </p:tavLst>
                                    </p:anim>
                                    <p:set>
                                      <p:cBhvr>
                                        <p:cTn id="8" dur="1" fill="hold">
                                          <p:stCondLst>
                                            <p:cond delay="19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9" restart="whenNotActive" fill="hold" evtFilter="cancelBubble" nodeType="interactiveSeq">
                <p:stCondLst>
                  <p:cond evt="onClick" delay="0">
                    <p:tgtEl>
                      <p:spTgt spid="123"/>
                    </p:tgtEl>
                  </p:cond>
                </p:stCondLst>
                <p:endSync evt="end" delay="0">
                  <p:rtn val="all"/>
                </p:endSync>
                <p:childTnLst>
                  <p:par>
                    <p:cTn id="10" fill="hold">
                      <p:stCondLst>
                        <p:cond delay="0"/>
                      </p:stCondLst>
                      <p:childTnLst>
                        <p:par>
                          <p:cTn id="11" fill="hold">
                            <p:stCondLst>
                              <p:cond delay="0"/>
                            </p:stCondLst>
                            <p:childTnLst>
                              <p:par>
                                <p:cTn id="12" presetID="2" presetClass="exit" presetSubtype="1" fill="hold" nodeType="clickEffect">
                                  <p:stCondLst>
                                    <p:cond delay="0"/>
                                  </p:stCondLst>
                                  <p:childTnLst>
                                    <p:anim calcmode="lin" valueType="num">
                                      <p:cBhvr additive="base">
                                        <p:cTn id="13" dur="2000"/>
                                        <p:tgtEl>
                                          <p:spTgt spid="123"/>
                                        </p:tgtEl>
                                        <p:attrNameLst>
                                          <p:attrName>ppt_x</p:attrName>
                                        </p:attrNameLst>
                                      </p:cBhvr>
                                      <p:tavLst>
                                        <p:tav tm="0">
                                          <p:val>
                                            <p:strVal val="ppt_x"/>
                                          </p:val>
                                        </p:tav>
                                        <p:tav tm="100000">
                                          <p:val>
                                            <p:strVal val="ppt_x"/>
                                          </p:val>
                                        </p:tav>
                                      </p:tavLst>
                                    </p:anim>
                                    <p:anim calcmode="lin" valueType="num">
                                      <p:cBhvr additive="base">
                                        <p:cTn id="14" dur="2000"/>
                                        <p:tgtEl>
                                          <p:spTgt spid="123"/>
                                        </p:tgtEl>
                                        <p:attrNameLst>
                                          <p:attrName>ppt_y</p:attrName>
                                        </p:attrNameLst>
                                      </p:cBhvr>
                                      <p:tavLst>
                                        <p:tav tm="0">
                                          <p:val>
                                            <p:strVal val="ppt_y"/>
                                          </p:val>
                                        </p:tav>
                                        <p:tav tm="100000">
                                          <p:val>
                                            <p:strVal val="0-ppt_h/2"/>
                                          </p:val>
                                        </p:tav>
                                      </p:tavLst>
                                    </p:anim>
                                    <p:set>
                                      <p:cBhvr>
                                        <p:cTn id="15" dur="1" fill="hold">
                                          <p:stCondLst>
                                            <p:cond delay="1999"/>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16" restart="whenNotActive" fill="hold" evtFilter="cancelBubble" nodeType="interactiveSeq">
                <p:stCondLst>
                  <p:cond evt="onClick" delay="0">
                    <p:tgtEl>
                      <p:spTgt spid="125"/>
                    </p:tgtEl>
                  </p:cond>
                </p:stCondLst>
                <p:endSync evt="end" delay="0">
                  <p:rtn val="all"/>
                </p:endSync>
                <p:childTnLst>
                  <p:par>
                    <p:cTn id="17" fill="hold">
                      <p:stCondLst>
                        <p:cond delay="0"/>
                      </p:stCondLst>
                      <p:childTnLst>
                        <p:par>
                          <p:cTn id="18" fill="hold">
                            <p:stCondLst>
                              <p:cond delay="0"/>
                            </p:stCondLst>
                            <p:childTnLst>
                              <p:par>
                                <p:cTn id="19" presetID="2" presetClass="exit" presetSubtype="1" fill="hold" nodeType="clickEffect">
                                  <p:stCondLst>
                                    <p:cond delay="0"/>
                                  </p:stCondLst>
                                  <p:childTnLst>
                                    <p:anim calcmode="lin" valueType="num">
                                      <p:cBhvr additive="base">
                                        <p:cTn id="20" dur="2000"/>
                                        <p:tgtEl>
                                          <p:spTgt spid="125"/>
                                        </p:tgtEl>
                                        <p:attrNameLst>
                                          <p:attrName>ppt_x</p:attrName>
                                        </p:attrNameLst>
                                      </p:cBhvr>
                                      <p:tavLst>
                                        <p:tav tm="0">
                                          <p:val>
                                            <p:strVal val="ppt_x"/>
                                          </p:val>
                                        </p:tav>
                                        <p:tav tm="100000">
                                          <p:val>
                                            <p:strVal val="ppt_x"/>
                                          </p:val>
                                        </p:tav>
                                      </p:tavLst>
                                    </p:anim>
                                    <p:anim calcmode="lin" valueType="num">
                                      <p:cBhvr additive="base">
                                        <p:cTn id="21" dur="2000"/>
                                        <p:tgtEl>
                                          <p:spTgt spid="125"/>
                                        </p:tgtEl>
                                        <p:attrNameLst>
                                          <p:attrName>ppt_y</p:attrName>
                                        </p:attrNameLst>
                                      </p:cBhvr>
                                      <p:tavLst>
                                        <p:tav tm="0">
                                          <p:val>
                                            <p:strVal val="ppt_y"/>
                                          </p:val>
                                        </p:tav>
                                        <p:tav tm="100000">
                                          <p:val>
                                            <p:strVal val="0-ppt_h/2"/>
                                          </p:val>
                                        </p:tav>
                                      </p:tavLst>
                                    </p:anim>
                                    <p:set>
                                      <p:cBhvr>
                                        <p:cTn id="22" dur="1" fill="hold">
                                          <p:stCondLst>
                                            <p:cond delay="1999"/>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23" restart="whenNotActive" fill="hold" evtFilter="cancelBubble" nodeType="interactiveSeq">
                <p:stCondLst>
                  <p:cond evt="onClick" delay="0">
                    <p:tgtEl>
                      <p:spTgt spid="127"/>
                    </p:tgtEl>
                  </p:cond>
                </p:stCondLst>
                <p:endSync evt="end" delay="0">
                  <p:rtn val="all"/>
                </p:endSync>
                <p:childTnLst>
                  <p:par>
                    <p:cTn id="24" fill="hold">
                      <p:stCondLst>
                        <p:cond delay="0"/>
                      </p:stCondLst>
                      <p:childTnLst>
                        <p:par>
                          <p:cTn id="25" fill="hold">
                            <p:stCondLst>
                              <p:cond delay="0"/>
                            </p:stCondLst>
                            <p:childTnLst>
                              <p:par>
                                <p:cTn id="26" presetID="2" presetClass="exit" presetSubtype="1" fill="hold" nodeType="clickEffect">
                                  <p:stCondLst>
                                    <p:cond delay="0"/>
                                  </p:stCondLst>
                                  <p:childTnLst>
                                    <p:anim calcmode="lin" valueType="num">
                                      <p:cBhvr additive="base">
                                        <p:cTn id="27" dur="2000"/>
                                        <p:tgtEl>
                                          <p:spTgt spid="127"/>
                                        </p:tgtEl>
                                        <p:attrNameLst>
                                          <p:attrName>ppt_x</p:attrName>
                                        </p:attrNameLst>
                                      </p:cBhvr>
                                      <p:tavLst>
                                        <p:tav tm="0">
                                          <p:val>
                                            <p:strVal val="ppt_x"/>
                                          </p:val>
                                        </p:tav>
                                        <p:tav tm="100000">
                                          <p:val>
                                            <p:strVal val="ppt_x"/>
                                          </p:val>
                                        </p:tav>
                                      </p:tavLst>
                                    </p:anim>
                                    <p:anim calcmode="lin" valueType="num">
                                      <p:cBhvr additive="base">
                                        <p:cTn id="28" dur="2000"/>
                                        <p:tgtEl>
                                          <p:spTgt spid="127"/>
                                        </p:tgtEl>
                                        <p:attrNameLst>
                                          <p:attrName>ppt_y</p:attrName>
                                        </p:attrNameLst>
                                      </p:cBhvr>
                                      <p:tavLst>
                                        <p:tav tm="0">
                                          <p:val>
                                            <p:strVal val="ppt_y"/>
                                          </p:val>
                                        </p:tav>
                                        <p:tav tm="100000">
                                          <p:val>
                                            <p:strVal val="0-ppt_h/2"/>
                                          </p:val>
                                        </p:tav>
                                      </p:tavLst>
                                    </p:anim>
                                    <p:set>
                                      <p:cBhvr>
                                        <p:cTn id="29" dur="1" fill="hold">
                                          <p:stCondLst>
                                            <p:cond delay="1999"/>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30" restart="whenNotActive" fill="hold" evtFilter="cancelBubble" nodeType="interactiveSeq">
                <p:stCondLst>
                  <p:cond evt="onClick" delay="0">
                    <p:tgtEl>
                      <p:spTgt spid="130"/>
                    </p:tgtEl>
                  </p:cond>
                </p:stCondLst>
                <p:endSync evt="end" delay="0">
                  <p:rtn val="all"/>
                </p:endSync>
                <p:childTnLst>
                  <p:par>
                    <p:cTn id="31" fill="hold">
                      <p:stCondLst>
                        <p:cond delay="0"/>
                      </p:stCondLst>
                      <p:childTnLst>
                        <p:par>
                          <p:cTn id="32" fill="hold">
                            <p:stCondLst>
                              <p:cond delay="0"/>
                            </p:stCondLst>
                            <p:childTnLst>
                              <p:par>
                                <p:cTn id="33" presetID="2" presetClass="exit" presetSubtype="1" fill="hold" nodeType="clickEffect">
                                  <p:stCondLst>
                                    <p:cond delay="0"/>
                                  </p:stCondLst>
                                  <p:childTnLst>
                                    <p:anim calcmode="lin" valueType="num">
                                      <p:cBhvr additive="base">
                                        <p:cTn id="34" dur="2000"/>
                                        <p:tgtEl>
                                          <p:spTgt spid="130"/>
                                        </p:tgtEl>
                                        <p:attrNameLst>
                                          <p:attrName>ppt_x</p:attrName>
                                        </p:attrNameLst>
                                      </p:cBhvr>
                                      <p:tavLst>
                                        <p:tav tm="0">
                                          <p:val>
                                            <p:strVal val="ppt_x"/>
                                          </p:val>
                                        </p:tav>
                                        <p:tav tm="100000">
                                          <p:val>
                                            <p:strVal val="ppt_x"/>
                                          </p:val>
                                        </p:tav>
                                      </p:tavLst>
                                    </p:anim>
                                    <p:anim calcmode="lin" valueType="num">
                                      <p:cBhvr additive="base">
                                        <p:cTn id="35" dur="2000"/>
                                        <p:tgtEl>
                                          <p:spTgt spid="130"/>
                                        </p:tgtEl>
                                        <p:attrNameLst>
                                          <p:attrName>ppt_y</p:attrName>
                                        </p:attrNameLst>
                                      </p:cBhvr>
                                      <p:tavLst>
                                        <p:tav tm="0">
                                          <p:val>
                                            <p:strVal val="ppt_y"/>
                                          </p:val>
                                        </p:tav>
                                        <p:tav tm="100000">
                                          <p:val>
                                            <p:strVal val="0-ppt_h/2"/>
                                          </p:val>
                                        </p:tav>
                                      </p:tavLst>
                                    </p:anim>
                                    <p:set>
                                      <p:cBhvr>
                                        <p:cTn id="36" dur="1" fill="hold">
                                          <p:stCondLst>
                                            <p:cond delay="1999"/>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37" restart="whenNotActive" fill="hold" evtFilter="cancelBubble" nodeType="interactiveSeq">
                <p:stCondLst>
                  <p:cond evt="onClick" delay="0">
                    <p:tgtEl>
                      <p:spTgt spid="132"/>
                    </p:tgtEl>
                  </p:cond>
                </p:stCondLst>
                <p:endSync evt="end" delay="0">
                  <p:rtn val="all"/>
                </p:endSync>
                <p:childTnLst>
                  <p:par>
                    <p:cTn id="38" fill="hold">
                      <p:stCondLst>
                        <p:cond delay="0"/>
                      </p:stCondLst>
                      <p:childTnLst>
                        <p:par>
                          <p:cTn id="39" fill="hold">
                            <p:stCondLst>
                              <p:cond delay="0"/>
                            </p:stCondLst>
                            <p:childTnLst>
                              <p:par>
                                <p:cTn id="40" presetID="2" presetClass="exit" presetSubtype="1" fill="hold" nodeType="clickEffect">
                                  <p:stCondLst>
                                    <p:cond delay="0"/>
                                  </p:stCondLst>
                                  <p:childTnLst>
                                    <p:anim calcmode="lin" valueType="num">
                                      <p:cBhvr additive="base">
                                        <p:cTn id="41" dur="2000"/>
                                        <p:tgtEl>
                                          <p:spTgt spid="132"/>
                                        </p:tgtEl>
                                        <p:attrNameLst>
                                          <p:attrName>ppt_x</p:attrName>
                                        </p:attrNameLst>
                                      </p:cBhvr>
                                      <p:tavLst>
                                        <p:tav tm="0">
                                          <p:val>
                                            <p:strVal val="ppt_x"/>
                                          </p:val>
                                        </p:tav>
                                        <p:tav tm="100000">
                                          <p:val>
                                            <p:strVal val="ppt_x"/>
                                          </p:val>
                                        </p:tav>
                                      </p:tavLst>
                                    </p:anim>
                                    <p:anim calcmode="lin" valueType="num">
                                      <p:cBhvr additive="base">
                                        <p:cTn id="42" dur="2000"/>
                                        <p:tgtEl>
                                          <p:spTgt spid="132"/>
                                        </p:tgtEl>
                                        <p:attrNameLst>
                                          <p:attrName>ppt_y</p:attrName>
                                        </p:attrNameLst>
                                      </p:cBhvr>
                                      <p:tavLst>
                                        <p:tav tm="0">
                                          <p:val>
                                            <p:strVal val="ppt_y"/>
                                          </p:val>
                                        </p:tav>
                                        <p:tav tm="100000">
                                          <p:val>
                                            <p:strVal val="0-ppt_h/2"/>
                                          </p:val>
                                        </p:tav>
                                      </p:tavLst>
                                    </p:anim>
                                    <p:set>
                                      <p:cBhvr>
                                        <p:cTn id="43" dur="1" fill="hold">
                                          <p:stCondLst>
                                            <p:cond delay="1999"/>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seq concurrent="1" nextAc="seek">
              <p:cTn id="44" restart="whenNotActive" fill="hold" evtFilter="cancelBubble" nodeType="interactiveSeq">
                <p:stCondLst>
                  <p:cond evt="onClick" delay="0">
                    <p:tgtEl>
                      <p:spTgt spid="134"/>
                    </p:tgtEl>
                  </p:cond>
                </p:stCondLst>
                <p:endSync evt="end" delay="0">
                  <p:rtn val="all"/>
                </p:endSync>
                <p:childTnLst>
                  <p:par>
                    <p:cTn id="45" fill="hold">
                      <p:stCondLst>
                        <p:cond delay="0"/>
                      </p:stCondLst>
                      <p:childTnLst>
                        <p:par>
                          <p:cTn id="46" fill="hold">
                            <p:stCondLst>
                              <p:cond delay="0"/>
                            </p:stCondLst>
                            <p:childTnLst>
                              <p:par>
                                <p:cTn id="47" presetID="2" presetClass="exit" presetSubtype="1" fill="hold" nodeType="clickEffect">
                                  <p:stCondLst>
                                    <p:cond delay="0"/>
                                  </p:stCondLst>
                                  <p:childTnLst>
                                    <p:anim calcmode="lin" valueType="num">
                                      <p:cBhvr additive="base">
                                        <p:cTn id="48" dur="2000"/>
                                        <p:tgtEl>
                                          <p:spTgt spid="134"/>
                                        </p:tgtEl>
                                        <p:attrNameLst>
                                          <p:attrName>ppt_x</p:attrName>
                                        </p:attrNameLst>
                                      </p:cBhvr>
                                      <p:tavLst>
                                        <p:tav tm="0">
                                          <p:val>
                                            <p:strVal val="ppt_x"/>
                                          </p:val>
                                        </p:tav>
                                        <p:tav tm="100000">
                                          <p:val>
                                            <p:strVal val="ppt_x"/>
                                          </p:val>
                                        </p:tav>
                                      </p:tavLst>
                                    </p:anim>
                                    <p:anim calcmode="lin" valueType="num">
                                      <p:cBhvr additive="base">
                                        <p:cTn id="49" dur="2000"/>
                                        <p:tgtEl>
                                          <p:spTgt spid="134"/>
                                        </p:tgtEl>
                                        <p:attrNameLst>
                                          <p:attrName>ppt_y</p:attrName>
                                        </p:attrNameLst>
                                      </p:cBhvr>
                                      <p:tavLst>
                                        <p:tav tm="0">
                                          <p:val>
                                            <p:strVal val="ppt_y"/>
                                          </p:val>
                                        </p:tav>
                                        <p:tav tm="100000">
                                          <p:val>
                                            <p:strVal val="0-ppt_h/2"/>
                                          </p:val>
                                        </p:tav>
                                      </p:tavLst>
                                    </p:anim>
                                    <p:set>
                                      <p:cBhvr>
                                        <p:cTn id="50" dur="1" fill="hold">
                                          <p:stCondLst>
                                            <p:cond delay="1999"/>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134"/>
                  </p:tgtEl>
                </p:cond>
              </p:nextCondLst>
            </p:seq>
            <p:seq concurrent="1" nextAc="seek">
              <p:cTn id="51" restart="whenNotActive" fill="hold" evtFilter="cancelBubble" nodeType="interactiveSeq">
                <p:stCondLst>
                  <p:cond evt="onClick" delay="0">
                    <p:tgtEl>
                      <p:spTgt spid="136"/>
                    </p:tgtEl>
                  </p:cond>
                </p:stCondLst>
                <p:endSync evt="end" delay="0">
                  <p:rtn val="all"/>
                </p:endSync>
                <p:childTnLst>
                  <p:par>
                    <p:cTn id="52" fill="hold">
                      <p:stCondLst>
                        <p:cond delay="0"/>
                      </p:stCondLst>
                      <p:childTnLst>
                        <p:par>
                          <p:cTn id="53" fill="hold">
                            <p:stCondLst>
                              <p:cond delay="0"/>
                            </p:stCondLst>
                            <p:childTnLst>
                              <p:par>
                                <p:cTn id="54" presetID="2" presetClass="exit" presetSubtype="1" fill="hold" nodeType="clickEffect">
                                  <p:stCondLst>
                                    <p:cond delay="0"/>
                                  </p:stCondLst>
                                  <p:childTnLst>
                                    <p:anim calcmode="lin" valueType="num">
                                      <p:cBhvr additive="base">
                                        <p:cTn id="55" dur="2000"/>
                                        <p:tgtEl>
                                          <p:spTgt spid="136"/>
                                        </p:tgtEl>
                                        <p:attrNameLst>
                                          <p:attrName>ppt_x</p:attrName>
                                        </p:attrNameLst>
                                      </p:cBhvr>
                                      <p:tavLst>
                                        <p:tav tm="0">
                                          <p:val>
                                            <p:strVal val="ppt_x"/>
                                          </p:val>
                                        </p:tav>
                                        <p:tav tm="100000">
                                          <p:val>
                                            <p:strVal val="ppt_x"/>
                                          </p:val>
                                        </p:tav>
                                      </p:tavLst>
                                    </p:anim>
                                    <p:anim calcmode="lin" valueType="num">
                                      <p:cBhvr additive="base">
                                        <p:cTn id="56" dur="2000"/>
                                        <p:tgtEl>
                                          <p:spTgt spid="136"/>
                                        </p:tgtEl>
                                        <p:attrNameLst>
                                          <p:attrName>ppt_y</p:attrName>
                                        </p:attrNameLst>
                                      </p:cBhvr>
                                      <p:tavLst>
                                        <p:tav tm="0">
                                          <p:val>
                                            <p:strVal val="ppt_y"/>
                                          </p:val>
                                        </p:tav>
                                        <p:tav tm="100000">
                                          <p:val>
                                            <p:strVal val="0-ppt_h/2"/>
                                          </p:val>
                                        </p:tav>
                                      </p:tavLst>
                                    </p:anim>
                                    <p:set>
                                      <p:cBhvr>
                                        <p:cTn id="57" dur="1" fill="hold">
                                          <p:stCondLst>
                                            <p:cond delay="1999"/>
                                          </p:stCondLst>
                                        </p:cTn>
                                        <p:tgtEl>
                                          <p:spTgt spid="136"/>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seq concurrent="1" nextAc="seek">
              <p:cTn id="58" restart="whenNotActive" fill="hold" evtFilter="cancelBubble" nodeType="interactiveSeq">
                <p:stCondLst>
                  <p:cond evt="onClick" delay="0">
                    <p:tgtEl>
                      <p:spTgt spid="142"/>
                    </p:tgtEl>
                  </p:cond>
                </p:stCondLst>
                <p:endSync evt="end" delay="0">
                  <p:rtn val="all"/>
                </p:endSync>
                <p:childTnLst>
                  <p:par>
                    <p:cTn id="59" fill="hold">
                      <p:stCondLst>
                        <p:cond delay="0"/>
                      </p:stCondLst>
                      <p:childTnLst>
                        <p:par>
                          <p:cTn id="60" fill="hold">
                            <p:stCondLst>
                              <p:cond delay="0"/>
                            </p:stCondLst>
                            <p:childTnLst>
                              <p:par>
                                <p:cTn id="61" presetID="2" presetClass="exit" presetSubtype="1" fill="hold" nodeType="clickEffect">
                                  <p:stCondLst>
                                    <p:cond delay="0"/>
                                  </p:stCondLst>
                                  <p:childTnLst>
                                    <p:anim calcmode="lin" valueType="num">
                                      <p:cBhvr additive="base">
                                        <p:cTn id="62" dur="2000"/>
                                        <p:tgtEl>
                                          <p:spTgt spid="142"/>
                                        </p:tgtEl>
                                        <p:attrNameLst>
                                          <p:attrName>ppt_x</p:attrName>
                                        </p:attrNameLst>
                                      </p:cBhvr>
                                      <p:tavLst>
                                        <p:tav tm="0">
                                          <p:val>
                                            <p:strVal val="ppt_x"/>
                                          </p:val>
                                        </p:tav>
                                        <p:tav tm="100000">
                                          <p:val>
                                            <p:strVal val="ppt_x"/>
                                          </p:val>
                                        </p:tav>
                                      </p:tavLst>
                                    </p:anim>
                                    <p:anim calcmode="lin" valueType="num">
                                      <p:cBhvr additive="base">
                                        <p:cTn id="63" dur="2000"/>
                                        <p:tgtEl>
                                          <p:spTgt spid="142"/>
                                        </p:tgtEl>
                                        <p:attrNameLst>
                                          <p:attrName>ppt_y</p:attrName>
                                        </p:attrNameLst>
                                      </p:cBhvr>
                                      <p:tavLst>
                                        <p:tav tm="0">
                                          <p:val>
                                            <p:strVal val="ppt_y"/>
                                          </p:val>
                                        </p:tav>
                                        <p:tav tm="100000">
                                          <p:val>
                                            <p:strVal val="0-ppt_h/2"/>
                                          </p:val>
                                        </p:tav>
                                      </p:tavLst>
                                    </p:anim>
                                    <p:set>
                                      <p:cBhvr>
                                        <p:cTn id="64" dur="1" fill="hold">
                                          <p:stCondLst>
                                            <p:cond delay="19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65" restart="whenNotActive" fill="hold" evtFilter="cancelBubble" nodeType="interactiveSeq">
                <p:stCondLst>
                  <p:cond evt="onClick" delay="0">
                    <p:tgtEl>
                      <p:spTgt spid="141"/>
                    </p:tgtEl>
                  </p:cond>
                </p:stCondLst>
                <p:endSync evt="end" delay="0">
                  <p:rtn val="all"/>
                </p:endSync>
                <p:childTnLst>
                  <p:par>
                    <p:cTn id="66" fill="hold">
                      <p:stCondLst>
                        <p:cond delay="0"/>
                      </p:stCondLst>
                      <p:childTnLst>
                        <p:par>
                          <p:cTn id="67" fill="hold">
                            <p:stCondLst>
                              <p:cond delay="0"/>
                            </p:stCondLst>
                            <p:childTnLst>
                              <p:par>
                                <p:cTn id="68" presetID="2" presetClass="exit" presetSubtype="1" fill="hold" nodeType="clickEffect">
                                  <p:stCondLst>
                                    <p:cond delay="0"/>
                                  </p:stCondLst>
                                  <p:childTnLst>
                                    <p:anim calcmode="lin" valueType="num">
                                      <p:cBhvr additive="base">
                                        <p:cTn id="69" dur="2000"/>
                                        <p:tgtEl>
                                          <p:spTgt spid="141"/>
                                        </p:tgtEl>
                                        <p:attrNameLst>
                                          <p:attrName>ppt_x</p:attrName>
                                        </p:attrNameLst>
                                      </p:cBhvr>
                                      <p:tavLst>
                                        <p:tav tm="0">
                                          <p:val>
                                            <p:strVal val="ppt_x"/>
                                          </p:val>
                                        </p:tav>
                                        <p:tav tm="100000">
                                          <p:val>
                                            <p:strVal val="ppt_x"/>
                                          </p:val>
                                        </p:tav>
                                      </p:tavLst>
                                    </p:anim>
                                    <p:anim calcmode="lin" valueType="num">
                                      <p:cBhvr additive="base">
                                        <p:cTn id="70" dur="2000"/>
                                        <p:tgtEl>
                                          <p:spTgt spid="141"/>
                                        </p:tgtEl>
                                        <p:attrNameLst>
                                          <p:attrName>ppt_y</p:attrName>
                                        </p:attrNameLst>
                                      </p:cBhvr>
                                      <p:tavLst>
                                        <p:tav tm="0">
                                          <p:val>
                                            <p:strVal val="ppt_y"/>
                                          </p:val>
                                        </p:tav>
                                        <p:tav tm="100000">
                                          <p:val>
                                            <p:strVal val="0-ppt_h/2"/>
                                          </p:val>
                                        </p:tav>
                                      </p:tavLst>
                                    </p:anim>
                                    <p:set>
                                      <p:cBhvr>
                                        <p:cTn id="71" dur="1" fill="hold">
                                          <p:stCondLst>
                                            <p:cond delay="1999"/>
                                          </p:stCondLst>
                                        </p:cTn>
                                        <p:tgtEl>
                                          <p:spTgt spid="141"/>
                                        </p:tgtEl>
                                        <p:attrNameLst>
                                          <p:attrName>style.visibility</p:attrName>
                                        </p:attrNameLst>
                                      </p:cBhvr>
                                      <p:to>
                                        <p:strVal val="hidden"/>
                                      </p:to>
                                    </p:set>
                                  </p:childTnLst>
                                </p:cTn>
                              </p:par>
                              <p:par>
                                <p:cTn id="72" presetID="32" presetClass="emph" presetSubtype="0" fill="hold" nodeType="withEffect">
                                  <p:stCondLst>
                                    <p:cond delay="0"/>
                                  </p:stCondLst>
                                  <p:childTnLst>
                                    <p:animRot by="120000">
                                      <p:cBhvr>
                                        <p:cTn id="73" dur="200" fill="hold">
                                          <p:stCondLst>
                                            <p:cond delay="0"/>
                                          </p:stCondLst>
                                        </p:cTn>
                                        <p:tgtEl>
                                          <p:spTgt spid="143"/>
                                        </p:tgtEl>
                                        <p:attrNameLst>
                                          <p:attrName>r</p:attrName>
                                        </p:attrNameLst>
                                      </p:cBhvr>
                                    </p:animRot>
                                    <p:animRot by="-240000">
                                      <p:cBhvr>
                                        <p:cTn id="74" dur="400" fill="hold">
                                          <p:stCondLst>
                                            <p:cond delay="400"/>
                                          </p:stCondLst>
                                        </p:cTn>
                                        <p:tgtEl>
                                          <p:spTgt spid="143"/>
                                        </p:tgtEl>
                                        <p:attrNameLst>
                                          <p:attrName>r</p:attrName>
                                        </p:attrNameLst>
                                      </p:cBhvr>
                                    </p:animRot>
                                    <p:animRot by="240000">
                                      <p:cBhvr>
                                        <p:cTn id="75" dur="400" fill="hold">
                                          <p:stCondLst>
                                            <p:cond delay="800"/>
                                          </p:stCondLst>
                                        </p:cTn>
                                        <p:tgtEl>
                                          <p:spTgt spid="143"/>
                                        </p:tgtEl>
                                        <p:attrNameLst>
                                          <p:attrName>r</p:attrName>
                                        </p:attrNameLst>
                                      </p:cBhvr>
                                    </p:animRot>
                                    <p:animRot by="-240000">
                                      <p:cBhvr>
                                        <p:cTn id="76" dur="400" fill="hold">
                                          <p:stCondLst>
                                            <p:cond delay="1200"/>
                                          </p:stCondLst>
                                        </p:cTn>
                                        <p:tgtEl>
                                          <p:spTgt spid="143"/>
                                        </p:tgtEl>
                                        <p:attrNameLst>
                                          <p:attrName>r</p:attrName>
                                        </p:attrNameLst>
                                      </p:cBhvr>
                                    </p:animRot>
                                    <p:animRot by="120000">
                                      <p:cBhvr>
                                        <p:cTn id="77" dur="400" fill="hold">
                                          <p:stCondLst>
                                            <p:cond delay="1600"/>
                                          </p:stCondLst>
                                        </p:cTn>
                                        <p:tgtEl>
                                          <p:spTgt spid="143"/>
                                        </p:tgtEl>
                                        <p:attrNameLst>
                                          <p:attrName>r</p:attrName>
                                        </p:attrNameLst>
                                      </p:cBhvr>
                                    </p:animRot>
                                  </p:childTnLst>
                                </p:cTn>
                              </p:par>
                              <p:par>
                                <p:cTn id="78" presetID="2" presetClass="exit" presetSubtype="4" fill="hold" nodeType="withEffect">
                                  <p:stCondLst>
                                    <p:cond delay="1000"/>
                                  </p:stCondLst>
                                  <p:childTnLst>
                                    <p:anim calcmode="lin" valueType="num">
                                      <p:cBhvr additive="base">
                                        <p:cTn id="79" dur="1000"/>
                                        <p:tgtEl>
                                          <p:spTgt spid="143"/>
                                        </p:tgtEl>
                                        <p:attrNameLst>
                                          <p:attrName>ppt_x</p:attrName>
                                        </p:attrNameLst>
                                      </p:cBhvr>
                                      <p:tavLst>
                                        <p:tav tm="0">
                                          <p:val>
                                            <p:strVal val="ppt_x"/>
                                          </p:val>
                                        </p:tav>
                                        <p:tav tm="100000">
                                          <p:val>
                                            <p:strVal val="ppt_x"/>
                                          </p:val>
                                        </p:tav>
                                      </p:tavLst>
                                    </p:anim>
                                    <p:anim calcmode="lin" valueType="num">
                                      <p:cBhvr additive="base">
                                        <p:cTn id="80" dur="1000"/>
                                        <p:tgtEl>
                                          <p:spTgt spid="143"/>
                                        </p:tgtEl>
                                        <p:attrNameLst>
                                          <p:attrName>ppt_y</p:attrName>
                                        </p:attrNameLst>
                                      </p:cBhvr>
                                      <p:tavLst>
                                        <p:tav tm="0">
                                          <p:val>
                                            <p:strVal val="ppt_y"/>
                                          </p:val>
                                        </p:tav>
                                        <p:tav tm="100000">
                                          <p:val>
                                            <p:strVal val="1+ppt_h/2"/>
                                          </p:val>
                                        </p:tav>
                                      </p:tavLst>
                                    </p:anim>
                                    <p:set>
                                      <p:cBhvr>
                                        <p:cTn id="81" dur="1" fill="hold">
                                          <p:stCondLst>
                                            <p:cond delay="9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82" restart="whenNotActive" fill="hold" evtFilter="cancelBubble" nodeType="interactiveSeq">
                <p:stCondLst>
                  <p:cond evt="onClick" delay="0">
                    <p:tgtEl>
                      <p:spTgt spid="147"/>
                    </p:tgtEl>
                  </p:cond>
                </p:stCondLst>
                <p:endSync evt="end" delay="0">
                  <p:rtn val="all"/>
                </p:endSync>
                <p:childTnLst>
                  <p:par>
                    <p:cTn id="83" fill="hold">
                      <p:stCondLst>
                        <p:cond delay="0"/>
                      </p:stCondLst>
                      <p:childTnLst>
                        <p:par>
                          <p:cTn id="84" fill="hold">
                            <p:stCondLst>
                              <p:cond delay="0"/>
                            </p:stCondLst>
                            <p:childTnLst>
                              <p:par>
                                <p:cTn id="85" presetID="42" presetClass="path" presetSubtype="0" accel="50000" decel="50000" fill="hold" grpId="0" nodeType="withEffect">
                                  <p:stCondLst>
                                    <p:cond delay="0"/>
                                  </p:stCondLst>
                                  <p:childTnLst>
                                    <p:animMotion origin="layout" path="M 0 3.7037E-7 L -0.00234 -0.29213 " pathEditMode="relative" rAng="0" ptsTypes="AA">
                                      <p:cBhvr>
                                        <p:cTn id="86" dur="100" fill="hold"/>
                                        <p:tgtEl>
                                          <p:spTgt spid="146"/>
                                        </p:tgtEl>
                                        <p:attrNameLst>
                                          <p:attrName>ppt_x</p:attrName>
                                          <p:attrName>ppt_y</p:attrName>
                                        </p:attrNameLst>
                                      </p:cBhvr>
                                      <p:rCtr x="-117" y="-14606"/>
                                    </p:animMotion>
                                  </p:childTnLst>
                                </p:cTn>
                              </p:par>
                            </p:childTnLst>
                          </p:cTn>
                        </p:par>
                        <p:par>
                          <p:cTn id="87" fill="hold">
                            <p:stCondLst>
                              <p:cond delay="100"/>
                            </p:stCondLst>
                            <p:childTnLst>
                              <p:par>
                                <p:cTn id="88" presetID="10" presetClass="entr" presetSubtype="0" fill="hold" grpId="1" nodeType="afterEffect">
                                  <p:stCondLst>
                                    <p:cond delay="0"/>
                                  </p:stCondLst>
                                  <p:childTnLst>
                                    <p:set>
                                      <p:cBhvr>
                                        <p:cTn id="89" dur="1" fill="hold">
                                          <p:stCondLst>
                                            <p:cond delay="0"/>
                                          </p:stCondLst>
                                        </p:cTn>
                                        <p:tgtEl>
                                          <p:spTgt spid="146"/>
                                        </p:tgtEl>
                                        <p:attrNameLst>
                                          <p:attrName>style.visibility</p:attrName>
                                        </p:attrNameLst>
                                      </p:cBhvr>
                                      <p:to>
                                        <p:strVal val="visible"/>
                                      </p:to>
                                    </p:set>
                                    <p:animEffect transition="in" filter="fade">
                                      <p:cBhvr>
                                        <p:cTn id="90" dur="100"/>
                                        <p:tgtEl>
                                          <p:spTgt spid="146"/>
                                        </p:tgtEl>
                                      </p:cBhvr>
                                    </p:animEffect>
                                  </p:childTnLst>
                                </p:cTn>
                              </p:par>
                              <p:par>
                                <p:cTn id="91" presetID="1" presetClass="exit" presetSubtype="0" fill="hold" grpId="2" nodeType="withEffect">
                                  <p:stCondLst>
                                    <p:cond delay="0"/>
                                  </p:stCondLst>
                                  <p:childTnLst>
                                    <p:set>
                                      <p:cBhvr>
                                        <p:cTn id="92" dur="1" fill="hold">
                                          <p:stCondLst>
                                            <p:cond delay="0"/>
                                          </p:stCondLst>
                                        </p:cTn>
                                        <p:tgtEl>
                                          <p:spTgt spid="158"/>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159"/>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162"/>
                                        </p:tgtEl>
                                        <p:attrNameLst>
                                          <p:attrName>style.visibility</p:attrName>
                                        </p:attrNameLst>
                                      </p:cBhvr>
                                      <p:to>
                                        <p:strVal val="hidden"/>
                                      </p:to>
                                    </p:set>
                                  </p:childTnLst>
                                </p:cTn>
                              </p:par>
                              <p:par>
                                <p:cTn id="97" presetID="1" presetClass="exit" presetSubtype="0" fill="hold" grpId="2" nodeType="withEffect">
                                  <p:stCondLst>
                                    <p:cond delay="0"/>
                                  </p:stCondLst>
                                  <p:childTnLst>
                                    <p:set>
                                      <p:cBhvr>
                                        <p:cTn id="98" dur="1" fill="hold">
                                          <p:stCondLst>
                                            <p:cond delay="0"/>
                                          </p:stCondLst>
                                        </p:cTn>
                                        <p:tgtEl>
                                          <p:spTgt spid="163"/>
                                        </p:tgtEl>
                                        <p:attrNameLst>
                                          <p:attrName>style.visibility</p:attrName>
                                        </p:attrNameLst>
                                      </p:cBhvr>
                                      <p:to>
                                        <p:strVal val="hidden"/>
                                      </p:to>
                                    </p:set>
                                  </p:childTnLst>
                                </p:cTn>
                              </p:par>
                              <p:par>
                                <p:cTn id="99" presetID="1" presetClass="exit" presetSubtype="0" fill="hold" grpId="2" nodeType="withEffect">
                                  <p:stCondLst>
                                    <p:cond delay="0"/>
                                  </p:stCondLst>
                                  <p:childTnLst>
                                    <p:set>
                                      <p:cBhvr>
                                        <p:cTn id="100" dur="1" fill="hold">
                                          <p:stCondLst>
                                            <p:cond delay="0"/>
                                          </p:stCondLst>
                                        </p:cTn>
                                        <p:tgtEl>
                                          <p:spTgt spid="164"/>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165"/>
                                        </p:tgtEl>
                                        <p:attrNameLst>
                                          <p:attrName>style.visibility</p:attrName>
                                        </p:attrNameLst>
                                      </p:cBhvr>
                                      <p:to>
                                        <p:strVal val="hidden"/>
                                      </p:to>
                                    </p:set>
                                  </p:childTnLst>
                                </p:cTn>
                              </p:par>
                              <p:par>
                                <p:cTn id="103" presetID="1" presetClass="exit" presetSubtype="0" fill="hold" grpId="2" nodeType="withEffect">
                                  <p:stCondLst>
                                    <p:cond delay="0"/>
                                  </p:stCondLst>
                                  <p:childTnLst>
                                    <p:set>
                                      <p:cBhvr>
                                        <p:cTn id="104" dur="1" fill="hold">
                                          <p:stCondLst>
                                            <p:cond delay="0"/>
                                          </p:stCondLst>
                                        </p:cTn>
                                        <p:tgtEl>
                                          <p:spTgt spid="166"/>
                                        </p:tgtEl>
                                        <p:attrNameLst>
                                          <p:attrName>style.visibility</p:attrName>
                                        </p:attrNameLst>
                                      </p:cBhvr>
                                      <p:to>
                                        <p:strVal val="hidden"/>
                                      </p:to>
                                    </p:set>
                                  </p:childTnLst>
                                </p:cTn>
                              </p:par>
                              <p:par>
                                <p:cTn id="105" presetID="1" presetClass="exit" presetSubtype="0" fill="hold" grpId="2" nodeType="withEffect">
                                  <p:stCondLst>
                                    <p:cond delay="0"/>
                                  </p:stCondLst>
                                  <p:childTnLst>
                                    <p:set>
                                      <p:cBhvr>
                                        <p:cTn id="106" dur="1" fill="hold">
                                          <p:stCondLst>
                                            <p:cond delay="0"/>
                                          </p:stCondLst>
                                        </p:cTn>
                                        <p:tgtEl>
                                          <p:spTgt spid="160"/>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47"/>
                  </p:tgtEl>
                </p:cond>
              </p:nextCondLst>
            </p:seq>
            <p:seq concurrent="1" nextAc="seek">
              <p:cTn id="109" restart="whenNotActive" fill="hold" evtFilter="cancelBubble" nodeType="interactiveSeq">
                <p:stCondLst>
                  <p:cond evt="onClick" delay="0">
                    <p:tgtEl>
                      <p:spTgt spid="149"/>
                    </p:tgtEl>
                  </p:cond>
                </p:stCondLst>
                <p:endSync evt="end" delay="0">
                  <p:rtn val="all"/>
                </p:endSync>
                <p:childTnLst>
                  <p:par>
                    <p:cTn id="110" fill="hold">
                      <p:stCondLst>
                        <p:cond delay="0"/>
                      </p:stCondLst>
                      <p:childTnLst>
                        <p:par>
                          <p:cTn id="111" fill="hold">
                            <p:stCondLst>
                              <p:cond delay="0"/>
                            </p:stCondLst>
                            <p:childTnLst>
                              <p:par>
                                <p:cTn id="112" presetID="10" presetClass="entr" presetSubtype="0" fill="hold" grpId="1" nodeType="withEffect">
                                  <p:stCondLst>
                                    <p:cond delay="0"/>
                                  </p:stCondLst>
                                  <p:childTnLst>
                                    <p:set>
                                      <p:cBhvr>
                                        <p:cTn id="113" dur="1" fill="hold">
                                          <p:stCondLst>
                                            <p:cond delay="0"/>
                                          </p:stCondLst>
                                        </p:cTn>
                                        <p:tgtEl>
                                          <p:spTgt spid="158"/>
                                        </p:tgtEl>
                                        <p:attrNameLst>
                                          <p:attrName>style.visibility</p:attrName>
                                        </p:attrNameLst>
                                      </p:cBhvr>
                                      <p:to>
                                        <p:strVal val="visible"/>
                                      </p:to>
                                    </p:set>
                                    <p:animEffect transition="in" filter="fade">
                                      <p:cBhvr>
                                        <p:cTn id="114" dur="100"/>
                                        <p:tgtEl>
                                          <p:spTgt spid="158"/>
                                        </p:tgtEl>
                                      </p:cBhvr>
                                    </p:animEffect>
                                  </p:childTnLst>
                                </p:cTn>
                              </p:par>
                              <p:par>
                                <p:cTn id="115" presetID="42" presetClass="path" presetSubtype="0" accel="50000" decel="50000" fill="hold" grpId="0" nodeType="withEffect">
                                  <p:stCondLst>
                                    <p:cond delay="0"/>
                                  </p:stCondLst>
                                  <p:childTnLst>
                                    <p:animMotion origin="layout" path="M 0 1.48148E-6 L -0.00234 -0.51644 " pathEditMode="relative" rAng="0" ptsTypes="AA">
                                      <p:cBhvr>
                                        <p:cTn id="116" dur="100" fill="hold"/>
                                        <p:tgtEl>
                                          <p:spTgt spid="158"/>
                                        </p:tgtEl>
                                        <p:attrNameLst>
                                          <p:attrName>ppt_x</p:attrName>
                                          <p:attrName>ppt_y</p:attrName>
                                        </p:attrNameLst>
                                      </p:cBhvr>
                                      <p:rCtr x="-117" y="-25833"/>
                                    </p:animMotion>
                                  </p:childTnLst>
                                </p:cTn>
                              </p:par>
                              <p:par>
                                <p:cTn id="117" presetID="1" presetClass="exit" presetSubtype="0" fill="hold" grpId="2" nodeType="withEffect">
                                  <p:stCondLst>
                                    <p:cond delay="0"/>
                                  </p:stCondLst>
                                  <p:childTnLst>
                                    <p:set>
                                      <p:cBhvr>
                                        <p:cTn id="118" dur="1" fill="hold">
                                          <p:stCondLst>
                                            <p:cond delay="0"/>
                                          </p:stCondLst>
                                        </p:cTn>
                                        <p:tgtEl>
                                          <p:spTgt spid="146"/>
                                        </p:tgtEl>
                                        <p:attrNameLst>
                                          <p:attrName>style.visibility</p:attrName>
                                        </p:attrNameLst>
                                      </p:cBhvr>
                                      <p:to>
                                        <p:strVal val="hidden"/>
                                      </p:to>
                                    </p:set>
                                  </p:childTnLst>
                                </p:cTn>
                              </p:par>
                              <p:par>
                                <p:cTn id="119" presetID="1" presetClass="exit" presetSubtype="0" fill="hold" grpId="3" nodeType="withEffect">
                                  <p:stCondLst>
                                    <p:cond delay="0"/>
                                  </p:stCondLst>
                                  <p:childTnLst>
                                    <p:set>
                                      <p:cBhvr>
                                        <p:cTn id="120" dur="1" fill="hold">
                                          <p:stCondLst>
                                            <p:cond delay="0"/>
                                          </p:stCondLst>
                                        </p:cTn>
                                        <p:tgtEl>
                                          <p:spTgt spid="159"/>
                                        </p:tgtEl>
                                        <p:attrNameLst>
                                          <p:attrName>style.visibility</p:attrName>
                                        </p:attrNameLst>
                                      </p:cBhvr>
                                      <p:to>
                                        <p:strVal val="hidden"/>
                                      </p:to>
                                    </p:set>
                                  </p:childTnLst>
                                </p:cTn>
                              </p:par>
                              <p:par>
                                <p:cTn id="121" presetID="1" presetClass="exit" presetSubtype="0" fill="hold" grpId="3" nodeType="withEffect">
                                  <p:stCondLst>
                                    <p:cond delay="0"/>
                                  </p:stCondLst>
                                  <p:childTnLst>
                                    <p:set>
                                      <p:cBhvr>
                                        <p:cTn id="122" dur="1" fill="hold">
                                          <p:stCondLst>
                                            <p:cond delay="0"/>
                                          </p:stCondLst>
                                        </p:cTn>
                                        <p:tgtEl>
                                          <p:spTgt spid="162"/>
                                        </p:tgtEl>
                                        <p:attrNameLst>
                                          <p:attrName>style.visibility</p:attrName>
                                        </p:attrNameLst>
                                      </p:cBhvr>
                                      <p:to>
                                        <p:strVal val="hidden"/>
                                      </p:to>
                                    </p:set>
                                  </p:childTnLst>
                                </p:cTn>
                              </p:par>
                              <p:par>
                                <p:cTn id="123" presetID="1" presetClass="exit" presetSubtype="0" fill="hold" grpId="3" nodeType="withEffect">
                                  <p:stCondLst>
                                    <p:cond delay="0"/>
                                  </p:stCondLst>
                                  <p:childTnLst>
                                    <p:set>
                                      <p:cBhvr>
                                        <p:cTn id="124" dur="1" fill="hold">
                                          <p:stCondLst>
                                            <p:cond delay="0"/>
                                          </p:stCondLst>
                                        </p:cTn>
                                        <p:tgtEl>
                                          <p:spTgt spid="163"/>
                                        </p:tgtEl>
                                        <p:attrNameLst>
                                          <p:attrName>style.visibility</p:attrName>
                                        </p:attrNameLst>
                                      </p:cBhvr>
                                      <p:to>
                                        <p:strVal val="hidden"/>
                                      </p:to>
                                    </p:set>
                                  </p:childTnLst>
                                </p:cTn>
                              </p:par>
                              <p:par>
                                <p:cTn id="125" presetID="1" presetClass="exit" presetSubtype="0" fill="hold" grpId="3" nodeType="withEffect">
                                  <p:stCondLst>
                                    <p:cond delay="0"/>
                                  </p:stCondLst>
                                  <p:childTnLst>
                                    <p:set>
                                      <p:cBhvr>
                                        <p:cTn id="126" dur="1" fill="hold">
                                          <p:stCondLst>
                                            <p:cond delay="0"/>
                                          </p:stCondLst>
                                        </p:cTn>
                                        <p:tgtEl>
                                          <p:spTgt spid="164"/>
                                        </p:tgtEl>
                                        <p:attrNameLst>
                                          <p:attrName>style.visibility</p:attrName>
                                        </p:attrNameLst>
                                      </p:cBhvr>
                                      <p:to>
                                        <p:strVal val="hidden"/>
                                      </p:to>
                                    </p:set>
                                  </p:childTnLst>
                                </p:cTn>
                              </p:par>
                              <p:par>
                                <p:cTn id="127" presetID="1" presetClass="exit" presetSubtype="0" fill="hold" grpId="3" nodeType="withEffect">
                                  <p:stCondLst>
                                    <p:cond delay="0"/>
                                  </p:stCondLst>
                                  <p:childTnLst>
                                    <p:set>
                                      <p:cBhvr>
                                        <p:cTn id="128" dur="1" fill="hold">
                                          <p:stCondLst>
                                            <p:cond delay="0"/>
                                          </p:stCondLst>
                                        </p:cTn>
                                        <p:tgtEl>
                                          <p:spTgt spid="165"/>
                                        </p:tgtEl>
                                        <p:attrNameLst>
                                          <p:attrName>style.visibility</p:attrName>
                                        </p:attrNameLst>
                                      </p:cBhvr>
                                      <p:to>
                                        <p:strVal val="hidden"/>
                                      </p:to>
                                    </p:set>
                                  </p:childTnLst>
                                </p:cTn>
                              </p:par>
                              <p:par>
                                <p:cTn id="129" presetID="1" presetClass="exit" presetSubtype="0" fill="hold" grpId="3" nodeType="withEffect">
                                  <p:stCondLst>
                                    <p:cond delay="0"/>
                                  </p:stCondLst>
                                  <p:childTnLst>
                                    <p:set>
                                      <p:cBhvr>
                                        <p:cTn id="130" dur="1" fill="hold">
                                          <p:stCondLst>
                                            <p:cond delay="0"/>
                                          </p:stCondLst>
                                        </p:cTn>
                                        <p:tgtEl>
                                          <p:spTgt spid="166"/>
                                        </p:tgtEl>
                                        <p:attrNameLst>
                                          <p:attrName>style.visibility</p:attrName>
                                        </p:attrNameLst>
                                      </p:cBhvr>
                                      <p:to>
                                        <p:strVal val="hidden"/>
                                      </p:to>
                                    </p:set>
                                  </p:childTnLst>
                                </p:cTn>
                              </p:par>
                              <p:par>
                                <p:cTn id="131" presetID="1" presetClass="exit" presetSubtype="0" fill="hold" grpId="3" nodeType="withEffect">
                                  <p:stCondLst>
                                    <p:cond delay="0"/>
                                  </p:stCondLst>
                                  <p:childTnLst>
                                    <p:set>
                                      <p:cBhvr>
                                        <p:cTn id="132" dur="1" fill="hold">
                                          <p:stCondLst>
                                            <p:cond delay="0"/>
                                          </p:stCondLst>
                                        </p:cTn>
                                        <p:tgtEl>
                                          <p:spTgt spid="160"/>
                                        </p:tgtEl>
                                        <p:attrNameLst>
                                          <p:attrName>style.visibility</p:attrName>
                                        </p:attrNameLst>
                                      </p:cBhvr>
                                      <p:to>
                                        <p:strVal val="hidden"/>
                                      </p:to>
                                    </p:set>
                                  </p:childTnLst>
                                </p:cTn>
                              </p:par>
                              <p:par>
                                <p:cTn id="133" presetID="1" presetClass="exit" presetSubtype="0" fill="hold" grpId="3" nodeType="withEffect">
                                  <p:stCondLst>
                                    <p:cond delay="0"/>
                                  </p:stCondLst>
                                  <p:childTnLst>
                                    <p:set>
                                      <p:cBhvr>
                                        <p:cTn id="134"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135" restart="whenNotActive" fill="hold" evtFilter="cancelBubble" nodeType="interactiveSeq">
                <p:stCondLst>
                  <p:cond evt="onClick" delay="0">
                    <p:tgtEl>
                      <p:spTgt spid="150"/>
                    </p:tgtEl>
                  </p:cond>
                </p:stCondLst>
                <p:endSync evt="end" delay="0">
                  <p:rtn val="all"/>
                </p:endSync>
                <p:childTnLst>
                  <p:par>
                    <p:cTn id="136" fill="hold">
                      <p:stCondLst>
                        <p:cond delay="0"/>
                      </p:stCondLst>
                      <p:childTnLst>
                        <p:par>
                          <p:cTn id="137" fill="hold">
                            <p:stCondLst>
                              <p:cond delay="0"/>
                            </p:stCondLst>
                            <p:childTnLst>
                              <p:par>
                                <p:cTn id="138" presetID="10" presetClass="entr" presetSubtype="0" fill="hold" grpId="1" nodeType="withEffect">
                                  <p:stCondLst>
                                    <p:cond delay="0"/>
                                  </p:stCondLst>
                                  <p:childTnLst>
                                    <p:set>
                                      <p:cBhvr>
                                        <p:cTn id="139" dur="1" fill="hold">
                                          <p:stCondLst>
                                            <p:cond delay="0"/>
                                          </p:stCondLst>
                                        </p:cTn>
                                        <p:tgtEl>
                                          <p:spTgt spid="159"/>
                                        </p:tgtEl>
                                        <p:attrNameLst>
                                          <p:attrName>style.visibility</p:attrName>
                                        </p:attrNameLst>
                                      </p:cBhvr>
                                      <p:to>
                                        <p:strVal val="visible"/>
                                      </p:to>
                                    </p:set>
                                    <p:animEffect transition="in" filter="fade">
                                      <p:cBhvr>
                                        <p:cTn id="140" dur="100"/>
                                        <p:tgtEl>
                                          <p:spTgt spid="159"/>
                                        </p:tgtEl>
                                      </p:cBhvr>
                                    </p:animEffect>
                                  </p:childTnLst>
                                </p:cTn>
                              </p:par>
                              <p:par>
                                <p:cTn id="141" presetID="42" presetClass="path" presetSubtype="0" accel="50000" decel="50000" fill="hold" grpId="0" nodeType="withEffect">
                                  <p:stCondLst>
                                    <p:cond delay="0"/>
                                  </p:stCondLst>
                                  <p:childTnLst>
                                    <p:animMotion origin="layout" path="M 0 2.59259E-6 L -0.00234 -0.74121 " pathEditMode="relative" rAng="0" ptsTypes="AA">
                                      <p:cBhvr>
                                        <p:cTn id="142" dur="100" fill="hold"/>
                                        <p:tgtEl>
                                          <p:spTgt spid="159"/>
                                        </p:tgtEl>
                                        <p:attrNameLst>
                                          <p:attrName>ppt_x</p:attrName>
                                          <p:attrName>ppt_y</p:attrName>
                                        </p:attrNameLst>
                                      </p:cBhvr>
                                      <p:rCtr x="-117" y="-37060"/>
                                    </p:animMotion>
                                  </p:childTnLst>
                                </p:cTn>
                              </p:par>
                              <p:par>
                                <p:cTn id="143" presetID="1" presetClass="exit" presetSubtype="0" fill="hold" grpId="3" nodeType="withEffect">
                                  <p:stCondLst>
                                    <p:cond delay="0"/>
                                  </p:stCondLst>
                                  <p:childTnLst>
                                    <p:set>
                                      <p:cBhvr>
                                        <p:cTn id="144" dur="1" fill="hold">
                                          <p:stCondLst>
                                            <p:cond delay="0"/>
                                          </p:stCondLst>
                                        </p:cTn>
                                        <p:tgtEl>
                                          <p:spTgt spid="146"/>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158"/>
                                        </p:tgtEl>
                                        <p:attrNameLst>
                                          <p:attrName>style.visibility</p:attrName>
                                        </p:attrNameLst>
                                      </p:cBhvr>
                                      <p:to>
                                        <p:strVal val="hidden"/>
                                      </p:to>
                                    </p:set>
                                  </p:childTnLst>
                                </p:cTn>
                              </p:par>
                              <p:par>
                                <p:cTn id="147" presetID="1" presetClass="exit" presetSubtype="0" fill="hold" grpId="4" nodeType="withEffect">
                                  <p:stCondLst>
                                    <p:cond delay="0"/>
                                  </p:stCondLst>
                                  <p:childTnLst>
                                    <p:set>
                                      <p:cBhvr>
                                        <p:cTn id="148" dur="1" fill="hold">
                                          <p:stCondLst>
                                            <p:cond delay="0"/>
                                          </p:stCondLst>
                                        </p:cTn>
                                        <p:tgtEl>
                                          <p:spTgt spid="162"/>
                                        </p:tgtEl>
                                        <p:attrNameLst>
                                          <p:attrName>style.visibility</p:attrName>
                                        </p:attrNameLst>
                                      </p:cBhvr>
                                      <p:to>
                                        <p:strVal val="hidden"/>
                                      </p:to>
                                    </p:set>
                                  </p:childTnLst>
                                </p:cTn>
                              </p:par>
                              <p:par>
                                <p:cTn id="149" presetID="1" presetClass="exit" presetSubtype="0" fill="hold" grpId="4" nodeType="withEffect">
                                  <p:stCondLst>
                                    <p:cond delay="0"/>
                                  </p:stCondLst>
                                  <p:childTnLst>
                                    <p:set>
                                      <p:cBhvr>
                                        <p:cTn id="150" dur="1" fill="hold">
                                          <p:stCondLst>
                                            <p:cond delay="0"/>
                                          </p:stCondLst>
                                        </p:cTn>
                                        <p:tgtEl>
                                          <p:spTgt spid="163"/>
                                        </p:tgtEl>
                                        <p:attrNameLst>
                                          <p:attrName>style.visibility</p:attrName>
                                        </p:attrNameLst>
                                      </p:cBhvr>
                                      <p:to>
                                        <p:strVal val="hidden"/>
                                      </p:to>
                                    </p:set>
                                  </p:childTnLst>
                                </p:cTn>
                              </p:par>
                              <p:par>
                                <p:cTn id="151" presetID="1" presetClass="exit" presetSubtype="0" fill="hold" grpId="4" nodeType="withEffect">
                                  <p:stCondLst>
                                    <p:cond delay="0"/>
                                  </p:stCondLst>
                                  <p:childTnLst>
                                    <p:set>
                                      <p:cBhvr>
                                        <p:cTn id="152" dur="1" fill="hold">
                                          <p:stCondLst>
                                            <p:cond delay="0"/>
                                          </p:stCondLst>
                                        </p:cTn>
                                        <p:tgtEl>
                                          <p:spTgt spid="164"/>
                                        </p:tgtEl>
                                        <p:attrNameLst>
                                          <p:attrName>style.visibility</p:attrName>
                                        </p:attrNameLst>
                                      </p:cBhvr>
                                      <p:to>
                                        <p:strVal val="hidden"/>
                                      </p:to>
                                    </p:set>
                                  </p:childTnLst>
                                </p:cTn>
                              </p:par>
                              <p:par>
                                <p:cTn id="153" presetID="1" presetClass="exit" presetSubtype="0" fill="hold" grpId="4" nodeType="withEffect">
                                  <p:stCondLst>
                                    <p:cond delay="0"/>
                                  </p:stCondLst>
                                  <p:childTnLst>
                                    <p:set>
                                      <p:cBhvr>
                                        <p:cTn id="154" dur="1" fill="hold">
                                          <p:stCondLst>
                                            <p:cond delay="0"/>
                                          </p:stCondLst>
                                        </p:cTn>
                                        <p:tgtEl>
                                          <p:spTgt spid="165"/>
                                        </p:tgtEl>
                                        <p:attrNameLst>
                                          <p:attrName>style.visibility</p:attrName>
                                        </p:attrNameLst>
                                      </p:cBhvr>
                                      <p:to>
                                        <p:strVal val="hidden"/>
                                      </p:to>
                                    </p:set>
                                  </p:childTnLst>
                                </p:cTn>
                              </p:par>
                              <p:par>
                                <p:cTn id="155" presetID="1" presetClass="exit" presetSubtype="0" fill="hold" grpId="4" nodeType="withEffect">
                                  <p:stCondLst>
                                    <p:cond delay="0"/>
                                  </p:stCondLst>
                                  <p:childTnLst>
                                    <p:set>
                                      <p:cBhvr>
                                        <p:cTn id="156" dur="1" fill="hold">
                                          <p:stCondLst>
                                            <p:cond delay="0"/>
                                          </p:stCondLst>
                                        </p:cTn>
                                        <p:tgtEl>
                                          <p:spTgt spid="166"/>
                                        </p:tgtEl>
                                        <p:attrNameLst>
                                          <p:attrName>style.visibility</p:attrName>
                                        </p:attrNameLst>
                                      </p:cBhvr>
                                      <p:to>
                                        <p:strVal val="hidden"/>
                                      </p:to>
                                    </p:set>
                                  </p:childTnLst>
                                </p:cTn>
                              </p:par>
                              <p:par>
                                <p:cTn id="157" presetID="1" presetClass="exit" presetSubtype="0" fill="hold" grpId="4" nodeType="withEffect">
                                  <p:stCondLst>
                                    <p:cond delay="0"/>
                                  </p:stCondLst>
                                  <p:childTnLst>
                                    <p:set>
                                      <p:cBhvr>
                                        <p:cTn id="158" dur="1" fill="hold">
                                          <p:stCondLst>
                                            <p:cond delay="0"/>
                                          </p:stCondLst>
                                        </p:cTn>
                                        <p:tgtEl>
                                          <p:spTgt spid="160"/>
                                        </p:tgtEl>
                                        <p:attrNameLst>
                                          <p:attrName>style.visibility</p:attrName>
                                        </p:attrNameLst>
                                      </p:cBhvr>
                                      <p:to>
                                        <p:strVal val="hidden"/>
                                      </p:to>
                                    </p:set>
                                  </p:childTnLst>
                                </p:cTn>
                              </p:par>
                              <p:par>
                                <p:cTn id="159" presetID="1" presetClass="exit" presetSubtype="0" fill="hold" grpId="4" nodeType="withEffect">
                                  <p:stCondLst>
                                    <p:cond delay="0"/>
                                  </p:stCondLst>
                                  <p:childTnLst>
                                    <p:set>
                                      <p:cBhvr>
                                        <p:cTn id="160"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161" restart="whenNotActive" fill="hold" evtFilter="cancelBubble" nodeType="interactiveSeq">
                <p:stCondLst>
                  <p:cond evt="onClick" delay="0">
                    <p:tgtEl>
                      <p:spTgt spid="153"/>
                    </p:tgtEl>
                  </p:cond>
                </p:stCondLst>
                <p:endSync evt="end" delay="0">
                  <p:rtn val="all"/>
                </p:endSync>
                <p:childTnLst>
                  <p:par>
                    <p:cTn id="162" fill="hold">
                      <p:stCondLst>
                        <p:cond delay="0"/>
                      </p:stCondLst>
                      <p:childTnLst>
                        <p:par>
                          <p:cTn id="163" fill="hold">
                            <p:stCondLst>
                              <p:cond delay="0"/>
                            </p:stCondLst>
                            <p:childTnLst>
                              <p:par>
                                <p:cTn id="164" presetID="10" presetClass="entr" presetSubtype="0" fill="hold" grpId="1" nodeType="withEffect">
                                  <p:stCondLst>
                                    <p:cond delay="0"/>
                                  </p:stCondLst>
                                  <p:childTnLst>
                                    <p:set>
                                      <p:cBhvr>
                                        <p:cTn id="165" dur="1" fill="hold">
                                          <p:stCondLst>
                                            <p:cond delay="0"/>
                                          </p:stCondLst>
                                        </p:cTn>
                                        <p:tgtEl>
                                          <p:spTgt spid="162"/>
                                        </p:tgtEl>
                                        <p:attrNameLst>
                                          <p:attrName>style.visibility</p:attrName>
                                        </p:attrNameLst>
                                      </p:cBhvr>
                                      <p:to>
                                        <p:strVal val="visible"/>
                                      </p:to>
                                    </p:set>
                                    <p:animEffect transition="in" filter="fade">
                                      <p:cBhvr>
                                        <p:cTn id="166" dur="100"/>
                                        <p:tgtEl>
                                          <p:spTgt spid="162"/>
                                        </p:tgtEl>
                                      </p:cBhvr>
                                    </p:animEffect>
                                  </p:childTnLst>
                                </p:cTn>
                              </p:par>
                              <p:par>
                                <p:cTn id="167" presetID="42" presetClass="path" presetSubtype="0" accel="50000" decel="50000" fill="hold" grpId="0" nodeType="withEffect">
                                  <p:stCondLst>
                                    <p:cond delay="0"/>
                                  </p:stCondLst>
                                  <p:childTnLst>
                                    <p:animMotion origin="layout" path="M 0 -1.48148E-6 L -0.00234 -1.42153 " pathEditMode="relative" rAng="0" ptsTypes="AA">
                                      <p:cBhvr>
                                        <p:cTn id="168" dur="100" fill="hold"/>
                                        <p:tgtEl>
                                          <p:spTgt spid="162"/>
                                        </p:tgtEl>
                                        <p:attrNameLst>
                                          <p:attrName>ppt_x</p:attrName>
                                          <p:attrName>ppt_y</p:attrName>
                                        </p:attrNameLst>
                                      </p:cBhvr>
                                      <p:rCtr x="-117" y="-71088"/>
                                    </p:animMotion>
                                  </p:childTnLst>
                                </p:cTn>
                              </p:par>
                              <p:par>
                                <p:cTn id="169" presetID="1" presetClass="exit" presetSubtype="0" fill="hold" grpId="6" nodeType="withEffect">
                                  <p:stCondLst>
                                    <p:cond delay="0"/>
                                  </p:stCondLst>
                                  <p:childTnLst>
                                    <p:set>
                                      <p:cBhvr>
                                        <p:cTn id="170" dur="1" fill="hold">
                                          <p:stCondLst>
                                            <p:cond delay="0"/>
                                          </p:stCondLst>
                                        </p:cTn>
                                        <p:tgtEl>
                                          <p:spTgt spid="146"/>
                                        </p:tgtEl>
                                        <p:attrNameLst>
                                          <p:attrName>style.visibility</p:attrName>
                                        </p:attrNameLst>
                                      </p:cBhvr>
                                      <p:to>
                                        <p:strVal val="hidden"/>
                                      </p:to>
                                    </p:set>
                                  </p:childTnLst>
                                </p:cTn>
                              </p:par>
                              <p:par>
                                <p:cTn id="171" presetID="1" presetClass="exit" presetSubtype="0" fill="hold" grpId="6" nodeType="withEffect">
                                  <p:stCondLst>
                                    <p:cond delay="0"/>
                                  </p:stCondLst>
                                  <p:childTnLst>
                                    <p:set>
                                      <p:cBhvr>
                                        <p:cTn id="172" dur="1" fill="hold">
                                          <p:stCondLst>
                                            <p:cond delay="0"/>
                                          </p:stCondLst>
                                        </p:cTn>
                                        <p:tgtEl>
                                          <p:spTgt spid="158"/>
                                        </p:tgtEl>
                                        <p:attrNameLst>
                                          <p:attrName>style.visibility</p:attrName>
                                        </p:attrNameLst>
                                      </p:cBhvr>
                                      <p:to>
                                        <p:strVal val="hidden"/>
                                      </p:to>
                                    </p:set>
                                  </p:childTnLst>
                                </p:cTn>
                              </p:par>
                              <p:par>
                                <p:cTn id="173" presetID="1" presetClass="exit" presetSubtype="0" fill="hold" grpId="6" nodeType="withEffect">
                                  <p:stCondLst>
                                    <p:cond delay="0"/>
                                  </p:stCondLst>
                                  <p:childTnLst>
                                    <p:set>
                                      <p:cBhvr>
                                        <p:cTn id="174" dur="1" fill="hold">
                                          <p:stCondLst>
                                            <p:cond delay="0"/>
                                          </p:stCondLst>
                                        </p:cTn>
                                        <p:tgtEl>
                                          <p:spTgt spid="159"/>
                                        </p:tgtEl>
                                        <p:attrNameLst>
                                          <p:attrName>style.visibility</p:attrName>
                                        </p:attrNameLst>
                                      </p:cBhvr>
                                      <p:to>
                                        <p:strVal val="hidden"/>
                                      </p:to>
                                    </p:set>
                                  </p:childTnLst>
                                </p:cTn>
                              </p:par>
                              <p:par>
                                <p:cTn id="175" presetID="1" presetClass="exit" presetSubtype="0" fill="hold" grpId="7" nodeType="withEffect">
                                  <p:stCondLst>
                                    <p:cond delay="0"/>
                                  </p:stCondLst>
                                  <p:childTnLst>
                                    <p:set>
                                      <p:cBhvr>
                                        <p:cTn id="176" dur="1" fill="hold">
                                          <p:stCondLst>
                                            <p:cond delay="0"/>
                                          </p:stCondLst>
                                        </p:cTn>
                                        <p:tgtEl>
                                          <p:spTgt spid="163"/>
                                        </p:tgtEl>
                                        <p:attrNameLst>
                                          <p:attrName>style.visibility</p:attrName>
                                        </p:attrNameLst>
                                      </p:cBhvr>
                                      <p:to>
                                        <p:strVal val="hidden"/>
                                      </p:to>
                                    </p:set>
                                  </p:childTnLst>
                                </p:cTn>
                              </p:par>
                              <p:par>
                                <p:cTn id="177" presetID="1" presetClass="exit" presetSubtype="0" fill="hold" grpId="7" nodeType="withEffect">
                                  <p:stCondLst>
                                    <p:cond delay="0"/>
                                  </p:stCondLst>
                                  <p:childTnLst>
                                    <p:set>
                                      <p:cBhvr>
                                        <p:cTn id="178" dur="1" fill="hold">
                                          <p:stCondLst>
                                            <p:cond delay="0"/>
                                          </p:stCondLst>
                                        </p:cTn>
                                        <p:tgtEl>
                                          <p:spTgt spid="164"/>
                                        </p:tgtEl>
                                        <p:attrNameLst>
                                          <p:attrName>style.visibility</p:attrName>
                                        </p:attrNameLst>
                                      </p:cBhvr>
                                      <p:to>
                                        <p:strVal val="hidden"/>
                                      </p:to>
                                    </p:set>
                                  </p:childTnLst>
                                </p:cTn>
                              </p:par>
                              <p:par>
                                <p:cTn id="179" presetID="1" presetClass="exit" presetSubtype="0" fill="hold" grpId="7" nodeType="withEffect">
                                  <p:stCondLst>
                                    <p:cond delay="0"/>
                                  </p:stCondLst>
                                  <p:childTnLst>
                                    <p:set>
                                      <p:cBhvr>
                                        <p:cTn id="180" dur="1" fill="hold">
                                          <p:stCondLst>
                                            <p:cond delay="0"/>
                                          </p:stCondLst>
                                        </p:cTn>
                                        <p:tgtEl>
                                          <p:spTgt spid="165"/>
                                        </p:tgtEl>
                                        <p:attrNameLst>
                                          <p:attrName>style.visibility</p:attrName>
                                        </p:attrNameLst>
                                      </p:cBhvr>
                                      <p:to>
                                        <p:strVal val="hidden"/>
                                      </p:to>
                                    </p:set>
                                  </p:childTnLst>
                                </p:cTn>
                              </p:par>
                              <p:par>
                                <p:cTn id="181" presetID="1" presetClass="exit" presetSubtype="0" fill="hold" grpId="7" nodeType="withEffect">
                                  <p:stCondLst>
                                    <p:cond delay="0"/>
                                  </p:stCondLst>
                                  <p:childTnLst>
                                    <p:set>
                                      <p:cBhvr>
                                        <p:cTn id="182" dur="1" fill="hold">
                                          <p:stCondLst>
                                            <p:cond delay="0"/>
                                          </p:stCondLst>
                                        </p:cTn>
                                        <p:tgtEl>
                                          <p:spTgt spid="166"/>
                                        </p:tgtEl>
                                        <p:attrNameLst>
                                          <p:attrName>style.visibility</p:attrName>
                                        </p:attrNameLst>
                                      </p:cBhvr>
                                      <p:to>
                                        <p:strVal val="hidden"/>
                                      </p:to>
                                    </p:set>
                                  </p:childTnLst>
                                </p:cTn>
                              </p:par>
                              <p:par>
                                <p:cTn id="183" presetID="1" presetClass="exit" presetSubtype="0" fill="hold" grpId="6" nodeType="withEffect">
                                  <p:stCondLst>
                                    <p:cond delay="0"/>
                                  </p:stCondLst>
                                  <p:childTnLst>
                                    <p:set>
                                      <p:cBhvr>
                                        <p:cTn id="184" dur="1" fill="hold">
                                          <p:stCondLst>
                                            <p:cond delay="0"/>
                                          </p:stCondLst>
                                        </p:cTn>
                                        <p:tgtEl>
                                          <p:spTgt spid="160"/>
                                        </p:tgtEl>
                                        <p:attrNameLst>
                                          <p:attrName>style.visibility</p:attrName>
                                        </p:attrNameLst>
                                      </p:cBhvr>
                                      <p:to>
                                        <p:strVal val="hidden"/>
                                      </p:to>
                                    </p:set>
                                  </p:childTnLst>
                                </p:cTn>
                              </p:par>
                              <p:par>
                                <p:cTn id="185" presetID="1" presetClass="exit" presetSubtype="0" fill="hold" grpId="6" nodeType="withEffect">
                                  <p:stCondLst>
                                    <p:cond delay="0"/>
                                  </p:stCondLst>
                                  <p:childTnLst>
                                    <p:set>
                                      <p:cBhvr>
                                        <p:cTn id="186"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53"/>
                  </p:tgtEl>
                </p:cond>
              </p:nextCondLst>
            </p:seq>
            <p:seq concurrent="1" nextAc="seek">
              <p:cTn id="187" restart="whenNotActive" fill="hold" evtFilter="cancelBubble" nodeType="interactiveSeq">
                <p:stCondLst>
                  <p:cond evt="onClick" delay="0">
                    <p:tgtEl>
                      <p:spTgt spid="154"/>
                    </p:tgtEl>
                  </p:cond>
                </p:stCondLst>
                <p:endSync evt="end" delay="0">
                  <p:rtn val="all"/>
                </p:endSync>
                <p:childTnLst>
                  <p:par>
                    <p:cTn id="188" fill="hold">
                      <p:stCondLst>
                        <p:cond delay="0"/>
                      </p:stCondLst>
                      <p:childTnLst>
                        <p:par>
                          <p:cTn id="189" fill="hold">
                            <p:stCondLst>
                              <p:cond delay="0"/>
                            </p:stCondLst>
                            <p:childTnLst>
                              <p:par>
                                <p:cTn id="190" presetID="10" presetClass="entr" presetSubtype="0" fill="hold" grpId="1" nodeType="withEffect">
                                  <p:stCondLst>
                                    <p:cond delay="0"/>
                                  </p:stCondLst>
                                  <p:childTnLst>
                                    <p:set>
                                      <p:cBhvr>
                                        <p:cTn id="191" dur="1" fill="hold">
                                          <p:stCondLst>
                                            <p:cond delay="0"/>
                                          </p:stCondLst>
                                        </p:cTn>
                                        <p:tgtEl>
                                          <p:spTgt spid="163"/>
                                        </p:tgtEl>
                                        <p:attrNameLst>
                                          <p:attrName>style.visibility</p:attrName>
                                        </p:attrNameLst>
                                      </p:cBhvr>
                                      <p:to>
                                        <p:strVal val="visible"/>
                                      </p:to>
                                    </p:set>
                                    <p:animEffect transition="in" filter="fade">
                                      <p:cBhvr>
                                        <p:cTn id="192" dur="100"/>
                                        <p:tgtEl>
                                          <p:spTgt spid="163"/>
                                        </p:tgtEl>
                                      </p:cBhvr>
                                    </p:animEffect>
                                  </p:childTnLst>
                                </p:cTn>
                              </p:par>
                              <p:par>
                                <p:cTn id="193" presetID="42" presetClass="path" presetSubtype="0" accel="50000" decel="50000" fill="hold" grpId="0" nodeType="withEffect">
                                  <p:stCondLst>
                                    <p:cond delay="0"/>
                                  </p:stCondLst>
                                  <p:childTnLst>
                                    <p:animMotion origin="layout" path="M 0 -3.7037E-7 L -0.00234 -1.64583 " pathEditMode="relative" rAng="0" ptsTypes="AA">
                                      <p:cBhvr>
                                        <p:cTn id="194" dur="100" fill="hold"/>
                                        <p:tgtEl>
                                          <p:spTgt spid="163"/>
                                        </p:tgtEl>
                                        <p:attrNameLst>
                                          <p:attrName>ppt_x</p:attrName>
                                          <p:attrName>ppt_y</p:attrName>
                                        </p:attrNameLst>
                                      </p:cBhvr>
                                      <p:rCtr x="-117" y="-82292"/>
                                    </p:animMotion>
                                  </p:childTnLst>
                                </p:cTn>
                              </p:par>
                              <p:par>
                                <p:cTn id="195" presetID="1" presetClass="exit" presetSubtype="0" fill="hold" grpId="7" nodeType="withEffect">
                                  <p:stCondLst>
                                    <p:cond delay="0"/>
                                  </p:stCondLst>
                                  <p:childTnLst>
                                    <p:set>
                                      <p:cBhvr>
                                        <p:cTn id="196" dur="1" fill="hold">
                                          <p:stCondLst>
                                            <p:cond delay="0"/>
                                          </p:stCondLst>
                                        </p:cTn>
                                        <p:tgtEl>
                                          <p:spTgt spid="146"/>
                                        </p:tgtEl>
                                        <p:attrNameLst>
                                          <p:attrName>style.visibility</p:attrName>
                                        </p:attrNameLst>
                                      </p:cBhvr>
                                      <p:to>
                                        <p:strVal val="hidden"/>
                                      </p:to>
                                    </p:set>
                                  </p:childTnLst>
                                </p:cTn>
                              </p:par>
                              <p:par>
                                <p:cTn id="197" presetID="1" presetClass="exit" presetSubtype="0" fill="hold" grpId="7" nodeType="withEffect">
                                  <p:stCondLst>
                                    <p:cond delay="0"/>
                                  </p:stCondLst>
                                  <p:childTnLst>
                                    <p:set>
                                      <p:cBhvr>
                                        <p:cTn id="198" dur="1" fill="hold">
                                          <p:stCondLst>
                                            <p:cond delay="0"/>
                                          </p:stCondLst>
                                        </p:cTn>
                                        <p:tgtEl>
                                          <p:spTgt spid="158"/>
                                        </p:tgtEl>
                                        <p:attrNameLst>
                                          <p:attrName>style.visibility</p:attrName>
                                        </p:attrNameLst>
                                      </p:cBhvr>
                                      <p:to>
                                        <p:strVal val="hidden"/>
                                      </p:to>
                                    </p:set>
                                  </p:childTnLst>
                                </p:cTn>
                              </p:par>
                              <p:par>
                                <p:cTn id="199" presetID="1" presetClass="exit" presetSubtype="0" fill="hold" grpId="7" nodeType="withEffect">
                                  <p:stCondLst>
                                    <p:cond delay="0"/>
                                  </p:stCondLst>
                                  <p:childTnLst>
                                    <p:set>
                                      <p:cBhvr>
                                        <p:cTn id="200" dur="1" fill="hold">
                                          <p:stCondLst>
                                            <p:cond delay="0"/>
                                          </p:stCondLst>
                                        </p:cTn>
                                        <p:tgtEl>
                                          <p:spTgt spid="159"/>
                                        </p:tgtEl>
                                        <p:attrNameLst>
                                          <p:attrName>style.visibility</p:attrName>
                                        </p:attrNameLst>
                                      </p:cBhvr>
                                      <p:to>
                                        <p:strVal val="hidden"/>
                                      </p:to>
                                    </p:set>
                                  </p:childTnLst>
                                </p:cTn>
                              </p:par>
                              <p:par>
                                <p:cTn id="201" presetID="1" presetClass="exit" presetSubtype="0" fill="hold" grpId="7" nodeType="withEffect">
                                  <p:stCondLst>
                                    <p:cond delay="0"/>
                                  </p:stCondLst>
                                  <p:childTnLst>
                                    <p:set>
                                      <p:cBhvr>
                                        <p:cTn id="202" dur="1" fill="hold">
                                          <p:stCondLst>
                                            <p:cond delay="0"/>
                                          </p:stCondLst>
                                        </p:cTn>
                                        <p:tgtEl>
                                          <p:spTgt spid="162"/>
                                        </p:tgtEl>
                                        <p:attrNameLst>
                                          <p:attrName>style.visibility</p:attrName>
                                        </p:attrNameLst>
                                      </p:cBhvr>
                                      <p:to>
                                        <p:strVal val="hidden"/>
                                      </p:to>
                                    </p:set>
                                  </p:childTnLst>
                                </p:cTn>
                              </p:par>
                              <p:par>
                                <p:cTn id="203" presetID="1" presetClass="exit" presetSubtype="0" fill="hold" grpId="8" nodeType="withEffect">
                                  <p:stCondLst>
                                    <p:cond delay="0"/>
                                  </p:stCondLst>
                                  <p:childTnLst>
                                    <p:set>
                                      <p:cBhvr>
                                        <p:cTn id="204" dur="1" fill="hold">
                                          <p:stCondLst>
                                            <p:cond delay="0"/>
                                          </p:stCondLst>
                                        </p:cTn>
                                        <p:tgtEl>
                                          <p:spTgt spid="164"/>
                                        </p:tgtEl>
                                        <p:attrNameLst>
                                          <p:attrName>style.visibility</p:attrName>
                                        </p:attrNameLst>
                                      </p:cBhvr>
                                      <p:to>
                                        <p:strVal val="hidden"/>
                                      </p:to>
                                    </p:set>
                                  </p:childTnLst>
                                </p:cTn>
                              </p:par>
                              <p:par>
                                <p:cTn id="205" presetID="1" presetClass="exit" presetSubtype="0" fill="hold" grpId="8" nodeType="withEffect">
                                  <p:stCondLst>
                                    <p:cond delay="0"/>
                                  </p:stCondLst>
                                  <p:childTnLst>
                                    <p:set>
                                      <p:cBhvr>
                                        <p:cTn id="206" dur="1" fill="hold">
                                          <p:stCondLst>
                                            <p:cond delay="0"/>
                                          </p:stCondLst>
                                        </p:cTn>
                                        <p:tgtEl>
                                          <p:spTgt spid="165"/>
                                        </p:tgtEl>
                                        <p:attrNameLst>
                                          <p:attrName>style.visibility</p:attrName>
                                        </p:attrNameLst>
                                      </p:cBhvr>
                                      <p:to>
                                        <p:strVal val="hidden"/>
                                      </p:to>
                                    </p:set>
                                  </p:childTnLst>
                                </p:cTn>
                              </p:par>
                              <p:par>
                                <p:cTn id="207" presetID="1" presetClass="exit" presetSubtype="0" fill="hold" grpId="8" nodeType="withEffect">
                                  <p:stCondLst>
                                    <p:cond delay="0"/>
                                  </p:stCondLst>
                                  <p:childTnLst>
                                    <p:set>
                                      <p:cBhvr>
                                        <p:cTn id="208" dur="1" fill="hold">
                                          <p:stCondLst>
                                            <p:cond delay="0"/>
                                          </p:stCondLst>
                                        </p:cTn>
                                        <p:tgtEl>
                                          <p:spTgt spid="166"/>
                                        </p:tgtEl>
                                        <p:attrNameLst>
                                          <p:attrName>style.visibility</p:attrName>
                                        </p:attrNameLst>
                                      </p:cBhvr>
                                      <p:to>
                                        <p:strVal val="hidden"/>
                                      </p:to>
                                    </p:set>
                                  </p:childTnLst>
                                </p:cTn>
                              </p:par>
                              <p:par>
                                <p:cTn id="209" presetID="1" presetClass="exit" presetSubtype="0" fill="hold" grpId="7" nodeType="withEffect">
                                  <p:stCondLst>
                                    <p:cond delay="0"/>
                                  </p:stCondLst>
                                  <p:childTnLst>
                                    <p:set>
                                      <p:cBhvr>
                                        <p:cTn id="210" dur="1" fill="hold">
                                          <p:stCondLst>
                                            <p:cond delay="0"/>
                                          </p:stCondLst>
                                        </p:cTn>
                                        <p:tgtEl>
                                          <p:spTgt spid="160"/>
                                        </p:tgtEl>
                                        <p:attrNameLst>
                                          <p:attrName>style.visibility</p:attrName>
                                        </p:attrNameLst>
                                      </p:cBhvr>
                                      <p:to>
                                        <p:strVal val="hidden"/>
                                      </p:to>
                                    </p:set>
                                  </p:childTnLst>
                                </p:cTn>
                              </p:par>
                              <p:par>
                                <p:cTn id="211" presetID="1" presetClass="exit" presetSubtype="0" fill="hold" grpId="7" nodeType="withEffect">
                                  <p:stCondLst>
                                    <p:cond delay="0"/>
                                  </p:stCondLst>
                                  <p:childTnLst>
                                    <p:set>
                                      <p:cBhvr>
                                        <p:cTn id="212"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54"/>
                  </p:tgtEl>
                </p:cond>
              </p:nextCondLst>
            </p:seq>
            <p:seq concurrent="1" nextAc="seek">
              <p:cTn id="213" restart="whenNotActive" fill="hold" evtFilter="cancelBubble" nodeType="interactiveSeq">
                <p:stCondLst>
                  <p:cond evt="onClick" delay="0">
                    <p:tgtEl>
                      <p:spTgt spid="155"/>
                    </p:tgtEl>
                  </p:cond>
                </p:stCondLst>
                <p:endSync evt="end" delay="0">
                  <p:rtn val="all"/>
                </p:endSync>
                <p:childTnLst>
                  <p:par>
                    <p:cTn id="214" fill="hold">
                      <p:stCondLst>
                        <p:cond delay="0"/>
                      </p:stCondLst>
                      <p:childTnLst>
                        <p:par>
                          <p:cTn id="215" fill="hold">
                            <p:stCondLst>
                              <p:cond delay="0"/>
                            </p:stCondLst>
                            <p:childTnLst>
                              <p:par>
                                <p:cTn id="216" presetID="10" presetClass="entr" presetSubtype="0" fill="hold" grpId="1" nodeType="withEffect">
                                  <p:stCondLst>
                                    <p:cond delay="0"/>
                                  </p:stCondLst>
                                  <p:childTnLst>
                                    <p:set>
                                      <p:cBhvr>
                                        <p:cTn id="217" dur="1" fill="hold">
                                          <p:stCondLst>
                                            <p:cond delay="0"/>
                                          </p:stCondLst>
                                        </p:cTn>
                                        <p:tgtEl>
                                          <p:spTgt spid="164"/>
                                        </p:tgtEl>
                                        <p:attrNameLst>
                                          <p:attrName>style.visibility</p:attrName>
                                        </p:attrNameLst>
                                      </p:cBhvr>
                                      <p:to>
                                        <p:strVal val="visible"/>
                                      </p:to>
                                    </p:set>
                                    <p:animEffect transition="in" filter="fade">
                                      <p:cBhvr>
                                        <p:cTn id="218" dur="100"/>
                                        <p:tgtEl>
                                          <p:spTgt spid="164"/>
                                        </p:tgtEl>
                                      </p:cBhvr>
                                    </p:animEffect>
                                  </p:childTnLst>
                                </p:cTn>
                              </p:par>
                              <p:par>
                                <p:cTn id="219" presetID="42" presetClass="path" presetSubtype="0" accel="50000" decel="50000" fill="hold" grpId="0" nodeType="withEffect">
                                  <p:stCondLst>
                                    <p:cond delay="0"/>
                                  </p:stCondLst>
                                  <p:childTnLst>
                                    <p:animMotion origin="layout" path="M 0 7.40741E-7 L -0.00234 -1.87431 " pathEditMode="relative" rAng="0" ptsTypes="AA">
                                      <p:cBhvr>
                                        <p:cTn id="220" dur="100" fill="hold"/>
                                        <p:tgtEl>
                                          <p:spTgt spid="164"/>
                                        </p:tgtEl>
                                        <p:attrNameLst>
                                          <p:attrName>ppt_x</p:attrName>
                                          <p:attrName>ppt_y</p:attrName>
                                        </p:attrNameLst>
                                      </p:cBhvr>
                                      <p:rCtr x="-117" y="-93727"/>
                                    </p:animMotion>
                                  </p:childTnLst>
                                </p:cTn>
                              </p:par>
                              <p:par>
                                <p:cTn id="221" presetID="1" presetClass="exit" presetSubtype="0" fill="hold" grpId="8" nodeType="withEffect">
                                  <p:stCondLst>
                                    <p:cond delay="0"/>
                                  </p:stCondLst>
                                  <p:childTnLst>
                                    <p:set>
                                      <p:cBhvr>
                                        <p:cTn id="222" dur="1" fill="hold">
                                          <p:stCondLst>
                                            <p:cond delay="0"/>
                                          </p:stCondLst>
                                        </p:cTn>
                                        <p:tgtEl>
                                          <p:spTgt spid="146"/>
                                        </p:tgtEl>
                                        <p:attrNameLst>
                                          <p:attrName>style.visibility</p:attrName>
                                        </p:attrNameLst>
                                      </p:cBhvr>
                                      <p:to>
                                        <p:strVal val="hidden"/>
                                      </p:to>
                                    </p:set>
                                  </p:childTnLst>
                                </p:cTn>
                              </p:par>
                              <p:par>
                                <p:cTn id="223" presetID="1" presetClass="exit" presetSubtype="0" fill="hold" grpId="8" nodeType="withEffect">
                                  <p:stCondLst>
                                    <p:cond delay="0"/>
                                  </p:stCondLst>
                                  <p:childTnLst>
                                    <p:set>
                                      <p:cBhvr>
                                        <p:cTn id="224" dur="1" fill="hold">
                                          <p:stCondLst>
                                            <p:cond delay="0"/>
                                          </p:stCondLst>
                                        </p:cTn>
                                        <p:tgtEl>
                                          <p:spTgt spid="158"/>
                                        </p:tgtEl>
                                        <p:attrNameLst>
                                          <p:attrName>style.visibility</p:attrName>
                                        </p:attrNameLst>
                                      </p:cBhvr>
                                      <p:to>
                                        <p:strVal val="hidden"/>
                                      </p:to>
                                    </p:set>
                                  </p:childTnLst>
                                </p:cTn>
                              </p:par>
                              <p:par>
                                <p:cTn id="225" presetID="1" presetClass="exit" presetSubtype="0" fill="hold" grpId="8" nodeType="withEffect">
                                  <p:stCondLst>
                                    <p:cond delay="0"/>
                                  </p:stCondLst>
                                  <p:childTnLst>
                                    <p:set>
                                      <p:cBhvr>
                                        <p:cTn id="226" dur="1" fill="hold">
                                          <p:stCondLst>
                                            <p:cond delay="0"/>
                                          </p:stCondLst>
                                        </p:cTn>
                                        <p:tgtEl>
                                          <p:spTgt spid="159"/>
                                        </p:tgtEl>
                                        <p:attrNameLst>
                                          <p:attrName>style.visibility</p:attrName>
                                        </p:attrNameLst>
                                      </p:cBhvr>
                                      <p:to>
                                        <p:strVal val="hidden"/>
                                      </p:to>
                                    </p:set>
                                  </p:childTnLst>
                                </p:cTn>
                              </p:par>
                              <p:par>
                                <p:cTn id="227" presetID="1" presetClass="exit" presetSubtype="0" fill="hold" grpId="8" nodeType="withEffect">
                                  <p:stCondLst>
                                    <p:cond delay="0"/>
                                  </p:stCondLst>
                                  <p:childTnLst>
                                    <p:set>
                                      <p:cBhvr>
                                        <p:cTn id="228" dur="1" fill="hold">
                                          <p:stCondLst>
                                            <p:cond delay="0"/>
                                          </p:stCondLst>
                                        </p:cTn>
                                        <p:tgtEl>
                                          <p:spTgt spid="162"/>
                                        </p:tgtEl>
                                        <p:attrNameLst>
                                          <p:attrName>style.visibility</p:attrName>
                                        </p:attrNameLst>
                                      </p:cBhvr>
                                      <p:to>
                                        <p:strVal val="hidden"/>
                                      </p:to>
                                    </p:set>
                                  </p:childTnLst>
                                </p:cTn>
                              </p:par>
                              <p:par>
                                <p:cTn id="229" presetID="1" presetClass="exit" presetSubtype="0" fill="hold" grpId="8" nodeType="withEffect">
                                  <p:stCondLst>
                                    <p:cond delay="0"/>
                                  </p:stCondLst>
                                  <p:childTnLst>
                                    <p:set>
                                      <p:cBhvr>
                                        <p:cTn id="230" dur="1" fill="hold">
                                          <p:stCondLst>
                                            <p:cond delay="0"/>
                                          </p:stCondLst>
                                        </p:cTn>
                                        <p:tgtEl>
                                          <p:spTgt spid="163"/>
                                        </p:tgtEl>
                                        <p:attrNameLst>
                                          <p:attrName>style.visibility</p:attrName>
                                        </p:attrNameLst>
                                      </p:cBhvr>
                                      <p:to>
                                        <p:strVal val="hidden"/>
                                      </p:to>
                                    </p:set>
                                  </p:childTnLst>
                                </p:cTn>
                              </p:par>
                              <p:par>
                                <p:cTn id="231" presetID="1" presetClass="exit" presetSubtype="0" fill="hold" grpId="9" nodeType="withEffect">
                                  <p:stCondLst>
                                    <p:cond delay="0"/>
                                  </p:stCondLst>
                                  <p:childTnLst>
                                    <p:set>
                                      <p:cBhvr>
                                        <p:cTn id="232" dur="1" fill="hold">
                                          <p:stCondLst>
                                            <p:cond delay="0"/>
                                          </p:stCondLst>
                                        </p:cTn>
                                        <p:tgtEl>
                                          <p:spTgt spid="165"/>
                                        </p:tgtEl>
                                        <p:attrNameLst>
                                          <p:attrName>style.visibility</p:attrName>
                                        </p:attrNameLst>
                                      </p:cBhvr>
                                      <p:to>
                                        <p:strVal val="hidden"/>
                                      </p:to>
                                    </p:set>
                                  </p:childTnLst>
                                </p:cTn>
                              </p:par>
                              <p:par>
                                <p:cTn id="233" presetID="1" presetClass="exit" presetSubtype="0" fill="hold" grpId="9" nodeType="withEffect">
                                  <p:stCondLst>
                                    <p:cond delay="0"/>
                                  </p:stCondLst>
                                  <p:childTnLst>
                                    <p:set>
                                      <p:cBhvr>
                                        <p:cTn id="234" dur="1" fill="hold">
                                          <p:stCondLst>
                                            <p:cond delay="0"/>
                                          </p:stCondLst>
                                        </p:cTn>
                                        <p:tgtEl>
                                          <p:spTgt spid="166"/>
                                        </p:tgtEl>
                                        <p:attrNameLst>
                                          <p:attrName>style.visibility</p:attrName>
                                        </p:attrNameLst>
                                      </p:cBhvr>
                                      <p:to>
                                        <p:strVal val="hidden"/>
                                      </p:to>
                                    </p:set>
                                  </p:childTnLst>
                                </p:cTn>
                              </p:par>
                              <p:par>
                                <p:cTn id="235" presetID="1" presetClass="exit" presetSubtype="0" fill="hold" grpId="8" nodeType="withEffect">
                                  <p:stCondLst>
                                    <p:cond delay="0"/>
                                  </p:stCondLst>
                                  <p:childTnLst>
                                    <p:set>
                                      <p:cBhvr>
                                        <p:cTn id="236" dur="1" fill="hold">
                                          <p:stCondLst>
                                            <p:cond delay="0"/>
                                          </p:stCondLst>
                                        </p:cTn>
                                        <p:tgtEl>
                                          <p:spTgt spid="160"/>
                                        </p:tgtEl>
                                        <p:attrNameLst>
                                          <p:attrName>style.visibility</p:attrName>
                                        </p:attrNameLst>
                                      </p:cBhvr>
                                      <p:to>
                                        <p:strVal val="hidden"/>
                                      </p:to>
                                    </p:set>
                                  </p:childTnLst>
                                </p:cTn>
                              </p:par>
                              <p:par>
                                <p:cTn id="237" presetID="1" presetClass="exit" presetSubtype="0" fill="hold" grpId="8" nodeType="withEffect">
                                  <p:stCondLst>
                                    <p:cond delay="0"/>
                                  </p:stCondLst>
                                  <p:childTnLst>
                                    <p:set>
                                      <p:cBhvr>
                                        <p:cTn id="238"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239" restart="whenNotActive" fill="hold" evtFilter="cancelBubble" nodeType="interactiveSeq">
                <p:stCondLst>
                  <p:cond evt="onClick" delay="0">
                    <p:tgtEl>
                      <p:spTgt spid="156"/>
                    </p:tgtEl>
                  </p:cond>
                </p:stCondLst>
                <p:endSync evt="end" delay="0">
                  <p:rtn val="all"/>
                </p:endSync>
                <p:childTnLst>
                  <p:par>
                    <p:cTn id="240" fill="hold">
                      <p:stCondLst>
                        <p:cond delay="0"/>
                      </p:stCondLst>
                      <p:childTnLst>
                        <p:par>
                          <p:cTn id="241" fill="hold">
                            <p:stCondLst>
                              <p:cond delay="0"/>
                            </p:stCondLst>
                            <p:childTnLst>
                              <p:par>
                                <p:cTn id="242" presetID="10" presetClass="entr" presetSubtype="0" fill="hold" grpId="1" nodeType="withEffect">
                                  <p:stCondLst>
                                    <p:cond delay="0"/>
                                  </p:stCondLst>
                                  <p:childTnLst>
                                    <p:set>
                                      <p:cBhvr>
                                        <p:cTn id="243" dur="1" fill="hold">
                                          <p:stCondLst>
                                            <p:cond delay="0"/>
                                          </p:stCondLst>
                                        </p:cTn>
                                        <p:tgtEl>
                                          <p:spTgt spid="165"/>
                                        </p:tgtEl>
                                        <p:attrNameLst>
                                          <p:attrName>style.visibility</p:attrName>
                                        </p:attrNameLst>
                                      </p:cBhvr>
                                      <p:to>
                                        <p:strVal val="visible"/>
                                      </p:to>
                                    </p:set>
                                    <p:animEffect transition="in" filter="fade">
                                      <p:cBhvr>
                                        <p:cTn id="244" dur="100"/>
                                        <p:tgtEl>
                                          <p:spTgt spid="165"/>
                                        </p:tgtEl>
                                      </p:cBhvr>
                                    </p:animEffect>
                                  </p:childTnLst>
                                </p:cTn>
                              </p:par>
                              <p:par>
                                <p:cTn id="245" presetID="42" presetClass="path" presetSubtype="0" accel="50000" decel="50000" fill="hold" grpId="0" nodeType="withEffect">
                                  <p:stCondLst>
                                    <p:cond delay="0"/>
                                  </p:stCondLst>
                                  <p:childTnLst>
                                    <p:animMotion origin="layout" path="M 0 1.85185E-6 L -0.00234 -2.1007 " pathEditMode="relative" rAng="0" ptsTypes="AA">
                                      <p:cBhvr>
                                        <p:cTn id="246" dur="100" fill="hold"/>
                                        <p:tgtEl>
                                          <p:spTgt spid="165"/>
                                        </p:tgtEl>
                                        <p:attrNameLst>
                                          <p:attrName>ppt_x</p:attrName>
                                          <p:attrName>ppt_y</p:attrName>
                                        </p:attrNameLst>
                                      </p:cBhvr>
                                      <p:rCtr x="-117" y="-105046"/>
                                    </p:animMotion>
                                  </p:childTnLst>
                                </p:cTn>
                              </p:par>
                              <p:par>
                                <p:cTn id="247" presetID="1" presetClass="exit" presetSubtype="0" fill="hold" grpId="9" nodeType="withEffect">
                                  <p:stCondLst>
                                    <p:cond delay="0"/>
                                  </p:stCondLst>
                                  <p:childTnLst>
                                    <p:set>
                                      <p:cBhvr>
                                        <p:cTn id="248" dur="1" fill="hold">
                                          <p:stCondLst>
                                            <p:cond delay="0"/>
                                          </p:stCondLst>
                                        </p:cTn>
                                        <p:tgtEl>
                                          <p:spTgt spid="146"/>
                                        </p:tgtEl>
                                        <p:attrNameLst>
                                          <p:attrName>style.visibility</p:attrName>
                                        </p:attrNameLst>
                                      </p:cBhvr>
                                      <p:to>
                                        <p:strVal val="hidden"/>
                                      </p:to>
                                    </p:set>
                                  </p:childTnLst>
                                </p:cTn>
                              </p:par>
                              <p:par>
                                <p:cTn id="249" presetID="1" presetClass="exit" presetSubtype="0" fill="hold" grpId="9" nodeType="withEffect">
                                  <p:stCondLst>
                                    <p:cond delay="0"/>
                                  </p:stCondLst>
                                  <p:childTnLst>
                                    <p:set>
                                      <p:cBhvr>
                                        <p:cTn id="250" dur="1" fill="hold">
                                          <p:stCondLst>
                                            <p:cond delay="0"/>
                                          </p:stCondLst>
                                        </p:cTn>
                                        <p:tgtEl>
                                          <p:spTgt spid="158"/>
                                        </p:tgtEl>
                                        <p:attrNameLst>
                                          <p:attrName>style.visibility</p:attrName>
                                        </p:attrNameLst>
                                      </p:cBhvr>
                                      <p:to>
                                        <p:strVal val="hidden"/>
                                      </p:to>
                                    </p:set>
                                  </p:childTnLst>
                                </p:cTn>
                              </p:par>
                              <p:par>
                                <p:cTn id="251" presetID="1" presetClass="exit" presetSubtype="0" fill="hold" grpId="9" nodeType="withEffect">
                                  <p:stCondLst>
                                    <p:cond delay="0"/>
                                  </p:stCondLst>
                                  <p:childTnLst>
                                    <p:set>
                                      <p:cBhvr>
                                        <p:cTn id="252" dur="1" fill="hold">
                                          <p:stCondLst>
                                            <p:cond delay="0"/>
                                          </p:stCondLst>
                                        </p:cTn>
                                        <p:tgtEl>
                                          <p:spTgt spid="159"/>
                                        </p:tgtEl>
                                        <p:attrNameLst>
                                          <p:attrName>style.visibility</p:attrName>
                                        </p:attrNameLst>
                                      </p:cBhvr>
                                      <p:to>
                                        <p:strVal val="hidden"/>
                                      </p:to>
                                    </p:set>
                                  </p:childTnLst>
                                </p:cTn>
                              </p:par>
                              <p:par>
                                <p:cTn id="253" presetID="1" presetClass="exit" presetSubtype="0" fill="hold" grpId="9" nodeType="withEffect">
                                  <p:stCondLst>
                                    <p:cond delay="0"/>
                                  </p:stCondLst>
                                  <p:childTnLst>
                                    <p:set>
                                      <p:cBhvr>
                                        <p:cTn id="254" dur="1" fill="hold">
                                          <p:stCondLst>
                                            <p:cond delay="0"/>
                                          </p:stCondLst>
                                        </p:cTn>
                                        <p:tgtEl>
                                          <p:spTgt spid="162"/>
                                        </p:tgtEl>
                                        <p:attrNameLst>
                                          <p:attrName>style.visibility</p:attrName>
                                        </p:attrNameLst>
                                      </p:cBhvr>
                                      <p:to>
                                        <p:strVal val="hidden"/>
                                      </p:to>
                                    </p:set>
                                  </p:childTnLst>
                                </p:cTn>
                              </p:par>
                              <p:par>
                                <p:cTn id="255" presetID="1" presetClass="exit" presetSubtype="0" fill="hold" grpId="9" nodeType="withEffect">
                                  <p:stCondLst>
                                    <p:cond delay="0"/>
                                  </p:stCondLst>
                                  <p:childTnLst>
                                    <p:set>
                                      <p:cBhvr>
                                        <p:cTn id="256" dur="1" fill="hold">
                                          <p:stCondLst>
                                            <p:cond delay="0"/>
                                          </p:stCondLst>
                                        </p:cTn>
                                        <p:tgtEl>
                                          <p:spTgt spid="163"/>
                                        </p:tgtEl>
                                        <p:attrNameLst>
                                          <p:attrName>style.visibility</p:attrName>
                                        </p:attrNameLst>
                                      </p:cBhvr>
                                      <p:to>
                                        <p:strVal val="hidden"/>
                                      </p:to>
                                    </p:set>
                                  </p:childTnLst>
                                </p:cTn>
                              </p:par>
                              <p:par>
                                <p:cTn id="257" presetID="1" presetClass="exit" presetSubtype="0" fill="hold" grpId="9" nodeType="withEffect">
                                  <p:stCondLst>
                                    <p:cond delay="0"/>
                                  </p:stCondLst>
                                  <p:childTnLst>
                                    <p:set>
                                      <p:cBhvr>
                                        <p:cTn id="258" dur="1" fill="hold">
                                          <p:stCondLst>
                                            <p:cond delay="0"/>
                                          </p:stCondLst>
                                        </p:cTn>
                                        <p:tgtEl>
                                          <p:spTgt spid="164"/>
                                        </p:tgtEl>
                                        <p:attrNameLst>
                                          <p:attrName>style.visibility</p:attrName>
                                        </p:attrNameLst>
                                      </p:cBhvr>
                                      <p:to>
                                        <p:strVal val="hidden"/>
                                      </p:to>
                                    </p:set>
                                  </p:childTnLst>
                                </p:cTn>
                              </p:par>
                              <p:par>
                                <p:cTn id="259" presetID="1" presetClass="exit" presetSubtype="0" fill="hold" grpId="10" nodeType="withEffect">
                                  <p:stCondLst>
                                    <p:cond delay="0"/>
                                  </p:stCondLst>
                                  <p:childTnLst>
                                    <p:set>
                                      <p:cBhvr>
                                        <p:cTn id="260" dur="1" fill="hold">
                                          <p:stCondLst>
                                            <p:cond delay="0"/>
                                          </p:stCondLst>
                                        </p:cTn>
                                        <p:tgtEl>
                                          <p:spTgt spid="166"/>
                                        </p:tgtEl>
                                        <p:attrNameLst>
                                          <p:attrName>style.visibility</p:attrName>
                                        </p:attrNameLst>
                                      </p:cBhvr>
                                      <p:to>
                                        <p:strVal val="hidden"/>
                                      </p:to>
                                    </p:set>
                                  </p:childTnLst>
                                </p:cTn>
                              </p:par>
                              <p:par>
                                <p:cTn id="261" presetID="1" presetClass="exit" presetSubtype="0" fill="hold" grpId="9" nodeType="withEffect">
                                  <p:stCondLst>
                                    <p:cond delay="0"/>
                                  </p:stCondLst>
                                  <p:childTnLst>
                                    <p:set>
                                      <p:cBhvr>
                                        <p:cTn id="262" dur="1" fill="hold">
                                          <p:stCondLst>
                                            <p:cond delay="0"/>
                                          </p:stCondLst>
                                        </p:cTn>
                                        <p:tgtEl>
                                          <p:spTgt spid="160"/>
                                        </p:tgtEl>
                                        <p:attrNameLst>
                                          <p:attrName>style.visibility</p:attrName>
                                        </p:attrNameLst>
                                      </p:cBhvr>
                                      <p:to>
                                        <p:strVal val="hidden"/>
                                      </p:to>
                                    </p:set>
                                  </p:childTnLst>
                                </p:cTn>
                              </p:par>
                              <p:par>
                                <p:cTn id="263" presetID="1" presetClass="exit" presetSubtype="0" fill="hold" grpId="9" nodeType="withEffect">
                                  <p:stCondLst>
                                    <p:cond delay="0"/>
                                  </p:stCondLst>
                                  <p:childTnLst>
                                    <p:set>
                                      <p:cBhvr>
                                        <p:cTn id="264"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56"/>
                  </p:tgtEl>
                </p:cond>
              </p:nextCondLst>
            </p:seq>
            <p:seq concurrent="1" nextAc="seek">
              <p:cTn id="265" restart="whenNotActive" fill="hold" evtFilter="cancelBubble" nodeType="interactiveSeq">
                <p:stCondLst>
                  <p:cond evt="onClick" delay="0">
                    <p:tgtEl>
                      <p:spTgt spid="157"/>
                    </p:tgtEl>
                  </p:cond>
                </p:stCondLst>
                <p:endSync evt="end" delay="0">
                  <p:rtn val="all"/>
                </p:endSync>
                <p:childTnLst>
                  <p:par>
                    <p:cTn id="266" fill="hold">
                      <p:stCondLst>
                        <p:cond delay="0"/>
                      </p:stCondLst>
                      <p:childTnLst>
                        <p:par>
                          <p:cTn id="267" fill="hold">
                            <p:stCondLst>
                              <p:cond delay="0"/>
                            </p:stCondLst>
                            <p:childTnLst>
                              <p:par>
                                <p:cTn id="268" presetID="10" presetClass="entr" presetSubtype="0" fill="hold" grpId="1" nodeType="withEffect">
                                  <p:stCondLst>
                                    <p:cond delay="0"/>
                                  </p:stCondLst>
                                  <p:childTnLst>
                                    <p:set>
                                      <p:cBhvr>
                                        <p:cTn id="269" dur="1" fill="hold">
                                          <p:stCondLst>
                                            <p:cond delay="0"/>
                                          </p:stCondLst>
                                        </p:cTn>
                                        <p:tgtEl>
                                          <p:spTgt spid="166"/>
                                        </p:tgtEl>
                                        <p:attrNameLst>
                                          <p:attrName>style.visibility</p:attrName>
                                        </p:attrNameLst>
                                      </p:cBhvr>
                                      <p:to>
                                        <p:strVal val="visible"/>
                                      </p:to>
                                    </p:set>
                                    <p:animEffect transition="in" filter="fade">
                                      <p:cBhvr>
                                        <p:cTn id="270" dur="100"/>
                                        <p:tgtEl>
                                          <p:spTgt spid="166"/>
                                        </p:tgtEl>
                                      </p:cBhvr>
                                    </p:animEffect>
                                  </p:childTnLst>
                                </p:cTn>
                              </p:par>
                              <p:par>
                                <p:cTn id="271" presetID="42" presetClass="path" presetSubtype="0" accel="50000" decel="50000" fill="hold" grpId="0" nodeType="withEffect">
                                  <p:stCondLst>
                                    <p:cond delay="0"/>
                                  </p:stCondLst>
                                  <p:childTnLst>
                                    <p:animMotion origin="layout" path="M 0 2.96296E-6 L -0.00234 -2.32709 " pathEditMode="relative" rAng="0" ptsTypes="AA">
                                      <p:cBhvr>
                                        <p:cTn id="272" dur="100" fill="hold"/>
                                        <p:tgtEl>
                                          <p:spTgt spid="166"/>
                                        </p:tgtEl>
                                        <p:attrNameLst>
                                          <p:attrName>ppt_x</p:attrName>
                                          <p:attrName>ppt_y</p:attrName>
                                        </p:attrNameLst>
                                      </p:cBhvr>
                                      <p:rCtr x="-117" y="-116366"/>
                                    </p:animMotion>
                                  </p:childTnLst>
                                </p:cTn>
                              </p:par>
                              <p:par>
                                <p:cTn id="273" presetID="1" presetClass="exit" presetSubtype="0" fill="hold" grpId="10" nodeType="withEffect">
                                  <p:stCondLst>
                                    <p:cond delay="0"/>
                                  </p:stCondLst>
                                  <p:childTnLst>
                                    <p:set>
                                      <p:cBhvr>
                                        <p:cTn id="274" dur="1" fill="hold">
                                          <p:stCondLst>
                                            <p:cond delay="0"/>
                                          </p:stCondLst>
                                        </p:cTn>
                                        <p:tgtEl>
                                          <p:spTgt spid="146"/>
                                        </p:tgtEl>
                                        <p:attrNameLst>
                                          <p:attrName>style.visibility</p:attrName>
                                        </p:attrNameLst>
                                      </p:cBhvr>
                                      <p:to>
                                        <p:strVal val="hidden"/>
                                      </p:to>
                                    </p:set>
                                  </p:childTnLst>
                                </p:cTn>
                              </p:par>
                              <p:par>
                                <p:cTn id="275" presetID="1" presetClass="exit" presetSubtype="0" fill="hold" grpId="10" nodeType="withEffect">
                                  <p:stCondLst>
                                    <p:cond delay="0"/>
                                  </p:stCondLst>
                                  <p:childTnLst>
                                    <p:set>
                                      <p:cBhvr>
                                        <p:cTn id="276" dur="1" fill="hold">
                                          <p:stCondLst>
                                            <p:cond delay="0"/>
                                          </p:stCondLst>
                                        </p:cTn>
                                        <p:tgtEl>
                                          <p:spTgt spid="158"/>
                                        </p:tgtEl>
                                        <p:attrNameLst>
                                          <p:attrName>style.visibility</p:attrName>
                                        </p:attrNameLst>
                                      </p:cBhvr>
                                      <p:to>
                                        <p:strVal val="hidden"/>
                                      </p:to>
                                    </p:set>
                                  </p:childTnLst>
                                </p:cTn>
                              </p:par>
                              <p:par>
                                <p:cTn id="277" presetID="1" presetClass="exit" presetSubtype="0" fill="hold" grpId="10" nodeType="withEffect">
                                  <p:stCondLst>
                                    <p:cond delay="0"/>
                                  </p:stCondLst>
                                  <p:childTnLst>
                                    <p:set>
                                      <p:cBhvr>
                                        <p:cTn id="278" dur="1" fill="hold">
                                          <p:stCondLst>
                                            <p:cond delay="0"/>
                                          </p:stCondLst>
                                        </p:cTn>
                                        <p:tgtEl>
                                          <p:spTgt spid="159"/>
                                        </p:tgtEl>
                                        <p:attrNameLst>
                                          <p:attrName>style.visibility</p:attrName>
                                        </p:attrNameLst>
                                      </p:cBhvr>
                                      <p:to>
                                        <p:strVal val="hidden"/>
                                      </p:to>
                                    </p:set>
                                  </p:childTnLst>
                                </p:cTn>
                              </p:par>
                              <p:par>
                                <p:cTn id="279" presetID="1" presetClass="exit" presetSubtype="0" fill="hold" grpId="10" nodeType="withEffect">
                                  <p:stCondLst>
                                    <p:cond delay="0"/>
                                  </p:stCondLst>
                                  <p:childTnLst>
                                    <p:set>
                                      <p:cBhvr>
                                        <p:cTn id="280" dur="1" fill="hold">
                                          <p:stCondLst>
                                            <p:cond delay="0"/>
                                          </p:stCondLst>
                                        </p:cTn>
                                        <p:tgtEl>
                                          <p:spTgt spid="162"/>
                                        </p:tgtEl>
                                        <p:attrNameLst>
                                          <p:attrName>style.visibility</p:attrName>
                                        </p:attrNameLst>
                                      </p:cBhvr>
                                      <p:to>
                                        <p:strVal val="hidden"/>
                                      </p:to>
                                    </p:set>
                                  </p:childTnLst>
                                </p:cTn>
                              </p:par>
                              <p:par>
                                <p:cTn id="281" presetID="1" presetClass="exit" presetSubtype="0" fill="hold" grpId="10" nodeType="withEffect">
                                  <p:stCondLst>
                                    <p:cond delay="0"/>
                                  </p:stCondLst>
                                  <p:childTnLst>
                                    <p:set>
                                      <p:cBhvr>
                                        <p:cTn id="282" dur="1" fill="hold">
                                          <p:stCondLst>
                                            <p:cond delay="0"/>
                                          </p:stCondLst>
                                        </p:cTn>
                                        <p:tgtEl>
                                          <p:spTgt spid="163"/>
                                        </p:tgtEl>
                                        <p:attrNameLst>
                                          <p:attrName>style.visibility</p:attrName>
                                        </p:attrNameLst>
                                      </p:cBhvr>
                                      <p:to>
                                        <p:strVal val="hidden"/>
                                      </p:to>
                                    </p:set>
                                  </p:childTnLst>
                                </p:cTn>
                              </p:par>
                              <p:par>
                                <p:cTn id="283" presetID="1" presetClass="exit" presetSubtype="0" fill="hold" grpId="10" nodeType="withEffect">
                                  <p:stCondLst>
                                    <p:cond delay="0"/>
                                  </p:stCondLst>
                                  <p:childTnLst>
                                    <p:set>
                                      <p:cBhvr>
                                        <p:cTn id="284" dur="1" fill="hold">
                                          <p:stCondLst>
                                            <p:cond delay="0"/>
                                          </p:stCondLst>
                                        </p:cTn>
                                        <p:tgtEl>
                                          <p:spTgt spid="164"/>
                                        </p:tgtEl>
                                        <p:attrNameLst>
                                          <p:attrName>style.visibility</p:attrName>
                                        </p:attrNameLst>
                                      </p:cBhvr>
                                      <p:to>
                                        <p:strVal val="hidden"/>
                                      </p:to>
                                    </p:set>
                                  </p:childTnLst>
                                </p:cTn>
                              </p:par>
                              <p:par>
                                <p:cTn id="285" presetID="1" presetClass="exit" presetSubtype="0" fill="hold" grpId="10" nodeType="withEffect">
                                  <p:stCondLst>
                                    <p:cond delay="0"/>
                                  </p:stCondLst>
                                  <p:childTnLst>
                                    <p:set>
                                      <p:cBhvr>
                                        <p:cTn id="286" dur="1" fill="hold">
                                          <p:stCondLst>
                                            <p:cond delay="0"/>
                                          </p:stCondLst>
                                        </p:cTn>
                                        <p:tgtEl>
                                          <p:spTgt spid="165"/>
                                        </p:tgtEl>
                                        <p:attrNameLst>
                                          <p:attrName>style.visibility</p:attrName>
                                        </p:attrNameLst>
                                      </p:cBhvr>
                                      <p:to>
                                        <p:strVal val="hidden"/>
                                      </p:to>
                                    </p:set>
                                  </p:childTnLst>
                                </p:cTn>
                              </p:par>
                              <p:par>
                                <p:cTn id="287" presetID="1" presetClass="exit" presetSubtype="0" fill="hold" grpId="10" nodeType="withEffect">
                                  <p:stCondLst>
                                    <p:cond delay="0"/>
                                  </p:stCondLst>
                                  <p:childTnLst>
                                    <p:set>
                                      <p:cBhvr>
                                        <p:cTn id="288" dur="1" fill="hold">
                                          <p:stCondLst>
                                            <p:cond delay="0"/>
                                          </p:stCondLst>
                                        </p:cTn>
                                        <p:tgtEl>
                                          <p:spTgt spid="160"/>
                                        </p:tgtEl>
                                        <p:attrNameLst>
                                          <p:attrName>style.visibility</p:attrName>
                                        </p:attrNameLst>
                                      </p:cBhvr>
                                      <p:to>
                                        <p:strVal val="hidden"/>
                                      </p:to>
                                    </p:set>
                                  </p:childTnLst>
                                </p:cTn>
                              </p:par>
                              <p:par>
                                <p:cTn id="289" presetID="1" presetClass="exit" presetSubtype="0" fill="hold" grpId="10" nodeType="withEffect">
                                  <p:stCondLst>
                                    <p:cond delay="0"/>
                                  </p:stCondLst>
                                  <p:childTnLst>
                                    <p:set>
                                      <p:cBhvr>
                                        <p:cTn id="290"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57"/>
                  </p:tgtEl>
                </p:cond>
              </p:nextCondLst>
            </p:seq>
            <p:seq concurrent="1" nextAc="seek">
              <p:cTn id="291" restart="whenNotActive" fill="hold" evtFilter="cancelBubble" nodeType="interactiveSeq">
                <p:stCondLst>
                  <p:cond evt="onClick" delay="0">
                    <p:tgtEl>
                      <p:spTgt spid="151"/>
                    </p:tgtEl>
                  </p:cond>
                </p:stCondLst>
                <p:endSync evt="end" delay="0">
                  <p:rtn val="all"/>
                </p:endSync>
                <p:childTnLst>
                  <p:par>
                    <p:cTn id="292" fill="hold">
                      <p:stCondLst>
                        <p:cond delay="0"/>
                      </p:stCondLst>
                      <p:childTnLst>
                        <p:par>
                          <p:cTn id="293" fill="hold">
                            <p:stCondLst>
                              <p:cond delay="0"/>
                            </p:stCondLst>
                            <p:childTnLst>
                              <p:par>
                                <p:cTn id="294" presetID="10" presetClass="entr" presetSubtype="0" fill="hold" grpId="1" nodeType="withEffect">
                                  <p:stCondLst>
                                    <p:cond delay="0"/>
                                  </p:stCondLst>
                                  <p:childTnLst>
                                    <p:set>
                                      <p:cBhvr>
                                        <p:cTn id="295" dur="1" fill="hold">
                                          <p:stCondLst>
                                            <p:cond delay="0"/>
                                          </p:stCondLst>
                                        </p:cTn>
                                        <p:tgtEl>
                                          <p:spTgt spid="160"/>
                                        </p:tgtEl>
                                        <p:attrNameLst>
                                          <p:attrName>style.visibility</p:attrName>
                                        </p:attrNameLst>
                                      </p:cBhvr>
                                      <p:to>
                                        <p:strVal val="visible"/>
                                      </p:to>
                                    </p:set>
                                    <p:animEffect transition="in" filter="fade">
                                      <p:cBhvr>
                                        <p:cTn id="296" dur="100"/>
                                        <p:tgtEl>
                                          <p:spTgt spid="160"/>
                                        </p:tgtEl>
                                      </p:cBhvr>
                                    </p:animEffect>
                                  </p:childTnLst>
                                </p:cTn>
                              </p:par>
                              <p:par>
                                <p:cTn id="297" presetID="42" presetClass="path" presetSubtype="0" accel="50000" decel="50000" fill="hold" grpId="0" nodeType="withEffect">
                                  <p:stCondLst>
                                    <p:cond delay="0"/>
                                  </p:stCondLst>
                                  <p:childTnLst>
                                    <p:animMotion origin="layout" path="M 0 3.7037E-6 L -0.00234 -0.9676 " pathEditMode="relative" rAng="0" ptsTypes="AA">
                                      <p:cBhvr>
                                        <p:cTn id="298" dur="100" fill="hold"/>
                                        <p:tgtEl>
                                          <p:spTgt spid="160"/>
                                        </p:tgtEl>
                                        <p:attrNameLst>
                                          <p:attrName>ppt_x</p:attrName>
                                          <p:attrName>ppt_y</p:attrName>
                                        </p:attrNameLst>
                                      </p:cBhvr>
                                      <p:rCtr x="-117" y="-48380"/>
                                    </p:animMotion>
                                  </p:childTnLst>
                                </p:cTn>
                              </p:par>
                              <p:par>
                                <p:cTn id="299" presetID="1" presetClass="exit" presetSubtype="0" fill="hold" grpId="4" nodeType="withEffect">
                                  <p:stCondLst>
                                    <p:cond delay="0"/>
                                  </p:stCondLst>
                                  <p:childTnLst>
                                    <p:set>
                                      <p:cBhvr>
                                        <p:cTn id="300" dur="1" fill="hold">
                                          <p:stCondLst>
                                            <p:cond delay="0"/>
                                          </p:stCondLst>
                                        </p:cTn>
                                        <p:tgtEl>
                                          <p:spTgt spid="146"/>
                                        </p:tgtEl>
                                        <p:attrNameLst>
                                          <p:attrName>style.visibility</p:attrName>
                                        </p:attrNameLst>
                                      </p:cBhvr>
                                      <p:to>
                                        <p:strVal val="hidden"/>
                                      </p:to>
                                    </p:set>
                                  </p:childTnLst>
                                </p:cTn>
                              </p:par>
                              <p:par>
                                <p:cTn id="301" presetID="1" presetClass="exit" presetSubtype="0" fill="hold" grpId="4" nodeType="withEffect">
                                  <p:stCondLst>
                                    <p:cond delay="0"/>
                                  </p:stCondLst>
                                  <p:childTnLst>
                                    <p:set>
                                      <p:cBhvr>
                                        <p:cTn id="302" dur="1" fill="hold">
                                          <p:stCondLst>
                                            <p:cond delay="0"/>
                                          </p:stCondLst>
                                        </p:cTn>
                                        <p:tgtEl>
                                          <p:spTgt spid="158"/>
                                        </p:tgtEl>
                                        <p:attrNameLst>
                                          <p:attrName>style.visibility</p:attrName>
                                        </p:attrNameLst>
                                      </p:cBhvr>
                                      <p:to>
                                        <p:strVal val="hidden"/>
                                      </p:to>
                                    </p:set>
                                  </p:childTnLst>
                                </p:cTn>
                              </p:par>
                              <p:par>
                                <p:cTn id="303" presetID="1" presetClass="exit" presetSubtype="0" fill="hold" grpId="4" nodeType="withEffect">
                                  <p:stCondLst>
                                    <p:cond delay="0"/>
                                  </p:stCondLst>
                                  <p:childTnLst>
                                    <p:set>
                                      <p:cBhvr>
                                        <p:cTn id="304" dur="1" fill="hold">
                                          <p:stCondLst>
                                            <p:cond delay="0"/>
                                          </p:stCondLst>
                                        </p:cTn>
                                        <p:tgtEl>
                                          <p:spTgt spid="159"/>
                                        </p:tgtEl>
                                        <p:attrNameLst>
                                          <p:attrName>style.visibility</p:attrName>
                                        </p:attrNameLst>
                                      </p:cBhvr>
                                      <p:to>
                                        <p:strVal val="hidden"/>
                                      </p:to>
                                    </p:set>
                                  </p:childTnLst>
                                </p:cTn>
                              </p:par>
                              <p:par>
                                <p:cTn id="305" presetID="1" presetClass="exit" presetSubtype="0" fill="hold" grpId="5" nodeType="withEffect">
                                  <p:stCondLst>
                                    <p:cond delay="0"/>
                                  </p:stCondLst>
                                  <p:childTnLst>
                                    <p:set>
                                      <p:cBhvr>
                                        <p:cTn id="306" dur="1" fill="hold">
                                          <p:stCondLst>
                                            <p:cond delay="0"/>
                                          </p:stCondLst>
                                        </p:cTn>
                                        <p:tgtEl>
                                          <p:spTgt spid="162"/>
                                        </p:tgtEl>
                                        <p:attrNameLst>
                                          <p:attrName>style.visibility</p:attrName>
                                        </p:attrNameLst>
                                      </p:cBhvr>
                                      <p:to>
                                        <p:strVal val="hidden"/>
                                      </p:to>
                                    </p:set>
                                  </p:childTnLst>
                                </p:cTn>
                              </p:par>
                              <p:par>
                                <p:cTn id="307" presetID="1" presetClass="exit" presetSubtype="0" fill="hold" grpId="5" nodeType="withEffect">
                                  <p:stCondLst>
                                    <p:cond delay="0"/>
                                  </p:stCondLst>
                                  <p:childTnLst>
                                    <p:set>
                                      <p:cBhvr>
                                        <p:cTn id="308" dur="1" fill="hold">
                                          <p:stCondLst>
                                            <p:cond delay="0"/>
                                          </p:stCondLst>
                                        </p:cTn>
                                        <p:tgtEl>
                                          <p:spTgt spid="163"/>
                                        </p:tgtEl>
                                        <p:attrNameLst>
                                          <p:attrName>style.visibility</p:attrName>
                                        </p:attrNameLst>
                                      </p:cBhvr>
                                      <p:to>
                                        <p:strVal val="hidden"/>
                                      </p:to>
                                    </p:set>
                                  </p:childTnLst>
                                </p:cTn>
                              </p:par>
                              <p:par>
                                <p:cTn id="309" presetID="1" presetClass="exit" presetSubtype="0" fill="hold" grpId="5" nodeType="withEffect">
                                  <p:stCondLst>
                                    <p:cond delay="0"/>
                                  </p:stCondLst>
                                  <p:childTnLst>
                                    <p:set>
                                      <p:cBhvr>
                                        <p:cTn id="310" dur="1" fill="hold">
                                          <p:stCondLst>
                                            <p:cond delay="0"/>
                                          </p:stCondLst>
                                        </p:cTn>
                                        <p:tgtEl>
                                          <p:spTgt spid="164"/>
                                        </p:tgtEl>
                                        <p:attrNameLst>
                                          <p:attrName>style.visibility</p:attrName>
                                        </p:attrNameLst>
                                      </p:cBhvr>
                                      <p:to>
                                        <p:strVal val="hidden"/>
                                      </p:to>
                                    </p:set>
                                  </p:childTnLst>
                                </p:cTn>
                              </p:par>
                              <p:par>
                                <p:cTn id="311" presetID="1" presetClass="exit" presetSubtype="0" fill="hold" grpId="5" nodeType="withEffect">
                                  <p:stCondLst>
                                    <p:cond delay="0"/>
                                  </p:stCondLst>
                                  <p:childTnLst>
                                    <p:set>
                                      <p:cBhvr>
                                        <p:cTn id="312" dur="1" fill="hold">
                                          <p:stCondLst>
                                            <p:cond delay="0"/>
                                          </p:stCondLst>
                                        </p:cTn>
                                        <p:tgtEl>
                                          <p:spTgt spid="165"/>
                                        </p:tgtEl>
                                        <p:attrNameLst>
                                          <p:attrName>style.visibility</p:attrName>
                                        </p:attrNameLst>
                                      </p:cBhvr>
                                      <p:to>
                                        <p:strVal val="hidden"/>
                                      </p:to>
                                    </p:set>
                                  </p:childTnLst>
                                </p:cTn>
                              </p:par>
                              <p:par>
                                <p:cTn id="313" presetID="1" presetClass="exit" presetSubtype="0" fill="hold" grpId="5" nodeType="withEffect">
                                  <p:stCondLst>
                                    <p:cond delay="0"/>
                                  </p:stCondLst>
                                  <p:childTnLst>
                                    <p:set>
                                      <p:cBhvr>
                                        <p:cTn id="314" dur="1" fill="hold">
                                          <p:stCondLst>
                                            <p:cond delay="0"/>
                                          </p:stCondLst>
                                        </p:cTn>
                                        <p:tgtEl>
                                          <p:spTgt spid="166"/>
                                        </p:tgtEl>
                                        <p:attrNameLst>
                                          <p:attrName>style.visibility</p:attrName>
                                        </p:attrNameLst>
                                      </p:cBhvr>
                                      <p:to>
                                        <p:strVal val="hidden"/>
                                      </p:to>
                                    </p:set>
                                  </p:childTnLst>
                                </p:cTn>
                              </p:par>
                              <p:par>
                                <p:cTn id="315" presetID="1" presetClass="exit" presetSubtype="0" fill="hold" grpId="5" nodeType="withEffect">
                                  <p:stCondLst>
                                    <p:cond delay="0"/>
                                  </p:stCondLst>
                                  <p:childTnLst>
                                    <p:set>
                                      <p:cBhvr>
                                        <p:cTn id="316"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317" restart="whenNotActive" fill="hold" evtFilter="cancelBubble" nodeType="interactiveSeq">
                <p:stCondLst>
                  <p:cond evt="onClick" delay="0">
                    <p:tgtEl>
                      <p:spTgt spid="152"/>
                    </p:tgtEl>
                  </p:cond>
                </p:stCondLst>
                <p:endSync evt="end" delay="0">
                  <p:rtn val="all"/>
                </p:endSync>
                <p:childTnLst>
                  <p:par>
                    <p:cTn id="318" fill="hold">
                      <p:stCondLst>
                        <p:cond delay="0"/>
                      </p:stCondLst>
                      <p:childTnLst>
                        <p:par>
                          <p:cTn id="319" fill="hold">
                            <p:stCondLst>
                              <p:cond delay="0"/>
                            </p:stCondLst>
                            <p:childTnLst>
                              <p:par>
                                <p:cTn id="320" presetID="10" presetClass="entr" presetSubtype="0" fill="hold" grpId="1" nodeType="withEffect">
                                  <p:stCondLst>
                                    <p:cond delay="0"/>
                                  </p:stCondLst>
                                  <p:childTnLst>
                                    <p:set>
                                      <p:cBhvr>
                                        <p:cTn id="321" dur="1" fill="hold">
                                          <p:stCondLst>
                                            <p:cond delay="0"/>
                                          </p:stCondLst>
                                        </p:cTn>
                                        <p:tgtEl>
                                          <p:spTgt spid="161"/>
                                        </p:tgtEl>
                                        <p:attrNameLst>
                                          <p:attrName>style.visibility</p:attrName>
                                        </p:attrNameLst>
                                      </p:cBhvr>
                                      <p:to>
                                        <p:strVal val="visible"/>
                                      </p:to>
                                    </p:set>
                                    <p:animEffect transition="in" filter="fade">
                                      <p:cBhvr>
                                        <p:cTn id="322" dur="100"/>
                                        <p:tgtEl>
                                          <p:spTgt spid="161"/>
                                        </p:tgtEl>
                                      </p:cBhvr>
                                    </p:animEffect>
                                  </p:childTnLst>
                                </p:cTn>
                              </p:par>
                              <p:par>
                                <p:cTn id="323" presetID="42" presetClass="path" presetSubtype="0" accel="50000" decel="50000" fill="hold" grpId="0" nodeType="withEffect">
                                  <p:stCondLst>
                                    <p:cond delay="0"/>
                                  </p:stCondLst>
                                  <p:childTnLst>
                                    <p:animMotion origin="layout" path="M 0 4.81481E-6 L -0.00234 -1.19399 " pathEditMode="relative" rAng="0" ptsTypes="AA">
                                      <p:cBhvr>
                                        <p:cTn id="324" dur="100" fill="hold"/>
                                        <p:tgtEl>
                                          <p:spTgt spid="161"/>
                                        </p:tgtEl>
                                        <p:attrNameLst>
                                          <p:attrName>ppt_x</p:attrName>
                                          <p:attrName>ppt_y</p:attrName>
                                        </p:attrNameLst>
                                      </p:cBhvr>
                                      <p:rCtr x="-117" y="-59699"/>
                                    </p:animMotion>
                                  </p:childTnLst>
                                </p:cTn>
                              </p:par>
                              <p:par>
                                <p:cTn id="325" presetID="1" presetClass="exit" presetSubtype="0" fill="hold" grpId="5" nodeType="withEffect">
                                  <p:stCondLst>
                                    <p:cond delay="0"/>
                                  </p:stCondLst>
                                  <p:childTnLst>
                                    <p:set>
                                      <p:cBhvr>
                                        <p:cTn id="326" dur="1" fill="hold">
                                          <p:stCondLst>
                                            <p:cond delay="0"/>
                                          </p:stCondLst>
                                        </p:cTn>
                                        <p:tgtEl>
                                          <p:spTgt spid="146"/>
                                        </p:tgtEl>
                                        <p:attrNameLst>
                                          <p:attrName>style.visibility</p:attrName>
                                        </p:attrNameLst>
                                      </p:cBhvr>
                                      <p:to>
                                        <p:strVal val="hidden"/>
                                      </p:to>
                                    </p:set>
                                  </p:childTnLst>
                                </p:cTn>
                              </p:par>
                              <p:par>
                                <p:cTn id="327" presetID="1" presetClass="exit" presetSubtype="0" fill="hold" grpId="5" nodeType="withEffect">
                                  <p:stCondLst>
                                    <p:cond delay="0"/>
                                  </p:stCondLst>
                                  <p:childTnLst>
                                    <p:set>
                                      <p:cBhvr>
                                        <p:cTn id="328" dur="1" fill="hold">
                                          <p:stCondLst>
                                            <p:cond delay="0"/>
                                          </p:stCondLst>
                                        </p:cTn>
                                        <p:tgtEl>
                                          <p:spTgt spid="158"/>
                                        </p:tgtEl>
                                        <p:attrNameLst>
                                          <p:attrName>style.visibility</p:attrName>
                                        </p:attrNameLst>
                                      </p:cBhvr>
                                      <p:to>
                                        <p:strVal val="hidden"/>
                                      </p:to>
                                    </p:set>
                                  </p:childTnLst>
                                </p:cTn>
                              </p:par>
                              <p:par>
                                <p:cTn id="329" presetID="1" presetClass="exit" presetSubtype="0" fill="hold" grpId="5" nodeType="withEffect">
                                  <p:stCondLst>
                                    <p:cond delay="0"/>
                                  </p:stCondLst>
                                  <p:childTnLst>
                                    <p:set>
                                      <p:cBhvr>
                                        <p:cTn id="330" dur="1" fill="hold">
                                          <p:stCondLst>
                                            <p:cond delay="0"/>
                                          </p:stCondLst>
                                        </p:cTn>
                                        <p:tgtEl>
                                          <p:spTgt spid="159"/>
                                        </p:tgtEl>
                                        <p:attrNameLst>
                                          <p:attrName>style.visibility</p:attrName>
                                        </p:attrNameLst>
                                      </p:cBhvr>
                                      <p:to>
                                        <p:strVal val="hidden"/>
                                      </p:to>
                                    </p:set>
                                  </p:childTnLst>
                                </p:cTn>
                              </p:par>
                              <p:par>
                                <p:cTn id="331" presetID="1" presetClass="exit" presetSubtype="0" fill="hold" grpId="6" nodeType="withEffect">
                                  <p:stCondLst>
                                    <p:cond delay="0"/>
                                  </p:stCondLst>
                                  <p:childTnLst>
                                    <p:set>
                                      <p:cBhvr>
                                        <p:cTn id="332" dur="1" fill="hold">
                                          <p:stCondLst>
                                            <p:cond delay="0"/>
                                          </p:stCondLst>
                                        </p:cTn>
                                        <p:tgtEl>
                                          <p:spTgt spid="162"/>
                                        </p:tgtEl>
                                        <p:attrNameLst>
                                          <p:attrName>style.visibility</p:attrName>
                                        </p:attrNameLst>
                                      </p:cBhvr>
                                      <p:to>
                                        <p:strVal val="hidden"/>
                                      </p:to>
                                    </p:set>
                                  </p:childTnLst>
                                </p:cTn>
                              </p:par>
                              <p:par>
                                <p:cTn id="333" presetID="1" presetClass="exit" presetSubtype="0" fill="hold" grpId="6" nodeType="withEffect">
                                  <p:stCondLst>
                                    <p:cond delay="0"/>
                                  </p:stCondLst>
                                  <p:childTnLst>
                                    <p:set>
                                      <p:cBhvr>
                                        <p:cTn id="334" dur="1" fill="hold">
                                          <p:stCondLst>
                                            <p:cond delay="0"/>
                                          </p:stCondLst>
                                        </p:cTn>
                                        <p:tgtEl>
                                          <p:spTgt spid="163"/>
                                        </p:tgtEl>
                                        <p:attrNameLst>
                                          <p:attrName>style.visibility</p:attrName>
                                        </p:attrNameLst>
                                      </p:cBhvr>
                                      <p:to>
                                        <p:strVal val="hidden"/>
                                      </p:to>
                                    </p:set>
                                  </p:childTnLst>
                                </p:cTn>
                              </p:par>
                              <p:par>
                                <p:cTn id="335" presetID="1" presetClass="exit" presetSubtype="0" fill="hold" grpId="6" nodeType="withEffect">
                                  <p:stCondLst>
                                    <p:cond delay="0"/>
                                  </p:stCondLst>
                                  <p:childTnLst>
                                    <p:set>
                                      <p:cBhvr>
                                        <p:cTn id="336" dur="1" fill="hold">
                                          <p:stCondLst>
                                            <p:cond delay="0"/>
                                          </p:stCondLst>
                                        </p:cTn>
                                        <p:tgtEl>
                                          <p:spTgt spid="164"/>
                                        </p:tgtEl>
                                        <p:attrNameLst>
                                          <p:attrName>style.visibility</p:attrName>
                                        </p:attrNameLst>
                                      </p:cBhvr>
                                      <p:to>
                                        <p:strVal val="hidden"/>
                                      </p:to>
                                    </p:set>
                                  </p:childTnLst>
                                </p:cTn>
                              </p:par>
                              <p:par>
                                <p:cTn id="337" presetID="1" presetClass="exit" presetSubtype="0" fill="hold" grpId="6" nodeType="withEffect">
                                  <p:stCondLst>
                                    <p:cond delay="0"/>
                                  </p:stCondLst>
                                  <p:childTnLst>
                                    <p:set>
                                      <p:cBhvr>
                                        <p:cTn id="338" dur="1" fill="hold">
                                          <p:stCondLst>
                                            <p:cond delay="0"/>
                                          </p:stCondLst>
                                        </p:cTn>
                                        <p:tgtEl>
                                          <p:spTgt spid="165"/>
                                        </p:tgtEl>
                                        <p:attrNameLst>
                                          <p:attrName>style.visibility</p:attrName>
                                        </p:attrNameLst>
                                      </p:cBhvr>
                                      <p:to>
                                        <p:strVal val="hidden"/>
                                      </p:to>
                                    </p:set>
                                  </p:childTnLst>
                                </p:cTn>
                              </p:par>
                              <p:par>
                                <p:cTn id="339" presetID="1" presetClass="exit" presetSubtype="0" fill="hold" grpId="6" nodeType="withEffect">
                                  <p:stCondLst>
                                    <p:cond delay="0"/>
                                  </p:stCondLst>
                                  <p:childTnLst>
                                    <p:set>
                                      <p:cBhvr>
                                        <p:cTn id="340" dur="1" fill="hold">
                                          <p:stCondLst>
                                            <p:cond delay="0"/>
                                          </p:stCondLst>
                                        </p:cTn>
                                        <p:tgtEl>
                                          <p:spTgt spid="166"/>
                                        </p:tgtEl>
                                        <p:attrNameLst>
                                          <p:attrName>style.visibility</p:attrName>
                                        </p:attrNameLst>
                                      </p:cBhvr>
                                      <p:to>
                                        <p:strVal val="hidden"/>
                                      </p:to>
                                    </p:set>
                                  </p:childTnLst>
                                </p:cTn>
                              </p:par>
                              <p:par>
                                <p:cTn id="341" presetID="1" presetClass="exit" presetSubtype="0" fill="hold" grpId="5" nodeType="withEffect">
                                  <p:stCondLst>
                                    <p:cond delay="0"/>
                                  </p:stCondLst>
                                  <p:childTnLst>
                                    <p:set>
                                      <p:cBhvr>
                                        <p:cTn id="342" dur="1" fill="hold">
                                          <p:stCondLst>
                                            <p:cond delay="0"/>
                                          </p:stCondLst>
                                        </p:cTn>
                                        <p:tgtEl>
                                          <p:spTgt spid="160"/>
                                        </p:tgtEl>
                                        <p:attrNameLst>
                                          <p:attrName>style.visibility</p:attrName>
                                        </p:attrNameLst>
                                      </p:cBhvr>
                                      <p:to>
                                        <p:strVal val="hidden"/>
                                      </p:to>
                                    </p:set>
                                  </p:childTnLst>
                                </p:cTn>
                              </p:par>
                            </p:childTnLst>
                          </p:cTn>
                        </p:par>
                      </p:childTnLst>
                    </p:cTn>
                  </p:par>
                </p:childTnLst>
              </p:cTn>
              <p:nextCondLst>
                <p:cond evt="onClick" delay="0">
                  <p:tgtEl>
                    <p:spTgt spid="152"/>
                  </p:tgtEl>
                </p:cond>
              </p:nextCondLst>
            </p:seq>
          </p:childTnLst>
        </p:cTn>
      </p:par>
    </p:tnLst>
    <p:bldLst>
      <p:bldP spid="146" grpId="0" animBg="1"/>
      <p:bldP spid="146" grpId="1" animBg="1"/>
      <p:bldP spid="146" grpId="2" animBg="1"/>
      <p:bldP spid="146" grpId="3" animBg="1"/>
      <p:bldP spid="146" grpId="4" animBg="1"/>
      <p:bldP spid="146" grpId="5" animBg="1"/>
      <p:bldP spid="146" grpId="6" animBg="1"/>
      <p:bldP spid="146" grpId="7" animBg="1"/>
      <p:bldP spid="146" grpId="8" animBg="1"/>
      <p:bldP spid="146" grpId="9" animBg="1"/>
      <p:bldP spid="146" grpId="10" animBg="1"/>
      <p:bldP spid="158" grpId="0" animBg="1"/>
      <p:bldP spid="158" grpId="1" animBg="1"/>
      <p:bldP spid="158" grpId="2" animBg="1"/>
      <p:bldP spid="158" grpId="3" animBg="1"/>
      <p:bldP spid="158" grpId="4" animBg="1"/>
      <p:bldP spid="158" grpId="5" animBg="1"/>
      <p:bldP spid="158" grpId="6" animBg="1"/>
      <p:bldP spid="158" grpId="7" animBg="1"/>
      <p:bldP spid="158" grpId="8" animBg="1"/>
      <p:bldP spid="158" grpId="9" animBg="1"/>
      <p:bldP spid="158" grpId="10" animBg="1"/>
      <p:bldP spid="159" grpId="0" animBg="1"/>
      <p:bldP spid="159" grpId="1" animBg="1"/>
      <p:bldP spid="159" grpId="2" animBg="1"/>
      <p:bldP spid="159" grpId="3" animBg="1"/>
      <p:bldP spid="159" grpId="4" animBg="1"/>
      <p:bldP spid="159" grpId="5" animBg="1"/>
      <p:bldP spid="159" grpId="6" animBg="1"/>
      <p:bldP spid="159" grpId="7" animBg="1"/>
      <p:bldP spid="159" grpId="8" animBg="1"/>
      <p:bldP spid="159" grpId="9" animBg="1"/>
      <p:bldP spid="159" grpId="10" animBg="1"/>
      <p:bldP spid="160" grpId="0" animBg="1"/>
      <p:bldP spid="160" grpId="1" animBg="1"/>
      <p:bldP spid="160" grpId="2" animBg="1"/>
      <p:bldP spid="160" grpId="3" animBg="1"/>
      <p:bldP spid="160" grpId="4" animBg="1"/>
      <p:bldP spid="160" grpId="5" animBg="1"/>
      <p:bldP spid="160" grpId="6" animBg="1"/>
      <p:bldP spid="160" grpId="7" animBg="1"/>
      <p:bldP spid="160" grpId="8" animBg="1"/>
      <p:bldP spid="160" grpId="9" animBg="1"/>
      <p:bldP spid="160" grpId="10" animBg="1"/>
      <p:bldP spid="161" grpId="0" animBg="1"/>
      <p:bldP spid="161" grpId="1" animBg="1"/>
      <p:bldP spid="161" grpId="2" animBg="1"/>
      <p:bldP spid="161" grpId="3" animBg="1"/>
      <p:bldP spid="161" grpId="4" animBg="1"/>
      <p:bldP spid="161" grpId="5" animBg="1"/>
      <p:bldP spid="161" grpId="6" animBg="1"/>
      <p:bldP spid="161" grpId="7" animBg="1"/>
      <p:bldP spid="161" grpId="8" animBg="1"/>
      <p:bldP spid="161" grpId="9" animBg="1"/>
      <p:bldP spid="161" grpId="10" animBg="1"/>
      <p:bldP spid="162" grpId="0" animBg="1"/>
      <p:bldP spid="162" grpId="1" animBg="1"/>
      <p:bldP spid="162" grpId="2" animBg="1"/>
      <p:bldP spid="162" grpId="3" animBg="1"/>
      <p:bldP spid="162" grpId="4" animBg="1"/>
      <p:bldP spid="162" grpId="5" animBg="1"/>
      <p:bldP spid="162" grpId="6" animBg="1"/>
      <p:bldP spid="162" grpId="7" animBg="1"/>
      <p:bldP spid="162" grpId="8" animBg="1"/>
      <p:bldP spid="162" grpId="9" animBg="1"/>
      <p:bldP spid="162" grpId="10" animBg="1"/>
      <p:bldP spid="163" grpId="0" animBg="1"/>
      <p:bldP spid="163" grpId="1" animBg="1"/>
      <p:bldP spid="163" grpId="2" animBg="1"/>
      <p:bldP spid="163" grpId="3" animBg="1"/>
      <p:bldP spid="163" grpId="4" animBg="1"/>
      <p:bldP spid="163" grpId="5" animBg="1"/>
      <p:bldP spid="163" grpId="6" animBg="1"/>
      <p:bldP spid="163" grpId="7" animBg="1"/>
      <p:bldP spid="163" grpId="8" animBg="1"/>
      <p:bldP spid="163" grpId="9" animBg="1"/>
      <p:bldP spid="163" grpId="10" animBg="1"/>
      <p:bldP spid="164" grpId="0" animBg="1"/>
      <p:bldP spid="164" grpId="1" animBg="1"/>
      <p:bldP spid="164" grpId="2" animBg="1"/>
      <p:bldP spid="164" grpId="3" animBg="1"/>
      <p:bldP spid="164" grpId="4" animBg="1"/>
      <p:bldP spid="164" grpId="5" animBg="1"/>
      <p:bldP spid="164" grpId="6" animBg="1"/>
      <p:bldP spid="164" grpId="7" animBg="1"/>
      <p:bldP spid="164" grpId="8" animBg="1"/>
      <p:bldP spid="164" grpId="9" animBg="1"/>
      <p:bldP spid="164" grpId="10" animBg="1"/>
      <p:bldP spid="165" grpId="0" animBg="1"/>
      <p:bldP spid="165" grpId="1" animBg="1"/>
      <p:bldP spid="165" grpId="2" animBg="1"/>
      <p:bldP spid="165" grpId="3" animBg="1"/>
      <p:bldP spid="165" grpId="4" animBg="1"/>
      <p:bldP spid="165" grpId="5" animBg="1"/>
      <p:bldP spid="165" grpId="6" animBg="1"/>
      <p:bldP spid="165" grpId="7" animBg="1"/>
      <p:bldP spid="165" grpId="8" animBg="1"/>
      <p:bldP spid="165" grpId="9" animBg="1"/>
      <p:bldP spid="165" grpId="10" animBg="1"/>
      <p:bldP spid="166" grpId="0" animBg="1"/>
      <p:bldP spid="166" grpId="1" animBg="1"/>
      <p:bldP spid="166" grpId="2" animBg="1"/>
      <p:bldP spid="166" grpId="3" animBg="1"/>
      <p:bldP spid="166" grpId="4" animBg="1"/>
      <p:bldP spid="166" grpId="5" animBg="1"/>
      <p:bldP spid="166" grpId="6" animBg="1"/>
      <p:bldP spid="166" grpId="7" animBg="1"/>
      <p:bldP spid="166" grpId="8" animBg="1"/>
      <p:bldP spid="166" grpId="9" animBg="1"/>
      <p:bldP spid="166" grpId="1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7"/>
          <p:cNvSpPr txBox="1">
            <a:spLocks noGrp="1"/>
          </p:cNvSpPr>
          <p:nvPr>
            <p:ph type="ctrTitle" idx="4294967295"/>
          </p:nvPr>
        </p:nvSpPr>
        <p:spPr>
          <a:xfrm>
            <a:off x="855300" y="1148463"/>
            <a:ext cx="3158100" cy="937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7200" dirty="0"/>
              <a:t>Thanks!</a:t>
            </a:r>
            <a:endParaRPr sz="7200" dirty="0"/>
          </a:p>
        </p:txBody>
      </p:sp>
      <p:sp>
        <p:nvSpPr>
          <p:cNvPr id="428" name="Google Shape;428;p37"/>
          <p:cNvSpPr txBox="1">
            <a:spLocks noGrp="1"/>
          </p:cNvSpPr>
          <p:nvPr>
            <p:ph type="body" idx="4294967295"/>
          </p:nvPr>
        </p:nvSpPr>
        <p:spPr>
          <a:xfrm>
            <a:off x="855300" y="2230438"/>
            <a:ext cx="3158100" cy="139526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err="1">
                <a:highlight>
                  <a:schemeClr val="accent1"/>
                </a:highlight>
              </a:rPr>
              <a:t>Nabiha</a:t>
            </a:r>
            <a:r>
              <a:rPr lang="en-US" b="1" dirty="0">
                <a:highlight>
                  <a:schemeClr val="accent1"/>
                </a:highlight>
              </a:rPr>
              <a:t> </a:t>
            </a:r>
            <a:r>
              <a:rPr lang="en-US" b="1" dirty="0" err="1">
                <a:highlight>
                  <a:schemeClr val="accent1"/>
                </a:highlight>
              </a:rPr>
              <a:t>alrogi</a:t>
            </a:r>
            <a:r>
              <a:rPr lang="en-US" b="1" dirty="0">
                <a:highlight>
                  <a:schemeClr val="accent1"/>
                </a:highlight>
              </a:rPr>
              <a:t> </a:t>
            </a:r>
            <a:endParaRPr dirty="0"/>
          </a:p>
          <a:p>
            <a:pPr marL="0" lvl="0" indent="0" algn="l" rtl="0">
              <a:spcBef>
                <a:spcPts val="1000"/>
              </a:spcBef>
              <a:spcAft>
                <a:spcPts val="0"/>
              </a:spcAft>
              <a:buNone/>
            </a:pPr>
            <a:r>
              <a:rPr lang="en" dirty="0"/>
              <a:t>You can find me at:</a:t>
            </a:r>
            <a:endParaRPr dirty="0"/>
          </a:p>
          <a:p>
            <a:pPr marL="88900" lvl="0" indent="0" algn="l" rtl="0">
              <a:spcBef>
                <a:spcPts val="1000"/>
              </a:spcBef>
              <a:spcAft>
                <a:spcPts val="0"/>
              </a:spcAft>
              <a:buSzPts val="2200"/>
              <a:buNone/>
            </a:pPr>
            <a:r>
              <a:rPr lang="en" dirty="0"/>
              <a:t>@nalrogi1</a:t>
            </a:r>
            <a:endParaRPr dirty="0"/>
          </a:p>
        </p:txBody>
      </p:sp>
      <p:sp>
        <p:nvSpPr>
          <p:cNvPr id="429" name="Google Shape;429;p3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430" name="Google Shape;430;p37"/>
          <p:cNvSpPr/>
          <p:nvPr/>
        </p:nvSpPr>
        <p:spPr>
          <a:xfrm>
            <a:off x="5698675" y="1712225"/>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تويتر Png ، المتجهات ، PSD ، قصاصة فنية , تحميل مجاني | Pngtree">
            <a:extLst>
              <a:ext uri="{FF2B5EF4-FFF2-40B4-BE49-F238E27FC236}">
                <a16:creationId xmlns:a16="http://schemas.microsoft.com/office/drawing/2014/main" id="{D998DFFC-591B-4E07-9249-9B8DB31BD10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50" b="95500" l="10000" r="90875">
                        <a14:foregroundMark x1="51000" y1="1250" x2="51000" y2="1250"/>
                        <a14:foregroundMark x1="12625" y1="2250" x2="12625" y2="2250"/>
                        <a14:foregroundMark x1="90875" y1="2875" x2="90875" y2="2875"/>
                        <a14:foregroundMark x1="88625" y1="95500" x2="88625" y2="95500"/>
                        <a14:foregroundMark x1="54375" y1="66125" x2="54375" y2="66125"/>
                      </a14:backgroundRemoval>
                    </a14:imgEffect>
                  </a14:imgLayer>
                </a14:imgProps>
              </a:ext>
              <a:ext uri="{28A0092B-C50C-407E-A947-70E740481C1C}">
                <a14:useLocalDpi xmlns:a14="http://schemas.microsoft.com/office/drawing/2010/main" val="0"/>
              </a:ext>
            </a:extLst>
          </a:blip>
          <a:srcRect/>
          <a:stretch>
            <a:fillRect/>
          </a:stretch>
        </p:blipFill>
        <p:spPr bwMode="auto">
          <a:xfrm>
            <a:off x="241269" y="2922133"/>
            <a:ext cx="726293" cy="726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2C951B48-E40F-48CF-801D-411C3F70CA10}"/>
              </a:ext>
            </a:extLst>
          </p:cNvPr>
          <p:cNvSpPr>
            <a:spLocks noGrp="1"/>
          </p:cNvSpPr>
          <p:nvPr>
            <p:ph type="sldNum" sz="quarter" idx="12"/>
          </p:nvPr>
        </p:nvSpPr>
        <p:spPr/>
        <p:txBody>
          <a:bodyPr/>
          <a:lstStyle/>
          <a:p>
            <a:fld id="{A0C5BB95-1504-4A9A-8FDA-B0CE65724FC4}" type="slidenum">
              <a:rPr lang="en-GB" smtClean="0">
                <a:solidFill>
                  <a:prstClr val="black">
                    <a:tint val="75000"/>
                  </a:prstClr>
                </a:solidFill>
              </a:rPr>
              <a:pPr/>
              <a:t>34</a:t>
            </a:fld>
            <a:endParaRPr lang="en-GB">
              <a:solidFill>
                <a:prstClr val="black">
                  <a:tint val="75000"/>
                </a:prstClr>
              </a:solidFill>
            </a:endParaRPr>
          </a:p>
        </p:txBody>
      </p:sp>
      <p:sp>
        <p:nvSpPr>
          <p:cNvPr id="5" name="مستطيل مستدير الزوايا 6">
            <a:extLst>
              <a:ext uri="{FF2B5EF4-FFF2-40B4-BE49-F238E27FC236}">
                <a16:creationId xmlns:a16="http://schemas.microsoft.com/office/drawing/2014/main" id="{F11A1F6F-BDBD-4B6A-BA7A-36874C0AE76F}"/>
              </a:ext>
            </a:extLst>
          </p:cNvPr>
          <p:cNvSpPr/>
          <p:nvPr/>
        </p:nvSpPr>
        <p:spPr>
          <a:xfrm>
            <a:off x="4880758" y="149824"/>
            <a:ext cx="4096987" cy="4843852"/>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r>
              <a:rPr lang="ar-SA" sz="1800" b="1" u="sng" dirty="0">
                <a:solidFill>
                  <a:schemeClr val="tx1"/>
                </a:solidFill>
              </a:rPr>
              <a:t>البطاقة التعريفية (1)</a:t>
            </a:r>
          </a:p>
          <a:p>
            <a:pPr algn="ctr" rtl="1"/>
            <a:endParaRPr lang="ar-SA" sz="1800" b="1" dirty="0">
              <a:solidFill>
                <a:schemeClr val="tx1"/>
              </a:solidFill>
            </a:endParaRPr>
          </a:p>
          <a:p>
            <a:pPr algn="r" rtl="1"/>
            <a:r>
              <a:rPr lang="ar-SA" sz="2800" b="1" dirty="0">
                <a:solidFill>
                  <a:schemeClr val="tx1"/>
                </a:solidFill>
              </a:rPr>
              <a:t>اسم المعيار : </a:t>
            </a:r>
            <a:r>
              <a:rPr lang="ar-SA" sz="2800" dirty="0">
                <a:solidFill>
                  <a:schemeClr val="tx1"/>
                </a:solidFill>
              </a:rPr>
              <a:t>.................</a:t>
            </a:r>
            <a:r>
              <a:rPr lang="ar-SA" sz="2800" b="1" dirty="0">
                <a:solidFill>
                  <a:schemeClr val="tx1"/>
                </a:solidFill>
              </a:rPr>
              <a:t> </a:t>
            </a:r>
          </a:p>
          <a:p>
            <a:pPr algn="r" rtl="1"/>
            <a:r>
              <a:rPr lang="ar-SA" sz="2800" b="1" dirty="0">
                <a:solidFill>
                  <a:schemeClr val="tx1"/>
                </a:solidFill>
              </a:rPr>
              <a:t>وصفه: </a:t>
            </a:r>
            <a:r>
              <a:rPr lang="ar-SA" sz="2800" dirty="0">
                <a:solidFill>
                  <a:schemeClr val="accent5">
                    <a:lumMod val="75000"/>
                  </a:schemeClr>
                </a:solidFill>
              </a:rPr>
              <a:t>يجب أن تكون المعلومات صحيحة لكي تعد عالية الجودة ، ويجب التأكد من خلوها من الأخطاء الحسابية أو اللغوية .</a:t>
            </a:r>
          </a:p>
          <a:p>
            <a:pPr algn="r" rtl="1"/>
            <a:r>
              <a:rPr lang="ar-SA" sz="2800" b="1" dirty="0">
                <a:solidFill>
                  <a:schemeClr val="tx1"/>
                </a:solidFill>
              </a:rPr>
              <a:t>توصيات : </a:t>
            </a:r>
            <a:r>
              <a:rPr lang="ar-SA" sz="2800" dirty="0">
                <a:solidFill>
                  <a:schemeClr val="accent5">
                    <a:lumMod val="75000"/>
                  </a:schemeClr>
                </a:solidFill>
              </a:rPr>
              <a:t>التحقق من دقة المعلومات مـن خـلال المصادر الموثوقة.</a:t>
            </a:r>
            <a:endParaRPr lang="ar-SA" sz="2800" b="1" dirty="0">
              <a:solidFill>
                <a:schemeClr val="tx1"/>
              </a:solidFill>
            </a:endParaRPr>
          </a:p>
        </p:txBody>
      </p:sp>
      <p:sp>
        <p:nvSpPr>
          <p:cNvPr id="6" name="مستطيل مستدير الزوايا 6">
            <a:extLst>
              <a:ext uri="{FF2B5EF4-FFF2-40B4-BE49-F238E27FC236}">
                <a16:creationId xmlns:a16="http://schemas.microsoft.com/office/drawing/2014/main" id="{B45ECB26-210A-48A2-A571-4B6AED32F97D}"/>
              </a:ext>
            </a:extLst>
          </p:cNvPr>
          <p:cNvSpPr/>
          <p:nvPr/>
        </p:nvSpPr>
        <p:spPr>
          <a:xfrm>
            <a:off x="190925" y="149824"/>
            <a:ext cx="4594831" cy="4843852"/>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r>
              <a:rPr lang="ar-SA" sz="1800" b="1" u="sng" dirty="0">
                <a:solidFill>
                  <a:schemeClr val="tx1"/>
                </a:solidFill>
              </a:rPr>
              <a:t>البطاقة التعريفية (2) </a:t>
            </a:r>
          </a:p>
          <a:p>
            <a:pPr algn="ctr" rtl="1"/>
            <a:endParaRPr lang="ar-SA" sz="1800" b="1" dirty="0">
              <a:solidFill>
                <a:schemeClr val="tx1"/>
              </a:solidFill>
            </a:endParaRPr>
          </a:p>
          <a:p>
            <a:pPr algn="r" rtl="1"/>
            <a:r>
              <a:rPr lang="ar-SA" sz="2800" b="1" dirty="0">
                <a:solidFill>
                  <a:schemeClr val="tx1"/>
                </a:solidFill>
              </a:rPr>
              <a:t>اسم المعيار : </a:t>
            </a:r>
            <a:r>
              <a:rPr lang="ar-SA" sz="2800" dirty="0">
                <a:solidFill>
                  <a:schemeClr val="tx1"/>
                </a:solidFill>
              </a:rPr>
              <a:t>.................... </a:t>
            </a:r>
          </a:p>
          <a:p>
            <a:pPr algn="r" rtl="1"/>
            <a:r>
              <a:rPr lang="ar-SA" sz="2800" b="1" dirty="0">
                <a:solidFill>
                  <a:schemeClr val="tx1"/>
                </a:solidFill>
              </a:rPr>
              <a:t>وصفه : </a:t>
            </a:r>
            <a:r>
              <a:rPr lang="ar-SA" sz="2800" dirty="0">
                <a:solidFill>
                  <a:schemeClr val="accent5">
                    <a:lumMod val="75000"/>
                  </a:schemeClr>
                </a:solidFill>
              </a:rPr>
              <a:t>يجب أن تكون المعلومات مرتبطة بموضوعك أو بالسؤال البحثي ، الحصول على معلومات إضافية لا تتعلق بما تبحث عنه مضيعة للوقت . </a:t>
            </a:r>
          </a:p>
          <a:p>
            <a:pPr algn="r" rtl="1"/>
            <a:r>
              <a:rPr lang="ar-SA" sz="2800" b="1" dirty="0">
                <a:solidFill>
                  <a:schemeClr val="tx1"/>
                </a:solidFill>
              </a:rPr>
              <a:t>توصيات:</a:t>
            </a:r>
            <a:r>
              <a:rPr lang="ar-SA" sz="2400" kern="1200" dirty="0">
                <a:latin typeface="Calibri" panose="020F0502020204030204" pitchFamily="34" charset="0"/>
                <a:cs typeface="Calibri" panose="020F0502020204030204" pitchFamily="34" charset="0"/>
              </a:rPr>
              <a:t>1-</a:t>
            </a:r>
            <a:r>
              <a:rPr lang="ar-SA" sz="2400" kern="1200" dirty="0">
                <a:solidFill>
                  <a:schemeClr val="tx1"/>
                </a:solidFill>
                <a:latin typeface="Calibri" panose="020F0502020204030204" pitchFamily="34" charset="0"/>
                <a:cs typeface="Calibri" panose="020F0502020204030204" pitchFamily="34" charset="0"/>
              </a:rPr>
              <a:t>ا</a:t>
            </a:r>
            <a:r>
              <a:rPr lang="ar-SA" sz="2400" kern="1200" dirty="0">
                <a:latin typeface="Calibri" panose="020F0502020204030204" pitchFamily="34" charset="0"/>
                <a:cs typeface="Calibri" panose="020F0502020204030204" pitchFamily="34" charset="0"/>
              </a:rPr>
              <a:t>لتحقق من تاريخ المصادر</a:t>
            </a:r>
          </a:p>
          <a:p>
            <a:pPr algn="r" rtl="1"/>
            <a:r>
              <a:rPr lang="ar-SA" sz="2400" kern="1200" dirty="0">
                <a:latin typeface="Calibri" panose="020F0502020204030204" pitchFamily="34" charset="0"/>
                <a:cs typeface="Calibri" panose="020F0502020204030204" pitchFamily="34" charset="0"/>
              </a:rPr>
              <a:t>2-التحقق من تاريخ الكلمات المفتاحية</a:t>
            </a:r>
          </a:p>
          <a:p>
            <a:pPr lvl="0" algn="ctr" rtl="1"/>
            <a:r>
              <a:rPr lang="ar-SA" sz="2400" dirty="0">
                <a:latin typeface="Calibri" panose="020F0502020204030204" pitchFamily="34" charset="0"/>
                <a:cs typeface="Calibri" panose="020F0502020204030204" pitchFamily="34" charset="0"/>
              </a:rPr>
              <a:t>3-التحقق من تاريخ المراجعة والتحرير</a:t>
            </a:r>
          </a:p>
          <a:p>
            <a:pPr lvl="0" algn="ctr" rtl="1"/>
            <a:r>
              <a:rPr lang="ar-SA" sz="2400" kern="1200" dirty="0">
                <a:latin typeface="Calibri" panose="020F0502020204030204" pitchFamily="34" charset="0"/>
                <a:cs typeface="Calibri" panose="020F0502020204030204" pitchFamily="34" charset="0"/>
              </a:rPr>
              <a:t>4-التحقق من تاريخ النشر</a:t>
            </a:r>
            <a:endParaRPr lang="ar-SA" sz="1600" b="1" dirty="0">
              <a:solidFill>
                <a:schemeClr val="tx1"/>
              </a:solidFill>
            </a:endParaRPr>
          </a:p>
        </p:txBody>
      </p:sp>
    </p:spTree>
    <p:extLst>
      <p:ext uri="{BB962C8B-B14F-4D97-AF65-F5344CB8AC3E}">
        <p14:creationId xmlns:p14="http://schemas.microsoft.com/office/powerpoint/2010/main" val="2904573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88A49B21-BCEE-497B-9C44-2326D98181FF}"/>
              </a:ext>
            </a:extLst>
          </p:cNvPr>
          <p:cNvSpPr>
            <a:spLocks noGrp="1"/>
          </p:cNvSpPr>
          <p:nvPr>
            <p:ph type="sldNum" sz="quarter" idx="12"/>
          </p:nvPr>
        </p:nvSpPr>
        <p:spPr/>
        <p:txBody>
          <a:bodyPr/>
          <a:lstStyle/>
          <a:p>
            <a:fld id="{A0C5BB95-1504-4A9A-8FDA-B0CE65724FC4}" type="slidenum">
              <a:rPr lang="en-GB" smtClean="0">
                <a:solidFill>
                  <a:prstClr val="black">
                    <a:tint val="75000"/>
                  </a:prstClr>
                </a:solidFill>
              </a:rPr>
              <a:pPr/>
              <a:t>35</a:t>
            </a:fld>
            <a:endParaRPr lang="en-GB">
              <a:solidFill>
                <a:prstClr val="black">
                  <a:tint val="75000"/>
                </a:prstClr>
              </a:solidFill>
            </a:endParaRPr>
          </a:p>
        </p:txBody>
      </p:sp>
      <p:sp>
        <p:nvSpPr>
          <p:cNvPr id="5" name="مستطيل مستدير الزوايا 6">
            <a:extLst>
              <a:ext uri="{FF2B5EF4-FFF2-40B4-BE49-F238E27FC236}">
                <a16:creationId xmlns:a16="http://schemas.microsoft.com/office/drawing/2014/main" id="{325E888B-02BC-46AF-837D-20339D3FC3D6}"/>
              </a:ext>
            </a:extLst>
          </p:cNvPr>
          <p:cNvSpPr/>
          <p:nvPr/>
        </p:nvSpPr>
        <p:spPr>
          <a:xfrm>
            <a:off x="4572000" y="149823"/>
            <a:ext cx="4382295" cy="4659682"/>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r>
              <a:rPr lang="ar-SA" sz="2000" b="1" dirty="0">
                <a:solidFill>
                  <a:schemeClr val="tx1"/>
                </a:solidFill>
              </a:rPr>
              <a:t>البطاقة التعريفية (3) </a:t>
            </a:r>
          </a:p>
          <a:p>
            <a:pPr algn="ctr" rtl="1"/>
            <a:endParaRPr lang="ar-SA" sz="1800" b="1" dirty="0">
              <a:solidFill>
                <a:schemeClr val="tx1"/>
              </a:solidFill>
            </a:endParaRPr>
          </a:p>
          <a:p>
            <a:pPr algn="r" rtl="1"/>
            <a:r>
              <a:rPr lang="ar-SA" sz="2800" b="1" dirty="0">
                <a:solidFill>
                  <a:schemeClr val="tx1"/>
                </a:solidFill>
              </a:rPr>
              <a:t>اسم المعيار : </a:t>
            </a:r>
            <a:r>
              <a:rPr lang="ar-SA" sz="2800" dirty="0">
                <a:solidFill>
                  <a:schemeClr val="tx1"/>
                </a:solidFill>
              </a:rPr>
              <a:t>..................... </a:t>
            </a:r>
            <a:endParaRPr lang="ar-SA" sz="2800" b="1" dirty="0">
              <a:solidFill>
                <a:schemeClr val="tx1"/>
              </a:solidFill>
            </a:endParaRPr>
          </a:p>
          <a:p>
            <a:pPr lvl="0" algn="r"/>
            <a:r>
              <a:rPr lang="ar-SA" sz="2800" b="1" dirty="0">
                <a:solidFill>
                  <a:schemeClr val="tx1"/>
                </a:solidFill>
              </a:rPr>
              <a:t>وصفه : </a:t>
            </a:r>
            <a:r>
              <a:rPr lang="ar-SA" sz="2800" dirty="0">
                <a:solidFill>
                  <a:schemeClr val="accent5">
                    <a:lumMod val="75000"/>
                  </a:schemeClr>
                </a:solidFill>
              </a:rPr>
              <a:t>يعد تاريــخ نـشـر المعلومات مهم جدا، حيث يوضح مدى حداثة المعلومات ومناسبتها لموضوع البحث .</a:t>
            </a:r>
          </a:p>
          <a:p>
            <a:pPr algn="r" rtl="1"/>
            <a:r>
              <a:rPr lang="ar-SA" sz="2800" b="1" dirty="0">
                <a:solidFill>
                  <a:schemeClr val="tx1"/>
                </a:solidFill>
              </a:rPr>
              <a:t>توصيات :</a:t>
            </a:r>
            <a:r>
              <a:rPr lang="ar-SA" sz="2800" b="1" dirty="0">
                <a:solidFill>
                  <a:schemeClr val="bg1"/>
                </a:solidFill>
              </a:rPr>
              <a:t> </a:t>
            </a:r>
            <a:r>
              <a:rPr lang="ar-SA" sz="2800" dirty="0">
                <a:solidFill>
                  <a:schemeClr val="accent5">
                    <a:lumMod val="75000"/>
                  </a:schemeClr>
                </a:solidFill>
              </a:rPr>
              <a:t>يجب التأكد مـن الحـصـول علـى آخر تحديث للمعلومات والتحقق دائما من أصل المعلومات . </a:t>
            </a:r>
          </a:p>
        </p:txBody>
      </p:sp>
      <p:sp>
        <p:nvSpPr>
          <p:cNvPr id="6" name="مستطيل مستدير الزوايا 6">
            <a:extLst>
              <a:ext uri="{FF2B5EF4-FFF2-40B4-BE49-F238E27FC236}">
                <a16:creationId xmlns:a16="http://schemas.microsoft.com/office/drawing/2014/main" id="{B76A8F75-A252-4B89-A645-561530C67BDA}"/>
              </a:ext>
            </a:extLst>
          </p:cNvPr>
          <p:cNvSpPr/>
          <p:nvPr/>
        </p:nvSpPr>
        <p:spPr>
          <a:xfrm>
            <a:off x="106578" y="149823"/>
            <a:ext cx="4382295" cy="4659683"/>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r>
              <a:rPr lang="ar-SA" sz="2000" b="1" dirty="0">
                <a:solidFill>
                  <a:schemeClr val="tx1"/>
                </a:solidFill>
              </a:rPr>
              <a:t>البطاقة التعريفية (4)</a:t>
            </a:r>
          </a:p>
          <a:p>
            <a:pPr algn="ctr" rtl="1"/>
            <a:endParaRPr lang="ar-SA" sz="2800" b="1" dirty="0">
              <a:solidFill>
                <a:schemeClr val="tx1"/>
              </a:solidFill>
            </a:endParaRPr>
          </a:p>
          <a:p>
            <a:pPr algn="r" rtl="1"/>
            <a:r>
              <a:rPr lang="ar-SA" sz="2800" b="1" dirty="0">
                <a:solidFill>
                  <a:schemeClr val="tx1"/>
                </a:solidFill>
              </a:rPr>
              <a:t>اسم المعيار : </a:t>
            </a:r>
            <a:r>
              <a:rPr lang="ar-SA" sz="2800" dirty="0">
                <a:solidFill>
                  <a:schemeClr val="tx1"/>
                </a:solidFill>
              </a:rPr>
              <a:t>.................... </a:t>
            </a:r>
          </a:p>
          <a:p>
            <a:pPr algn="r" rtl="1"/>
            <a:r>
              <a:rPr lang="ar-SA" sz="2800" b="1" dirty="0">
                <a:solidFill>
                  <a:schemeClr val="tx1"/>
                </a:solidFill>
              </a:rPr>
              <a:t>وصفه : </a:t>
            </a:r>
            <a:r>
              <a:rPr lang="ar-SA" sz="2800" dirty="0">
                <a:solidFill>
                  <a:schemeClr val="accent5">
                    <a:lumMod val="75000"/>
                  </a:schemeClr>
                </a:solidFill>
              </a:rPr>
              <a:t>يعد وجود الكثير من التفاصيل على المعلومات المطلوبة أمرا صعبا، بينما تؤدي قلة التفاصيل إلى صعوبة فهم المعلومات. </a:t>
            </a:r>
          </a:p>
          <a:p>
            <a:pPr algn="r" rtl="1"/>
            <a:r>
              <a:rPr lang="ar-SA" sz="2800" b="1" dirty="0">
                <a:solidFill>
                  <a:schemeClr val="tx1"/>
                </a:solidFill>
              </a:rPr>
              <a:t>توصيات :</a:t>
            </a:r>
            <a:r>
              <a:rPr lang="ar-SA" sz="2800" dirty="0">
                <a:solidFill>
                  <a:schemeClr val="accent5">
                    <a:lumMod val="75000"/>
                  </a:schemeClr>
                </a:solidFill>
              </a:rPr>
              <a:t>يعتمد مستوى التفاصيل على المشكلة ودراستها إذا كانت مشكلة بسيطة أم معقدة .</a:t>
            </a:r>
            <a:endParaRPr lang="ar-SA" sz="2800" b="1" dirty="0">
              <a:solidFill>
                <a:schemeClr val="bg1"/>
              </a:solidFill>
            </a:endParaRPr>
          </a:p>
        </p:txBody>
      </p:sp>
    </p:spTree>
    <p:extLst>
      <p:ext uri="{BB962C8B-B14F-4D97-AF65-F5344CB8AC3E}">
        <p14:creationId xmlns:p14="http://schemas.microsoft.com/office/powerpoint/2010/main" val="3835827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33B2EC26-1288-4FFB-92E3-3412F33E40EC}"/>
              </a:ext>
            </a:extLst>
          </p:cNvPr>
          <p:cNvSpPr>
            <a:spLocks noGrp="1"/>
          </p:cNvSpPr>
          <p:nvPr>
            <p:ph type="sldNum" sz="quarter" idx="12"/>
          </p:nvPr>
        </p:nvSpPr>
        <p:spPr/>
        <p:txBody>
          <a:bodyPr/>
          <a:lstStyle/>
          <a:p>
            <a:fld id="{A0C5BB95-1504-4A9A-8FDA-B0CE65724FC4}" type="slidenum">
              <a:rPr lang="en-GB" smtClean="0">
                <a:solidFill>
                  <a:prstClr val="black">
                    <a:tint val="75000"/>
                  </a:prstClr>
                </a:solidFill>
              </a:rPr>
              <a:pPr/>
              <a:t>36</a:t>
            </a:fld>
            <a:endParaRPr lang="en-GB">
              <a:solidFill>
                <a:prstClr val="black">
                  <a:tint val="75000"/>
                </a:prstClr>
              </a:solidFill>
            </a:endParaRPr>
          </a:p>
        </p:txBody>
      </p:sp>
      <p:sp>
        <p:nvSpPr>
          <p:cNvPr id="5" name="مستطيل مستدير الزوايا 6">
            <a:extLst>
              <a:ext uri="{FF2B5EF4-FFF2-40B4-BE49-F238E27FC236}">
                <a16:creationId xmlns:a16="http://schemas.microsoft.com/office/drawing/2014/main" id="{0F54C259-B5CB-4976-99BF-BD9F5AA7C17E}"/>
              </a:ext>
            </a:extLst>
          </p:cNvPr>
          <p:cNvSpPr/>
          <p:nvPr/>
        </p:nvSpPr>
        <p:spPr>
          <a:xfrm>
            <a:off x="4572000" y="333927"/>
            <a:ext cx="4382295" cy="4359449"/>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r>
              <a:rPr lang="ar-SA" sz="2800" b="1" dirty="0">
                <a:solidFill>
                  <a:schemeClr val="tx1"/>
                </a:solidFill>
              </a:rPr>
              <a:t>البطاقة التعريفية </a:t>
            </a:r>
          </a:p>
          <a:p>
            <a:pPr algn="ctr" rtl="1"/>
            <a:endParaRPr lang="ar-SA" sz="2800" b="1" dirty="0">
              <a:solidFill>
                <a:schemeClr val="tx1"/>
              </a:solidFill>
            </a:endParaRPr>
          </a:p>
          <a:p>
            <a:pPr algn="r" rtl="1"/>
            <a:r>
              <a:rPr lang="ar-SA" sz="2800" b="1" dirty="0">
                <a:solidFill>
                  <a:schemeClr val="tx1"/>
                </a:solidFill>
              </a:rPr>
              <a:t>اسم المعيار : </a:t>
            </a:r>
            <a:r>
              <a:rPr lang="ar-SA" sz="2800" dirty="0">
                <a:solidFill>
                  <a:schemeClr val="tx1"/>
                </a:solidFill>
              </a:rPr>
              <a:t>................... </a:t>
            </a:r>
            <a:endParaRPr lang="ar-SA" sz="2800" b="1" dirty="0">
              <a:solidFill>
                <a:schemeClr val="tx1"/>
              </a:solidFill>
            </a:endParaRPr>
          </a:p>
          <a:p>
            <a:pPr algn="r" rtl="1"/>
            <a:r>
              <a:rPr lang="ar-SA" sz="2800" b="1" dirty="0">
                <a:solidFill>
                  <a:schemeClr val="tx1"/>
                </a:solidFill>
              </a:rPr>
              <a:t>وصفه : </a:t>
            </a:r>
            <a:r>
              <a:rPr lang="ar-SA" sz="2800" dirty="0">
                <a:solidFill>
                  <a:schemeClr val="accent5">
                    <a:lumMod val="75000"/>
                  </a:schemeClr>
                </a:solidFill>
              </a:rPr>
              <a:t>تعد مقياسا مهمًا للشمولية المطلوبة للتأكد من أن المعلومات المقدمة تعطي صورة كاملة عن الواقع </a:t>
            </a:r>
          </a:p>
          <a:p>
            <a:pPr algn="r" rtl="1"/>
            <a:r>
              <a:rPr lang="ar-SA" sz="2800" b="1" dirty="0">
                <a:solidFill>
                  <a:schemeClr val="tx1"/>
                </a:solidFill>
              </a:rPr>
              <a:t>توصيات : </a:t>
            </a:r>
            <a:r>
              <a:rPr lang="ar-SA" sz="2800" dirty="0">
                <a:solidFill>
                  <a:schemeClr val="accent5">
                    <a:lumMod val="75000"/>
                  </a:schemeClr>
                </a:solidFill>
              </a:rPr>
              <a:t>يجب الحصول على جميع المعلومات المطلوبة لاتخاذ قرارات صحيحة.</a:t>
            </a:r>
          </a:p>
        </p:txBody>
      </p:sp>
      <p:sp>
        <p:nvSpPr>
          <p:cNvPr id="6" name="مربع نص 5">
            <a:extLst>
              <a:ext uri="{FF2B5EF4-FFF2-40B4-BE49-F238E27FC236}">
                <a16:creationId xmlns:a16="http://schemas.microsoft.com/office/drawing/2014/main" id="{41E1AAA7-CC5F-464A-8853-5E09112B2177}"/>
              </a:ext>
            </a:extLst>
          </p:cNvPr>
          <p:cNvSpPr txBox="1"/>
          <p:nvPr/>
        </p:nvSpPr>
        <p:spPr>
          <a:xfrm>
            <a:off x="1009403" y="3965867"/>
            <a:ext cx="2719449" cy="338554"/>
          </a:xfrm>
          <a:prstGeom prst="rect">
            <a:avLst/>
          </a:prstGeom>
          <a:noFill/>
        </p:spPr>
        <p:txBody>
          <a:bodyPr wrap="square" rtlCol="1">
            <a:spAutoFit/>
          </a:bodyPr>
          <a:lstStyle/>
          <a:p>
            <a:r>
              <a:rPr lang="ar-SA" sz="1600" u="sng" dirty="0"/>
              <a:t>طباعة البطاقات </a:t>
            </a:r>
          </a:p>
        </p:txBody>
      </p:sp>
    </p:spTree>
    <p:extLst>
      <p:ext uri="{BB962C8B-B14F-4D97-AF65-F5344CB8AC3E}">
        <p14:creationId xmlns:p14="http://schemas.microsoft.com/office/powerpoint/2010/main" val="3971042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Shape 269"/>
        <p:cNvGrpSpPr/>
        <p:nvPr/>
      </p:nvGrpSpPr>
      <p:grpSpPr>
        <a:xfrm>
          <a:off x="0" y="0"/>
          <a:ext cx="0" cy="0"/>
          <a:chOff x="0" y="0"/>
          <a:chExt cx="0" cy="0"/>
        </a:xfrm>
      </p:grpSpPr>
      <p:sp>
        <p:nvSpPr>
          <p:cNvPr id="270" name="Google Shape;270;p25"/>
          <p:cNvSpPr txBox="1">
            <a:spLocks noGrp="1"/>
          </p:cNvSpPr>
          <p:nvPr>
            <p:ph type="title" idx="4294967295"/>
          </p:nvPr>
        </p:nvSpPr>
        <p:spPr>
          <a:xfrm>
            <a:off x="2293950" y="3626139"/>
            <a:ext cx="4556100" cy="953400"/>
          </a:xfrm>
          <a:prstGeom prst="rect">
            <a:avLst/>
          </a:prstGeom>
        </p:spPr>
        <p:txBody>
          <a:bodyPr spcFirstLastPara="1" wrap="square" lIns="0" tIns="0" rIns="0" bIns="0" anchor="ctr" anchorCtr="0">
            <a:noAutofit/>
          </a:bodyPr>
          <a:lstStyle/>
          <a:p>
            <a:pPr marL="0" lvl="0" indent="0" algn="ctr" rtl="1">
              <a:spcBef>
                <a:spcPts val="0"/>
              </a:spcBef>
              <a:spcAft>
                <a:spcPts val="0"/>
              </a:spcAft>
              <a:buNone/>
            </a:pPr>
            <a:r>
              <a:rPr lang="ar-SA" b="0" dirty="0">
                <a:latin typeface="Arabic Typesetting" panose="03020402040406030203" pitchFamily="66" charset="-78"/>
                <a:cs typeface="Arabic Typesetting" panose="03020402040406030203" pitchFamily="66" charset="-78"/>
              </a:rPr>
              <a:t>الدرس الأول</a:t>
            </a:r>
            <a:endParaRPr b="0" dirty="0">
              <a:latin typeface="Arabic Typesetting" panose="03020402040406030203" pitchFamily="66" charset="-78"/>
              <a:cs typeface="Arabic Typesetting" panose="03020402040406030203" pitchFamily="66" charset="-78"/>
            </a:endParaRPr>
          </a:p>
          <a:p>
            <a:pPr marL="0" lvl="0" indent="0" algn="ctr" rtl="1">
              <a:spcBef>
                <a:spcPts val="0"/>
              </a:spcBef>
              <a:spcAft>
                <a:spcPts val="0"/>
              </a:spcAft>
              <a:buNone/>
            </a:pPr>
            <a:r>
              <a:rPr lang="ar-SA" dirty="0">
                <a:highlight>
                  <a:schemeClr val="accent1"/>
                </a:highlight>
                <a:latin typeface="Arabic Typesetting" panose="03020402040406030203" pitchFamily="66" charset="-78"/>
                <a:cs typeface="Arabic Typesetting" panose="03020402040406030203" pitchFamily="66" charset="-78"/>
              </a:rPr>
              <a:t>البيانات والمعلومات والمعرفة</a:t>
            </a:r>
            <a:endParaRPr dirty="0">
              <a:highlight>
                <a:schemeClr val="accent1"/>
              </a:highlight>
              <a:latin typeface="Arabic Typesetting" panose="03020402040406030203" pitchFamily="66" charset="-78"/>
              <a:cs typeface="Arabic Typesetting" panose="03020402040406030203" pitchFamily="66" charset="-78"/>
            </a:endParaRPr>
          </a:p>
        </p:txBody>
      </p:sp>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4</a:t>
            </a:fld>
            <a:endParaRPr>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4752B1B6-53AC-4BB8-84A6-DD6142713A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3" name="مستطيل 2">
            <a:extLst>
              <a:ext uri="{FF2B5EF4-FFF2-40B4-BE49-F238E27FC236}">
                <a16:creationId xmlns:a16="http://schemas.microsoft.com/office/drawing/2014/main" id="{F4BA8BE1-67AD-4F2F-9EAE-C3DB074AE1C9}"/>
              </a:ext>
            </a:extLst>
          </p:cNvPr>
          <p:cNvSpPr/>
          <p:nvPr/>
        </p:nvSpPr>
        <p:spPr>
          <a:xfrm>
            <a:off x="0" y="0"/>
            <a:ext cx="2736304" cy="6460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ln w="6600">
                  <a:solidFill>
                    <a:schemeClr val="accent2"/>
                  </a:solidFill>
                  <a:prstDash val="solid"/>
                </a:ln>
                <a:solidFill>
                  <a:schemeClr val="accent5">
                    <a:lumMod val="40000"/>
                    <a:lumOff val="60000"/>
                  </a:schemeClr>
                </a:solidFill>
                <a:effectLst>
                  <a:outerShdw dist="38100" dir="2700000" algn="tl" rotWithShape="0">
                    <a:schemeClr val="accent2"/>
                  </a:outerShdw>
                </a:effectLst>
              </a:rPr>
              <a:t>كيجن </a:t>
            </a:r>
          </a:p>
          <a:p>
            <a:pPr algn="ctr"/>
            <a:r>
              <a:rPr lang="ar-SA" sz="2400" b="1" dirty="0">
                <a:ln w="6600">
                  <a:solidFill>
                    <a:schemeClr val="accent2"/>
                  </a:solidFill>
                  <a:prstDash val="solid"/>
                </a:ln>
                <a:solidFill>
                  <a:schemeClr val="accent5">
                    <a:lumMod val="40000"/>
                    <a:lumOff val="60000"/>
                  </a:schemeClr>
                </a:solidFill>
                <a:effectLst>
                  <a:outerShdw dist="38100" dir="2700000" algn="tl" rotWithShape="0">
                    <a:schemeClr val="accent2"/>
                  </a:outerShdw>
                </a:effectLst>
              </a:rPr>
              <a:t>الجميع يكتب باتفاق </a:t>
            </a:r>
          </a:p>
        </p:txBody>
      </p:sp>
      <p:sp>
        <p:nvSpPr>
          <p:cNvPr id="4" name="مربع نص 3">
            <a:extLst>
              <a:ext uri="{FF2B5EF4-FFF2-40B4-BE49-F238E27FC236}">
                <a16:creationId xmlns:a16="http://schemas.microsoft.com/office/drawing/2014/main" id="{12B636FA-70D2-41E2-9256-CA662B81654C}"/>
              </a:ext>
            </a:extLst>
          </p:cNvPr>
          <p:cNvSpPr txBox="1"/>
          <p:nvPr/>
        </p:nvSpPr>
        <p:spPr>
          <a:xfrm>
            <a:off x="5170310" y="2415823"/>
            <a:ext cx="2810933" cy="646331"/>
          </a:xfrm>
          <a:prstGeom prst="rect">
            <a:avLst/>
          </a:prstGeom>
          <a:noFill/>
        </p:spPr>
        <p:txBody>
          <a:bodyPr wrap="square" rtlCol="1">
            <a:spAutoFit/>
          </a:bodyPr>
          <a:lstStyle/>
          <a:p>
            <a:pPr algn="ctr"/>
            <a:r>
              <a:rPr lang="ar-SA" sz="3600" dirty="0">
                <a:cs typeface="PT Bold Heading" panose="02010400000000000000" pitchFamily="2" charset="-78"/>
              </a:rPr>
              <a:t>تغذية راجعة </a:t>
            </a:r>
          </a:p>
        </p:txBody>
      </p:sp>
      <p:pic>
        <p:nvPicPr>
          <p:cNvPr id="1032" name="Picture 8" descr="Stickfigure Stickman GIF - Stickfigure Stickman Hmm - Discover &amp; Share GIFs">
            <a:extLst>
              <a:ext uri="{FF2B5EF4-FFF2-40B4-BE49-F238E27FC236}">
                <a16:creationId xmlns:a16="http://schemas.microsoft.com/office/drawing/2014/main" id="{C5004AC8-39E4-4779-A12C-7B079F04951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620163"/>
            <a:ext cx="3121484" cy="24821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ought bubble GIF - Conseguir el mejor gif en GIFER">
            <a:extLst>
              <a:ext uri="{FF2B5EF4-FFF2-40B4-BE49-F238E27FC236}">
                <a16:creationId xmlns:a16="http://schemas.microsoft.com/office/drawing/2014/main" id="{A499C140-A3EA-464C-AB5D-B96E443A260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1366" y="667730"/>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7" name="مربع نص 6">
            <a:extLst>
              <a:ext uri="{FF2B5EF4-FFF2-40B4-BE49-F238E27FC236}">
                <a16:creationId xmlns:a16="http://schemas.microsoft.com/office/drawing/2014/main" id="{32010486-1DEF-4E4D-9C4D-CA0F650B8824}"/>
              </a:ext>
            </a:extLst>
          </p:cNvPr>
          <p:cNvSpPr txBox="1"/>
          <p:nvPr/>
        </p:nvSpPr>
        <p:spPr>
          <a:xfrm>
            <a:off x="843219" y="1547478"/>
            <a:ext cx="2190044" cy="707886"/>
          </a:xfrm>
          <a:prstGeom prst="rect">
            <a:avLst/>
          </a:prstGeom>
          <a:noFill/>
        </p:spPr>
        <p:txBody>
          <a:bodyPr wrap="square" rtlCol="1">
            <a:spAutoFit/>
          </a:bodyPr>
          <a:lstStyle/>
          <a:p>
            <a:pPr algn="ctr" rtl="1"/>
            <a:r>
              <a:rPr lang="ar-SA" sz="2000" b="1" dirty="0"/>
              <a:t>الإجابة تكون </a:t>
            </a:r>
          </a:p>
          <a:p>
            <a:pPr algn="ctr" rtl="1"/>
            <a:r>
              <a:rPr lang="ar-SA" sz="2000" b="1" dirty="0"/>
              <a:t>( أكيد أو مستحيل ) فقط </a:t>
            </a:r>
          </a:p>
        </p:txBody>
      </p:sp>
    </p:spTree>
    <p:extLst>
      <p:ext uri="{BB962C8B-B14F-4D97-AF65-F5344CB8AC3E}">
        <p14:creationId xmlns:p14="http://schemas.microsoft.com/office/powerpoint/2010/main" val="358371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69072720-2930-44CB-8737-035B25FEB6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مستطيل: زوايا مستديرة 2">
            <a:extLst>
              <a:ext uri="{FF2B5EF4-FFF2-40B4-BE49-F238E27FC236}">
                <a16:creationId xmlns:a16="http://schemas.microsoft.com/office/drawing/2014/main" id="{AE011D9D-3019-44D1-82C9-AD3454F36BA8}"/>
              </a:ext>
            </a:extLst>
          </p:cNvPr>
          <p:cNvSpPr/>
          <p:nvPr/>
        </p:nvSpPr>
        <p:spPr>
          <a:xfrm>
            <a:off x="2144889" y="925688"/>
            <a:ext cx="6406242" cy="654755"/>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ar-SA" sz="2000" b="1" dirty="0">
                <a:solidFill>
                  <a:srgbClr val="ED7D31"/>
                </a:solidFill>
              </a:rPr>
              <a:t>البيانات التي تمت معالجتها لتصبح ذات سياق مفهوم يطلق عليها معلومات </a:t>
            </a:r>
          </a:p>
        </p:txBody>
      </p:sp>
      <p:sp>
        <p:nvSpPr>
          <p:cNvPr id="7" name="مربع نص 6">
            <a:extLst>
              <a:ext uri="{FF2B5EF4-FFF2-40B4-BE49-F238E27FC236}">
                <a16:creationId xmlns:a16="http://schemas.microsoft.com/office/drawing/2014/main" id="{3F773118-8821-46AD-B366-38638D7F3BDE}"/>
              </a:ext>
            </a:extLst>
          </p:cNvPr>
          <p:cNvSpPr txBox="1"/>
          <p:nvPr/>
        </p:nvSpPr>
        <p:spPr>
          <a:xfrm>
            <a:off x="457199" y="925688"/>
            <a:ext cx="4572000" cy="707886"/>
          </a:xfrm>
          <a:prstGeom prst="rect">
            <a:avLst/>
          </a:prstGeom>
          <a:noFill/>
        </p:spPr>
        <p:txBody>
          <a:bodyPr wrap="square">
            <a:spAutoFit/>
          </a:bodyPr>
          <a:lstStyle/>
          <a:p>
            <a:r>
              <a:rPr lang="en" sz="4000" dirty="0">
                <a:solidFill>
                  <a:schemeClr val="dk1"/>
                </a:solidFill>
                <a:latin typeface="Nunito"/>
                <a:ea typeface="Nunito"/>
                <a:cs typeface="Nunito"/>
                <a:sym typeface="Nunito"/>
              </a:rPr>
              <a:t>👍</a:t>
            </a:r>
            <a:r>
              <a:rPr lang="ar-SA" sz="4000" dirty="0">
                <a:solidFill>
                  <a:schemeClr val="bg1"/>
                </a:solidFill>
                <a:latin typeface="Nunito"/>
                <a:ea typeface="Nunito"/>
                <a:cs typeface="Mudir MT" pitchFamily="2" charset="-78"/>
                <a:sym typeface="Nunito"/>
              </a:rPr>
              <a:t>أكيد</a:t>
            </a:r>
            <a:endParaRPr lang="ar-SA" sz="4000" dirty="0"/>
          </a:p>
        </p:txBody>
      </p:sp>
      <p:sp>
        <p:nvSpPr>
          <p:cNvPr id="8" name="مستطيل: زوايا مستديرة 7">
            <a:extLst>
              <a:ext uri="{FF2B5EF4-FFF2-40B4-BE49-F238E27FC236}">
                <a16:creationId xmlns:a16="http://schemas.microsoft.com/office/drawing/2014/main" id="{9C335D18-8A3D-4DF5-9492-0D93072ABBE8}"/>
              </a:ext>
            </a:extLst>
          </p:cNvPr>
          <p:cNvSpPr/>
          <p:nvPr/>
        </p:nvSpPr>
        <p:spPr>
          <a:xfrm>
            <a:off x="2144889" y="1806508"/>
            <a:ext cx="6406242" cy="654755"/>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ar-SA" sz="2000" b="1" dirty="0">
                <a:solidFill>
                  <a:srgbClr val="ED7D31"/>
                </a:solidFill>
              </a:rPr>
              <a:t>البيانات الرسومية تتكون من حروف الهجاء وأرقام ورموز خاصة</a:t>
            </a:r>
          </a:p>
        </p:txBody>
      </p:sp>
      <p:sp>
        <p:nvSpPr>
          <p:cNvPr id="9" name="مستطيل: زوايا مستديرة 8">
            <a:extLst>
              <a:ext uri="{FF2B5EF4-FFF2-40B4-BE49-F238E27FC236}">
                <a16:creationId xmlns:a16="http://schemas.microsoft.com/office/drawing/2014/main" id="{86BC7817-E60A-4D29-A76B-F1AFE26C9EE9}"/>
              </a:ext>
            </a:extLst>
          </p:cNvPr>
          <p:cNvSpPr/>
          <p:nvPr/>
        </p:nvSpPr>
        <p:spPr>
          <a:xfrm>
            <a:off x="2144889" y="2735368"/>
            <a:ext cx="6406242" cy="654755"/>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2000" b="1" dirty="0">
                <a:solidFill>
                  <a:srgbClr val="ED7D31"/>
                </a:solidFill>
              </a:rPr>
              <a:t>المعلومات توفر القدرة على اتخاذ تنبؤات واتخاذ قرارات</a:t>
            </a:r>
          </a:p>
        </p:txBody>
      </p:sp>
      <p:sp>
        <p:nvSpPr>
          <p:cNvPr id="10" name="مستطيل: زوايا مستديرة 9">
            <a:extLst>
              <a:ext uri="{FF2B5EF4-FFF2-40B4-BE49-F238E27FC236}">
                <a16:creationId xmlns:a16="http://schemas.microsoft.com/office/drawing/2014/main" id="{A6AF7543-B858-4D9D-B5DD-2CBE048A2758}"/>
              </a:ext>
            </a:extLst>
          </p:cNvPr>
          <p:cNvSpPr/>
          <p:nvPr/>
        </p:nvSpPr>
        <p:spPr>
          <a:xfrm>
            <a:off x="2144889" y="3563057"/>
            <a:ext cx="6406242" cy="654755"/>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ar-SA" sz="2000" b="1" dirty="0">
                <a:solidFill>
                  <a:srgbClr val="ED7D31"/>
                </a:solidFill>
              </a:rPr>
              <a:t>البيانات الرقمية تتكون من حقائق قابلة للقياس وتستخدم فيها الأرقام كقيم أساسية</a:t>
            </a:r>
          </a:p>
        </p:txBody>
      </p:sp>
      <p:sp>
        <p:nvSpPr>
          <p:cNvPr id="11" name="مربع نص 10">
            <a:extLst>
              <a:ext uri="{FF2B5EF4-FFF2-40B4-BE49-F238E27FC236}">
                <a16:creationId xmlns:a16="http://schemas.microsoft.com/office/drawing/2014/main" id="{7F53C684-168C-4E16-9E44-6FD5D92732C2}"/>
              </a:ext>
            </a:extLst>
          </p:cNvPr>
          <p:cNvSpPr txBox="1"/>
          <p:nvPr/>
        </p:nvSpPr>
        <p:spPr>
          <a:xfrm>
            <a:off x="318809" y="2750743"/>
            <a:ext cx="4572000" cy="584775"/>
          </a:xfrm>
          <a:prstGeom prst="rect">
            <a:avLst/>
          </a:prstGeom>
          <a:noFill/>
        </p:spPr>
        <p:txBody>
          <a:bodyPr wrap="square">
            <a:spAutoFit/>
          </a:bodyPr>
          <a:lstStyle/>
          <a:p>
            <a:r>
              <a:rPr lang="en" sz="3200" dirty="0">
                <a:solidFill>
                  <a:schemeClr val="dk1"/>
                </a:solidFill>
                <a:latin typeface="Nunito"/>
                <a:ea typeface="Nunito"/>
                <a:cs typeface="Nunito"/>
                <a:sym typeface="Nunito"/>
              </a:rPr>
              <a:t>✋</a:t>
            </a:r>
            <a:r>
              <a:rPr lang="ar-SA" sz="3200" dirty="0">
                <a:solidFill>
                  <a:schemeClr val="bg1"/>
                </a:solidFill>
                <a:latin typeface="Nunito"/>
                <a:ea typeface="Nunito"/>
                <a:cs typeface="Mudir MT" pitchFamily="2" charset="-78"/>
                <a:sym typeface="Nunito"/>
              </a:rPr>
              <a:t>مستحيل</a:t>
            </a:r>
            <a:endParaRPr lang="ar-SA" sz="3200" dirty="0"/>
          </a:p>
        </p:txBody>
      </p:sp>
      <p:sp>
        <p:nvSpPr>
          <p:cNvPr id="12" name="مربع نص 11">
            <a:extLst>
              <a:ext uri="{FF2B5EF4-FFF2-40B4-BE49-F238E27FC236}">
                <a16:creationId xmlns:a16="http://schemas.microsoft.com/office/drawing/2014/main" id="{931DFFCE-5BFD-4D17-A2B5-2DDE6D4F559A}"/>
              </a:ext>
            </a:extLst>
          </p:cNvPr>
          <p:cNvSpPr txBox="1"/>
          <p:nvPr/>
        </p:nvSpPr>
        <p:spPr>
          <a:xfrm>
            <a:off x="318809" y="1821883"/>
            <a:ext cx="4572000" cy="584775"/>
          </a:xfrm>
          <a:prstGeom prst="rect">
            <a:avLst/>
          </a:prstGeom>
          <a:noFill/>
        </p:spPr>
        <p:txBody>
          <a:bodyPr wrap="square">
            <a:spAutoFit/>
          </a:bodyPr>
          <a:lstStyle/>
          <a:p>
            <a:r>
              <a:rPr lang="en" sz="3200" dirty="0">
                <a:solidFill>
                  <a:schemeClr val="dk1"/>
                </a:solidFill>
                <a:latin typeface="Nunito"/>
                <a:ea typeface="Nunito"/>
                <a:cs typeface="Nunito"/>
                <a:sym typeface="Nunito"/>
              </a:rPr>
              <a:t>✋</a:t>
            </a:r>
            <a:r>
              <a:rPr lang="ar-SA" sz="3200" dirty="0">
                <a:solidFill>
                  <a:schemeClr val="bg1"/>
                </a:solidFill>
                <a:latin typeface="Nunito"/>
                <a:ea typeface="Nunito"/>
                <a:cs typeface="Mudir MT" pitchFamily="2" charset="-78"/>
                <a:sym typeface="Nunito"/>
              </a:rPr>
              <a:t>مستحيل</a:t>
            </a:r>
            <a:endParaRPr lang="ar-SA" sz="3200" dirty="0"/>
          </a:p>
        </p:txBody>
      </p:sp>
      <p:sp>
        <p:nvSpPr>
          <p:cNvPr id="13" name="مربع نص 12">
            <a:extLst>
              <a:ext uri="{FF2B5EF4-FFF2-40B4-BE49-F238E27FC236}">
                <a16:creationId xmlns:a16="http://schemas.microsoft.com/office/drawing/2014/main" id="{9B6F847B-FEDE-451F-BADD-573A73E23EFB}"/>
              </a:ext>
            </a:extLst>
          </p:cNvPr>
          <p:cNvSpPr txBox="1"/>
          <p:nvPr/>
        </p:nvSpPr>
        <p:spPr>
          <a:xfrm>
            <a:off x="364209" y="3563057"/>
            <a:ext cx="4572000" cy="707886"/>
          </a:xfrm>
          <a:prstGeom prst="rect">
            <a:avLst/>
          </a:prstGeom>
          <a:noFill/>
        </p:spPr>
        <p:txBody>
          <a:bodyPr wrap="square">
            <a:spAutoFit/>
          </a:bodyPr>
          <a:lstStyle/>
          <a:p>
            <a:r>
              <a:rPr lang="en" sz="4000" dirty="0">
                <a:solidFill>
                  <a:schemeClr val="dk1"/>
                </a:solidFill>
                <a:latin typeface="Nunito"/>
                <a:ea typeface="Nunito"/>
                <a:cs typeface="Nunito"/>
                <a:sym typeface="Nunito"/>
              </a:rPr>
              <a:t>👍</a:t>
            </a:r>
            <a:r>
              <a:rPr lang="ar-SA" sz="4000" dirty="0">
                <a:solidFill>
                  <a:schemeClr val="bg1"/>
                </a:solidFill>
                <a:latin typeface="Nunito"/>
                <a:ea typeface="Nunito"/>
                <a:cs typeface="Mudir MT" pitchFamily="2" charset="-78"/>
                <a:sym typeface="Nunito"/>
              </a:rPr>
              <a:t>أكيد</a:t>
            </a:r>
            <a:endParaRPr lang="ar-SA" sz="4000" dirty="0"/>
          </a:p>
        </p:txBody>
      </p:sp>
    </p:spTree>
    <p:extLst>
      <p:ext uri="{BB962C8B-B14F-4D97-AF65-F5344CB8AC3E}">
        <p14:creationId xmlns:p14="http://schemas.microsoft.com/office/powerpoint/2010/main" val="220341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 presetClass="entr" presetSubtype="0" fill="hold" grpId="0" nodeType="withEffect">
                                  <p:stCondLst>
                                    <p:cond delay="100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1" presetClass="entr" presetSubtype="0" fill="hold" grpId="0" nodeType="withEffect">
                                  <p:stCondLst>
                                    <p:cond delay="100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1" presetClass="entr" presetSubtype="0" fill="hold" grpId="0" nodeType="withEffect">
                                  <p:stCondLst>
                                    <p:cond delay="100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ar-SA" sz="4400" dirty="0">
                <a:latin typeface="Arabic Typesetting" panose="03020402040406030203" pitchFamily="66" charset="-78"/>
                <a:cs typeface="Arabic Typesetting" panose="03020402040406030203" pitchFamily="66" charset="-78"/>
              </a:rPr>
              <a:t>أهداف الدرس </a:t>
            </a:r>
            <a:endParaRPr sz="4400" dirty="0">
              <a:latin typeface="Arabic Typesetting" panose="03020402040406030203" pitchFamily="66" charset="-78"/>
              <a:cs typeface="Arabic Typesetting" panose="03020402040406030203" pitchFamily="66" charset="-78"/>
            </a:endParaRPr>
          </a:p>
        </p:txBody>
      </p:sp>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226;p20">
            <a:extLst>
              <a:ext uri="{FF2B5EF4-FFF2-40B4-BE49-F238E27FC236}">
                <a16:creationId xmlns:a16="http://schemas.microsoft.com/office/drawing/2014/main" id="{94F05926-55F8-423E-BD85-1F0351226E6D}"/>
              </a:ext>
            </a:extLst>
          </p:cNvPr>
          <p:cNvSpPr txBox="1">
            <a:spLocks noGrp="1"/>
          </p:cNvSpPr>
          <p:nvPr>
            <p:ph type="body" idx="1"/>
          </p:nvPr>
        </p:nvSpPr>
        <p:spPr>
          <a:xfrm>
            <a:off x="1187450" y="1506539"/>
            <a:ext cx="6427788" cy="1842718"/>
          </a:xfrm>
          <a:prstGeom prst="rect">
            <a:avLst/>
          </a:prstGeom>
        </p:spPr>
        <p:txBody>
          <a:bodyPr spcFirstLastPara="1" wrap="square" lIns="0" tIns="0" rIns="0" bIns="0" anchor="t" anchorCtr="0">
            <a:noAutofit/>
          </a:bodyPr>
          <a:lstStyle/>
          <a:p>
            <a:pPr algn="r" rtl="1">
              <a:lnSpc>
                <a:spcPct val="150000"/>
              </a:lnSpc>
            </a:pPr>
            <a:r>
              <a:rPr lang="ar-SA" sz="2800" dirty="0">
                <a:latin typeface="Arabic Typesetting" panose="03020402040406030203" pitchFamily="66" charset="-78"/>
                <a:cs typeface="Arabic Typesetting" panose="03020402040406030203" pitchFamily="66" charset="-78"/>
              </a:rPr>
              <a:t>فهم الفرق بين البيانات و المعلومات و المعرفة</a:t>
            </a:r>
          </a:p>
          <a:p>
            <a:pPr algn="r" rtl="1">
              <a:lnSpc>
                <a:spcPct val="150000"/>
              </a:lnSpc>
            </a:pPr>
            <a:r>
              <a:rPr lang="ar-SA" sz="2800" dirty="0">
                <a:latin typeface="Arabic Typesetting" panose="03020402040406030203" pitchFamily="66" charset="-78"/>
                <a:cs typeface="Arabic Typesetting" panose="03020402040406030203" pitchFamily="66" charset="-78"/>
              </a:rPr>
              <a:t>التعرف على أنواع البيانات و </a:t>
            </a:r>
            <a:r>
              <a:rPr lang="ar-SA" sz="2800" dirty="0">
                <a:highlight>
                  <a:srgbClr val="C0C0C0"/>
                </a:highlight>
                <a:latin typeface="Arabic Typesetting" panose="03020402040406030203" pitchFamily="66" charset="-78"/>
                <a:cs typeface="Arabic Typesetting" panose="03020402040406030203" pitchFamily="66" charset="-78"/>
              </a:rPr>
              <a:t>طرق ترميزها</a:t>
            </a:r>
            <a:r>
              <a:rPr lang="ar-SA" sz="2800" dirty="0">
                <a:latin typeface="Arabic Typesetting" panose="03020402040406030203" pitchFamily="66" charset="-78"/>
                <a:cs typeface="Arabic Typesetting" panose="03020402040406030203" pitchFamily="66" charset="-78"/>
              </a:rPr>
              <a:t>.</a:t>
            </a:r>
          </a:p>
          <a:p>
            <a:pPr algn="r" rtl="1">
              <a:lnSpc>
                <a:spcPct val="150000"/>
              </a:lnSpc>
            </a:pPr>
            <a:r>
              <a:rPr lang="ar-SA" sz="2800" dirty="0">
                <a:highlight>
                  <a:srgbClr val="C0C0C0"/>
                </a:highlight>
                <a:latin typeface="Arabic Typesetting" panose="03020402040406030203" pitchFamily="66" charset="-78"/>
                <a:cs typeface="Arabic Typesetting" panose="03020402040406030203" pitchFamily="66" charset="-78"/>
              </a:rPr>
              <a:t>مفهوم ترميز البيانات و أهميتها</a:t>
            </a:r>
          </a:p>
          <a:p>
            <a:pPr algn="r" rtl="1">
              <a:lnSpc>
                <a:spcPct val="150000"/>
              </a:lnSpc>
            </a:pPr>
            <a:r>
              <a:rPr lang="ar-SA" sz="2800" dirty="0">
                <a:highlight>
                  <a:srgbClr val="C0C0C0"/>
                </a:highlight>
                <a:latin typeface="Arabic Typesetting" panose="03020402040406030203" pitchFamily="66" charset="-78"/>
                <a:cs typeface="Arabic Typesetting" panose="03020402040406030203" pitchFamily="66" charset="-78"/>
              </a:rPr>
              <a:t>مفهوم جودة المعلومات ومعايير تحقيقها</a:t>
            </a:r>
          </a:p>
          <a:p>
            <a:pPr algn="r" rtl="1">
              <a:lnSpc>
                <a:spcPct val="150000"/>
              </a:lnSpc>
            </a:pPr>
            <a:endParaRPr lang="ar-SA" sz="2800" dirty="0">
              <a:latin typeface="Arabic Typesetting" panose="03020402040406030203" pitchFamily="66" charset="-78"/>
              <a:cs typeface="Arabic Typesetting" panose="03020402040406030203" pitchFamily="66" charset="-78"/>
            </a:endParaRPr>
          </a:p>
          <a:p>
            <a:pPr algn="r" rtl="1">
              <a:lnSpc>
                <a:spcPct val="150000"/>
              </a:lnSpc>
            </a:pPr>
            <a:endParaRPr lang="ar-SA" sz="2800" dirty="0">
              <a:latin typeface="Arabic Typesetting" panose="03020402040406030203" pitchFamily="66" charset="-78"/>
              <a:cs typeface="Arabic Typesetting" panose="03020402040406030203" pitchFamily="66" charset="-78"/>
            </a:endParaRPr>
          </a:p>
          <a:p>
            <a:pPr algn="r" rtl="1">
              <a:lnSpc>
                <a:spcPct val="150000"/>
              </a:lnSpc>
            </a:pPr>
            <a:endParaRPr lang="ar-SA" sz="2800" dirty="0">
              <a:latin typeface="Arabic Typesetting" panose="03020402040406030203" pitchFamily="66" charset="-78"/>
              <a:cs typeface="Arabic Typesetting" panose="03020402040406030203" pitchFamily="66" charset="-78"/>
            </a:endParaRPr>
          </a:p>
          <a:p>
            <a:pPr marL="457200" lvl="0" indent="-368300" algn="r" rtl="1">
              <a:lnSpc>
                <a:spcPct val="150000"/>
              </a:lnSpc>
              <a:spcBef>
                <a:spcPts val="0"/>
              </a:spcBef>
              <a:spcAft>
                <a:spcPts val="0"/>
              </a:spcAft>
              <a:buSzPts val="2200"/>
              <a:buChar char="✗"/>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99ED77-74F4-4776-9035-65A843EF4956}"/>
              </a:ext>
            </a:extLst>
          </p:cNvPr>
          <p:cNvSpPr>
            <a:spLocks noGrp="1"/>
          </p:cNvSpPr>
          <p:nvPr>
            <p:ph type="ctrTitle"/>
          </p:nvPr>
        </p:nvSpPr>
        <p:spPr>
          <a:xfrm>
            <a:off x="1805049" y="1532886"/>
            <a:ext cx="6093116" cy="1680600"/>
          </a:xfrm>
        </p:spPr>
        <p:txBody>
          <a:bodyPr/>
          <a:lstStyle/>
          <a:p>
            <a:pPr rtl="1">
              <a:lnSpc>
                <a:spcPct val="150000"/>
              </a:lnSpc>
            </a:pPr>
            <a:r>
              <a:rPr lang="ar-SA" sz="2400" i="0" dirty="0">
                <a:solidFill>
                  <a:srgbClr val="000000"/>
                </a:solidFill>
                <a:effectLst/>
                <a:latin typeface="Arial" panose="020B0604020202020204" pitchFamily="34" charset="0"/>
                <a:ea typeface="Arial" panose="020B0604020202020204" pitchFamily="34" charset="0"/>
                <a:cs typeface="Akhbar MT" pitchFamily="2" charset="-78"/>
              </a:rPr>
              <a:t>حينما أخبرك أني اشتريت جوال </a:t>
            </a:r>
            <a:r>
              <a:rPr lang="ar-SA" sz="2400" dirty="0">
                <a:solidFill>
                  <a:srgbClr val="000000"/>
                </a:solidFill>
                <a:latin typeface="Arial" panose="020B0604020202020204" pitchFamily="34" charset="0"/>
                <a:ea typeface="Arial" panose="020B0604020202020204" pitchFamily="34" charset="0"/>
                <a:cs typeface="Akhbar MT" pitchFamily="2" charset="-78"/>
              </a:rPr>
              <a:t> </a:t>
            </a:r>
            <a:r>
              <a:rPr lang="en-US" sz="2400" i="0" dirty="0" err="1">
                <a:solidFill>
                  <a:srgbClr val="000000"/>
                </a:solidFill>
                <a:effectLst/>
                <a:latin typeface="Arial" panose="020B0604020202020204" pitchFamily="34" charset="0"/>
                <a:ea typeface="Arial" panose="020B0604020202020204" pitchFamily="34" charset="0"/>
                <a:cs typeface="Akhbar MT" pitchFamily="2" charset="-78"/>
              </a:rPr>
              <a:t>iphone</a:t>
            </a:r>
            <a:r>
              <a:rPr lang="en-US" sz="2400" i="0" dirty="0">
                <a:solidFill>
                  <a:srgbClr val="000000"/>
                </a:solidFill>
                <a:effectLst/>
                <a:latin typeface="Arial" panose="020B0604020202020204" pitchFamily="34" charset="0"/>
                <a:ea typeface="Arial" panose="020B0604020202020204" pitchFamily="34" charset="0"/>
                <a:cs typeface="Akhbar MT" pitchFamily="2" charset="-78"/>
              </a:rPr>
              <a:t> pro 13</a:t>
            </a:r>
            <a:r>
              <a:rPr lang="ar-SA" sz="2400" i="0" dirty="0">
                <a:solidFill>
                  <a:srgbClr val="000000"/>
                </a:solidFill>
                <a:effectLst/>
                <a:latin typeface="Arial" panose="020B0604020202020204" pitchFamily="34" charset="0"/>
                <a:ea typeface="Arial" panose="020B0604020202020204" pitchFamily="34" charset="0"/>
                <a:cs typeface="Akhbar MT" pitchFamily="2" charset="-78"/>
              </a:rPr>
              <a:t> ستعرف مباشرة شكل وربما تفاصيل هذا الجوال ولو احتجت الى تفاصيل أكثر ستبحث </a:t>
            </a:r>
            <a:r>
              <a:rPr lang="ar-SA" sz="2400" i="0" dirty="0" err="1">
                <a:solidFill>
                  <a:srgbClr val="000000"/>
                </a:solidFill>
                <a:effectLst/>
                <a:latin typeface="Arial" panose="020B0604020202020204" pitchFamily="34" charset="0"/>
                <a:ea typeface="Arial" panose="020B0604020202020204" pitchFamily="34" charset="0"/>
                <a:cs typeface="Akhbar MT" pitchFamily="2" charset="-78"/>
              </a:rPr>
              <a:t>بالانترنت</a:t>
            </a:r>
            <a:r>
              <a:rPr lang="ar-SA" sz="2400" i="0" dirty="0">
                <a:solidFill>
                  <a:srgbClr val="000000"/>
                </a:solidFill>
                <a:effectLst/>
                <a:latin typeface="Arial" panose="020B0604020202020204" pitchFamily="34" charset="0"/>
                <a:ea typeface="Arial" panose="020B0604020202020204" pitchFamily="34" charset="0"/>
                <a:cs typeface="Akhbar MT" pitchFamily="2" charset="-78"/>
              </a:rPr>
              <a:t> مستخدما هذا الرمز </a:t>
            </a:r>
            <a:r>
              <a:rPr lang="en-US" sz="2400" i="0" dirty="0">
                <a:solidFill>
                  <a:srgbClr val="000000"/>
                </a:solidFill>
                <a:effectLst/>
                <a:latin typeface="Arial" panose="020B0604020202020204" pitchFamily="34" charset="0"/>
                <a:ea typeface="Arial" panose="020B0604020202020204" pitchFamily="34" charset="0"/>
                <a:cs typeface="Akhbar MT" pitchFamily="2" charset="-78"/>
              </a:rPr>
              <a:t>pro 13 </a:t>
            </a:r>
            <a:endParaRPr lang="ar-SA" sz="3600" dirty="0">
              <a:cs typeface="Akhbar MT" pitchFamily="2" charset="-78"/>
            </a:endParaRPr>
          </a:p>
        </p:txBody>
      </p:sp>
      <p:sp>
        <p:nvSpPr>
          <p:cNvPr id="3" name="Google Shape;725;p50">
            <a:extLst>
              <a:ext uri="{FF2B5EF4-FFF2-40B4-BE49-F238E27FC236}">
                <a16:creationId xmlns:a16="http://schemas.microsoft.com/office/drawing/2014/main" id="{3079F697-3EEC-47FF-8D06-500646033B3B}"/>
              </a:ext>
            </a:extLst>
          </p:cNvPr>
          <p:cNvSpPr/>
          <p:nvPr/>
        </p:nvSpPr>
        <p:spPr>
          <a:xfrm rot="20309737">
            <a:off x="7162243" y="2811172"/>
            <a:ext cx="707521" cy="1145255"/>
          </a:xfrm>
          <a:custGeom>
            <a:avLst/>
            <a:gdLst/>
            <a:ahLst/>
            <a:cxnLst/>
            <a:rect l="l" t="t" r="r" b="b"/>
            <a:pathLst>
              <a:path w="335318" h="542775" extrusionOk="0">
                <a:moveTo>
                  <a:pt x="198455" y="462598"/>
                </a:moveTo>
                <a:cubicBezTo>
                  <a:pt x="175566" y="459603"/>
                  <a:pt x="152479" y="458139"/>
                  <a:pt x="129393" y="458213"/>
                </a:cubicBezTo>
                <a:cubicBezTo>
                  <a:pt x="120097" y="458213"/>
                  <a:pt x="120294" y="473012"/>
                  <a:pt x="130007" y="473012"/>
                </a:cubicBezTo>
                <a:cubicBezTo>
                  <a:pt x="151843" y="473003"/>
                  <a:pt x="173658" y="474468"/>
                  <a:pt x="195298" y="477397"/>
                </a:cubicBezTo>
                <a:cubicBezTo>
                  <a:pt x="204396" y="478493"/>
                  <a:pt x="208014" y="463870"/>
                  <a:pt x="198455" y="462598"/>
                </a:cubicBezTo>
                <a:close/>
                <a:moveTo>
                  <a:pt x="138667" y="86153"/>
                </a:moveTo>
                <a:cubicBezTo>
                  <a:pt x="147963" y="86153"/>
                  <a:pt x="147787" y="71354"/>
                  <a:pt x="138075" y="71354"/>
                </a:cubicBezTo>
                <a:cubicBezTo>
                  <a:pt x="128844" y="71267"/>
                  <a:pt x="128954" y="86153"/>
                  <a:pt x="138667" y="86153"/>
                </a:cubicBezTo>
                <a:close/>
                <a:moveTo>
                  <a:pt x="94335" y="528021"/>
                </a:moveTo>
                <a:cubicBezTo>
                  <a:pt x="74866" y="526552"/>
                  <a:pt x="54038" y="524294"/>
                  <a:pt x="37638" y="512674"/>
                </a:cubicBezTo>
                <a:cubicBezTo>
                  <a:pt x="20098" y="500221"/>
                  <a:pt x="16723" y="481146"/>
                  <a:pt x="14771" y="460976"/>
                </a:cubicBezTo>
                <a:cubicBezTo>
                  <a:pt x="13850" y="451263"/>
                  <a:pt x="-839" y="453171"/>
                  <a:pt x="38" y="462445"/>
                </a:cubicBezTo>
                <a:cubicBezTo>
                  <a:pt x="3107" y="520632"/>
                  <a:pt x="37112" y="539422"/>
                  <a:pt x="91200" y="542754"/>
                </a:cubicBezTo>
                <a:cubicBezTo>
                  <a:pt x="100343" y="543412"/>
                  <a:pt x="103938" y="528766"/>
                  <a:pt x="94335" y="528021"/>
                </a:cubicBezTo>
                <a:close/>
                <a:moveTo>
                  <a:pt x="158377" y="85145"/>
                </a:moveTo>
                <a:cubicBezTo>
                  <a:pt x="163990" y="85954"/>
                  <a:pt x="169668" y="86311"/>
                  <a:pt x="175346" y="86219"/>
                </a:cubicBezTo>
                <a:cubicBezTo>
                  <a:pt x="184664" y="85211"/>
                  <a:pt x="184884" y="71223"/>
                  <a:pt x="174732" y="71442"/>
                </a:cubicBezTo>
                <a:cubicBezTo>
                  <a:pt x="170326" y="71457"/>
                  <a:pt x="165941" y="71133"/>
                  <a:pt x="161578" y="70477"/>
                </a:cubicBezTo>
                <a:cubicBezTo>
                  <a:pt x="152435" y="69074"/>
                  <a:pt x="148818" y="83720"/>
                  <a:pt x="158377" y="85101"/>
                </a:cubicBezTo>
                <a:close/>
                <a:moveTo>
                  <a:pt x="111765" y="143026"/>
                </a:moveTo>
                <a:cubicBezTo>
                  <a:pt x="100978" y="154089"/>
                  <a:pt x="93107" y="167647"/>
                  <a:pt x="88854" y="182490"/>
                </a:cubicBezTo>
                <a:cubicBezTo>
                  <a:pt x="86070" y="191918"/>
                  <a:pt x="100627" y="193803"/>
                  <a:pt x="103259" y="184836"/>
                </a:cubicBezTo>
                <a:cubicBezTo>
                  <a:pt x="106920" y="172574"/>
                  <a:pt x="113563" y="161416"/>
                  <a:pt x="122618" y="152366"/>
                </a:cubicBezTo>
                <a:cubicBezTo>
                  <a:pt x="129436" y="145438"/>
                  <a:pt x="118562" y="136054"/>
                  <a:pt x="111765" y="142982"/>
                </a:cubicBezTo>
                <a:close/>
                <a:moveTo>
                  <a:pt x="122727" y="167011"/>
                </a:moveTo>
                <a:cubicBezTo>
                  <a:pt x="118036" y="175382"/>
                  <a:pt x="114396" y="184299"/>
                  <a:pt x="111897" y="193562"/>
                </a:cubicBezTo>
                <a:cubicBezTo>
                  <a:pt x="109288" y="203055"/>
                  <a:pt x="123802" y="204941"/>
                  <a:pt x="126301" y="195908"/>
                </a:cubicBezTo>
                <a:cubicBezTo>
                  <a:pt x="128516" y="187927"/>
                  <a:pt x="131739" y="180254"/>
                  <a:pt x="135838" y="173062"/>
                </a:cubicBezTo>
                <a:cubicBezTo>
                  <a:pt x="140596" y="164446"/>
                  <a:pt x="127354" y="158658"/>
                  <a:pt x="122640" y="166967"/>
                </a:cubicBezTo>
                <a:close/>
                <a:moveTo>
                  <a:pt x="287929" y="26584"/>
                </a:moveTo>
                <a:cubicBezTo>
                  <a:pt x="267211" y="9308"/>
                  <a:pt x="235661" y="10558"/>
                  <a:pt x="210272" y="7817"/>
                </a:cubicBezTo>
                <a:cubicBezTo>
                  <a:pt x="201174" y="6830"/>
                  <a:pt x="197534" y="21454"/>
                  <a:pt x="207115" y="22485"/>
                </a:cubicBezTo>
                <a:cubicBezTo>
                  <a:pt x="270696" y="25686"/>
                  <a:pt x="294199" y="30969"/>
                  <a:pt x="302969" y="99681"/>
                </a:cubicBezTo>
                <a:cubicBezTo>
                  <a:pt x="304395" y="109284"/>
                  <a:pt x="319062" y="107420"/>
                  <a:pt x="317702" y="98234"/>
                </a:cubicBezTo>
                <a:cubicBezTo>
                  <a:pt x="313756" y="72495"/>
                  <a:pt x="308954" y="44146"/>
                  <a:pt x="287841" y="26541"/>
                </a:cubicBezTo>
                <a:close/>
                <a:moveTo>
                  <a:pt x="309152" y="1284"/>
                </a:moveTo>
                <a:cubicBezTo>
                  <a:pt x="301500" y="-3825"/>
                  <a:pt x="291459" y="7620"/>
                  <a:pt x="299154" y="12772"/>
                </a:cubicBezTo>
                <a:cubicBezTo>
                  <a:pt x="314063" y="22726"/>
                  <a:pt x="322745" y="39367"/>
                  <a:pt x="320400" y="57432"/>
                </a:cubicBezTo>
                <a:cubicBezTo>
                  <a:pt x="319128" y="67123"/>
                  <a:pt x="333554" y="69140"/>
                  <a:pt x="334804" y="59756"/>
                </a:cubicBezTo>
                <a:cubicBezTo>
                  <a:pt x="337676" y="36867"/>
                  <a:pt x="328468" y="14263"/>
                  <a:pt x="309064" y="1240"/>
                </a:cubicBezTo>
                <a:close/>
                <a:moveTo>
                  <a:pt x="280124" y="211145"/>
                </a:moveTo>
                <a:cubicBezTo>
                  <a:pt x="280124" y="205642"/>
                  <a:pt x="279948" y="200183"/>
                  <a:pt x="279839" y="194746"/>
                </a:cubicBezTo>
                <a:cubicBezTo>
                  <a:pt x="282382" y="193985"/>
                  <a:pt x="284136" y="191690"/>
                  <a:pt x="284224" y="189045"/>
                </a:cubicBezTo>
                <a:lnTo>
                  <a:pt x="288609" y="138751"/>
                </a:lnTo>
                <a:cubicBezTo>
                  <a:pt x="289025" y="134519"/>
                  <a:pt x="285912" y="130761"/>
                  <a:pt x="281680" y="130356"/>
                </a:cubicBezTo>
                <a:cubicBezTo>
                  <a:pt x="280716" y="130261"/>
                  <a:pt x="279751" y="130351"/>
                  <a:pt x="278830" y="130617"/>
                </a:cubicBezTo>
                <a:cubicBezTo>
                  <a:pt x="278830" y="125881"/>
                  <a:pt x="278764" y="121327"/>
                  <a:pt x="278633" y="116957"/>
                </a:cubicBezTo>
                <a:cubicBezTo>
                  <a:pt x="272692" y="22901"/>
                  <a:pt x="251798" y="47172"/>
                  <a:pt x="174118" y="40967"/>
                </a:cubicBezTo>
                <a:cubicBezTo>
                  <a:pt x="133405" y="44672"/>
                  <a:pt x="34152" y="22331"/>
                  <a:pt x="29176" y="81418"/>
                </a:cubicBezTo>
                <a:cubicBezTo>
                  <a:pt x="17490" y="212066"/>
                  <a:pt x="35753" y="344512"/>
                  <a:pt x="36805" y="475555"/>
                </a:cubicBezTo>
                <a:cubicBezTo>
                  <a:pt x="37003" y="509166"/>
                  <a:pt x="80413" y="511424"/>
                  <a:pt x="105977" y="511336"/>
                </a:cubicBezTo>
                <a:lnTo>
                  <a:pt x="211215" y="513025"/>
                </a:lnTo>
                <a:cubicBezTo>
                  <a:pt x="290889" y="523855"/>
                  <a:pt x="285583" y="477529"/>
                  <a:pt x="283917" y="405419"/>
                </a:cubicBezTo>
                <a:cubicBezTo>
                  <a:pt x="283785" y="404608"/>
                  <a:pt x="282580" y="345718"/>
                  <a:pt x="281330" y="277270"/>
                </a:cubicBezTo>
                <a:cubicBezTo>
                  <a:pt x="285627" y="277035"/>
                  <a:pt x="289113" y="273720"/>
                  <a:pt x="289573" y="269443"/>
                </a:cubicBezTo>
                <a:cubicBezTo>
                  <a:pt x="290736" y="252087"/>
                  <a:pt x="290626" y="234668"/>
                  <a:pt x="289244" y="217328"/>
                </a:cubicBezTo>
                <a:cubicBezTo>
                  <a:pt x="289069" y="213531"/>
                  <a:pt x="285846" y="210597"/>
                  <a:pt x="282053" y="210777"/>
                </a:cubicBezTo>
                <a:cubicBezTo>
                  <a:pt x="281396" y="210808"/>
                  <a:pt x="280738" y="210933"/>
                  <a:pt x="280124" y="211145"/>
                </a:cubicBezTo>
                <a:close/>
                <a:moveTo>
                  <a:pt x="262343" y="485926"/>
                </a:moveTo>
                <a:cubicBezTo>
                  <a:pt x="249561" y="505373"/>
                  <a:pt x="221563" y="498423"/>
                  <a:pt x="201985" y="498094"/>
                </a:cubicBezTo>
                <a:lnTo>
                  <a:pt x="122574" y="496822"/>
                </a:lnTo>
                <a:cubicBezTo>
                  <a:pt x="100891" y="496450"/>
                  <a:pt x="59782" y="502523"/>
                  <a:pt x="50486" y="476147"/>
                </a:cubicBezTo>
                <a:cubicBezTo>
                  <a:pt x="47351" y="346113"/>
                  <a:pt x="32552" y="214478"/>
                  <a:pt x="41234" y="84421"/>
                </a:cubicBezTo>
                <a:cubicBezTo>
                  <a:pt x="43602" y="54889"/>
                  <a:pt x="77410" y="55920"/>
                  <a:pt x="97229" y="55920"/>
                </a:cubicBezTo>
                <a:cubicBezTo>
                  <a:pt x="145463" y="55064"/>
                  <a:pt x="194202" y="54494"/>
                  <a:pt x="242348" y="58945"/>
                </a:cubicBezTo>
                <a:cubicBezTo>
                  <a:pt x="254319" y="60436"/>
                  <a:pt x="258572" y="66794"/>
                  <a:pt x="260480" y="79642"/>
                </a:cubicBezTo>
                <a:cubicBezTo>
                  <a:pt x="271968" y="193540"/>
                  <a:pt x="272976" y="469724"/>
                  <a:pt x="262343" y="485926"/>
                </a:cubicBezTo>
                <a:close/>
                <a:moveTo>
                  <a:pt x="238993" y="117593"/>
                </a:moveTo>
                <a:cubicBezTo>
                  <a:pt x="242808" y="113493"/>
                  <a:pt x="241010" y="104746"/>
                  <a:pt x="233512" y="104855"/>
                </a:cubicBezTo>
                <a:lnTo>
                  <a:pt x="72301" y="107245"/>
                </a:lnTo>
                <a:cubicBezTo>
                  <a:pt x="70218" y="107216"/>
                  <a:pt x="68267" y="108166"/>
                  <a:pt x="66995" y="109810"/>
                </a:cubicBezTo>
                <a:cubicBezTo>
                  <a:pt x="64321" y="111073"/>
                  <a:pt x="62545" y="113682"/>
                  <a:pt x="62347" y="116629"/>
                </a:cubicBezTo>
                <a:cubicBezTo>
                  <a:pt x="57173" y="221143"/>
                  <a:pt x="55047" y="329099"/>
                  <a:pt x="72630" y="431816"/>
                </a:cubicBezTo>
                <a:cubicBezTo>
                  <a:pt x="73858" y="434276"/>
                  <a:pt x="76467" y="435736"/>
                  <a:pt x="79208" y="435499"/>
                </a:cubicBezTo>
                <a:cubicBezTo>
                  <a:pt x="135093" y="433833"/>
                  <a:pt x="190409" y="445475"/>
                  <a:pt x="246338" y="442822"/>
                </a:cubicBezTo>
                <a:cubicBezTo>
                  <a:pt x="253442" y="442493"/>
                  <a:pt x="254998" y="433723"/>
                  <a:pt x="250964" y="429843"/>
                </a:cubicBezTo>
                <a:cubicBezTo>
                  <a:pt x="247018" y="325745"/>
                  <a:pt x="243028" y="221647"/>
                  <a:pt x="238993" y="117549"/>
                </a:cubicBezTo>
                <a:close/>
                <a:moveTo>
                  <a:pt x="84425" y="420613"/>
                </a:moveTo>
                <a:cubicBezTo>
                  <a:pt x="73156" y="321483"/>
                  <a:pt x="70569" y="221560"/>
                  <a:pt x="76664" y="121978"/>
                </a:cubicBezTo>
                <a:lnTo>
                  <a:pt x="224282" y="119786"/>
                </a:lnTo>
                <a:cubicBezTo>
                  <a:pt x="228207" y="222640"/>
                  <a:pt x="232131" y="325489"/>
                  <a:pt x="236077" y="428330"/>
                </a:cubicBezTo>
                <a:cubicBezTo>
                  <a:pt x="185410" y="429317"/>
                  <a:pt x="135115" y="419867"/>
                  <a:pt x="84425" y="4205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 name="مربع نص 3">
            <a:extLst>
              <a:ext uri="{FF2B5EF4-FFF2-40B4-BE49-F238E27FC236}">
                <a16:creationId xmlns:a16="http://schemas.microsoft.com/office/drawing/2014/main" id="{2895E9E5-EFE0-4719-B35F-ECC34699FFB1}"/>
              </a:ext>
            </a:extLst>
          </p:cNvPr>
          <p:cNvSpPr txBox="1"/>
          <p:nvPr/>
        </p:nvSpPr>
        <p:spPr>
          <a:xfrm>
            <a:off x="1805049" y="3581620"/>
            <a:ext cx="3313216" cy="523220"/>
          </a:xfrm>
          <a:prstGeom prst="rect">
            <a:avLst/>
          </a:prstGeom>
          <a:noFill/>
        </p:spPr>
        <p:txBody>
          <a:bodyPr wrap="square" rtlCol="1">
            <a:spAutoFit/>
          </a:bodyPr>
          <a:lstStyle/>
          <a:p>
            <a:pPr algn="ctr"/>
            <a:r>
              <a:rPr lang="ar-SA" sz="2800" dirty="0">
                <a:solidFill>
                  <a:srgbClr val="FF5050"/>
                </a:solidFill>
                <a:cs typeface="PT Simple Bold Ruled" panose="02010400000000000000" pitchFamily="2" charset="-78"/>
              </a:rPr>
              <a:t>فماذا يقصد بالترميز ؟ </a:t>
            </a:r>
          </a:p>
        </p:txBody>
      </p:sp>
    </p:spTree>
    <p:extLst>
      <p:ext uri="{BB962C8B-B14F-4D97-AF65-F5344CB8AC3E}">
        <p14:creationId xmlns:p14="http://schemas.microsoft.com/office/powerpoint/2010/main" val="5151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ترميز الـ كيو ار كود، طريقة جديدة لنقل البيانات والتواصل - شبكة ابو نواف">
            <a:extLst>
              <a:ext uri="{FF2B5EF4-FFF2-40B4-BE49-F238E27FC236}">
                <a16:creationId xmlns:a16="http://schemas.microsoft.com/office/drawing/2014/main" id="{1B5126E1-1AB2-4E1C-B86B-137931B65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554" y="0"/>
            <a:ext cx="4848446"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a:extLst>
              <a:ext uri="{FF2B5EF4-FFF2-40B4-BE49-F238E27FC236}">
                <a16:creationId xmlns:a16="http://schemas.microsoft.com/office/drawing/2014/main" id="{17E2F802-425A-4A74-8677-BB42A46EA954}"/>
              </a:ext>
            </a:extLst>
          </p:cNvPr>
          <p:cNvSpPr>
            <a:spLocks noGrp="1"/>
          </p:cNvSpPr>
          <p:nvPr>
            <p:ph type="title"/>
          </p:nvPr>
        </p:nvSpPr>
        <p:spPr>
          <a:xfrm>
            <a:off x="1096026" y="385482"/>
            <a:ext cx="2879400" cy="951900"/>
          </a:xfrm>
        </p:spPr>
        <p:txBody>
          <a:bodyPr/>
          <a:lstStyle/>
          <a:p>
            <a:pPr algn="r" rtl="1"/>
            <a:r>
              <a:rPr lang="ar-SA" dirty="0">
                <a:cs typeface="PT Simple Bold Ruled" panose="02010400000000000000" pitchFamily="2" charset="-78"/>
              </a:rPr>
              <a:t>الترميز </a:t>
            </a:r>
            <a:r>
              <a:rPr lang="en-US" dirty="0">
                <a:cs typeface="PT Simple Bold Ruled" panose="02010400000000000000" pitchFamily="2" charset="-78"/>
              </a:rPr>
              <a:t>Data Coding</a:t>
            </a:r>
            <a:endParaRPr lang="ar-SA" dirty="0">
              <a:cs typeface="PT Simple Bold Ruled" panose="02010400000000000000" pitchFamily="2" charset="-78"/>
            </a:endParaRPr>
          </a:p>
        </p:txBody>
      </p:sp>
      <p:sp>
        <p:nvSpPr>
          <p:cNvPr id="4" name="عنصر نائب لرقم الشريحة 3">
            <a:extLst>
              <a:ext uri="{FF2B5EF4-FFF2-40B4-BE49-F238E27FC236}">
                <a16:creationId xmlns:a16="http://schemas.microsoft.com/office/drawing/2014/main" id="{CE3D6D09-6710-4ECC-B4AE-5471E19F06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6" name="مربع نص 5">
            <a:extLst>
              <a:ext uri="{FF2B5EF4-FFF2-40B4-BE49-F238E27FC236}">
                <a16:creationId xmlns:a16="http://schemas.microsoft.com/office/drawing/2014/main" id="{8419B053-D6BB-442B-A40D-1AD5B0FAC72A}"/>
              </a:ext>
            </a:extLst>
          </p:cNvPr>
          <p:cNvSpPr txBox="1"/>
          <p:nvPr/>
        </p:nvSpPr>
        <p:spPr>
          <a:xfrm>
            <a:off x="576206" y="1593503"/>
            <a:ext cx="3399220" cy="2589170"/>
          </a:xfrm>
          <a:prstGeom prst="rect">
            <a:avLst/>
          </a:prstGeom>
          <a:noFill/>
        </p:spPr>
        <p:txBody>
          <a:bodyPr wrap="square">
            <a:spAutoFit/>
          </a:bodyPr>
          <a:lstStyle/>
          <a:p>
            <a:pPr algn="r" rtl="1">
              <a:lnSpc>
                <a:spcPct val="150000"/>
              </a:lnSpc>
            </a:pPr>
            <a:r>
              <a:rPr lang="ar-SA" sz="2200" b="1" dirty="0">
                <a:cs typeface="Akhbar MT" pitchFamily="2" charset="-78"/>
              </a:rPr>
              <a:t>تتيح عملية الترميز تنظيم البيانات وترتيبها بطريقة محددة وذلك باستخدام رموز مختلفة مثل الأرقام أو الحروف أو الكلمات القصيرة، والتي تصف سياقا معينًا أو تعبر عن عبـارة أو فقـرة بأكملها.</a:t>
            </a:r>
            <a:endParaRPr lang="ar-SA" sz="2200" dirty="0">
              <a:cs typeface="Akhbar MT" pitchFamily="2" charset="-78"/>
            </a:endParaRPr>
          </a:p>
        </p:txBody>
      </p:sp>
    </p:spTree>
    <p:extLst>
      <p:ext uri="{BB962C8B-B14F-4D97-AF65-F5344CB8AC3E}">
        <p14:creationId xmlns:p14="http://schemas.microsoft.com/office/powerpoint/2010/main" val="31528875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TotalTime>
  <Words>1588</Words>
  <Application>Microsoft Office PowerPoint</Application>
  <PresentationFormat>عرض على الشاشة (16:9)</PresentationFormat>
  <Paragraphs>260</Paragraphs>
  <Slides>36</Slides>
  <Notes>12</Notes>
  <HiddenSlides>0</HiddenSlides>
  <MMClips>0</MMClips>
  <ScaleCrop>false</ScaleCrop>
  <HeadingPairs>
    <vt:vector size="6" baseType="variant">
      <vt:variant>
        <vt:lpstr>الخطوط المستخدمة</vt:lpstr>
      </vt:variant>
      <vt:variant>
        <vt:i4>15</vt:i4>
      </vt:variant>
      <vt:variant>
        <vt:lpstr>نسق</vt:lpstr>
      </vt:variant>
      <vt:variant>
        <vt:i4>1</vt:i4>
      </vt:variant>
      <vt:variant>
        <vt:lpstr>عناوين الشرائح</vt:lpstr>
      </vt:variant>
      <vt:variant>
        <vt:i4>36</vt:i4>
      </vt:variant>
    </vt:vector>
  </HeadingPairs>
  <TitlesOfParts>
    <vt:vector size="52" baseType="lpstr">
      <vt:lpstr>Arabic Typesetting</vt:lpstr>
      <vt:lpstr>Arial Unicode MS</vt:lpstr>
      <vt:lpstr>Adobe Arabic</vt:lpstr>
      <vt:lpstr>Droid Arabic kufi</vt:lpstr>
      <vt:lpstr>SimplifiedArabic-Bold</vt:lpstr>
      <vt:lpstr>Nunito SemiBold</vt:lpstr>
      <vt:lpstr>Andalus</vt:lpstr>
      <vt:lpstr>Calibri</vt:lpstr>
      <vt:lpstr>Arial</vt:lpstr>
      <vt:lpstr>Roboto</vt:lpstr>
      <vt:lpstr>Nunito</vt:lpstr>
      <vt:lpstr>Chiller</vt:lpstr>
      <vt:lpstr>Amatic SC</vt:lpstr>
      <vt:lpstr>Traditional Arabic</vt:lpstr>
      <vt:lpstr>Arial Black</vt:lpstr>
      <vt:lpstr>Curio template</vt:lpstr>
      <vt:lpstr>بسم الله الرحمن الرحيم </vt:lpstr>
      <vt:lpstr>عرض تقديمي في PowerPoint</vt:lpstr>
      <vt:lpstr>لافتات الحقائق </vt:lpstr>
      <vt:lpstr>الدرس الأول البيانات والمعلومات والمعرفة</vt:lpstr>
      <vt:lpstr>عرض تقديمي في PowerPoint</vt:lpstr>
      <vt:lpstr>عرض تقديمي في PowerPoint</vt:lpstr>
      <vt:lpstr>أهداف الدرس </vt:lpstr>
      <vt:lpstr>حينما أخبرك أني اشتريت جوال  iphone pro 13 ستعرف مباشرة شكل وربما تفاصيل هذا الجوال ولو احتجت الى تفاصيل أكثر ستبحث بالانترنت مستخدما هذا الرمز pro 13 </vt:lpstr>
      <vt:lpstr>الترميز Data Coding</vt:lpstr>
      <vt:lpstr>عرض تقديمي في PowerPoint</vt:lpstr>
      <vt:lpstr>عرض تقديمي في PowerPoint</vt:lpstr>
      <vt:lpstr> في الحياة اليومية نستخدم الرموز  لتمثيل البيانات ..   اعطي أكبر قدر ممكن من استخدامات الترميز  في حياتنا </vt:lpstr>
      <vt:lpstr>أمثلة من الحياة اليومية حيث يستخدم الرموز لتمثيل البيانات </vt:lpstr>
      <vt:lpstr>عرض تقديمي في PowerPoint</vt:lpstr>
      <vt:lpstr>أمثلة من الحياة اليومية حيث يستخدم الرموز لتمثيل البيانات </vt:lpstr>
      <vt:lpstr>عرض تقديمي في PowerPoint</vt:lpstr>
      <vt:lpstr>عرض تقديمي في PowerPoint</vt:lpstr>
      <vt:lpstr>عرض تقديمي في PowerPoint</vt:lpstr>
      <vt:lpstr>ترميز البيانات ساهم في زيادة كفاءة العمل   مامدى تأييدك لهذا الرأي مع التوضيح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ماذا تعلمنا ؟ </vt:lpstr>
      <vt:lpstr>عرض تقديمي في PowerPoint</vt:lpstr>
      <vt:lpstr>Thanks!</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LENOVO</dc:creator>
  <cp:lastModifiedBy>LENOVO</cp:lastModifiedBy>
  <cp:revision>121</cp:revision>
  <dcterms:modified xsi:type="dcterms:W3CDTF">2022-12-10T18:46:19Z</dcterms:modified>
</cp:coreProperties>
</file>