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 id="2147483660" r:id="rId2"/>
  </p:sldMasterIdLst>
  <p:notesMasterIdLst>
    <p:notesMasterId r:id="rId41"/>
  </p:notesMasterIdLst>
  <p:sldIdLst>
    <p:sldId id="256" r:id="rId3"/>
    <p:sldId id="257" r:id="rId4"/>
    <p:sldId id="269" r:id="rId5"/>
    <p:sldId id="270" r:id="rId6"/>
    <p:sldId id="271" r:id="rId7"/>
    <p:sldId id="272" r:id="rId8"/>
    <p:sldId id="273" r:id="rId9"/>
    <p:sldId id="274" r:id="rId10"/>
    <p:sldId id="308" r:id="rId11"/>
    <p:sldId id="309" r:id="rId12"/>
    <p:sldId id="310" r:id="rId13"/>
    <p:sldId id="311" r:id="rId14"/>
    <p:sldId id="312" r:id="rId15"/>
    <p:sldId id="313" r:id="rId16"/>
    <p:sldId id="314" r:id="rId17"/>
    <p:sldId id="316" r:id="rId18"/>
    <p:sldId id="317" r:id="rId19"/>
    <p:sldId id="318" r:id="rId20"/>
    <p:sldId id="334" r:id="rId21"/>
    <p:sldId id="319" r:id="rId22"/>
    <p:sldId id="321" r:id="rId23"/>
    <p:sldId id="333" r:id="rId24"/>
    <p:sldId id="258" r:id="rId25"/>
    <p:sldId id="259" r:id="rId26"/>
    <p:sldId id="260" r:id="rId27"/>
    <p:sldId id="261" r:id="rId28"/>
    <p:sldId id="322" r:id="rId29"/>
    <p:sldId id="325" r:id="rId30"/>
    <p:sldId id="323" r:id="rId31"/>
    <p:sldId id="326" r:id="rId32"/>
    <p:sldId id="327" r:id="rId33"/>
    <p:sldId id="328" r:id="rId34"/>
    <p:sldId id="329" r:id="rId35"/>
    <p:sldId id="324" r:id="rId36"/>
    <p:sldId id="331" r:id="rId37"/>
    <p:sldId id="332" r:id="rId38"/>
    <p:sldId id="307" r:id="rId39"/>
    <p:sldId id="268" r:id="rId40"/>
  </p:sldIdLst>
  <p:sldSz cx="12192000" cy="6858000"/>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07C61"/>
    <a:srgbClr val="D5393D"/>
    <a:srgbClr val="C3C5C4"/>
    <a:srgbClr val="ED8937"/>
    <a:srgbClr val="E24A47"/>
    <a:srgbClr val="7F5F9B"/>
    <a:srgbClr val="016166"/>
    <a:srgbClr val="E2412A"/>
    <a:srgbClr val="FAC344"/>
    <a:srgbClr val="E5481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875" autoAdjust="0"/>
    <p:restoredTop sz="94660"/>
  </p:normalViewPr>
  <p:slideViewPr>
    <p:cSldViewPr snapToGrid="0">
      <p:cViewPr varScale="1">
        <p:scale>
          <a:sx n="64" d="100"/>
          <a:sy n="64" d="100"/>
        </p:scale>
        <p:origin x="89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7825C02B-0A96-4869-87BA-1D1344DCE1EE}" type="datetimeFigureOut">
              <a:rPr lang="ar-SA" smtClean="0"/>
              <a:t>27/06/44</a:t>
            </a:fld>
            <a:endParaRPr lang="ar-SA"/>
          </a:p>
        </p:txBody>
      </p:sp>
      <p:sp>
        <p:nvSpPr>
          <p:cNvPr id="4" name="عنصر نائب لصورة الشريحة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ar-SA"/>
          </a:p>
        </p:txBody>
      </p:sp>
      <p:sp>
        <p:nvSpPr>
          <p:cNvPr id="5" name="عنصر نائب للملاحظا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6" name="عنصر نائب للتذييل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SA"/>
          </a:p>
        </p:txBody>
      </p:sp>
      <p:sp>
        <p:nvSpPr>
          <p:cNvPr id="7" name="عنصر نائب لرقم الشريحة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D008DE7A-FCEE-4FFE-AB62-00741A930D8E}" type="slidenum">
              <a:rPr lang="ar-SA" smtClean="0"/>
              <a:t>‹#›</a:t>
            </a:fld>
            <a:endParaRPr lang="ar-SA"/>
          </a:p>
        </p:txBody>
      </p:sp>
    </p:spTree>
    <p:extLst>
      <p:ext uri="{BB962C8B-B14F-4D97-AF65-F5344CB8AC3E}">
        <p14:creationId xmlns:p14="http://schemas.microsoft.com/office/powerpoint/2010/main" val="947984233"/>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ar-SA" dirty="0"/>
              <a:t>ملاحظة : يتم ضغط على الباب ثم داخل الباب لذهاب الى السؤال وللعودة يتم الضغط على ايقونة الباب .</a:t>
            </a:r>
          </a:p>
        </p:txBody>
      </p:sp>
      <p:sp>
        <p:nvSpPr>
          <p:cNvPr id="4" name="عنصر نائب لرقم الشريحة 3"/>
          <p:cNvSpPr>
            <a:spLocks noGrp="1"/>
          </p:cNvSpPr>
          <p:nvPr>
            <p:ph type="sldNum" sz="quarter" idx="5"/>
          </p:nvPr>
        </p:nvSpPr>
        <p:spPr/>
        <p:txBody>
          <a:bodyPr/>
          <a:lstStyle/>
          <a:p>
            <a:fld id="{D008DE7A-FCEE-4FFE-AB62-00741A930D8E}" type="slidenum">
              <a:rPr lang="ar-SA" smtClean="0"/>
              <a:t>22</a:t>
            </a:fld>
            <a:endParaRPr lang="ar-SA"/>
          </a:p>
        </p:txBody>
      </p:sp>
    </p:spTree>
    <p:extLst>
      <p:ext uri="{BB962C8B-B14F-4D97-AF65-F5344CB8AC3E}">
        <p14:creationId xmlns:p14="http://schemas.microsoft.com/office/powerpoint/2010/main" val="38172437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r>
              <a:rPr lang="ar-SA" dirty="0"/>
              <a:t>ملاحظة : هنا اذا كانت اجابة الطالب صحيحة يضغط على ايقونة الخضراء واذا كانت خطأ يضغط على الايقونة الرمادي.</a:t>
            </a:r>
          </a:p>
          <a:p>
            <a:endParaRPr lang="ar-SA" dirty="0"/>
          </a:p>
        </p:txBody>
      </p:sp>
      <p:sp>
        <p:nvSpPr>
          <p:cNvPr id="4" name="عنصر نائب لرقم الشريحة 3"/>
          <p:cNvSpPr>
            <a:spLocks noGrp="1"/>
          </p:cNvSpPr>
          <p:nvPr>
            <p:ph type="sldNum" sz="quarter" idx="5"/>
          </p:nvPr>
        </p:nvSpPr>
        <p:spPr/>
        <p:txBody>
          <a:bodyPr/>
          <a:lstStyle/>
          <a:p>
            <a:fld id="{D008DE7A-FCEE-4FFE-AB62-00741A930D8E}" type="slidenum">
              <a:rPr lang="ar-SA" smtClean="0"/>
              <a:t>23</a:t>
            </a:fld>
            <a:endParaRPr lang="ar-SA"/>
          </a:p>
        </p:txBody>
      </p:sp>
    </p:spTree>
    <p:extLst>
      <p:ext uri="{BB962C8B-B14F-4D97-AF65-F5344CB8AC3E}">
        <p14:creationId xmlns:p14="http://schemas.microsoft.com/office/powerpoint/2010/main" val="9148487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BFDE1F4C-6627-1FD5-6A90-D3E9B6C72B52}"/>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p>
        </p:txBody>
      </p:sp>
      <p:sp>
        <p:nvSpPr>
          <p:cNvPr id="3" name="عنوان فرعي 2">
            <a:extLst>
              <a:ext uri="{FF2B5EF4-FFF2-40B4-BE49-F238E27FC236}">
                <a16:creationId xmlns:a16="http://schemas.microsoft.com/office/drawing/2014/main" id="{1AF313BE-FAF6-F35A-F4AC-38818F77DB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p>
        </p:txBody>
      </p:sp>
      <p:sp>
        <p:nvSpPr>
          <p:cNvPr id="4" name="عنصر نائب للتاريخ 3">
            <a:extLst>
              <a:ext uri="{FF2B5EF4-FFF2-40B4-BE49-F238E27FC236}">
                <a16:creationId xmlns:a16="http://schemas.microsoft.com/office/drawing/2014/main" id="{C03E7F27-30AA-93EB-BA39-8DD78811B704}"/>
              </a:ext>
            </a:extLst>
          </p:cNvPr>
          <p:cNvSpPr>
            <a:spLocks noGrp="1"/>
          </p:cNvSpPr>
          <p:nvPr>
            <p:ph type="dt" sz="half" idx="10"/>
          </p:nvPr>
        </p:nvSpPr>
        <p:spPr/>
        <p:txBody>
          <a:bodyPr/>
          <a:lstStyle/>
          <a:p>
            <a:fld id="{4FC6D64D-7C4A-4F38-AA6B-D9B099558333}" type="datetimeFigureOut">
              <a:rPr lang="ar-SA" smtClean="0"/>
              <a:t>27/06/44</a:t>
            </a:fld>
            <a:endParaRPr lang="ar-SA"/>
          </a:p>
        </p:txBody>
      </p:sp>
      <p:sp>
        <p:nvSpPr>
          <p:cNvPr id="5" name="عنصر نائب للتذييل 4">
            <a:extLst>
              <a:ext uri="{FF2B5EF4-FFF2-40B4-BE49-F238E27FC236}">
                <a16:creationId xmlns:a16="http://schemas.microsoft.com/office/drawing/2014/main" id="{4936A99B-C63F-EB3F-1CED-CAD3DAE903DB}"/>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30149623-F1A2-93E8-9392-D938B9F66216}"/>
              </a:ext>
            </a:extLst>
          </p:cNvPr>
          <p:cNvSpPr>
            <a:spLocks noGrp="1"/>
          </p:cNvSpPr>
          <p:nvPr>
            <p:ph type="sldNum" sz="quarter" idx="12"/>
          </p:nvPr>
        </p:nvSpPr>
        <p:spPr/>
        <p:txBody>
          <a:bodyPr/>
          <a:lstStyle/>
          <a:p>
            <a:fld id="{E044DCDC-BD43-4588-B091-992B95FF0B78}" type="slidenum">
              <a:rPr lang="ar-SA" smtClean="0"/>
              <a:t>‹#›</a:t>
            </a:fld>
            <a:endParaRPr lang="ar-SA"/>
          </a:p>
        </p:txBody>
      </p:sp>
    </p:spTree>
    <p:extLst>
      <p:ext uri="{BB962C8B-B14F-4D97-AF65-F5344CB8AC3E}">
        <p14:creationId xmlns:p14="http://schemas.microsoft.com/office/powerpoint/2010/main" val="19079496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F4D7173C-66B8-979E-1C81-7DFE01BEDD7F}"/>
              </a:ext>
            </a:extLst>
          </p:cNvPr>
          <p:cNvSpPr>
            <a:spLocks noGrp="1"/>
          </p:cNvSpPr>
          <p:nvPr>
            <p:ph type="title"/>
          </p:nvPr>
        </p:nvSpPr>
        <p:spPr/>
        <p:txBody>
          <a:bodyPr/>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71649108-B18A-C9D2-7D7C-A09779B1BCE5}"/>
              </a:ext>
            </a:extLst>
          </p:cNvPr>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460F5E9E-199E-81E0-96A0-E5A6AF6983A7}"/>
              </a:ext>
            </a:extLst>
          </p:cNvPr>
          <p:cNvSpPr>
            <a:spLocks noGrp="1"/>
          </p:cNvSpPr>
          <p:nvPr>
            <p:ph type="dt" sz="half" idx="10"/>
          </p:nvPr>
        </p:nvSpPr>
        <p:spPr/>
        <p:txBody>
          <a:bodyPr/>
          <a:lstStyle/>
          <a:p>
            <a:fld id="{4FC6D64D-7C4A-4F38-AA6B-D9B099558333}" type="datetimeFigureOut">
              <a:rPr lang="ar-SA" smtClean="0"/>
              <a:t>27/06/44</a:t>
            </a:fld>
            <a:endParaRPr lang="ar-SA"/>
          </a:p>
        </p:txBody>
      </p:sp>
      <p:sp>
        <p:nvSpPr>
          <p:cNvPr id="5" name="عنصر نائب للتذييل 4">
            <a:extLst>
              <a:ext uri="{FF2B5EF4-FFF2-40B4-BE49-F238E27FC236}">
                <a16:creationId xmlns:a16="http://schemas.microsoft.com/office/drawing/2014/main" id="{F4C33F91-5329-4625-2FF1-926B0BFC735C}"/>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415E7DAA-A33C-4A4B-72C9-D35419582006}"/>
              </a:ext>
            </a:extLst>
          </p:cNvPr>
          <p:cNvSpPr>
            <a:spLocks noGrp="1"/>
          </p:cNvSpPr>
          <p:nvPr>
            <p:ph type="sldNum" sz="quarter" idx="12"/>
          </p:nvPr>
        </p:nvSpPr>
        <p:spPr/>
        <p:txBody>
          <a:bodyPr/>
          <a:lstStyle/>
          <a:p>
            <a:fld id="{E044DCDC-BD43-4588-B091-992B95FF0B78}" type="slidenum">
              <a:rPr lang="ar-SA" smtClean="0"/>
              <a:t>‹#›</a:t>
            </a:fld>
            <a:endParaRPr lang="ar-SA"/>
          </a:p>
        </p:txBody>
      </p:sp>
    </p:spTree>
    <p:extLst>
      <p:ext uri="{BB962C8B-B14F-4D97-AF65-F5344CB8AC3E}">
        <p14:creationId xmlns:p14="http://schemas.microsoft.com/office/powerpoint/2010/main" val="3243771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id="{D8090D3A-D08B-F464-4265-4730B6769F00}"/>
              </a:ext>
            </a:extLst>
          </p:cNvPr>
          <p:cNvSpPr>
            <a:spLocks noGrp="1"/>
          </p:cNvSpPr>
          <p:nvPr>
            <p:ph type="title" orient="vert"/>
          </p:nvPr>
        </p:nvSpPr>
        <p:spPr>
          <a:xfrm>
            <a:off x="8724900" y="365125"/>
            <a:ext cx="2628900" cy="5811838"/>
          </a:xfrm>
        </p:spPr>
        <p:txBody>
          <a:bodyPr vert="eaVert"/>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60C36483-72E4-AC24-1D67-9A12D42D6653}"/>
              </a:ext>
            </a:extLst>
          </p:cNvPr>
          <p:cNvSpPr>
            <a:spLocks noGrp="1"/>
          </p:cNvSpPr>
          <p:nvPr>
            <p:ph type="body" orient="vert" idx="1"/>
          </p:nvPr>
        </p:nvSpPr>
        <p:spPr>
          <a:xfrm>
            <a:off x="838200" y="365125"/>
            <a:ext cx="7734300" cy="5811838"/>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4E588F4E-32CB-3259-C221-59495502746C}"/>
              </a:ext>
            </a:extLst>
          </p:cNvPr>
          <p:cNvSpPr>
            <a:spLocks noGrp="1"/>
          </p:cNvSpPr>
          <p:nvPr>
            <p:ph type="dt" sz="half" idx="10"/>
          </p:nvPr>
        </p:nvSpPr>
        <p:spPr/>
        <p:txBody>
          <a:bodyPr/>
          <a:lstStyle/>
          <a:p>
            <a:fld id="{4FC6D64D-7C4A-4F38-AA6B-D9B099558333}" type="datetimeFigureOut">
              <a:rPr lang="ar-SA" smtClean="0"/>
              <a:t>27/06/44</a:t>
            </a:fld>
            <a:endParaRPr lang="ar-SA"/>
          </a:p>
        </p:txBody>
      </p:sp>
      <p:sp>
        <p:nvSpPr>
          <p:cNvPr id="5" name="عنصر نائب للتذييل 4">
            <a:extLst>
              <a:ext uri="{FF2B5EF4-FFF2-40B4-BE49-F238E27FC236}">
                <a16:creationId xmlns:a16="http://schemas.microsoft.com/office/drawing/2014/main" id="{5C9AEAB4-B530-4F3F-94F4-5AD22C3F2518}"/>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BF82BC1E-267C-4456-3179-7081628E6C7D}"/>
              </a:ext>
            </a:extLst>
          </p:cNvPr>
          <p:cNvSpPr>
            <a:spLocks noGrp="1"/>
          </p:cNvSpPr>
          <p:nvPr>
            <p:ph type="sldNum" sz="quarter" idx="12"/>
          </p:nvPr>
        </p:nvSpPr>
        <p:spPr/>
        <p:txBody>
          <a:bodyPr/>
          <a:lstStyle/>
          <a:p>
            <a:fld id="{E044DCDC-BD43-4588-B091-992B95FF0B78}" type="slidenum">
              <a:rPr lang="ar-SA" smtClean="0"/>
              <a:t>‹#›</a:t>
            </a:fld>
            <a:endParaRPr lang="ar-SA"/>
          </a:p>
        </p:txBody>
      </p:sp>
    </p:spTree>
    <p:extLst>
      <p:ext uri="{BB962C8B-B14F-4D97-AF65-F5344CB8AC3E}">
        <p14:creationId xmlns:p14="http://schemas.microsoft.com/office/powerpoint/2010/main" val="1512566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F201FFC3-8D0B-57B7-1EFC-395ACCF61C37}"/>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p>
        </p:txBody>
      </p:sp>
      <p:sp>
        <p:nvSpPr>
          <p:cNvPr id="3" name="عنوان فرعي 2">
            <a:extLst>
              <a:ext uri="{FF2B5EF4-FFF2-40B4-BE49-F238E27FC236}">
                <a16:creationId xmlns:a16="http://schemas.microsoft.com/office/drawing/2014/main" id="{25AF7B50-41E1-A001-D502-C230D038F88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p>
        </p:txBody>
      </p:sp>
      <p:sp>
        <p:nvSpPr>
          <p:cNvPr id="4" name="عنصر نائب للتاريخ 3">
            <a:extLst>
              <a:ext uri="{FF2B5EF4-FFF2-40B4-BE49-F238E27FC236}">
                <a16:creationId xmlns:a16="http://schemas.microsoft.com/office/drawing/2014/main" id="{4595BC2E-2ABC-3859-4322-795C306AE917}"/>
              </a:ext>
            </a:extLst>
          </p:cNvPr>
          <p:cNvSpPr>
            <a:spLocks noGrp="1"/>
          </p:cNvSpPr>
          <p:nvPr>
            <p:ph type="dt" sz="half" idx="10"/>
          </p:nvPr>
        </p:nvSpPr>
        <p:spPr/>
        <p:txBody>
          <a:bodyPr/>
          <a:lstStyle/>
          <a:p>
            <a:fld id="{005E1F5F-36BC-41C5-921D-2D313A26CC82}" type="datetimeFigureOut">
              <a:rPr lang="ar-SA" smtClean="0"/>
              <a:t>27/06/44</a:t>
            </a:fld>
            <a:endParaRPr lang="ar-SA"/>
          </a:p>
        </p:txBody>
      </p:sp>
      <p:sp>
        <p:nvSpPr>
          <p:cNvPr id="5" name="عنصر نائب للتذييل 4">
            <a:extLst>
              <a:ext uri="{FF2B5EF4-FFF2-40B4-BE49-F238E27FC236}">
                <a16:creationId xmlns:a16="http://schemas.microsoft.com/office/drawing/2014/main" id="{ECAAE526-1BFC-192E-8407-0CCBF119B5D9}"/>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F365CF2C-3F24-EABD-DC9B-AA74ADE15C09}"/>
              </a:ext>
            </a:extLst>
          </p:cNvPr>
          <p:cNvSpPr>
            <a:spLocks noGrp="1"/>
          </p:cNvSpPr>
          <p:nvPr>
            <p:ph type="sldNum" sz="quarter" idx="12"/>
          </p:nvPr>
        </p:nvSpPr>
        <p:spPr/>
        <p:txBody>
          <a:bodyPr/>
          <a:lstStyle/>
          <a:p>
            <a:fld id="{C6A63BD5-AADC-47DB-BA66-85DF943E4831}" type="slidenum">
              <a:rPr lang="ar-SA" smtClean="0"/>
              <a:t>‹#›</a:t>
            </a:fld>
            <a:endParaRPr lang="ar-SA"/>
          </a:p>
        </p:txBody>
      </p:sp>
    </p:spTree>
    <p:extLst>
      <p:ext uri="{BB962C8B-B14F-4D97-AF65-F5344CB8AC3E}">
        <p14:creationId xmlns:p14="http://schemas.microsoft.com/office/powerpoint/2010/main" val="12038388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73F7FFCC-DDE3-47AC-3863-E56BE02155D7}"/>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43C85748-7E46-6228-D81A-A2C957E60E85}"/>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9536641E-ACD2-07FE-1A6A-C6ADBF0C7230}"/>
              </a:ext>
            </a:extLst>
          </p:cNvPr>
          <p:cNvSpPr>
            <a:spLocks noGrp="1"/>
          </p:cNvSpPr>
          <p:nvPr>
            <p:ph type="dt" sz="half" idx="10"/>
          </p:nvPr>
        </p:nvSpPr>
        <p:spPr/>
        <p:txBody>
          <a:bodyPr/>
          <a:lstStyle/>
          <a:p>
            <a:fld id="{005E1F5F-36BC-41C5-921D-2D313A26CC82}" type="datetimeFigureOut">
              <a:rPr lang="ar-SA" smtClean="0"/>
              <a:t>27/06/44</a:t>
            </a:fld>
            <a:endParaRPr lang="ar-SA"/>
          </a:p>
        </p:txBody>
      </p:sp>
      <p:sp>
        <p:nvSpPr>
          <p:cNvPr id="5" name="عنصر نائب للتذييل 4">
            <a:extLst>
              <a:ext uri="{FF2B5EF4-FFF2-40B4-BE49-F238E27FC236}">
                <a16:creationId xmlns:a16="http://schemas.microsoft.com/office/drawing/2014/main" id="{ACB9DE7B-23FD-4266-99A5-DD7CEE50288D}"/>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E5BF5E15-3BFD-15BF-1754-C5705970A2D6}"/>
              </a:ext>
            </a:extLst>
          </p:cNvPr>
          <p:cNvSpPr>
            <a:spLocks noGrp="1"/>
          </p:cNvSpPr>
          <p:nvPr>
            <p:ph type="sldNum" sz="quarter" idx="12"/>
          </p:nvPr>
        </p:nvSpPr>
        <p:spPr/>
        <p:txBody>
          <a:bodyPr/>
          <a:lstStyle/>
          <a:p>
            <a:fld id="{C6A63BD5-AADC-47DB-BA66-85DF943E4831}" type="slidenum">
              <a:rPr lang="ar-SA" smtClean="0"/>
              <a:t>‹#›</a:t>
            </a:fld>
            <a:endParaRPr lang="ar-SA"/>
          </a:p>
        </p:txBody>
      </p:sp>
    </p:spTree>
    <p:extLst>
      <p:ext uri="{BB962C8B-B14F-4D97-AF65-F5344CB8AC3E}">
        <p14:creationId xmlns:p14="http://schemas.microsoft.com/office/powerpoint/2010/main" val="13264525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2A47707-B097-07FA-DC40-9EDC08458078}"/>
              </a:ext>
            </a:extLst>
          </p:cNvPr>
          <p:cNvSpPr>
            <a:spLocks noGrp="1"/>
          </p:cNvSpPr>
          <p:nvPr>
            <p:ph type="title"/>
          </p:nvPr>
        </p:nvSpPr>
        <p:spPr>
          <a:xfrm>
            <a:off x="831850" y="1709738"/>
            <a:ext cx="10515600" cy="2852737"/>
          </a:xfrm>
        </p:spPr>
        <p:txBody>
          <a:bodyPr anchor="b"/>
          <a:lstStyle>
            <a:lvl1pPr>
              <a:defRPr sz="6000"/>
            </a:lvl1p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D1F81570-3F62-960A-C0BF-33153E49A89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نص الشكل الرئيسي</a:t>
            </a:r>
          </a:p>
        </p:txBody>
      </p:sp>
      <p:sp>
        <p:nvSpPr>
          <p:cNvPr id="4" name="عنصر نائب للتاريخ 3">
            <a:extLst>
              <a:ext uri="{FF2B5EF4-FFF2-40B4-BE49-F238E27FC236}">
                <a16:creationId xmlns:a16="http://schemas.microsoft.com/office/drawing/2014/main" id="{A695CDB9-D059-7F3A-EB65-8F23801FF05D}"/>
              </a:ext>
            </a:extLst>
          </p:cNvPr>
          <p:cNvSpPr>
            <a:spLocks noGrp="1"/>
          </p:cNvSpPr>
          <p:nvPr>
            <p:ph type="dt" sz="half" idx="10"/>
          </p:nvPr>
        </p:nvSpPr>
        <p:spPr/>
        <p:txBody>
          <a:bodyPr/>
          <a:lstStyle/>
          <a:p>
            <a:fld id="{005E1F5F-36BC-41C5-921D-2D313A26CC82}" type="datetimeFigureOut">
              <a:rPr lang="ar-SA" smtClean="0"/>
              <a:t>27/06/44</a:t>
            </a:fld>
            <a:endParaRPr lang="ar-SA"/>
          </a:p>
        </p:txBody>
      </p:sp>
      <p:sp>
        <p:nvSpPr>
          <p:cNvPr id="5" name="عنصر نائب للتذييل 4">
            <a:extLst>
              <a:ext uri="{FF2B5EF4-FFF2-40B4-BE49-F238E27FC236}">
                <a16:creationId xmlns:a16="http://schemas.microsoft.com/office/drawing/2014/main" id="{748F9E9C-C853-4DF2-0BE7-E40CAF137B68}"/>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C52DBAF5-6998-E177-1548-B6CBAF45A6E8}"/>
              </a:ext>
            </a:extLst>
          </p:cNvPr>
          <p:cNvSpPr>
            <a:spLocks noGrp="1"/>
          </p:cNvSpPr>
          <p:nvPr>
            <p:ph type="sldNum" sz="quarter" idx="12"/>
          </p:nvPr>
        </p:nvSpPr>
        <p:spPr/>
        <p:txBody>
          <a:bodyPr/>
          <a:lstStyle/>
          <a:p>
            <a:fld id="{C6A63BD5-AADC-47DB-BA66-85DF943E4831}" type="slidenum">
              <a:rPr lang="ar-SA" smtClean="0"/>
              <a:t>‹#›</a:t>
            </a:fld>
            <a:endParaRPr lang="ar-SA"/>
          </a:p>
        </p:txBody>
      </p:sp>
    </p:spTree>
    <p:extLst>
      <p:ext uri="{BB962C8B-B14F-4D97-AF65-F5344CB8AC3E}">
        <p14:creationId xmlns:p14="http://schemas.microsoft.com/office/powerpoint/2010/main" val="252265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43CE904-1B97-460B-8F2D-0F70D04497FF}"/>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EB67E2FD-C23F-E4FE-AC8A-8049AAF1CA6D}"/>
              </a:ext>
            </a:extLst>
          </p:cNvPr>
          <p:cNvSpPr>
            <a:spLocks noGrp="1"/>
          </p:cNvSpPr>
          <p:nvPr>
            <p:ph sz="half" idx="1"/>
          </p:nvPr>
        </p:nvSpPr>
        <p:spPr>
          <a:xfrm>
            <a:off x="838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a:extLst>
              <a:ext uri="{FF2B5EF4-FFF2-40B4-BE49-F238E27FC236}">
                <a16:creationId xmlns:a16="http://schemas.microsoft.com/office/drawing/2014/main" id="{C6B0A153-4B7E-EC17-9234-F16B209E75F3}"/>
              </a:ext>
            </a:extLst>
          </p:cNvPr>
          <p:cNvSpPr>
            <a:spLocks noGrp="1"/>
          </p:cNvSpPr>
          <p:nvPr>
            <p:ph sz="half" idx="2"/>
          </p:nvPr>
        </p:nvSpPr>
        <p:spPr>
          <a:xfrm>
            <a:off x="6172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a:extLst>
              <a:ext uri="{FF2B5EF4-FFF2-40B4-BE49-F238E27FC236}">
                <a16:creationId xmlns:a16="http://schemas.microsoft.com/office/drawing/2014/main" id="{5E1A656C-6961-22A6-8F21-3B222108F19F}"/>
              </a:ext>
            </a:extLst>
          </p:cNvPr>
          <p:cNvSpPr>
            <a:spLocks noGrp="1"/>
          </p:cNvSpPr>
          <p:nvPr>
            <p:ph type="dt" sz="half" idx="10"/>
          </p:nvPr>
        </p:nvSpPr>
        <p:spPr/>
        <p:txBody>
          <a:bodyPr/>
          <a:lstStyle/>
          <a:p>
            <a:fld id="{005E1F5F-36BC-41C5-921D-2D313A26CC82}" type="datetimeFigureOut">
              <a:rPr lang="ar-SA" smtClean="0"/>
              <a:t>27/06/44</a:t>
            </a:fld>
            <a:endParaRPr lang="ar-SA"/>
          </a:p>
        </p:txBody>
      </p:sp>
      <p:sp>
        <p:nvSpPr>
          <p:cNvPr id="6" name="عنصر نائب للتذييل 5">
            <a:extLst>
              <a:ext uri="{FF2B5EF4-FFF2-40B4-BE49-F238E27FC236}">
                <a16:creationId xmlns:a16="http://schemas.microsoft.com/office/drawing/2014/main" id="{05505544-A58E-EEC5-ABE1-F20F72413FD5}"/>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2256F3AF-EDAA-B7A2-9985-E7EE292B8A67}"/>
              </a:ext>
            </a:extLst>
          </p:cNvPr>
          <p:cNvSpPr>
            <a:spLocks noGrp="1"/>
          </p:cNvSpPr>
          <p:nvPr>
            <p:ph type="sldNum" sz="quarter" idx="12"/>
          </p:nvPr>
        </p:nvSpPr>
        <p:spPr/>
        <p:txBody>
          <a:bodyPr/>
          <a:lstStyle/>
          <a:p>
            <a:fld id="{C6A63BD5-AADC-47DB-BA66-85DF943E4831}" type="slidenum">
              <a:rPr lang="ar-SA" smtClean="0"/>
              <a:t>‹#›</a:t>
            </a:fld>
            <a:endParaRPr lang="ar-SA"/>
          </a:p>
        </p:txBody>
      </p:sp>
    </p:spTree>
    <p:extLst>
      <p:ext uri="{BB962C8B-B14F-4D97-AF65-F5344CB8AC3E}">
        <p14:creationId xmlns:p14="http://schemas.microsoft.com/office/powerpoint/2010/main" val="26170850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11D333E-1B79-C710-E24C-BDC01A940475}"/>
              </a:ext>
            </a:extLst>
          </p:cNvPr>
          <p:cNvSpPr>
            <a:spLocks noGrp="1"/>
          </p:cNvSpPr>
          <p:nvPr>
            <p:ph type="title"/>
          </p:nvPr>
        </p:nvSpPr>
        <p:spPr>
          <a:xfrm>
            <a:off x="839788" y="365125"/>
            <a:ext cx="10515600" cy="1325563"/>
          </a:xfrm>
        </p:spPr>
        <p:txBody>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1B1FA2F2-650A-66A8-C810-B4481612F5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عنصر نائب للمحتوى 3">
            <a:extLst>
              <a:ext uri="{FF2B5EF4-FFF2-40B4-BE49-F238E27FC236}">
                <a16:creationId xmlns:a16="http://schemas.microsoft.com/office/drawing/2014/main" id="{35C09A38-11E9-B306-BD45-80692A738EB5}"/>
              </a:ext>
            </a:extLst>
          </p:cNvPr>
          <p:cNvSpPr>
            <a:spLocks noGrp="1"/>
          </p:cNvSpPr>
          <p:nvPr>
            <p:ph sz="half" idx="2"/>
          </p:nvPr>
        </p:nvSpPr>
        <p:spPr>
          <a:xfrm>
            <a:off x="839788" y="2505075"/>
            <a:ext cx="5157787"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a:extLst>
              <a:ext uri="{FF2B5EF4-FFF2-40B4-BE49-F238E27FC236}">
                <a16:creationId xmlns:a16="http://schemas.microsoft.com/office/drawing/2014/main" id="{62C46807-704D-BC90-0A71-C195014698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عنصر نائب للمحتوى 5">
            <a:extLst>
              <a:ext uri="{FF2B5EF4-FFF2-40B4-BE49-F238E27FC236}">
                <a16:creationId xmlns:a16="http://schemas.microsoft.com/office/drawing/2014/main" id="{7244176E-F620-9F67-28D1-ABBA416B8BFE}"/>
              </a:ext>
            </a:extLst>
          </p:cNvPr>
          <p:cNvSpPr>
            <a:spLocks noGrp="1"/>
          </p:cNvSpPr>
          <p:nvPr>
            <p:ph sz="quarter" idx="4"/>
          </p:nvPr>
        </p:nvSpPr>
        <p:spPr>
          <a:xfrm>
            <a:off x="6172200" y="2505075"/>
            <a:ext cx="5183188"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a:extLst>
              <a:ext uri="{FF2B5EF4-FFF2-40B4-BE49-F238E27FC236}">
                <a16:creationId xmlns:a16="http://schemas.microsoft.com/office/drawing/2014/main" id="{55A5F4B9-BCA3-B0C6-F591-D5F301EC9FA2}"/>
              </a:ext>
            </a:extLst>
          </p:cNvPr>
          <p:cNvSpPr>
            <a:spLocks noGrp="1"/>
          </p:cNvSpPr>
          <p:nvPr>
            <p:ph type="dt" sz="half" idx="10"/>
          </p:nvPr>
        </p:nvSpPr>
        <p:spPr/>
        <p:txBody>
          <a:bodyPr/>
          <a:lstStyle/>
          <a:p>
            <a:fld id="{005E1F5F-36BC-41C5-921D-2D313A26CC82}" type="datetimeFigureOut">
              <a:rPr lang="ar-SA" smtClean="0"/>
              <a:t>27/06/44</a:t>
            </a:fld>
            <a:endParaRPr lang="ar-SA"/>
          </a:p>
        </p:txBody>
      </p:sp>
      <p:sp>
        <p:nvSpPr>
          <p:cNvPr id="8" name="عنصر نائب للتذييل 7">
            <a:extLst>
              <a:ext uri="{FF2B5EF4-FFF2-40B4-BE49-F238E27FC236}">
                <a16:creationId xmlns:a16="http://schemas.microsoft.com/office/drawing/2014/main" id="{765A56B5-A901-6255-56F5-43DD9E9D22A7}"/>
              </a:ext>
            </a:extLst>
          </p:cNvPr>
          <p:cNvSpPr>
            <a:spLocks noGrp="1"/>
          </p:cNvSpPr>
          <p:nvPr>
            <p:ph type="ftr" sz="quarter" idx="11"/>
          </p:nvPr>
        </p:nvSpPr>
        <p:spPr/>
        <p:txBody>
          <a:bodyPr/>
          <a:lstStyle/>
          <a:p>
            <a:endParaRPr lang="ar-SA"/>
          </a:p>
        </p:txBody>
      </p:sp>
      <p:sp>
        <p:nvSpPr>
          <p:cNvPr id="9" name="عنصر نائب لرقم الشريحة 8">
            <a:extLst>
              <a:ext uri="{FF2B5EF4-FFF2-40B4-BE49-F238E27FC236}">
                <a16:creationId xmlns:a16="http://schemas.microsoft.com/office/drawing/2014/main" id="{9131EE00-1BCE-E95A-0777-F3680A5402F5}"/>
              </a:ext>
            </a:extLst>
          </p:cNvPr>
          <p:cNvSpPr>
            <a:spLocks noGrp="1"/>
          </p:cNvSpPr>
          <p:nvPr>
            <p:ph type="sldNum" sz="quarter" idx="12"/>
          </p:nvPr>
        </p:nvSpPr>
        <p:spPr/>
        <p:txBody>
          <a:bodyPr/>
          <a:lstStyle/>
          <a:p>
            <a:fld id="{C6A63BD5-AADC-47DB-BA66-85DF943E4831}" type="slidenum">
              <a:rPr lang="ar-SA" smtClean="0"/>
              <a:t>‹#›</a:t>
            </a:fld>
            <a:endParaRPr lang="ar-SA"/>
          </a:p>
        </p:txBody>
      </p:sp>
    </p:spTree>
    <p:extLst>
      <p:ext uri="{BB962C8B-B14F-4D97-AF65-F5344CB8AC3E}">
        <p14:creationId xmlns:p14="http://schemas.microsoft.com/office/powerpoint/2010/main" val="25258407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7B53EEED-FF36-E23F-2B67-7431E50ABDB5}"/>
              </a:ext>
            </a:extLst>
          </p:cNvPr>
          <p:cNvSpPr>
            <a:spLocks noGrp="1"/>
          </p:cNvSpPr>
          <p:nvPr>
            <p:ph type="title"/>
          </p:nvPr>
        </p:nvSpPr>
        <p:spPr/>
        <p:txBody>
          <a:bodyPr/>
          <a:lstStyle/>
          <a:p>
            <a:r>
              <a:rPr lang="ar-SA"/>
              <a:t>انقر لتحرير نمط عنوان الشكل الرئيسي</a:t>
            </a:r>
          </a:p>
        </p:txBody>
      </p:sp>
      <p:sp>
        <p:nvSpPr>
          <p:cNvPr id="3" name="عنصر نائب للتاريخ 2">
            <a:extLst>
              <a:ext uri="{FF2B5EF4-FFF2-40B4-BE49-F238E27FC236}">
                <a16:creationId xmlns:a16="http://schemas.microsoft.com/office/drawing/2014/main" id="{645557F8-776A-5CF0-6811-A428A37F7782}"/>
              </a:ext>
            </a:extLst>
          </p:cNvPr>
          <p:cNvSpPr>
            <a:spLocks noGrp="1"/>
          </p:cNvSpPr>
          <p:nvPr>
            <p:ph type="dt" sz="half" idx="10"/>
          </p:nvPr>
        </p:nvSpPr>
        <p:spPr/>
        <p:txBody>
          <a:bodyPr/>
          <a:lstStyle/>
          <a:p>
            <a:fld id="{005E1F5F-36BC-41C5-921D-2D313A26CC82}" type="datetimeFigureOut">
              <a:rPr lang="ar-SA" smtClean="0"/>
              <a:t>27/06/44</a:t>
            </a:fld>
            <a:endParaRPr lang="ar-SA"/>
          </a:p>
        </p:txBody>
      </p:sp>
      <p:sp>
        <p:nvSpPr>
          <p:cNvPr id="4" name="عنصر نائب للتذييل 3">
            <a:extLst>
              <a:ext uri="{FF2B5EF4-FFF2-40B4-BE49-F238E27FC236}">
                <a16:creationId xmlns:a16="http://schemas.microsoft.com/office/drawing/2014/main" id="{988A4F52-0432-4BFB-118B-317AFDC4F5FA}"/>
              </a:ext>
            </a:extLst>
          </p:cNvPr>
          <p:cNvSpPr>
            <a:spLocks noGrp="1"/>
          </p:cNvSpPr>
          <p:nvPr>
            <p:ph type="ftr" sz="quarter" idx="11"/>
          </p:nvPr>
        </p:nvSpPr>
        <p:spPr/>
        <p:txBody>
          <a:bodyPr/>
          <a:lstStyle/>
          <a:p>
            <a:endParaRPr lang="ar-SA"/>
          </a:p>
        </p:txBody>
      </p:sp>
      <p:sp>
        <p:nvSpPr>
          <p:cNvPr id="5" name="عنصر نائب لرقم الشريحة 4">
            <a:extLst>
              <a:ext uri="{FF2B5EF4-FFF2-40B4-BE49-F238E27FC236}">
                <a16:creationId xmlns:a16="http://schemas.microsoft.com/office/drawing/2014/main" id="{E7B216BC-2A7E-79FB-55C1-B825A3901F4F}"/>
              </a:ext>
            </a:extLst>
          </p:cNvPr>
          <p:cNvSpPr>
            <a:spLocks noGrp="1"/>
          </p:cNvSpPr>
          <p:nvPr>
            <p:ph type="sldNum" sz="quarter" idx="12"/>
          </p:nvPr>
        </p:nvSpPr>
        <p:spPr/>
        <p:txBody>
          <a:bodyPr/>
          <a:lstStyle/>
          <a:p>
            <a:fld id="{C6A63BD5-AADC-47DB-BA66-85DF943E4831}" type="slidenum">
              <a:rPr lang="ar-SA" smtClean="0"/>
              <a:t>‹#›</a:t>
            </a:fld>
            <a:endParaRPr lang="ar-SA"/>
          </a:p>
        </p:txBody>
      </p:sp>
    </p:spTree>
    <p:extLst>
      <p:ext uri="{BB962C8B-B14F-4D97-AF65-F5344CB8AC3E}">
        <p14:creationId xmlns:p14="http://schemas.microsoft.com/office/powerpoint/2010/main" val="31696653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3EB2AB2F-FEC1-9107-0837-77738FF27317}"/>
              </a:ext>
            </a:extLst>
          </p:cNvPr>
          <p:cNvSpPr>
            <a:spLocks noGrp="1"/>
          </p:cNvSpPr>
          <p:nvPr>
            <p:ph type="dt" sz="half" idx="10"/>
          </p:nvPr>
        </p:nvSpPr>
        <p:spPr/>
        <p:txBody>
          <a:bodyPr/>
          <a:lstStyle/>
          <a:p>
            <a:fld id="{005E1F5F-36BC-41C5-921D-2D313A26CC82}" type="datetimeFigureOut">
              <a:rPr lang="ar-SA" smtClean="0"/>
              <a:t>27/06/44</a:t>
            </a:fld>
            <a:endParaRPr lang="ar-SA"/>
          </a:p>
        </p:txBody>
      </p:sp>
      <p:sp>
        <p:nvSpPr>
          <p:cNvPr id="3" name="عنصر نائب للتذييل 2">
            <a:extLst>
              <a:ext uri="{FF2B5EF4-FFF2-40B4-BE49-F238E27FC236}">
                <a16:creationId xmlns:a16="http://schemas.microsoft.com/office/drawing/2014/main" id="{3BE3BBEA-A2B1-E0B1-8A91-D53C981BEA7F}"/>
              </a:ext>
            </a:extLst>
          </p:cNvPr>
          <p:cNvSpPr>
            <a:spLocks noGrp="1"/>
          </p:cNvSpPr>
          <p:nvPr>
            <p:ph type="ftr" sz="quarter" idx="11"/>
          </p:nvPr>
        </p:nvSpPr>
        <p:spPr/>
        <p:txBody>
          <a:bodyPr/>
          <a:lstStyle/>
          <a:p>
            <a:endParaRPr lang="ar-SA"/>
          </a:p>
        </p:txBody>
      </p:sp>
      <p:sp>
        <p:nvSpPr>
          <p:cNvPr id="4" name="عنصر نائب لرقم الشريحة 3">
            <a:extLst>
              <a:ext uri="{FF2B5EF4-FFF2-40B4-BE49-F238E27FC236}">
                <a16:creationId xmlns:a16="http://schemas.microsoft.com/office/drawing/2014/main" id="{8A044B04-4CA8-6E64-1F84-EB4E54444381}"/>
              </a:ext>
            </a:extLst>
          </p:cNvPr>
          <p:cNvSpPr>
            <a:spLocks noGrp="1"/>
          </p:cNvSpPr>
          <p:nvPr>
            <p:ph type="sldNum" sz="quarter" idx="12"/>
          </p:nvPr>
        </p:nvSpPr>
        <p:spPr/>
        <p:txBody>
          <a:bodyPr/>
          <a:lstStyle/>
          <a:p>
            <a:fld id="{C6A63BD5-AADC-47DB-BA66-85DF943E4831}" type="slidenum">
              <a:rPr lang="ar-SA" smtClean="0"/>
              <a:t>‹#›</a:t>
            </a:fld>
            <a:endParaRPr lang="ar-SA"/>
          </a:p>
        </p:txBody>
      </p:sp>
    </p:spTree>
    <p:extLst>
      <p:ext uri="{BB962C8B-B14F-4D97-AF65-F5344CB8AC3E}">
        <p14:creationId xmlns:p14="http://schemas.microsoft.com/office/powerpoint/2010/main" val="27357722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96AF5E49-3CA6-365C-4692-D3FBA1285ED7}"/>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A14E3AC9-C31C-B9E4-9863-E51082FD51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a:extLst>
              <a:ext uri="{FF2B5EF4-FFF2-40B4-BE49-F238E27FC236}">
                <a16:creationId xmlns:a16="http://schemas.microsoft.com/office/drawing/2014/main" id="{7C56DDD0-A281-6391-26CF-397A457897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148ACE1C-3FE3-2FD8-17CA-2A1F384B31E0}"/>
              </a:ext>
            </a:extLst>
          </p:cNvPr>
          <p:cNvSpPr>
            <a:spLocks noGrp="1"/>
          </p:cNvSpPr>
          <p:nvPr>
            <p:ph type="dt" sz="half" idx="10"/>
          </p:nvPr>
        </p:nvSpPr>
        <p:spPr/>
        <p:txBody>
          <a:bodyPr/>
          <a:lstStyle/>
          <a:p>
            <a:fld id="{005E1F5F-36BC-41C5-921D-2D313A26CC82}" type="datetimeFigureOut">
              <a:rPr lang="ar-SA" smtClean="0"/>
              <a:t>27/06/44</a:t>
            </a:fld>
            <a:endParaRPr lang="ar-SA"/>
          </a:p>
        </p:txBody>
      </p:sp>
      <p:sp>
        <p:nvSpPr>
          <p:cNvPr id="6" name="عنصر نائب للتذييل 5">
            <a:extLst>
              <a:ext uri="{FF2B5EF4-FFF2-40B4-BE49-F238E27FC236}">
                <a16:creationId xmlns:a16="http://schemas.microsoft.com/office/drawing/2014/main" id="{21CA4508-A62E-FF67-E3CF-7B51AC3BB9A0}"/>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C640DA01-FDA2-06A4-FA5B-733B959AC949}"/>
              </a:ext>
            </a:extLst>
          </p:cNvPr>
          <p:cNvSpPr>
            <a:spLocks noGrp="1"/>
          </p:cNvSpPr>
          <p:nvPr>
            <p:ph type="sldNum" sz="quarter" idx="12"/>
          </p:nvPr>
        </p:nvSpPr>
        <p:spPr/>
        <p:txBody>
          <a:bodyPr/>
          <a:lstStyle/>
          <a:p>
            <a:fld id="{C6A63BD5-AADC-47DB-BA66-85DF943E4831}" type="slidenum">
              <a:rPr lang="ar-SA" smtClean="0"/>
              <a:t>‹#›</a:t>
            </a:fld>
            <a:endParaRPr lang="ar-SA"/>
          </a:p>
        </p:txBody>
      </p:sp>
    </p:spTree>
    <p:extLst>
      <p:ext uri="{BB962C8B-B14F-4D97-AF65-F5344CB8AC3E}">
        <p14:creationId xmlns:p14="http://schemas.microsoft.com/office/powerpoint/2010/main" val="195020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E3643B2-F70A-77E5-9455-277E333501EA}"/>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937D17EA-7CC2-9C4D-7533-4B2C4D9A1762}"/>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B7C666F1-7937-E874-777D-67D8EAAFBD04}"/>
              </a:ext>
            </a:extLst>
          </p:cNvPr>
          <p:cNvSpPr>
            <a:spLocks noGrp="1"/>
          </p:cNvSpPr>
          <p:nvPr>
            <p:ph type="dt" sz="half" idx="10"/>
          </p:nvPr>
        </p:nvSpPr>
        <p:spPr/>
        <p:txBody>
          <a:bodyPr/>
          <a:lstStyle/>
          <a:p>
            <a:fld id="{4FC6D64D-7C4A-4F38-AA6B-D9B099558333}" type="datetimeFigureOut">
              <a:rPr lang="ar-SA" smtClean="0"/>
              <a:t>27/06/44</a:t>
            </a:fld>
            <a:endParaRPr lang="ar-SA"/>
          </a:p>
        </p:txBody>
      </p:sp>
      <p:sp>
        <p:nvSpPr>
          <p:cNvPr id="5" name="عنصر نائب للتذييل 4">
            <a:extLst>
              <a:ext uri="{FF2B5EF4-FFF2-40B4-BE49-F238E27FC236}">
                <a16:creationId xmlns:a16="http://schemas.microsoft.com/office/drawing/2014/main" id="{76E676E8-B3B1-0CE0-6D66-8854A011FAD7}"/>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EAB25034-ADA2-775A-E694-80DFFFE11D9A}"/>
              </a:ext>
            </a:extLst>
          </p:cNvPr>
          <p:cNvSpPr>
            <a:spLocks noGrp="1"/>
          </p:cNvSpPr>
          <p:nvPr>
            <p:ph type="sldNum" sz="quarter" idx="12"/>
          </p:nvPr>
        </p:nvSpPr>
        <p:spPr/>
        <p:txBody>
          <a:bodyPr/>
          <a:lstStyle/>
          <a:p>
            <a:fld id="{E044DCDC-BD43-4588-B091-992B95FF0B78}" type="slidenum">
              <a:rPr lang="ar-SA" smtClean="0"/>
              <a:t>‹#›</a:t>
            </a:fld>
            <a:endParaRPr lang="ar-SA"/>
          </a:p>
        </p:txBody>
      </p:sp>
    </p:spTree>
    <p:extLst>
      <p:ext uri="{BB962C8B-B14F-4D97-AF65-F5344CB8AC3E}">
        <p14:creationId xmlns:p14="http://schemas.microsoft.com/office/powerpoint/2010/main" val="583298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B858342-5266-C1C0-DCB7-BCAD6E86209D}"/>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صورة 2">
            <a:extLst>
              <a:ext uri="{FF2B5EF4-FFF2-40B4-BE49-F238E27FC236}">
                <a16:creationId xmlns:a16="http://schemas.microsoft.com/office/drawing/2014/main" id="{4A413AC2-751A-098B-2E71-7BF8DEDF99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a:extLst>
              <a:ext uri="{FF2B5EF4-FFF2-40B4-BE49-F238E27FC236}">
                <a16:creationId xmlns:a16="http://schemas.microsoft.com/office/drawing/2014/main" id="{EF8A432A-4225-017A-02F2-0BC335C937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440E736B-B845-B922-7003-248F8F652745}"/>
              </a:ext>
            </a:extLst>
          </p:cNvPr>
          <p:cNvSpPr>
            <a:spLocks noGrp="1"/>
          </p:cNvSpPr>
          <p:nvPr>
            <p:ph type="dt" sz="half" idx="10"/>
          </p:nvPr>
        </p:nvSpPr>
        <p:spPr/>
        <p:txBody>
          <a:bodyPr/>
          <a:lstStyle/>
          <a:p>
            <a:fld id="{005E1F5F-36BC-41C5-921D-2D313A26CC82}" type="datetimeFigureOut">
              <a:rPr lang="ar-SA" smtClean="0"/>
              <a:t>27/06/44</a:t>
            </a:fld>
            <a:endParaRPr lang="ar-SA"/>
          </a:p>
        </p:txBody>
      </p:sp>
      <p:sp>
        <p:nvSpPr>
          <p:cNvPr id="6" name="عنصر نائب للتذييل 5">
            <a:extLst>
              <a:ext uri="{FF2B5EF4-FFF2-40B4-BE49-F238E27FC236}">
                <a16:creationId xmlns:a16="http://schemas.microsoft.com/office/drawing/2014/main" id="{D2D5032F-824D-BA03-8BE4-C546B88FD942}"/>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C527138B-8ABA-2E58-F77A-38E401999515}"/>
              </a:ext>
            </a:extLst>
          </p:cNvPr>
          <p:cNvSpPr>
            <a:spLocks noGrp="1"/>
          </p:cNvSpPr>
          <p:nvPr>
            <p:ph type="sldNum" sz="quarter" idx="12"/>
          </p:nvPr>
        </p:nvSpPr>
        <p:spPr/>
        <p:txBody>
          <a:bodyPr/>
          <a:lstStyle/>
          <a:p>
            <a:fld id="{C6A63BD5-AADC-47DB-BA66-85DF943E4831}" type="slidenum">
              <a:rPr lang="ar-SA" smtClean="0"/>
              <a:t>‹#›</a:t>
            </a:fld>
            <a:endParaRPr lang="ar-SA"/>
          </a:p>
        </p:txBody>
      </p:sp>
    </p:spTree>
    <p:extLst>
      <p:ext uri="{BB962C8B-B14F-4D97-AF65-F5344CB8AC3E}">
        <p14:creationId xmlns:p14="http://schemas.microsoft.com/office/powerpoint/2010/main" val="27147920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A1FCE693-35BE-EB2E-2C11-FE1E152438BF}"/>
              </a:ext>
            </a:extLst>
          </p:cNvPr>
          <p:cNvSpPr>
            <a:spLocks noGrp="1"/>
          </p:cNvSpPr>
          <p:nvPr>
            <p:ph type="title"/>
          </p:nvPr>
        </p:nvSpPr>
        <p:spPr/>
        <p:txBody>
          <a:bodyPr/>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6FDB4229-DA43-98BD-5546-A745C8E85153}"/>
              </a:ext>
            </a:extLst>
          </p:cNvPr>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C591B2A0-73D0-F61E-1482-92D2F2ED8803}"/>
              </a:ext>
            </a:extLst>
          </p:cNvPr>
          <p:cNvSpPr>
            <a:spLocks noGrp="1"/>
          </p:cNvSpPr>
          <p:nvPr>
            <p:ph type="dt" sz="half" idx="10"/>
          </p:nvPr>
        </p:nvSpPr>
        <p:spPr/>
        <p:txBody>
          <a:bodyPr/>
          <a:lstStyle/>
          <a:p>
            <a:fld id="{005E1F5F-36BC-41C5-921D-2D313A26CC82}" type="datetimeFigureOut">
              <a:rPr lang="ar-SA" smtClean="0"/>
              <a:t>27/06/44</a:t>
            </a:fld>
            <a:endParaRPr lang="ar-SA"/>
          </a:p>
        </p:txBody>
      </p:sp>
      <p:sp>
        <p:nvSpPr>
          <p:cNvPr id="5" name="عنصر نائب للتذييل 4">
            <a:extLst>
              <a:ext uri="{FF2B5EF4-FFF2-40B4-BE49-F238E27FC236}">
                <a16:creationId xmlns:a16="http://schemas.microsoft.com/office/drawing/2014/main" id="{C399F896-850E-139D-1312-2C8DBB9414A6}"/>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9C910DFA-7F15-B078-E631-508F5056DD67}"/>
              </a:ext>
            </a:extLst>
          </p:cNvPr>
          <p:cNvSpPr>
            <a:spLocks noGrp="1"/>
          </p:cNvSpPr>
          <p:nvPr>
            <p:ph type="sldNum" sz="quarter" idx="12"/>
          </p:nvPr>
        </p:nvSpPr>
        <p:spPr/>
        <p:txBody>
          <a:bodyPr/>
          <a:lstStyle/>
          <a:p>
            <a:fld id="{C6A63BD5-AADC-47DB-BA66-85DF943E4831}" type="slidenum">
              <a:rPr lang="ar-SA" smtClean="0"/>
              <a:t>‹#›</a:t>
            </a:fld>
            <a:endParaRPr lang="ar-SA"/>
          </a:p>
        </p:txBody>
      </p:sp>
    </p:spTree>
    <p:extLst>
      <p:ext uri="{BB962C8B-B14F-4D97-AF65-F5344CB8AC3E}">
        <p14:creationId xmlns:p14="http://schemas.microsoft.com/office/powerpoint/2010/main" val="4211783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id="{DDF442D9-5E8D-568C-6C89-C80D68B949A7}"/>
              </a:ext>
            </a:extLst>
          </p:cNvPr>
          <p:cNvSpPr>
            <a:spLocks noGrp="1"/>
          </p:cNvSpPr>
          <p:nvPr>
            <p:ph type="title" orient="vert"/>
          </p:nvPr>
        </p:nvSpPr>
        <p:spPr>
          <a:xfrm>
            <a:off x="8724900" y="365125"/>
            <a:ext cx="2628900" cy="5811838"/>
          </a:xfrm>
        </p:spPr>
        <p:txBody>
          <a:bodyPr vert="eaVert"/>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A69092ED-5BD0-D51E-5AD9-64A7327EA583}"/>
              </a:ext>
            </a:extLst>
          </p:cNvPr>
          <p:cNvSpPr>
            <a:spLocks noGrp="1"/>
          </p:cNvSpPr>
          <p:nvPr>
            <p:ph type="body" orient="vert" idx="1"/>
          </p:nvPr>
        </p:nvSpPr>
        <p:spPr>
          <a:xfrm>
            <a:off x="838200" y="365125"/>
            <a:ext cx="7734300" cy="5811838"/>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A4E9EE2A-EDB9-0F4F-A995-897AF70AE450}"/>
              </a:ext>
            </a:extLst>
          </p:cNvPr>
          <p:cNvSpPr>
            <a:spLocks noGrp="1"/>
          </p:cNvSpPr>
          <p:nvPr>
            <p:ph type="dt" sz="half" idx="10"/>
          </p:nvPr>
        </p:nvSpPr>
        <p:spPr/>
        <p:txBody>
          <a:bodyPr/>
          <a:lstStyle/>
          <a:p>
            <a:fld id="{005E1F5F-36BC-41C5-921D-2D313A26CC82}" type="datetimeFigureOut">
              <a:rPr lang="ar-SA" smtClean="0"/>
              <a:t>27/06/44</a:t>
            </a:fld>
            <a:endParaRPr lang="ar-SA"/>
          </a:p>
        </p:txBody>
      </p:sp>
      <p:sp>
        <p:nvSpPr>
          <p:cNvPr id="5" name="عنصر نائب للتذييل 4">
            <a:extLst>
              <a:ext uri="{FF2B5EF4-FFF2-40B4-BE49-F238E27FC236}">
                <a16:creationId xmlns:a16="http://schemas.microsoft.com/office/drawing/2014/main" id="{EDC69A44-A973-CE86-B7D9-959711E5DD58}"/>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5A32069C-31DE-F933-5D79-101ADDA1C52E}"/>
              </a:ext>
            </a:extLst>
          </p:cNvPr>
          <p:cNvSpPr>
            <a:spLocks noGrp="1"/>
          </p:cNvSpPr>
          <p:nvPr>
            <p:ph type="sldNum" sz="quarter" idx="12"/>
          </p:nvPr>
        </p:nvSpPr>
        <p:spPr/>
        <p:txBody>
          <a:bodyPr/>
          <a:lstStyle/>
          <a:p>
            <a:fld id="{C6A63BD5-AADC-47DB-BA66-85DF943E4831}" type="slidenum">
              <a:rPr lang="ar-SA" smtClean="0"/>
              <a:t>‹#›</a:t>
            </a:fld>
            <a:endParaRPr lang="ar-SA"/>
          </a:p>
        </p:txBody>
      </p:sp>
    </p:spTree>
    <p:extLst>
      <p:ext uri="{BB962C8B-B14F-4D97-AF65-F5344CB8AC3E}">
        <p14:creationId xmlns:p14="http://schemas.microsoft.com/office/powerpoint/2010/main" val="40224845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B7CCC05B-31EE-BFAB-E941-0620DA5A5FA2}"/>
              </a:ext>
            </a:extLst>
          </p:cNvPr>
          <p:cNvSpPr>
            <a:spLocks noGrp="1"/>
          </p:cNvSpPr>
          <p:nvPr>
            <p:ph type="title"/>
          </p:nvPr>
        </p:nvSpPr>
        <p:spPr>
          <a:xfrm>
            <a:off x="831850" y="1709738"/>
            <a:ext cx="10515600" cy="2852737"/>
          </a:xfrm>
        </p:spPr>
        <p:txBody>
          <a:bodyPr anchor="b"/>
          <a:lstStyle>
            <a:lvl1pPr>
              <a:defRPr sz="6000"/>
            </a:lvl1p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095D865F-AA48-8AFC-A819-D5AA22A0026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نص الشكل الرئيسي</a:t>
            </a:r>
          </a:p>
        </p:txBody>
      </p:sp>
      <p:sp>
        <p:nvSpPr>
          <p:cNvPr id="4" name="عنصر نائب للتاريخ 3">
            <a:extLst>
              <a:ext uri="{FF2B5EF4-FFF2-40B4-BE49-F238E27FC236}">
                <a16:creationId xmlns:a16="http://schemas.microsoft.com/office/drawing/2014/main" id="{C7EEDDFE-0EDA-4EBC-AB9B-FAAAEC1080A6}"/>
              </a:ext>
            </a:extLst>
          </p:cNvPr>
          <p:cNvSpPr>
            <a:spLocks noGrp="1"/>
          </p:cNvSpPr>
          <p:nvPr>
            <p:ph type="dt" sz="half" idx="10"/>
          </p:nvPr>
        </p:nvSpPr>
        <p:spPr/>
        <p:txBody>
          <a:bodyPr/>
          <a:lstStyle/>
          <a:p>
            <a:fld id="{4FC6D64D-7C4A-4F38-AA6B-D9B099558333}" type="datetimeFigureOut">
              <a:rPr lang="ar-SA" smtClean="0"/>
              <a:t>27/06/44</a:t>
            </a:fld>
            <a:endParaRPr lang="ar-SA"/>
          </a:p>
        </p:txBody>
      </p:sp>
      <p:sp>
        <p:nvSpPr>
          <p:cNvPr id="5" name="عنصر نائب للتذييل 4">
            <a:extLst>
              <a:ext uri="{FF2B5EF4-FFF2-40B4-BE49-F238E27FC236}">
                <a16:creationId xmlns:a16="http://schemas.microsoft.com/office/drawing/2014/main" id="{3708C350-9C7A-146B-04E9-AF2B9251CA5D}"/>
              </a:ext>
            </a:extLst>
          </p:cNvPr>
          <p:cNvSpPr>
            <a:spLocks noGrp="1"/>
          </p:cNvSpPr>
          <p:nvPr>
            <p:ph type="ftr" sz="quarter" idx="11"/>
          </p:nvPr>
        </p:nvSpPr>
        <p:spPr/>
        <p:txBody>
          <a:bodyPr/>
          <a:lstStyle/>
          <a:p>
            <a:endParaRPr lang="ar-SA"/>
          </a:p>
        </p:txBody>
      </p:sp>
      <p:sp>
        <p:nvSpPr>
          <p:cNvPr id="6" name="عنصر نائب لرقم الشريحة 5">
            <a:extLst>
              <a:ext uri="{FF2B5EF4-FFF2-40B4-BE49-F238E27FC236}">
                <a16:creationId xmlns:a16="http://schemas.microsoft.com/office/drawing/2014/main" id="{17F5EAA1-4180-5E5D-1690-7708339AC04B}"/>
              </a:ext>
            </a:extLst>
          </p:cNvPr>
          <p:cNvSpPr>
            <a:spLocks noGrp="1"/>
          </p:cNvSpPr>
          <p:nvPr>
            <p:ph type="sldNum" sz="quarter" idx="12"/>
          </p:nvPr>
        </p:nvSpPr>
        <p:spPr/>
        <p:txBody>
          <a:bodyPr/>
          <a:lstStyle/>
          <a:p>
            <a:fld id="{E044DCDC-BD43-4588-B091-992B95FF0B78}" type="slidenum">
              <a:rPr lang="ar-SA" smtClean="0"/>
              <a:t>‹#›</a:t>
            </a:fld>
            <a:endParaRPr lang="ar-SA"/>
          </a:p>
        </p:txBody>
      </p:sp>
    </p:spTree>
    <p:extLst>
      <p:ext uri="{BB962C8B-B14F-4D97-AF65-F5344CB8AC3E}">
        <p14:creationId xmlns:p14="http://schemas.microsoft.com/office/powerpoint/2010/main" val="5601058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E35A06EE-4EBA-8F46-3259-959B91D38AE8}"/>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54388B44-6145-AA90-676B-2AC759F539F8}"/>
              </a:ext>
            </a:extLst>
          </p:cNvPr>
          <p:cNvSpPr>
            <a:spLocks noGrp="1"/>
          </p:cNvSpPr>
          <p:nvPr>
            <p:ph sz="half" idx="1"/>
          </p:nvPr>
        </p:nvSpPr>
        <p:spPr>
          <a:xfrm>
            <a:off x="838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a:extLst>
              <a:ext uri="{FF2B5EF4-FFF2-40B4-BE49-F238E27FC236}">
                <a16:creationId xmlns:a16="http://schemas.microsoft.com/office/drawing/2014/main" id="{E6DD8DEA-B7D6-19A3-5F52-A23AFB647D49}"/>
              </a:ext>
            </a:extLst>
          </p:cNvPr>
          <p:cNvSpPr>
            <a:spLocks noGrp="1"/>
          </p:cNvSpPr>
          <p:nvPr>
            <p:ph sz="half" idx="2"/>
          </p:nvPr>
        </p:nvSpPr>
        <p:spPr>
          <a:xfrm>
            <a:off x="6172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a:extLst>
              <a:ext uri="{FF2B5EF4-FFF2-40B4-BE49-F238E27FC236}">
                <a16:creationId xmlns:a16="http://schemas.microsoft.com/office/drawing/2014/main" id="{C816E001-9FD7-1F0B-3AD3-BB6509BCD47E}"/>
              </a:ext>
            </a:extLst>
          </p:cNvPr>
          <p:cNvSpPr>
            <a:spLocks noGrp="1"/>
          </p:cNvSpPr>
          <p:nvPr>
            <p:ph type="dt" sz="half" idx="10"/>
          </p:nvPr>
        </p:nvSpPr>
        <p:spPr/>
        <p:txBody>
          <a:bodyPr/>
          <a:lstStyle/>
          <a:p>
            <a:fld id="{4FC6D64D-7C4A-4F38-AA6B-D9B099558333}" type="datetimeFigureOut">
              <a:rPr lang="ar-SA" smtClean="0"/>
              <a:t>27/06/44</a:t>
            </a:fld>
            <a:endParaRPr lang="ar-SA"/>
          </a:p>
        </p:txBody>
      </p:sp>
      <p:sp>
        <p:nvSpPr>
          <p:cNvPr id="6" name="عنصر نائب للتذييل 5">
            <a:extLst>
              <a:ext uri="{FF2B5EF4-FFF2-40B4-BE49-F238E27FC236}">
                <a16:creationId xmlns:a16="http://schemas.microsoft.com/office/drawing/2014/main" id="{9A659CE1-DB44-48FB-4320-3488DB6BB1C9}"/>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7F3E0F56-4280-BA24-117E-2AB18B972906}"/>
              </a:ext>
            </a:extLst>
          </p:cNvPr>
          <p:cNvSpPr>
            <a:spLocks noGrp="1"/>
          </p:cNvSpPr>
          <p:nvPr>
            <p:ph type="sldNum" sz="quarter" idx="12"/>
          </p:nvPr>
        </p:nvSpPr>
        <p:spPr/>
        <p:txBody>
          <a:bodyPr/>
          <a:lstStyle/>
          <a:p>
            <a:fld id="{E044DCDC-BD43-4588-B091-992B95FF0B78}" type="slidenum">
              <a:rPr lang="ar-SA" smtClean="0"/>
              <a:t>‹#›</a:t>
            </a:fld>
            <a:endParaRPr lang="ar-SA"/>
          </a:p>
        </p:txBody>
      </p:sp>
    </p:spTree>
    <p:extLst>
      <p:ext uri="{BB962C8B-B14F-4D97-AF65-F5344CB8AC3E}">
        <p14:creationId xmlns:p14="http://schemas.microsoft.com/office/powerpoint/2010/main" val="98897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62CA6330-4F1C-3EE0-5A89-A2226C9011E3}"/>
              </a:ext>
            </a:extLst>
          </p:cNvPr>
          <p:cNvSpPr>
            <a:spLocks noGrp="1"/>
          </p:cNvSpPr>
          <p:nvPr>
            <p:ph type="title"/>
          </p:nvPr>
        </p:nvSpPr>
        <p:spPr>
          <a:xfrm>
            <a:off x="839788" y="365125"/>
            <a:ext cx="10515600" cy="1325563"/>
          </a:xfrm>
        </p:spPr>
        <p:txBody>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2C30155A-C073-C715-8710-C9B070A482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عنصر نائب للمحتوى 3">
            <a:extLst>
              <a:ext uri="{FF2B5EF4-FFF2-40B4-BE49-F238E27FC236}">
                <a16:creationId xmlns:a16="http://schemas.microsoft.com/office/drawing/2014/main" id="{49EC8B30-B8FF-B87E-87C6-95D2978CF2E6}"/>
              </a:ext>
            </a:extLst>
          </p:cNvPr>
          <p:cNvSpPr>
            <a:spLocks noGrp="1"/>
          </p:cNvSpPr>
          <p:nvPr>
            <p:ph sz="half" idx="2"/>
          </p:nvPr>
        </p:nvSpPr>
        <p:spPr>
          <a:xfrm>
            <a:off x="839788" y="2505075"/>
            <a:ext cx="5157787"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a:extLst>
              <a:ext uri="{FF2B5EF4-FFF2-40B4-BE49-F238E27FC236}">
                <a16:creationId xmlns:a16="http://schemas.microsoft.com/office/drawing/2014/main" id="{BFDDD614-8ADF-A1C9-735E-020B5E798D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عنصر نائب للمحتوى 5">
            <a:extLst>
              <a:ext uri="{FF2B5EF4-FFF2-40B4-BE49-F238E27FC236}">
                <a16:creationId xmlns:a16="http://schemas.microsoft.com/office/drawing/2014/main" id="{E875D635-BCCC-23C5-ADF4-6D987B6571B8}"/>
              </a:ext>
            </a:extLst>
          </p:cNvPr>
          <p:cNvSpPr>
            <a:spLocks noGrp="1"/>
          </p:cNvSpPr>
          <p:nvPr>
            <p:ph sz="quarter" idx="4"/>
          </p:nvPr>
        </p:nvSpPr>
        <p:spPr>
          <a:xfrm>
            <a:off x="6172200" y="2505075"/>
            <a:ext cx="5183188"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a:extLst>
              <a:ext uri="{FF2B5EF4-FFF2-40B4-BE49-F238E27FC236}">
                <a16:creationId xmlns:a16="http://schemas.microsoft.com/office/drawing/2014/main" id="{2BAB2EE4-0B4C-7F7A-AB40-63FD1FBDA4B1}"/>
              </a:ext>
            </a:extLst>
          </p:cNvPr>
          <p:cNvSpPr>
            <a:spLocks noGrp="1"/>
          </p:cNvSpPr>
          <p:nvPr>
            <p:ph type="dt" sz="half" idx="10"/>
          </p:nvPr>
        </p:nvSpPr>
        <p:spPr/>
        <p:txBody>
          <a:bodyPr/>
          <a:lstStyle/>
          <a:p>
            <a:fld id="{4FC6D64D-7C4A-4F38-AA6B-D9B099558333}" type="datetimeFigureOut">
              <a:rPr lang="ar-SA" smtClean="0"/>
              <a:t>27/06/44</a:t>
            </a:fld>
            <a:endParaRPr lang="ar-SA"/>
          </a:p>
        </p:txBody>
      </p:sp>
      <p:sp>
        <p:nvSpPr>
          <p:cNvPr id="8" name="عنصر نائب للتذييل 7">
            <a:extLst>
              <a:ext uri="{FF2B5EF4-FFF2-40B4-BE49-F238E27FC236}">
                <a16:creationId xmlns:a16="http://schemas.microsoft.com/office/drawing/2014/main" id="{FA727FF0-5B9F-26B9-B809-196DCC939999}"/>
              </a:ext>
            </a:extLst>
          </p:cNvPr>
          <p:cNvSpPr>
            <a:spLocks noGrp="1"/>
          </p:cNvSpPr>
          <p:nvPr>
            <p:ph type="ftr" sz="quarter" idx="11"/>
          </p:nvPr>
        </p:nvSpPr>
        <p:spPr/>
        <p:txBody>
          <a:bodyPr/>
          <a:lstStyle/>
          <a:p>
            <a:endParaRPr lang="ar-SA"/>
          </a:p>
        </p:txBody>
      </p:sp>
      <p:sp>
        <p:nvSpPr>
          <p:cNvPr id="9" name="عنصر نائب لرقم الشريحة 8">
            <a:extLst>
              <a:ext uri="{FF2B5EF4-FFF2-40B4-BE49-F238E27FC236}">
                <a16:creationId xmlns:a16="http://schemas.microsoft.com/office/drawing/2014/main" id="{63FA63C0-3AF4-DF81-14C4-8D492B6D608E}"/>
              </a:ext>
            </a:extLst>
          </p:cNvPr>
          <p:cNvSpPr>
            <a:spLocks noGrp="1"/>
          </p:cNvSpPr>
          <p:nvPr>
            <p:ph type="sldNum" sz="quarter" idx="12"/>
          </p:nvPr>
        </p:nvSpPr>
        <p:spPr/>
        <p:txBody>
          <a:bodyPr/>
          <a:lstStyle/>
          <a:p>
            <a:fld id="{E044DCDC-BD43-4588-B091-992B95FF0B78}" type="slidenum">
              <a:rPr lang="ar-SA" smtClean="0"/>
              <a:t>‹#›</a:t>
            </a:fld>
            <a:endParaRPr lang="ar-SA"/>
          </a:p>
        </p:txBody>
      </p:sp>
    </p:spTree>
    <p:extLst>
      <p:ext uri="{BB962C8B-B14F-4D97-AF65-F5344CB8AC3E}">
        <p14:creationId xmlns:p14="http://schemas.microsoft.com/office/powerpoint/2010/main" val="2151796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F8B87E4C-18C9-58F5-A866-D8EFB93CB702}"/>
              </a:ext>
            </a:extLst>
          </p:cNvPr>
          <p:cNvSpPr>
            <a:spLocks noGrp="1"/>
          </p:cNvSpPr>
          <p:nvPr>
            <p:ph type="title"/>
          </p:nvPr>
        </p:nvSpPr>
        <p:spPr/>
        <p:txBody>
          <a:bodyPr/>
          <a:lstStyle/>
          <a:p>
            <a:r>
              <a:rPr lang="ar-SA"/>
              <a:t>انقر لتحرير نمط عنوان الشكل الرئيسي</a:t>
            </a:r>
          </a:p>
        </p:txBody>
      </p:sp>
      <p:sp>
        <p:nvSpPr>
          <p:cNvPr id="3" name="عنصر نائب للتاريخ 2">
            <a:extLst>
              <a:ext uri="{FF2B5EF4-FFF2-40B4-BE49-F238E27FC236}">
                <a16:creationId xmlns:a16="http://schemas.microsoft.com/office/drawing/2014/main" id="{418F2BD5-9C40-EE96-EB7C-BFFBA2DF92DE}"/>
              </a:ext>
            </a:extLst>
          </p:cNvPr>
          <p:cNvSpPr>
            <a:spLocks noGrp="1"/>
          </p:cNvSpPr>
          <p:nvPr>
            <p:ph type="dt" sz="half" idx="10"/>
          </p:nvPr>
        </p:nvSpPr>
        <p:spPr/>
        <p:txBody>
          <a:bodyPr/>
          <a:lstStyle/>
          <a:p>
            <a:fld id="{4FC6D64D-7C4A-4F38-AA6B-D9B099558333}" type="datetimeFigureOut">
              <a:rPr lang="ar-SA" smtClean="0"/>
              <a:t>27/06/44</a:t>
            </a:fld>
            <a:endParaRPr lang="ar-SA"/>
          </a:p>
        </p:txBody>
      </p:sp>
      <p:sp>
        <p:nvSpPr>
          <p:cNvPr id="4" name="عنصر نائب للتذييل 3">
            <a:extLst>
              <a:ext uri="{FF2B5EF4-FFF2-40B4-BE49-F238E27FC236}">
                <a16:creationId xmlns:a16="http://schemas.microsoft.com/office/drawing/2014/main" id="{2C642095-94EE-AA24-A409-650A0F88EFCE}"/>
              </a:ext>
            </a:extLst>
          </p:cNvPr>
          <p:cNvSpPr>
            <a:spLocks noGrp="1"/>
          </p:cNvSpPr>
          <p:nvPr>
            <p:ph type="ftr" sz="quarter" idx="11"/>
          </p:nvPr>
        </p:nvSpPr>
        <p:spPr/>
        <p:txBody>
          <a:bodyPr/>
          <a:lstStyle/>
          <a:p>
            <a:endParaRPr lang="ar-SA"/>
          </a:p>
        </p:txBody>
      </p:sp>
      <p:sp>
        <p:nvSpPr>
          <p:cNvPr id="5" name="عنصر نائب لرقم الشريحة 4">
            <a:extLst>
              <a:ext uri="{FF2B5EF4-FFF2-40B4-BE49-F238E27FC236}">
                <a16:creationId xmlns:a16="http://schemas.microsoft.com/office/drawing/2014/main" id="{C6EF1082-ACFF-762D-2A19-2EB84BD7DDFB}"/>
              </a:ext>
            </a:extLst>
          </p:cNvPr>
          <p:cNvSpPr>
            <a:spLocks noGrp="1"/>
          </p:cNvSpPr>
          <p:nvPr>
            <p:ph type="sldNum" sz="quarter" idx="12"/>
          </p:nvPr>
        </p:nvSpPr>
        <p:spPr/>
        <p:txBody>
          <a:bodyPr/>
          <a:lstStyle/>
          <a:p>
            <a:fld id="{E044DCDC-BD43-4588-B091-992B95FF0B78}" type="slidenum">
              <a:rPr lang="ar-SA" smtClean="0"/>
              <a:t>‹#›</a:t>
            </a:fld>
            <a:endParaRPr lang="ar-SA"/>
          </a:p>
        </p:txBody>
      </p:sp>
    </p:spTree>
    <p:extLst>
      <p:ext uri="{BB962C8B-B14F-4D97-AF65-F5344CB8AC3E}">
        <p14:creationId xmlns:p14="http://schemas.microsoft.com/office/powerpoint/2010/main" val="3632314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10AD947F-3C72-811E-1881-40968F911D69}"/>
              </a:ext>
            </a:extLst>
          </p:cNvPr>
          <p:cNvSpPr>
            <a:spLocks noGrp="1"/>
          </p:cNvSpPr>
          <p:nvPr>
            <p:ph type="dt" sz="half" idx="10"/>
          </p:nvPr>
        </p:nvSpPr>
        <p:spPr/>
        <p:txBody>
          <a:bodyPr/>
          <a:lstStyle/>
          <a:p>
            <a:fld id="{4FC6D64D-7C4A-4F38-AA6B-D9B099558333}" type="datetimeFigureOut">
              <a:rPr lang="ar-SA" smtClean="0"/>
              <a:t>27/06/44</a:t>
            </a:fld>
            <a:endParaRPr lang="ar-SA"/>
          </a:p>
        </p:txBody>
      </p:sp>
      <p:sp>
        <p:nvSpPr>
          <p:cNvPr id="3" name="عنصر نائب للتذييل 2">
            <a:extLst>
              <a:ext uri="{FF2B5EF4-FFF2-40B4-BE49-F238E27FC236}">
                <a16:creationId xmlns:a16="http://schemas.microsoft.com/office/drawing/2014/main" id="{A0C44020-4B7E-4612-FDB7-7D74744E1BF8}"/>
              </a:ext>
            </a:extLst>
          </p:cNvPr>
          <p:cNvSpPr>
            <a:spLocks noGrp="1"/>
          </p:cNvSpPr>
          <p:nvPr>
            <p:ph type="ftr" sz="quarter" idx="11"/>
          </p:nvPr>
        </p:nvSpPr>
        <p:spPr/>
        <p:txBody>
          <a:bodyPr/>
          <a:lstStyle/>
          <a:p>
            <a:endParaRPr lang="ar-SA"/>
          </a:p>
        </p:txBody>
      </p:sp>
      <p:sp>
        <p:nvSpPr>
          <p:cNvPr id="4" name="عنصر نائب لرقم الشريحة 3">
            <a:extLst>
              <a:ext uri="{FF2B5EF4-FFF2-40B4-BE49-F238E27FC236}">
                <a16:creationId xmlns:a16="http://schemas.microsoft.com/office/drawing/2014/main" id="{8E1CE904-02A7-EBAA-EC36-CA0DABB86B97}"/>
              </a:ext>
            </a:extLst>
          </p:cNvPr>
          <p:cNvSpPr>
            <a:spLocks noGrp="1"/>
          </p:cNvSpPr>
          <p:nvPr>
            <p:ph type="sldNum" sz="quarter" idx="12"/>
          </p:nvPr>
        </p:nvSpPr>
        <p:spPr/>
        <p:txBody>
          <a:bodyPr/>
          <a:lstStyle/>
          <a:p>
            <a:fld id="{E044DCDC-BD43-4588-B091-992B95FF0B78}" type="slidenum">
              <a:rPr lang="ar-SA" smtClean="0"/>
              <a:t>‹#›</a:t>
            </a:fld>
            <a:endParaRPr lang="ar-SA"/>
          </a:p>
        </p:txBody>
      </p:sp>
    </p:spTree>
    <p:extLst>
      <p:ext uri="{BB962C8B-B14F-4D97-AF65-F5344CB8AC3E}">
        <p14:creationId xmlns:p14="http://schemas.microsoft.com/office/powerpoint/2010/main" val="5753526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A86CD38A-AA4B-BAE9-3AC1-A36C49EC70DC}"/>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FB4E6372-426F-0940-CDFC-7A148FCED3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a:extLst>
              <a:ext uri="{FF2B5EF4-FFF2-40B4-BE49-F238E27FC236}">
                <a16:creationId xmlns:a16="http://schemas.microsoft.com/office/drawing/2014/main" id="{9AE771AA-5EF6-C58A-A2A9-BE891D725C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28E236F3-8CA1-7698-ED65-961BF4631E3E}"/>
              </a:ext>
            </a:extLst>
          </p:cNvPr>
          <p:cNvSpPr>
            <a:spLocks noGrp="1"/>
          </p:cNvSpPr>
          <p:nvPr>
            <p:ph type="dt" sz="half" idx="10"/>
          </p:nvPr>
        </p:nvSpPr>
        <p:spPr/>
        <p:txBody>
          <a:bodyPr/>
          <a:lstStyle/>
          <a:p>
            <a:fld id="{4FC6D64D-7C4A-4F38-AA6B-D9B099558333}" type="datetimeFigureOut">
              <a:rPr lang="ar-SA" smtClean="0"/>
              <a:t>27/06/44</a:t>
            </a:fld>
            <a:endParaRPr lang="ar-SA"/>
          </a:p>
        </p:txBody>
      </p:sp>
      <p:sp>
        <p:nvSpPr>
          <p:cNvPr id="6" name="عنصر نائب للتذييل 5">
            <a:extLst>
              <a:ext uri="{FF2B5EF4-FFF2-40B4-BE49-F238E27FC236}">
                <a16:creationId xmlns:a16="http://schemas.microsoft.com/office/drawing/2014/main" id="{763B560E-148A-E64F-ABEC-629588657E87}"/>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D01242C0-59EB-34BB-D066-12173E395F73}"/>
              </a:ext>
            </a:extLst>
          </p:cNvPr>
          <p:cNvSpPr>
            <a:spLocks noGrp="1"/>
          </p:cNvSpPr>
          <p:nvPr>
            <p:ph type="sldNum" sz="quarter" idx="12"/>
          </p:nvPr>
        </p:nvSpPr>
        <p:spPr/>
        <p:txBody>
          <a:bodyPr/>
          <a:lstStyle/>
          <a:p>
            <a:fld id="{E044DCDC-BD43-4588-B091-992B95FF0B78}" type="slidenum">
              <a:rPr lang="ar-SA" smtClean="0"/>
              <a:t>‹#›</a:t>
            </a:fld>
            <a:endParaRPr lang="ar-SA"/>
          </a:p>
        </p:txBody>
      </p:sp>
    </p:spTree>
    <p:extLst>
      <p:ext uri="{BB962C8B-B14F-4D97-AF65-F5344CB8AC3E}">
        <p14:creationId xmlns:p14="http://schemas.microsoft.com/office/powerpoint/2010/main" val="4234438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A923B05E-1B40-8410-A2D0-99DFFDF1A3A9}"/>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صورة 2">
            <a:extLst>
              <a:ext uri="{FF2B5EF4-FFF2-40B4-BE49-F238E27FC236}">
                <a16:creationId xmlns:a16="http://schemas.microsoft.com/office/drawing/2014/main" id="{2DF3AC81-42F8-DAD6-38D9-241EF2BC5C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a:extLst>
              <a:ext uri="{FF2B5EF4-FFF2-40B4-BE49-F238E27FC236}">
                <a16:creationId xmlns:a16="http://schemas.microsoft.com/office/drawing/2014/main" id="{E0E599E3-9F03-DA20-25A0-D64C21D633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936B21F9-DA66-1F23-4AD2-BC1834C06C86}"/>
              </a:ext>
            </a:extLst>
          </p:cNvPr>
          <p:cNvSpPr>
            <a:spLocks noGrp="1"/>
          </p:cNvSpPr>
          <p:nvPr>
            <p:ph type="dt" sz="half" idx="10"/>
          </p:nvPr>
        </p:nvSpPr>
        <p:spPr/>
        <p:txBody>
          <a:bodyPr/>
          <a:lstStyle/>
          <a:p>
            <a:fld id="{4FC6D64D-7C4A-4F38-AA6B-D9B099558333}" type="datetimeFigureOut">
              <a:rPr lang="ar-SA" smtClean="0"/>
              <a:t>27/06/44</a:t>
            </a:fld>
            <a:endParaRPr lang="ar-SA"/>
          </a:p>
        </p:txBody>
      </p:sp>
      <p:sp>
        <p:nvSpPr>
          <p:cNvPr id="6" name="عنصر نائب للتذييل 5">
            <a:extLst>
              <a:ext uri="{FF2B5EF4-FFF2-40B4-BE49-F238E27FC236}">
                <a16:creationId xmlns:a16="http://schemas.microsoft.com/office/drawing/2014/main" id="{8D2F8BCD-D53E-CAA7-AD6B-FC1262DA76DB}"/>
              </a:ext>
            </a:extLst>
          </p:cNvPr>
          <p:cNvSpPr>
            <a:spLocks noGrp="1"/>
          </p:cNvSpPr>
          <p:nvPr>
            <p:ph type="ftr" sz="quarter" idx="11"/>
          </p:nvPr>
        </p:nvSpPr>
        <p:spPr/>
        <p:txBody>
          <a:bodyPr/>
          <a:lstStyle/>
          <a:p>
            <a:endParaRPr lang="ar-SA"/>
          </a:p>
        </p:txBody>
      </p:sp>
      <p:sp>
        <p:nvSpPr>
          <p:cNvPr id="7" name="عنصر نائب لرقم الشريحة 6">
            <a:extLst>
              <a:ext uri="{FF2B5EF4-FFF2-40B4-BE49-F238E27FC236}">
                <a16:creationId xmlns:a16="http://schemas.microsoft.com/office/drawing/2014/main" id="{308496E8-8CCF-F268-A274-5569735E2F7A}"/>
              </a:ext>
            </a:extLst>
          </p:cNvPr>
          <p:cNvSpPr>
            <a:spLocks noGrp="1"/>
          </p:cNvSpPr>
          <p:nvPr>
            <p:ph type="sldNum" sz="quarter" idx="12"/>
          </p:nvPr>
        </p:nvSpPr>
        <p:spPr/>
        <p:txBody>
          <a:bodyPr/>
          <a:lstStyle/>
          <a:p>
            <a:fld id="{E044DCDC-BD43-4588-B091-992B95FF0B78}" type="slidenum">
              <a:rPr lang="ar-SA" smtClean="0"/>
              <a:t>‹#›</a:t>
            </a:fld>
            <a:endParaRPr lang="ar-SA"/>
          </a:p>
        </p:txBody>
      </p:sp>
    </p:spTree>
    <p:extLst>
      <p:ext uri="{BB962C8B-B14F-4D97-AF65-F5344CB8AC3E}">
        <p14:creationId xmlns:p14="http://schemas.microsoft.com/office/powerpoint/2010/main" val="21125753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2C38AC2F-1C9F-08BC-AEA4-ECB857D0F795}"/>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A53DD9FF-15B0-6BDB-638F-2D4CABD9175E}"/>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8A79374B-9CC3-52BD-B1CA-720E6425BC04}"/>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4FC6D64D-7C4A-4F38-AA6B-D9B099558333}" type="datetimeFigureOut">
              <a:rPr lang="ar-SA" smtClean="0"/>
              <a:t>27/06/44</a:t>
            </a:fld>
            <a:endParaRPr lang="ar-SA"/>
          </a:p>
        </p:txBody>
      </p:sp>
      <p:sp>
        <p:nvSpPr>
          <p:cNvPr id="5" name="عنصر نائب للتذييل 4">
            <a:extLst>
              <a:ext uri="{FF2B5EF4-FFF2-40B4-BE49-F238E27FC236}">
                <a16:creationId xmlns:a16="http://schemas.microsoft.com/office/drawing/2014/main" id="{D0FB6E8B-B1A3-DD56-25F3-B4FA08DC6A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a:extLst>
              <a:ext uri="{FF2B5EF4-FFF2-40B4-BE49-F238E27FC236}">
                <a16:creationId xmlns:a16="http://schemas.microsoft.com/office/drawing/2014/main" id="{6844D182-2819-C7BD-D269-B616F78A0C65}"/>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E044DCDC-BD43-4588-B091-992B95FF0B78}" type="slidenum">
              <a:rPr lang="ar-SA" smtClean="0"/>
              <a:t>‹#›</a:t>
            </a:fld>
            <a:endParaRPr lang="ar-SA"/>
          </a:p>
        </p:txBody>
      </p:sp>
    </p:spTree>
    <p:extLst>
      <p:ext uri="{BB962C8B-B14F-4D97-AF65-F5344CB8AC3E}">
        <p14:creationId xmlns:p14="http://schemas.microsoft.com/office/powerpoint/2010/main" val="8008401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16FE2094-4A5C-38F5-AA27-B91A1072AE9E}"/>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753B01C0-7247-8C67-D9A4-8AEBF0B6EDCB}"/>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A8BF4A98-B786-DCB8-ABD1-789481B2DD4E}"/>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005E1F5F-36BC-41C5-921D-2D313A26CC82}" type="datetimeFigureOut">
              <a:rPr lang="ar-SA" smtClean="0"/>
              <a:t>27/06/44</a:t>
            </a:fld>
            <a:endParaRPr lang="ar-SA"/>
          </a:p>
        </p:txBody>
      </p:sp>
      <p:sp>
        <p:nvSpPr>
          <p:cNvPr id="5" name="عنصر نائب للتذييل 4">
            <a:extLst>
              <a:ext uri="{FF2B5EF4-FFF2-40B4-BE49-F238E27FC236}">
                <a16:creationId xmlns:a16="http://schemas.microsoft.com/office/drawing/2014/main" id="{10D98F6F-96CC-3101-3F19-B79E8E5649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a:extLst>
              <a:ext uri="{FF2B5EF4-FFF2-40B4-BE49-F238E27FC236}">
                <a16:creationId xmlns:a16="http://schemas.microsoft.com/office/drawing/2014/main" id="{D91907EF-A154-01C4-737D-F5554843E80F}"/>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C6A63BD5-AADC-47DB-BA66-85DF943E4831}" type="slidenum">
              <a:rPr lang="ar-SA" smtClean="0"/>
              <a:t>‹#›</a:t>
            </a:fld>
            <a:endParaRPr lang="ar-SA"/>
          </a:p>
        </p:txBody>
      </p:sp>
    </p:spTree>
    <p:extLst>
      <p:ext uri="{BB962C8B-B14F-4D97-AF65-F5344CB8AC3E}">
        <p14:creationId xmlns:p14="http://schemas.microsoft.com/office/powerpoint/2010/main" val="10247299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7.xml"/><Relationship Id="rId4" Type="http://schemas.openxmlformats.org/officeDocument/2006/relationships/image" Target="../media/image14.sv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22.svg"/></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slide" Target="slide25.xml"/><Relationship Id="rId3" Type="http://schemas.openxmlformats.org/officeDocument/2006/relationships/audio" Target="../media/audio1.wav"/><Relationship Id="rId7" Type="http://schemas.openxmlformats.org/officeDocument/2006/relationships/slide" Target="slide24.xml"/><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slide" Target="slide23.xml"/><Relationship Id="rId9" Type="http://schemas.openxmlformats.org/officeDocument/2006/relationships/slide" Target="slide26.xml"/></Relationships>
</file>

<file path=ppt/slides/_rels/slide23.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40.sv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39.png"/><Relationship Id="rId5" Type="http://schemas.openxmlformats.org/officeDocument/2006/relationships/slide" Target="slide22.xml"/><Relationship Id="rId4" Type="http://schemas.openxmlformats.org/officeDocument/2006/relationships/audio" Target="../media/audio3.wav"/></Relationships>
</file>

<file path=ppt/slides/_rels/slide2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18.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slide" Target="slide22.xml"/></Relationships>
</file>

<file path=ppt/slides/_rels/slide2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18.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slide" Target="slide22.xml"/></Relationships>
</file>

<file path=ppt/slides/_rels/slide26.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18.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slide" Target="slide22.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5.gi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gif"/></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descr="صورة تحتوي على داكن, سماء الليل&#10;&#10;تم إنشاء الوصف تلقائياً">
            <a:extLst>
              <a:ext uri="{FF2B5EF4-FFF2-40B4-BE49-F238E27FC236}">
                <a16:creationId xmlns:a16="http://schemas.microsoft.com/office/drawing/2014/main" id="{A206D3A1-6AEA-F3A8-46E5-3B8F7FA56C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صورة 6" descr="صورة تحتوي على نص&#10;&#10;تم إنشاء الوصف تلقائياً">
            <a:extLst>
              <a:ext uri="{FF2B5EF4-FFF2-40B4-BE49-F238E27FC236}">
                <a16:creationId xmlns:a16="http://schemas.microsoft.com/office/drawing/2014/main" id="{0615E490-3348-0562-0FB0-02BD8533DBEB}"/>
              </a:ext>
            </a:extLst>
          </p:cNvPr>
          <p:cNvPicPr>
            <a:picLocks noChangeAspect="1"/>
          </p:cNvPicPr>
          <p:nvPr/>
        </p:nvPicPr>
        <p:blipFill>
          <a:blip r:embed="rId3">
            <a:biLevel thresh="25000"/>
            <a:extLst>
              <a:ext uri="{28A0092B-C50C-407E-A947-70E740481C1C}">
                <a14:useLocalDpi xmlns:a14="http://schemas.microsoft.com/office/drawing/2010/main" val="0"/>
              </a:ext>
            </a:extLst>
          </a:blip>
          <a:stretch>
            <a:fillRect/>
          </a:stretch>
        </p:blipFill>
        <p:spPr>
          <a:xfrm>
            <a:off x="9694826" y="158065"/>
            <a:ext cx="2171429" cy="1561905"/>
          </a:xfrm>
          <a:prstGeom prst="rect">
            <a:avLst/>
          </a:prstGeom>
        </p:spPr>
      </p:pic>
      <p:sp>
        <p:nvSpPr>
          <p:cNvPr id="11" name="عنوان 1">
            <a:extLst>
              <a:ext uri="{FF2B5EF4-FFF2-40B4-BE49-F238E27FC236}">
                <a16:creationId xmlns:a16="http://schemas.microsoft.com/office/drawing/2014/main" id="{4F43EEC6-2394-00E7-B3A5-9B8643049EED}"/>
              </a:ext>
            </a:extLst>
          </p:cNvPr>
          <p:cNvSpPr txBox="1">
            <a:spLocks/>
          </p:cNvSpPr>
          <p:nvPr/>
        </p:nvSpPr>
        <p:spPr>
          <a:xfrm>
            <a:off x="1964963" y="2045092"/>
            <a:ext cx="8262072" cy="1192237"/>
          </a:xfrm>
          <a:prstGeom prst="rect">
            <a:avLst/>
          </a:prstGeom>
        </p:spPr>
        <p:txBody>
          <a:bodyPr vert="horz" lIns="91440" tIns="45720" rIns="91440" bIns="45720" rtlCol="1" anchor="b">
            <a:noAutofit/>
          </a:bodyPr>
          <a:lstStyle>
            <a:lvl1pPr algn="ctr" defTabSz="914400" rtl="1" eaLnBrk="1" latinLnBrk="0" hangingPunct="1">
              <a:lnSpc>
                <a:spcPct val="90000"/>
              </a:lnSpc>
              <a:spcBef>
                <a:spcPct val="0"/>
              </a:spcBef>
              <a:buNone/>
              <a:defRPr sz="6000" kern="1200">
                <a:solidFill>
                  <a:schemeClr val="tx1"/>
                </a:solidFill>
                <a:latin typeface="+mj-lt"/>
                <a:ea typeface="+mj-ea"/>
                <a:cs typeface="+mj-cs"/>
              </a:defRPr>
            </a:lvl1pPr>
          </a:lstStyle>
          <a:p>
            <a:r>
              <a:rPr lang="ar-SA" sz="4800" b="1" dirty="0">
                <a:solidFill>
                  <a:srgbClr val="677BAB"/>
                </a:solidFill>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rPr>
              <a:t>الوحدة الثانية : </a:t>
            </a:r>
            <a:r>
              <a:rPr lang="ar-SA" sz="4800" b="1" dirty="0">
                <a:solidFill>
                  <a:schemeClr val="bg1"/>
                </a:solidFill>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rPr>
              <a:t>الذكاء الاصطناعي</a:t>
            </a:r>
            <a:br>
              <a:rPr lang="ar-SA" sz="4800" b="1" dirty="0">
                <a:solidFill>
                  <a:schemeClr val="bg1"/>
                </a:solidFill>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rPr>
            </a:br>
            <a:r>
              <a:rPr lang="ar-SA" sz="4800" b="1" dirty="0">
                <a:solidFill>
                  <a:srgbClr val="677BAB"/>
                </a:solidFill>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rPr>
              <a:t>الدرس الاول :</a:t>
            </a:r>
            <a:r>
              <a:rPr lang="ar-SA" sz="4800" b="1" dirty="0">
                <a:solidFill>
                  <a:schemeClr val="bg1"/>
                </a:solidFill>
                <a:effectLst>
                  <a:outerShdw blurRad="38100" dist="38100" dir="2700000" algn="tl">
                    <a:srgbClr val="000000">
                      <a:alpha val="43137"/>
                    </a:srgbClr>
                  </a:outerShdw>
                </a:effectLst>
                <a:latin typeface="Sakkal Majalla" panose="02000000000000000000" pitchFamily="2" charset="-78"/>
                <a:cs typeface="Sakkal Majalla" panose="02000000000000000000" pitchFamily="2" charset="-78"/>
              </a:rPr>
              <a:t>مفاهيم الذكاء الاصطناعي</a:t>
            </a:r>
          </a:p>
        </p:txBody>
      </p:sp>
      <p:sp>
        <p:nvSpPr>
          <p:cNvPr id="20" name="مخطط انسيابي: محطة طرفية 19">
            <a:extLst>
              <a:ext uri="{FF2B5EF4-FFF2-40B4-BE49-F238E27FC236}">
                <a16:creationId xmlns:a16="http://schemas.microsoft.com/office/drawing/2014/main" id="{726719CE-28BA-8726-BFAC-26C0EB0EF49D}"/>
              </a:ext>
            </a:extLst>
          </p:cNvPr>
          <p:cNvSpPr/>
          <p:nvPr/>
        </p:nvSpPr>
        <p:spPr>
          <a:xfrm>
            <a:off x="4629242" y="448094"/>
            <a:ext cx="2933514" cy="841595"/>
          </a:xfrm>
          <a:prstGeom prst="flowChartTerminator">
            <a:avLst/>
          </a:prstGeom>
          <a:solidFill>
            <a:srgbClr val="677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4000" b="1" dirty="0">
                <a:latin typeface="Sakkal Majalla" panose="02000000000000000000" pitchFamily="2" charset="-78"/>
                <a:cs typeface="Sakkal Majalla" panose="02000000000000000000" pitchFamily="2" charset="-78"/>
              </a:rPr>
              <a:t>تقنية رقمية 2-1</a:t>
            </a:r>
          </a:p>
        </p:txBody>
      </p:sp>
      <p:sp>
        <p:nvSpPr>
          <p:cNvPr id="22" name="عنوان فرعي 2">
            <a:extLst>
              <a:ext uri="{FF2B5EF4-FFF2-40B4-BE49-F238E27FC236}">
                <a16:creationId xmlns:a16="http://schemas.microsoft.com/office/drawing/2014/main" id="{F80F6720-CF7E-00E5-CFC7-2A169BEBC1B8}"/>
              </a:ext>
            </a:extLst>
          </p:cNvPr>
          <p:cNvSpPr txBox="1">
            <a:spLocks/>
          </p:cNvSpPr>
          <p:nvPr/>
        </p:nvSpPr>
        <p:spPr>
          <a:xfrm>
            <a:off x="-148112" y="5282420"/>
            <a:ext cx="3082817" cy="1203781"/>
          </a:xfrm>
          <a:prstGeom prst="rect">
            <a:avLst/>
          </a:prstGeom>
        </p:spPr>
        <p:txBody>
          <a:bodyPr vert="horz" lIns="91440" tIns="45720" rIns="91440" bIns="45720" rtlCol="1">
            <a:noAutofit/>
          </a:bodyPr>
          <a:lstStyle>
            <a:lvl1pPr marL="0" indent="0" algn="ctr" defTabSz="914400" rtl="1"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1"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1"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1"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ar-SA" sz="3200" b="1" dirty="0">
                <a:solidFill>
                  <a:srgbClr val="677BAB"/>
                </a:solidFill>
                <a:latin typeface="Sakkal Majalla" panose="02000000000000000000" pitchFamily="2" charset="-78"/>
                <a:cs typeface="Sakkal Majalla" panose="02000000000000000000" pitchFamily="2" charset="-78"/>
              </a:rPr>
              <a:t>تصميم الاستاذة : </a:t>
            </a:r>
          </a:p>
          <a:p>
            <a:r>
              <a:rPr lang="ar-SA" sz="3200" b="1" dirty="0">
                <a:solidFill>
                  <a:schemeClr val="bg1"/>
                </a:solidFill>
                <a:latin typeface="Sakkal Majalla" panose="02000000000000000000" pitchFamily="2" charset="-78"/>
                <a:cs typeface="Sakkal Majalla" panose="02000000000000000000" pitchFamily="2" charset="-78"/>
              </a:rPr>
              <a:t>عبير الغريب</a:t>
            </a:r>
          </a:p>
        </p:txBody>
      </p:sp>
    </p:spTree>
    <p:extLst>
      <p:ext uri="{BB962C8B-B14F-4D97-AF65-F5344CB8AC3E}">
        <p14:creationId xmlns:p14="http://schemas.microsoft.com/office/powerpoint/2010/main" val="13673994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id="{613D2FA5-CCAE-E222-6257-F8CE11465CF2}"/>
              </a:ext>
            </a:extLst>
          </p:cNvPr>
          <p:cNvPicPr>
            <a:picLocks noChangeAspect="1"/>
          </p:cNvPicPr>
          <p:nvPr/>
        </p:nvPicPr>
        <p:blipFill rotWithShape="1">
          <a:blip r:embed="rId2">
            <a:extLst>
              <a:ext uri="{28A0092B-C50C-407E-A947-70E740481C1C}">
                <a14:useLocalDpi xmlns:a14="http://schemas.microsoft.com/office/drawing/2010/main" val="0"/>
              </a:ext>
            </a:extLst>
          </a:blip>
          <a:srcRect l="4256" t="3283" r="3974" b="47892"/>
          <a:stretch/>
        </p:blipFill>
        <p:spPr>
          <a:xfrm>
            <a:off x="622737" y="1875052"/>
            <a:ext cx="5762288" cy="3255551"/>
          </a:xfrm>
          <a:prstGeom prst="rect">
            <a:avLst/>
          </a:prstGeom>
        </p:spPr>
      </p:pic>
      <p:sp>
        <p:nvSpPr>
          <p:cNvPr id="5" name="مربع نص 4">
            <a:extLst>
              <a:ext uri="{FF2B5EF4-FFF2-40B4-BE49-F238E27FC236}">
                <a16:creationId xmlns:a16="http://schemas.microsoft.com/office/drawing/2014/main" id="{3965D4D3-F376-0C0E-BBEC-9345ACF029C9}"/>
              </a:ext>
            </a:extLst>
          </p:cNvPr>
          <p:cNvSpPr txBox="1"/>
          <p:nvPr/>
        </p:nvSpPr>
        <p:spPr>
          <a:xfrm>
            <a:off x="6590419" y="2090172"/>
            <a:ext cx="5104109" cy="3108543"/>
          </a:xfrm>
          <a:prstGeom prst="rect">
            <a:avLst/>
          </a:prstGeom>
          <a:noFill/>
        </p:spPr>
        <p:txBody>
          <a:bodyPr wrap="square">
            <a:spAutoFit/>
          </a:bodyPr>
          <a:lstStyle>
            <a:defPPr marR="0" lvl="0" algn="l" rtl="0">
              <a:lnSpc>
                <a:spcPct val="100000"/>
              </a:lnSpc>
              <a:spcBef>
                <a:spcPts val="0"/>
              </a:spcBef>
              <a:spcAft>
                <a:spcPts val="0"/>
              </a:spcAft>
            </a:defPPr>
            <a:lvl1pPr algn="r" rtl="1">
              <a:defRPr baseline="0">
                <a:latin typeface="A Jannat LT" pitchFamily="2" charset="-78"/>
                <a:cs typeface="A Jannat LT" pitchFamily="2" charset="-78"/>
              </a:defRPr>
            </a:lvl1pPr>
          </a:lstStyle>
          <a:p>
            <a:pPr algn="just"/>
            <a:r>
              <a:rPr lang="ar-SA" sz="2800" b="1" dirty="0">
                <a:latin typeface="Calibri" panose="020F0502020204030204" pitchFamily="34" charset="0"/>
                <a:cs typeface="Calibri" panose="020F0502020204030204" pitchFamily="34" charset="0"/>
              </a:rPr>
              <a:t>نحن نعيش في زمن الابتكارات العلمية والتقنيات غير المسبوقة وآفاق نمو غير محدودة، ويمكن لهذه التقنيات الجديدة مثل الذكاء الاصطناعي وإنترنت الأشياء في حال تم استخدامها على النحو الأمثل أن تجنّب العالم الكثير من المضار وتجلب للعالم الكثير من الفوائد الضخمة</a:t>
            </a:r>
          </a:p>
        </p:txBody>
      </p:sp>
      <p:pic>
        <p:nvPicPr>
          <p:cNvPr id="6" name="رسم 5" descr="علامة اقتباس مغلقة">
            <a:extLst>
              <a:ext uri="{FF2B5EF4-FFF2-40B4-BE49-F238E27FC236}">
                <a16:creationId xmlns:a16="http://schemas.microsoft.com/office/drawing/2014/main" id="{3074ED63-2E76-A2E3-F809-F8EC4B3EA56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694529" y="2090172"/>
            <a:ext cx="525322" cy="536570"/>
          </a:xfrm>
          <a:prstGeom prst="rect">
            <a:avLst/>
          </a:prstGeom>
        </p:spPr>
      </p:pic>
      <p:pic>
        <p:nvPicPr>
          <p:cNvPr id="7" name="رسم 6" descr="علامة اقتباس مغلقة">
            <a:extLst>
              <a:ext uri="{FF2B5EF4-FFF2-40B4-BE49-F238E27FC236}">
                <a16:creationId xmlns:a16="http://schemas.microsoft.com/office/drawing/2014/main" id="{75D17BC2-EE50-206C-DDA0-B6C9110BB1D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flipV="1">
            <a:off x="7144602" y="4662145"/>
            <a:ext cx="525322" cy="536570"/>
          </a:xfrm>
          <a:prstGeom prst="rect">
            <a:avLst/>
          </a:prstGeom>
        </p:spPr>
      </p:pic>
      <p:sp>
        <p:nvSpPr>
          <p:cNvPr id="8" name="مستطيل: زوايا مستديرة 7">
            <a:extLst>
              <a:ext uri="{FF2B5EF4-FFF2-40B4-BE49-F238E27FC236}">
                <a16:creationId xmlns:a16="http://schemas.microsoft.com/office/drawing/2014/main" id="{A088F524-03DC-797E-D213-7E2AE39C8601}"/>
              </a:ext>
            </a:extLst>
          </p:cNvPr>
          <p:cNvSpPr/>
          <p:nvPr/>
        </p:nvSpPr>
        <p:spPr>
          <a:xfrm>
            <a:off x="1552135" y="135961"/>
            <a:ext cx="9087729" cy="675141"/>
          </a:xfrm>
          <a:prstGeom prst="roundRect">
            <a:avLst>
              <a:gd name="adj" fmla="val 50000"/>
            </a:avLst>
          </a:prstGeom>
          <a:solidFill>
            <a:srgbClr val="677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solidFill>
                  <a:schemeClr val="bg1"/>
                </a:solidFill>
                <a:latin typeface="Calibri" panose="020F0502020204030204" pitchFamily="34" charset="0"/>
                <a:cs typeface="Calibri" panose="020F0502020204030204" pitchFamily="34" charset="0"/>
              </a:rPr>
              <a:t>كلمة صاحب السمو الملكي الأمــــــير محمد بن سلمان عن الذكاء الاصطناعي</a:t>
            </a:r>
          </a:p>
        </p:txBody>
      </p:sp>
    </p:spTree>
    <p:extLst>
      <p:ext uri="{BB962C8B-B14F-4D97-AF65-F5344CB8AC3E}">
        <p14:creationId xmlns:p14="http://schemas.microsoft.com/office/powerpoint/2010/main" val="3451473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par>
                                <p:cTn id="8" presetID="41" presetClass="entr" presetSubtype="0" fill="hold" grpId="0" nodeType="withEffect">
                                  <p:stCondLst>
                                    <p:cond delay="0"/>
                                  </p:stCondLst>
                                  <p:iterate type="lt">
                                    <p:tmPct val="10000"/>
                                  </p:iterate>
                                  <p:childTnLst>
                                    <p:set>
                                      <p:cBhvr>
                                        <p:cTn id="9" dur="1" fill="hold">
                                          <p:stCondLst>
                                            <p:cond delay="0"/>
                                          </p:stCondLst>
                                        </p:cTn>
                                        <p:tgtEl>
                                          <p:spTgt spid="5"/>
                                        </p:tgtEl>
                                        <p:attrNameLst>
                                          <p:attrName>style.visibility</p:attrName>
                                        </p:attrNameLst>
                                      </p:cBhvr>
                                      <p:to>
                                        <p:strVal val="visible"/>
                                      </p:to>
                                    </p:set>
                                    <p:anim calcmode="lin" valueType="num">
                                      <p:cBhvr>
                                        <p:cTn id="10" dur="25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1" dur="250" fill="hold"/>
                                        <p:tgtEl>
                                          <p:spTgt spid="5"/>
                                        </p:tgtEl>
                                        <p:attrNameLst>
                                          <p:attrName>ppt_y</p:attrName>
                                        </p:attrNameLst>
                                      </p:cBhvr>
                                      <p:tavLst>
                                        <p:tav tm="0">
                                          <p:val>
                                            <p:strVal val="#ppt_y"/>
                                          </p:val>
                                        </p:tav>
                                        <p:tav tm="100000">
                                          <p:val>
                                            <p:strVal val="#ppt_y"/>
                                          </p:val>
                                        </p:tav>
                                      </p:tavLst>
                                    </p:anim>
                                    <p:anim calcmode="lin" valueType="num">
                                      <p:cBhvr>
                                        <p:cTn id="12" dur="25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3" dur="25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4" dur="250" tmFilter="0,0; .5, 1; 1, 1"/>
                                        <p:tgtEl>
                                          <p:spTgt spid="5"/>
                                        </p:tgtEl>
                                      </p:cBhvr>
                                    </p:animEffect>
                                  </p:childTnLst>
                                </p:cTn>
                              </p:par>
                            </p:childTnLst>
                          </p:cTn>
                        </p:par>
                        <p:par>
                          <p:cTn id="15" fill="hold">
                            <p:stCondLst>
                              <p:cond delay="5525"/>
                            </p:stCondLst>
                            <p:childTnLst>
                              <p:par>
                                <p:cTn id="16" presetID="22" presetClass="entr" presetSubtype="2"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right)">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زوايا مستديرة 2">
            <a:extLst>
              <a:ext uri="{FF2B5EF4-FFF2-40B4-BE49-F238E27FC236}">
                <a16:creationId xmlns:a16="http://schemas.microsoft.com/office/drawing/2014/main" id="{C5B28DB1-309C-B6B7-8BB2-EB8EAF465927}"/>
              </a:ext>
            </a:extLst>
          </p:cNvPr>
          <p:cNvSpPr/>
          <p:nvPr/>
        </p:nvSpPr>
        <p:spPr>
          <a:xfrm>
            <a:off x="1552135" y="135961"/>
            <a:ext cx="9087729" cy="675141"/>
          </a:xfrm>
          <a:prstGeom prst="roundRect">
            <a:avLst>
              <a:gd name="adj" fmla="val 50000"/>
            </a:avLst>
          </a:prstGeom>
          <a:solidFill>
            <a:srgbClr val="677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solidFill>
                  <a:schemeClr val="bg1"/>
                </a:solidFill>
                <a:latin typeface="Calibri" panose="020F0502020204030204" pitchFamily="34" charset="0"/>
                <a:cs typeface="Calibri" panose="020F0502020204030204" pitchFamily="34" charset="0"/>
              </a:rPr>
              <a:t>أمثلة على التحولات الرقمية في الأعمال والمجتمع</a:t>
            </a:r>
          </a:p>
        </p:txBody>
      </p:sp>
      <p:sp>
        <p:nvSpPr>
          <p:cNvPr id="49" name="Google Shape;863;p29">
            <a:extLst>
              <a:ext uri="{FF2B5EF4-FFF2-40B4-BE49-F238E27FC236}">
                <a16:creationId xmlns:a16="http://schemas.microsoft.com/office/drawing/2014/main" id="{C25BD769-C4C2-917C-E673-35A0260C4FAF}"/>
              </a:ext>
            </a:extLst>
          </p:cNvPr>
          <p:cNvSpPr txBox="1">
            <a:spLocks noChangeArrowheads="1"/>
          </p:cNvSpPr>
          <p:nvPr/>
        </p:nvSpPr>
        <p:spPr bwMode="auto">
          <a:xfrm>
            <a:off x="567025" y="1841645"/>
            <a:ext cx="2828638"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algn="ctr" rtl="0" fontAlgn="base">
              <a:spcBef>
                <a:spcPct val="0"/>
              </a:spcBef>
              <a:spcAft>
                <a:spcPct val="0"/>
              </a:spcAft>
              <a:buSzPts val="1600"/>
            </a:pPr>
            <a:r>
              <a:rPr lang="ar-EG" altLang="en-US" sz="1800" b="1" dirty="0">
                <a:latin typeface="Calibri" panose="020F0502020204030204" pitchFamily="34" charset="0"/>
                <a:cs typeface="Calibri" panose="020F0502020204030204" pitchFamily="34" charset="0"/>
                <a:sym typeface="Open Sans" panose="020B0606030504020204" pitchFamily="34" charset="0"/>
              </a:rPr>
              <a:t>يُعدُّ التصفح والتسوق من المتاجر الإلكترونية أمرًا شائع الاستخدام، بدلا من الذهاب إلى المتاجر للحصول على مستلزماتهم مثل الأجهزة الإلكترونية والكتب والمواد الغذائية والملابس وغيرها.</a:t>
            </a:r>
          </a:p>
        </p:txBody>
      </p:sp>
      <p:sp>
        <p:nvSpPr>
          <p:cNvPr id="50" name="Google Shape;865;p29">
            <a:extLst>
              <a:ext uri="{FF2B5EF4-FFF2-40B4-BE49-F238E27FC236}">
                <a16:creationId xmlns:a16="http://schemas.microsoft.com/office/drawing/2014/main" id="{BE8B34D8-C9C9-429E-CC78-FC7AB945A846}"/>
              </a:ext>
            </a:extLst>
          </p:cNvPr>
          <p:cNvSpPr>
            <a:spLocks/>
          </p:cNvSpPr>
          <p:nvPr/>
        </p:nvSpPr>
        <p:spPr bwMode="auto">
          <a:xfrm>
            <a:off x="3446463" y="3675207"/>
            <a:ext cx="1698625" cy="466725"/>
          </a:xfrm>
          <a:custGeom>
            <a:avLst/>
            <a:gdLst>
              <a:gd name="T0" fmla="*/ 423 w 430"/>
              <a:gd name="T1" fmla="*/ 38 h 118"/>
              <a:gd name="T2" fmla="*/ 250 w 430"/>
              <a:gd name="T3" fmla="*/ 38 h 118"/>
              <a:gd name="T4" fmla="*/ 233 w 430"/>
              <a:gd name="T5" fmla="*/ 19 h 118"/>
              <a:gd name="T6" fmla="*/ 215 w 430"/>
              <a:gd name="T7" fmla="*/ 0 h 118"/>
              <a:gd name="T8" fmla="*/ 198 w 430"/>
              <a:gd name="T9" fmla="*/ 19 h 118"/>
              <a:gd name="T10" fmla="*/ 181 w 430"/>
              <a:gd name="T11" fmla="*/ 38 h 118"/>
              <a:gd name="T12" fmla="*/ 7 w 430"/>
              <a:gd name="T13" fmla="*/ 38 h 118"/>
              <a:gd name="T14" fmla="*/ 0 w 430"/>
              <a:gd name="T15" fmla="*/ 45 h 118"/>
              <a:gd name="T16" fmla="*/ 0 w 430"/>
              <a:gd name="T17" fmla="*/ 111 h 118"/>
              <a:gd name="T18" fmla="*/ 7 w 430"/>
              <a:gd name="T19" fmla="*/ 118 h 118"/>
              <a:gd name="T20" fmla="*/ 423 w 430"/>
              <a:gd name="T21" fmla="*/ 118 h 118"/>
              <a:gd name="T22" fmla="*/ 430 w 430"/>
              <a:gd name="T23" fmla="*/ 111 h 118"/>
              <a:gd name="T24" fmla="*/ 430 w 430"/>
              <a:gd name="T25" fmla="*/ 45 h 118"/>
              <a:gd name="T26" fmla="*/ 423 w 430"/>
              <a:gd name="T27" fmla="*/ 3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0" h="118" extrusionOk="0">
                <a:moveTo>
                  <a:pt x="423" y="38"/>
                </a:moveTo>
                <a:cubicBezTo>
                  <a:pt x="250" y="38"/>
                  <a:pt x="250" y="38"/>
                  <a:pt x="250" y="38"/>
                </a:cubicBezTo>
                <a:cubicBezTo>
                  <a:pt x="233" y="19"/>
                  <a:pt x="233" y="19"/>
                  <a:pt x="233" y="19"/>
                </a:cubicBezTo>
                <a:cubicBezTo>
                  <a:pt x="215" y="0"/>
                  <a:pt x="215" y="0"/>
                  <a:pt x="215" y="0"/>
                </a:cubicBezTo>
                <a:cubicBezTo>
                  <a:pt x="198" y="19"/>
                  <a:pt x="198" y="19"/>
                  <a:pt x="198" y="19"/>
                </a:cubicBezTo>
                <a:cubicBezTo>
                  <a:pt x="181" y="38"/>
                  <a:pt x="181" y="38"/>
                  <a:pt x="181" y="38"/>
                </a:cubicBezTo>
                <a:cubicBezTo>
                  <a:pt x="7" y="38"/>
                  <a:pt x="7" y="38"/>
                  <a:pt x="7" y="38"/>
                </a:cubicBezTo>
                <a:cubicBezTo>
                  <a:pt x="4" y="38"/>
                  <a:pt x="0" y="41"/>
                  <a:pt x="0" y="45"/>
                </a:cubicBezTo>
                <a:cubicBezTo>
                  <a:pt x="0" y="111"/>
                  <a:pt x="0" y="111"/>
                  <a:pt x="0" y="111"/>
                </a:cubicBezTo>
                <a:cubicBezTo>
                  <a:pt x="0" y="115"/>
                  <a:pt x="4" y="118"/>
                  <a:pt x="7" y="118"/>
                </a:cubicBezTo>
                <a:cubicBezTo>
                  <a:pt x="423" y="118"/>
                  <a:pt x="423" y="118"/>
                  <a:pt x="423" y="118"/>
                </a:cubicBezTo>
                <a:cubicBezTo>
                  <a:pt x="427" y="118"/>
                  <a:pt x="430" y="115"/>
                  <a:pt x="430" y="111"/>
                </a:cubicBezTo>
                <a:cubicBezTo>
                  <a:pt x="430" y="45"/>
                  <a:pt x="430" y="45"/>
                  <a:pt x="430" y="45"/>
                </a:cubicBezTo>
                <a:cubicBezTo>
                  <a:pt x="430" y="41"/>
                  <a:pt x="427" y="38"/>
                  <a:pt x="423" y="38"/>
                </a:cubicBezTo>
                <a:close/>
              </a:path>
            </a:pathLst>
          </a:custGeom>
          <a:solidFill>
            <a:srgbClr val="61605E"/>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pitchFamily="34" charset="0"/>
            </a:endParaRPr>
          </a:p>
        </p:txBody>
      </p:sp>
      <p:sp>
        <p:nvSpPr>
          <p:cNvPr id="51" name="Google Shape;866;p29">
            <a:extLst>
              <a:ext uri="{FF2B5EF4-FFF2-40B4-BE49-F238E27FC236}">
                <a16:creationId xmlns:a16="http://schemas.microsoft.com/office/drawing/2014/main" id="{DF9B66F8-A047-FCA0-06E5-6F27BD466B4B}"/>
              </a:ext>
            </a:extLst>
          </p:cNvPr>
          <p:cNvSpPr>
            <a:spLocks/>
          </p:cNvSpPr>
          <p:nvPr/>
        </p:nvSpPr>
        <p:spPr bwMode="auto">
          <a:xfrm>
            <a:off x="6981825" y="3675207"/>
            <a:ext cx="1700213" cy="466725"/>
          </a:xfrm>
          <a:custGeom>
            <a:avLst/>
            <a:gdLst>
              <a:gd name="T0" fmla="*/ 423 w 430"/>
              <a:gd name="T1" fmla="*/ 38 h 118"/>
              <a:gd name="T2" fmla="*/ 249 w 430"/>
              <a:gd name="T3" fmla="*/ 38 h 118"/>
              <a:gd name="T4" fmla="*/ 232 w 430"/>
              <a:gd name="T5" fmla="*/ 19 h 118"/>
              <a:gd name="T6" fmla="*/ 215 w 430"/>
              <a:gd name="T7" fmla="*/ 0 h 118"/>
              <a:gd name="T8" fmla="*/ 198 w 430"/>
              <a:gd name="T9" fmla="*/ 19 h 118"/>
              <a:gd name="T10" fmla="*/ 180 w 430"/>
              <a:gd name="T11" fmla="*/ 38 h 118"/>
              <a:gd name="T12" fmla="*/ 7 w 430"/>
              <a:gd name="T13" fmla="*/ 38 h 118"/>
              <a:gd name="T14" fmla="*/ 0 w 430"/>
              <a:gd name="T15" fmla="*/ 45 h 118"/>
              <a:gd name="T16" fmla="*/ 0 w 430"/>
              <a:gd name="T17" fmla="*/ 111 h 118"/>
              <a:gd name="T18" fmla="*/ 7 w 430"/>
              <a:gd name="T19" fmla="*/ 118 h 118"/>
              <a:gd name="T20" fmla="*/ 423 w 430"/>
              <a:gd name="T21" fmla="*/ 118 h 118"/>
              <a:gd name="T22" fmla="*/ 430 w 430"/>
              <a:gd name="T23" fmla="*/ 111 h 118"/>
              <a:gd name="T24" fmla="*/ 430 w 430"/>
              <a:gd name="T25" fmla="*/ 45 h 118"/>
              <a:gd name="T26" fmla="*/ 423 w 430"/>
              <a:gd name="T27" fmla="*/ 3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0" h="118" extrusionOk="0">
                <a:moveTo>
                  <a:pt x="423" y="38"/>
                </a:moveTo>
                <a:cubicBezTo>
                  <a:pt x="249" y="38"/>
                  <a:pt x="249" y="38"/>
                  <a:pt x="249" y="38"/>
                </a:cubicBezTo>
                <a:cubicBezTo>
                  <a:pt x="232" y="19"/>
                  <a:pt x="232" y="19"/>
                  <a:pt x="232" y="19"/>
                </a:cubicBezTo>
                <a:cubicBezTo>
                  <a:pt x="215" y="0"/>
                  <a:pt x="215" y="0"/>
                  <a:pt x="215" y="0"/>
                </a:cubicBezTo>
                <a:cubicBezTo>
                  <a:pt x="198" y="19"/>
                  <a:pt x="198" y="19"/>
                  <a:pt x="198" y="19"/>
                </a:cubicBezTo>
                <a:cubicBezTo>
                  <a:pt x="180" y="38"/>
                  <a:pt x="180" y="38"/>
                  <a:pt x="180" y="38"/>
                </a:cubicBezTo>
                <a:cubicBezTo>
                  <a:pt x="7" y="38"/>
                  <a:pt x="7" y="38"/>
                  <a:pt x="7" y="38"/>
                </a:cubicBezTo>
                <a:cubicBezTo>
                  <a:pt x="3" y="38"/>
                  <a:pt x="0" y="41"/>
                  <a:pt x="0" y="45"/>
                </a:cubicBezTo>
                <a:cubicBezTo>
                  <a:pt x="0" y="111"/>
                  <a:pt x="0" y="111"/>
                  <a:pt x="0" y="111"/>
                </a:cubicBezTo>
                <a:cubicBezTo>
                  <a:pt x="0" y="115"/>
                  <a:pt x="3" y="118"/>
                  <a:pt x="7" y="118"/>
                </a:cubicBezTo>
                <a:cubicBezTo>
                  <a:pt x="423" y="118"/>
                  <a:pt x="423" y="118"/>
                  <a:pt x="423" y="118"/>
                </a:cubicBezTo>
                <a:cubicBezTo>
                  <a:pt x="427" y="118"/>
                  <a:pt x="430" y="115"/>
                  <a:pt x="430" y="111"/>
                </a:cubicBezTo>
                <a:cubicBezTo>
                  <a:pt x="430" y="45"/>
                  <a:pt x="430" y="45"/>
                  <a:pt x="430" y="45"/>
                </a:cubicBezTo>
                <a:cubicBezTo>
                  <a:pt x="430" y="41"/>
                  <a:pt x="427" y="38"/>
                  <a:pt x="423" y="38"/>
                </a:cubicBezTo>
                <a:close/>
              </a:path>
            </a:pathLst>
          </a:custGeom>
          <a:solidFill>
            <a:srgbClr val="E241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pitchFamily="34" charset="0"/>
            </a:endParaRPr>
          </a:p>
        </p:txBody>
      </p:sp>
      <p:sp>
        <p:nvSpPr>
          <p:cNvPr id="52" name="Google Shape;867;p29">
            <a:extLst>
              <a:ext uri="{FF2B5EF4-FFF2-40B4-BE49-F238E27FC236}">
                <a16:creationId xmlns:a16="http://schemas.microsoft.com/office/drawing/2014/main" id="{ADB901EC-4C51-D371-8552-DE3629448C25}"/>
              </a:ext>
            </a:extLst>
          </p:cNvPr>
          <p:cNvSpPr>
            <a:spLocks/>
          </p:cNvSpPr>
          <p:nvPr/>
        </p:nvSpPr>
        <p:spPr bwMode="auto">
          <a:xfrm>
            <a:off x="8748713" y="3826020"/>
            <a:ext cx="1698625" cy="469900"/>
          </a:xfrm>
          <a:custGeom>
            <a:avLst/>
            <a:gdLst>
              <a:gd name="T0" fmla="*/ 390 w 430"/>
              <a:gd name="T1" fmla="*/ 0 h 119"/>
              <a:gd name="T2" fmla="*/ 7 w 430"/>
              <a:gd name="T3" fmla="*/ 0 h 119"/>
              <a:gd name="T4" fmla="*/ 0 w 430"/>
              <a:gd name="T5" fmla="*/ 7 h 119"/>
              <a:gd name="T6" fmla="*/ 0 w 430"/>
              <a:gd name="T7" fmla="*/ 73 h 119"/>
              <a:gd name="T8" fmla="*/ 7 w 430"/>
              <a:gd name="T9" fmla="*/ 80 h 119"/>
              <a:gd name="T10" fmla="*/ 181 w 430"/>
              <a:gd name="T11" fmla="*/ 80 h 119"/>
              <a:gd name="T12" fmla="*/ 198 w 430"/>
              <a:gd name="T13" fmla="*/ 99 h 119"/>
              <a:gd name="T14" fmla="*/ 215 w 430"/>
              <a:gd name="T15" fmla="*/ 119 h 119"/>
              <a:gd name="T16" fmla="*/ 232 w 430"/>
              <a:gd name="T17" fmla="*/ 99 h 119"/>
              <a:gd name="T18" fmla="*/ 250 w 430"/>
              <a:gd name="T19" fmla="*/ 80 h 119"/>
              <a:gd name="T20" fmla="*/ 390 w 430"/>
              <a:gd name="T21" fmla="*/ 80 h 119"/>
              <a:gd name="T22" fmla="*/ 430 w 430"/>
              <a:gd name="T23" fmla="*/ 40 h 119"/>
              <a:gd name="T24" fmla="*/ 390 w 430"/>
              <a:gd name="T25"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0" h="119" extrusionOk="0">
                <a:moveTo>
                  <a:pt x="390" y="0"/>
                </a:moveTo>
                <a:cubicBezTo>
                  <a:pt x="7" y="0"/>
                  <a:pt x="7" y="0"/>
                  <a:pt x="7" y="0"/>
                </a:cubicBezTo>
                <a:cubicBezTo>
                  <a:pt x="3" y="0"/>
                  <a:pt x="0" y="3"/>
                  <a:pt x="0" y="7"/>
                </a:cubicBezTo>
                <a:cubicBezTo>
                  <a:pt x="0" y="73"/>
                  <a:pt x="0" y="73"/>
                  <a:pt x="0" y="73"/>
                </a:cubicBezTo>
                <a:cubicBezTo>
                  <a:pt x="0" y="77"/>
                  <a:pt x="3" y="80"/>
                  <a:pt x="7" y="80"/>
                </a:cubicBezTo>
                <a:cubicBezTo>
                  <a:pt x="181" y="80"/>
                  <a:pt x="181" y="80"/>
                  <a:pt x="181" y="80"/>
                </a:cubicBezTo>
                <a:cubicBezTo>
                  <a:pt x="198" y="99"/>
                  <a:pt x="198" y="99"/>
                  <a:pt x="198" y="99"/>
                </a:cubicBezTo>
                <a:cubicBezTo>
                  <a:pt x="215" y="119"/>
                  <a:pt x="215" y="119"/>
                  <a:pt x="215" y="119"/>
                </a:cubicBezTo>
                <a:cubicBezTo>
                  <a:pt x="232" y="99"/>
                  <a:pt x="232" y="99"/>
                  <a:pt x="232" y="99"/>
                </a:cubicBezTo>
                <a:cubicBezTo>
                  <a:pt x="250" y="80"/>
                  <a:pt x="250" y="80"/>
                  <a:pt x="250" y="80"/>
                </a:cubicBezTo>
                <a:cubicBezTo>
                  <a:pt x="390" y="80"/>
                  <a:pt x="390" y="80"/>
                  <a:pt x="390" y="80"/>
                </a:cubicBezTo>
                <a:cubicBezTo>
                  <a:pt x="412" y="80"/>
                  <a:pt x="430" y="62"/>
                  <a:pt x="430" y="40"/>
                </a:cubicBezTo>
                <a:cubicBezTo>
                  <a:pt x="430" y="18"/>
                  <a:pt x="412" y="0"/>
                  <a:pt x="390" y="0"/>
                </a:cubicBezTo>
                <a:close/>
              </a:path>
            </a:pathLst>
          </a:custGeom>
          <a:solidFill>
            <a:srgbClr val="FAC34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pitchFamily="34" charset="0"/>
            </a:endParaRPr>
          </a:p>
        </p:txBody>
      </p:sp>
      <p:sp>
        <p:nvSpPr>
          <p:cNvPr id="53" name="Google Shape;868;p29">
            <a:extLst>
              <a:ext uri="{FF2B5EF4-FFF2-40B4-BE49-F238E27FC236}">
                <a16:creationId xmlns:a16="http://schemas.microsoft.com/office/drawing/2014/main" id="{5719B929-DD77-4E16-3701-C9B3B73D132C}"/>
              </a:ext>
            </a:extLst>
          </p:cNvPr>
          <p:cNvSpPr>
            <a:spLocks/>
          </p:cNvSpPr>
          <p:nvPr/>
        </p:nvSpPr>
        <p:spPr bwMode="auto">
          <a:xfrm>
            <a:off x="5216525" y="3826020"/>
            <a:ext cx="1698625" cy="469900"/>
          </a:xfrm>
          <a:custGeom>
            <a:avLst/>
            <a:gdLst>
              <a:gd name="T0" fmla="*/ 423 w 430"/>
              <a:gd name="T1" fmla="*/ 0 h 119"/>
              <a:gd name="T2" fmla="*/ 7 w 430"/>
              <a:gd name="T3" fmla="*/ 0 h 119"/>
              <a:gd name="T4" fmla="*/ 0 w 430"/>
              <a:gd name="T5" fmla="*/ 7 h 119"/>
              <a:gd name="T6" fmla="*/ 0 w 430"/>
              <a:gd name="T7" fmla="*/ 73 h 119"/>
              <a:gd name="T8" fmla="*/ 7 w 430"/>
              <a:gd name="T9" fmla="*/ 80 h 119"/>
              <a:gd name="T10" fmla="*/ 180 w 430"/>
              <a:gd name="T11" fmla="*/ 80 h 119"/>
              <a:gd name="T12" fmla="*/ 197 w 430"/>
              <a:gd name="T13" fmla="*/ 99 h 119"/>
              <a:gd name="T14" fmla="*/ 215 w 430"/>
              <a:gd name="T15" fmla="*/ 119 h 119"/>
              <a:gd name="T16" fmla="*/ 232 w 430"/>
              <a:gd name="T17" fmla="*/ 99 h 119"/>
              <a:gd name="T18" fmla="*/ 249 w 430"/>
              <a:gd name="T19" fmla="*/ 80 h 119"/>
              <a:gd name="T20" fmla="*/ 423 w 430"/>
              <a:gd name="T21" fmla="*/ 80 h 119"/>
              <a:gd name="T22" fmla="*/ 430 w 430"/>
              <a:gd name="T23" fmla="*/ 73 h 119"/>
              <a:gd name="T24" fmla="*/ 430 w 430"/>
              <a:gd name="T25" fmla="*/ 7 h 119"/>
              <a:gd name="T26" fmla="*/ 423 w 430"/>
              <a:gd name="T27"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0" h="119" extrusionOk="0">
                <a:moveTo>
                  <a:pt x="423" y="0"/>
                </a:moveTo>
                <a:cubicBezTo>
                  <a:pt x="7" y="0"/>
                  <a:pt x="7" y="0"/>
                  <a:pt x="7" y="0"/>
                </a:cubicBezTo>
                <a:cubicBezTo>
                  <a:pt x="3" y="0"/>
                  <a:pt x="0" y="3"/>
                  <a:pt x="0" y="7"/>
                </a:cubicBezTo>
                <a:cubicBezTo>
                  <a:pt x="0" y="73"/>
                  <a:pt x="0" y="73"/>
                  <a:pt x="0" y="73"/>
                </a:cubicBezTo>
                <a:cubicBezTo>
                  <a:pt x="0" y="77"/>
                  <a:pt x="3" y="80"/>
                  <a:pt x="7" y="80"/>
                </a:cubicBezTo>
                <a:cubicBezTo>
                  <a:pt x="180" y="80"/>
                  <a:pt x="180" y="80"/>
                  <a:pt x="180" y="80"/>
                </a:cubicBezTo>
                <a:cubicBezTo>
                  <a:pt x="197" y="99"/>
                  <a:pt x="197" y="99"/>
                  <a:pt x="197" y="99"/>
                </a:cubicBezTo>
                <a:cubicBezTo>
                  <a:pt x="215" y="119"/>
                  <a:pt x="215" y="119"/>
                  <a:pt x="215" y="119"/>
                </a:cubicBezTo>
                <a:cubicBezTo>
                  <a:pt x="232" y="99"/>
                  <a:pt x="232" y="99"/>
                  <a:pt x="232" y="99"/>
                </a:cubicBezTo>
                <a:cubicBezTo>
                  <a:pt x="249" y="80"/>
                  <a:pt x="249" y="80"/>
                  <a:pt x="249" y="80"/>
                </a:cubicBezTo>
                <a:cubicBezTo>
                  <a:pt x="423" y="80"/>
                  <a:pt x="423" y="80"/>
                  <a:pt x="423" y="80"/>
                </a:cubicBezTo>
                <a:cubicBezTo>
                  <a:pt x="426" y="80"/>
                  <a:pt x="430" y="77"/>
                  <a:pt x="430" y="73"/>
                </a:cubicBezTo>
                <a:cubicBezTo>
                  <a:pt x="430" y="7"/>
                  <a:pt x="430" y="7"/>
                  <a:pt x="430" y="7"/>
                </a:cubicBezTo>
                <a:cubicBezTo>
                  <a:pt x="430" y="3"/>
                  <a:pt x="426" y="0"/>
                  <a:pt x="423" y="0"/>
                </a:cubicBezTo>
                <a:close/>
              </a:path>
            </a:pathLst>
          </a:custGeom>
          <a:solidFill>
            <a:srgbClr val="C3C5C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pitchFamily="34" charset="0"/>
            </a:endParaRPr>
          </a:p>
        </p:txBody>
      </p:sp>
      <p:sp>
        <p:nvSpPr>
          <p:cNvPr id="54" name="Google Shape;869;p29">
            <a:extLst>
              <a:ext uri="{FF2B5EF4-FFF2-40B4-BE49-F238E27FC236}">
                <a16:creationId xmlns:a16="http://schemas.microsoft.com/office/drawing/2014/main" id="{7AE1AE24-6CCF-6913-7177-DFF370AD30B1}"/>
              </a:ext>
            </a:extLst>
          </p:cNvPr>
          <p:cNvSpPr>
            <a:spLocks/>
          </p:cNvSpPr>
          <p:nvPr/>
        </p:nvSpPr>
        <p:spPr bwMode="auto">
          <a:xfrm>
            <a:off x="1679575" y="3826020"/>
            <a:ext cx="1700213" cy="469900"/>
          </a:xfrm>
          <a:custGeom>
            <a:avLst/>
            <a:gdLst>
              <a:gd name="T0" fmla="*/ 423 w 430"/>
              <a:gd name="T1" fmla="*/ 0 h 119"/>
              <a:gd name="T2" fmla="*/ 7 w 430"/>
              <a:gd name="T3" fmla="*/ 0 h 119"/>
              <a:gd name="T4" fmla="*/ 0 w 430"/>
              <a:gd name="T5" fmla="*/ 7 h 119"/>
              <a:gd name="T6" fmla="*/ 0 w 430"/>
              <a:gd name="T7" fmla="*/ 73 h 119"/>
              <a:gd name="T8" fmla="*/ 7 w 430"/>
              <a:gd name="T9" fmla="*/ 80 h 119"/>
              <a:gd name="T10" fmla="*/ 181 w 430"/>
              <a:gd name="T11" fmla="*/ 80 h 119"/>
              <a:gd name="T12" fmla="*/ 198 w 430"/>
              <a:gd name="T13" fmla="*/ 99 h 119"/>
              <a:gd name="T14" fmla="*/ 215 w 430"/>
              <a:gd name="T15" fmla="*/ 119 h 119"/>
              <a:gd name="T16" fmla="*/ 232 w 430"/>
              <a:gd name="T17" fmla="*/ 99 h 119"/>
              <a:gd name="T18" fmla="*/ 250 w 430"/>
              <a:gd name="T19" fmla="*/ 80 h 119"/>
              <a:gd name="T20" fmla="*/ 423 w 430"/>
              <a:gd name="T21" fmla="*/ 80 h 119"/>
              <a:gd name="T22" fmla="*/ 430 w 430"/>
              <a:gd name="T23" fmla="*/ 73 h 119"/>
              <a:gd name="T24" fmla="*/ 430 w 430"/>
              <a:gd name="T25" fmla="*/ 7 h 119"/>
              <a:gd name="T26" fmla="*/ 423 w 430"/>
              <a:gd name="T27" fmla="*/ 0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30" h="119" extrusionOk="0">
                <a:moveTo>
                  <a:pt x="423" y="0"/>
                </a:moveTo>
                <a:cubicBezTo>
                  <a:pt x="7" y="0"/>
                  <a:pt x="7" y="0"/>
                  <a:pt x="7" y="0"/>
                </a:cubicBezTo>
                <a:cubicBezTo>
                  <a:pt x="3" y="0"/>
                  <a:pt x="0" y="3"/>
                  <a:pt x="0" y="7"/>
                </a:cubicBezTo>
                <a:cubicBezTo>
                  <a:pt x="0" y="73"/>
                  <a:pt x="0" y="73"/>
                  <a:pt x="0" y="73"/>
                </a:cubicBezTo>
                <a:cubicBezTo>
                  <a:pt x="0" y="77"/>
                  <a:pt x="3" y="80"/>
                  <a:pt x="7" y="80"/>
                </a:cubicBezTo>
                <a:cubicBezTo>
                  <a:pt x="181" y="80"/>
                  <a:pt x="181" y="80"/>
                  <a:pt x="181" y="80"/>
                </a:cubicBezTo>
                <a:cubicBezTo>
                  <a:pt x="198" y="99"/>
                  <a:pt x="198" y="99"/>
                  <a:pt x="198" y="99"/>
                </a:cubicBezTo>
                <a:cubicBezTo>
                  <a:pt x="215" y="119"/>
                  <a:pt x="215" y="119"/>
                  <a:pt x="215" y="119"/>
                </a:cubicBezTo>
                <a:cubicBezTo>
                  <a:pt x="232" y="99"/>
                  <a:pt x="232" y="99"/>
                  <a:pt x="232" y="99"/>
                </a:cubicBezTo>
                <a:cubicBezTo>
                  <a:pt x="250" y="80"/>
                  <a:pt x="250" y="80"/>
                  <a:pt x="250" y="80"/>
                </a:cubicBezTo>
                <a:cubicBezTo>
                  <a:pt x="423" y="80"/>
                  <a:pt x="423" y="80"/>
                  <a:pt x="423" y="80"/>
                </a:cubicBezTo>
                <a:cubicBezTo>
                  <a:pt x="427" y="80"/>
                  <a:pt x="430" y="77"/>
                  <a:pt x="430" y="73"/>
                </a:cubicBezTo>
                <a:cubicBezTo>
                  <a:pt x="430" y="7"/>
                  <a:pt x="430" y="7"/>
                  <a:pt x="430" y="7"/>
                </a:cubicBezTo>
                <a:cubicBezTo>
                  <a:pt x="430" y="3"/>
                  <a:pt x="427" y="0"/>
                  <a:pt x="423" y="0"/>
                </a:cubicBezTo>
                <a:close/>
              </a:path>
            </a:pathLst>
          </a:custGeom>
          <a:solidFill>
            <a:srgbClr val="2F526B"/>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pitchFamily="34" charset="0"/>
            </a:endParaRPr>
          </a:p>
        </p:txBody>
      </p:sp>
      <p:sp>
        <p:nvSpPr>
          <p:cNvPr id="55" name="Google Shape;871;p29">
            <a:extLst>
              <a:ext uri="{FF2B5EF4-FFF2-40B4-BE49-F238E27FC236}">
                <a16:creationId xmlns:a16="http://schemas.microsoft.com/office/drawing/2014/main" id="{C2D323E5-10DD-B10F-6B59-631BA9F39148}"/>
              </a:ext>
            </a:extLst>
          </p:cNvPr>
          <p:cNvSpPr txBox="1">
            <a:spLocks noChangeArrowheads="1"/>
          </p:cNvSpPr>
          <p:nvPr/>
        </p:nvSpPr>
        <p:spPr bwMode="auto">
          <a:xfrm>
            <a:off x="3249035" y="4495944"/>
            <a:ext cx="1922029"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rtl="0" fontAlgn="base">
              <a:spcBef>
                <a:spcPct val="0"/>
              </a:spcBef>
              <a:spcAft>
                <a:spcPct val="0"/>
              </a:spcAft>
              <a:buClr>
                <a:srgbClr val="61605E"/>
              </a:buClr>
              <a:buSzPts val="2500"/>
            </a:pPr>
            <a:r>
              <a:rPr lang="ar-SA" altLang="en-US" sz="2500" b="1" noProof="0" dirty="0">
                <a:solidFill>
                  <a:srgbClr val="61605E"/>
                </a:solidFill>
                <a:latin typeface="Calibri" panose="020F0502020204030204" pitchFamily="34" charset="0"/>
                <a:cs typeface="Calibri" panose="020F0502020204030204" pitchFamily="34" charset="0"/>
                <a:sym typeface="Open Sans Semibold" panose="020B0706030804020204" pitchFamily="34" charset="0"/>
              </a:rPr>
              <a:t>المعاملات المالية</a:t>
            </a:r>
            <a:endPar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pitchFamily="34" charset="0"/>
            </a:endParaRPr>
          </a:p>
        </p:txBody>
      </p:sp>
      <p:sp>
        <p:nvSpPr>
          <p:cNvPr id="56" name="Google Shape;872;p29">
            <a:extLst>
              <a:ext uri="{FF2B5EF4-FFF2-40B4-BE49-F238E27FC236}">
                <a16:creationId xmlns:a16="http://schemas.microsoft.com/office/drawing/2014/main" id="{0C2A3DCC-9E35-AAE2-2921-FAE6A806C666}"/>
              </a:ext>
            </a:extLst>
          </p:cNvPr>
          <p:cNvSpPr txBox="1">
            <a:spLocks noChangeArrowheads="1"/>
          </p:cNvSpPr>
          <p:nvPr/>
        </p:nvSpPr>
        <p:spPr bwMode="auto">
          <a:xfrm>
            <a:off x="6986955" y="4495944"/>
            <a:ext cx="1979612"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algn="ctr" rtl="0" fontAlgn="base">
              <a:spcBef>
                <a:spcPct val="0"/>
              </a:spcBef>
              <a:spcAft>
                <a:spcPct val="0"/>
              </a:spcAft>
              <a:buClr>
                <a:srgbClr val="E2412A"/>
              </a:buClr>
              <a:buSzPts val="2500"/>
            </a:pPr>
            <a:r>
              <a:rPr lang="ar-SA" altLang="en-US" sz="2500" b="1" noProof="0" dirty="0">
                <a:solidFill>
                  <a:srgbClr val="E2412A"/>
                </a:solidFill>
                <a:latin typeface="Calibri" panose="020F0502020204030204" pitchFamily="34" charset="0"/>
                <a:cs typeface="Calibri" panose="020F0502020204030204" pitchFamily="34" charset="0"/>
                <a:sym typeface="Open Sans Semibold" panose="020B0706030804020204" pitchFamily="34" charset="0"/>
              </a:rPr>
              <a:t>وسائل الترفيه</a:t>
            </a:r>
            <a:endPar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pitchFamily="34" charset="0"/>
            </a:endParaRPr>
          </a:p>
        </p:txBody>
      </p:sp>
      <p:sp>
        <p:nvSpPr>
          <p:cNvPr id="57" name="Google Shape;873;p29">
            <a:extLst>
              <a:ext uri="{FF2B5EF4-FFF2-40B4-BE49-F238E27FC236}">
                <a16:creationId xmlns:a16="http://schemas.microsoft.com/office/drawing/2014/main" id="{6CF8D3AE-54AE-EDA7-C49F-0DC85D8BF225}"/>
              </a:ext>
            </a:extLst>
          </p:cNvPr>
          <p:cNvSpPr txBox="1">
            <a:spLocks noChangeArrowheads="1"/>
          </p:cNvSpPr>
          <p:nvPr/>
        </p:nvSpPr>
        <p:spPr bwMode="auto">
          <a:xfrm>
            <a:off x="1587140" y="1333389"/>
            <a:ext cx="1217613"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algn="l" rtl="0" fontAlgn="base">
              <a:spcBef>
                <a:spcPct val="0"/>
              </a:spcBef>
              <a:spcAft>
                <a:spcPct val="0"/>
              </a:spcAft>
              <a:buClr>
                <a:srgbClr val="2F526B"/>
              </a:buClr>
              <a:buSzPts val="2500"/>
            </a:pPr>
            <a:r>
              <a:rPr lang="ar-SA" altLang="en-US" sz="2500" b="1" noProof="0" dirty="0">
                <a:solidFill>
                  <a:srgbClr val="2F526B"/>
                </a:solidFill>
                <a:latin typeface="Calibri" panose="020F0502020204030204" pitchFamily="34" charset="0"/>
                <a:cs typeface="Calibri" panose="020F0502020204030204" pitchFamily="34" charset="0"/>
                <a:sym typeface="Open Sans Semibold" panose="020B0706030804020204" pitchFamily="34" charset="0"/>
              </a:rPr>
              <a:t>التسوق</a:t>
            </a:r>
            <a:endPar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pitchFamily="34" charset="0"/>
            </a:endParaRPr>
          </a:p>
        </p:txBody>
      </p:sp>
      <p:sp>
        <p:nvSpPr>
          <p:cNvPr id="58" name="Google Shape;874;p29">
            <a:extLst>
              <a:ext uri="{FF2B5EF4-FFF2-40B4-BE49-F238E27FC236}">
                <a16:creationId xmlns:a16="http://schemas.microsoft.com/office/drawing/2014/main" id="{3CC69D95-6FA3-4ADE-080F-57E15953DAD7}"/>
              </a:ext>
            </a:extLst>
          </p:cNvPr>
          <p:cNvSpPr txBox="1">
            <a:spLocks noChangeArrowheads="1"/>
          </p:cNvSpPr>
          <p:nvPr/>
        </p:nvSpPr>
        <p:spPr bwMode="auto">
          <a:xfrm>
            <a:off x="5210175" y="1333389"/>
            <a:ext cx="17938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algn="l" rtl="0" fontAlgn="base">
              <a:spcBef>
                <a:spcPct val="0"/>
              </a:spcBef>
              <a:spcAft>
                <a:spcPct val="0"/>
              </a:spcAft>
              <a:buClr>
                <a:srgbClr val="A7A8A7"/>
              </a:buClr>
              <a:buSzPts val="2500"/>
            </a:pPr>
            <a:r>
              <a:rPr lang="ar-SA" altLang="en-US" sz="2500" b="1" noProof="0" dirty="0">
                <a:solidFill>
                  <a:srgbClr val="A7A8A7"/>
                </a:solidFill>
                <a:latin typeface="Calibri" panose="020F0502020204030204" pitchFamily="34" charset="0"/>
                <a:cs typeface="Calibri" panose="020F0502020204030204" pitchFamily="34" charset="0"/>
                <a:sym typeface="Open Sans Semibold" panose="020B0706030804020204" pitchFamily="34" charset="0"/>
              </a:rPr>
              <a:t>التواصل الكتابي</a:t>
            </a:r>
            <a:endParaRPr kumimoji="0" lang="en-US" altLang="en-US" sz="1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pitchFamily="34" charset="0"/>
            </a:endParaRPr>
          </a:p>
        </p:txBody>
      </p:sp>
      <p:sp>
        <p:nvSpPr>
          <p:cNvPr id="59" name="Google Shape;875;p29">
            <a:extLst>
              <a:ext uri="{FF2B5EF4-FFF2-40B4-BE49-F238E27FC236}">
                <a16:creationId xmlns:a16="http://schemas.microsoft.com/office/drawing/2014/main" id="{3F048340-0414-0495-3602-B44647068501}"/>
              </a:ext>
            </a:extLst>
          </p:cNvPr>
          <p:cNvSpPr txBox="1">
            <a:spLocks noChangeArrowheads="1"/>
          </p:cNvSpPr>
          <p:nvPr/>
        </p:nvSpPr>
        <p:spPr bwMode="auto">
          <a:xfrm>
            <a:off x="9598025" y="1333388"/>
            <a:ext cx="1646237"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algn="l" rtl="0" fontAlgn="base">
              <a:spcBef>
                <a:spcPct val="0"/>
              </a:spcBef>
              <a:spcAft>
                <a:spcPct val="0"/>
              </a:spcAft>
              <a:buClr>
                <a:srgbClr val="FAC344"/>
              </a:buClr>
              <a:buSzPts val="2500"/>
            </a:pPr>
            <a:r>
              <a:rPr lang="ar-EG" altLang="en-US" sz="2500" b="1" dirty="0">
                <a:solidFill>
                  <a:srgbClr val="FAC344"/>
                </a:solidFill>
                <a:latin typeface="Calibri" panose="020F0502020204030204" pitchFamily="34" charset="0"/>
                <a:cs typeface="Calibri" panose="020F0502020204030204" pitchFamily="34" charset="0"/>
                <a:sym typeface="Open Sans Semibold" panose="020B0706030804020204" pitchFamily="34" charset="0"/>
              </a:rPr>
              <a:t>عالم الأعمال</a:t>
            </a:r>
          </a:p>
        </p:txBody>
      </p:sp>
      <p:sp>
        <p:nvSpPr>
          <p:cNvPr id="62" name="Google Shape;882;p29">
            <a:extLst>
              <a:ext uri="{FF2B5EF4-FFF2-40B4-BE49-F238E27FC236}">
                <a16:creationId xmlns:a16="http://schemas.microsoft.com/office/drawing/2014/main" id="{F3B205E0-FAD0-1E9F-12D1-B729F9B1DB5D}"/>
              </a:ext>
            </a:extLst>
          </p:cNvPr>
          <p:cNvSpPr>
            <a:spLocks noChangeArrowheads="1"/>
          </p:cNvSpPr>
          <p:nvPr/>
        </p:nvSpPr>
        <p:spPr bwMode="auto">
          <a:xfrm>
            <a:off x="3719513" y="1608282"/>
            <a:ext cx="1157287" cy="1157288"/>
          </a:xfrm>
          <a:prstGeom prst="ellipse">
            <a:avLst/>
          </a:prstGeom>
          <a:noFill/>
          <a:ln w="26975">
            <a:solidFill>
              <a:srgbClr val="61605E"/>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Calibri" panose="020F0502020204030204" pitchFamily="34" charset="0"/>
            </a:endParaRPr>
          </a:p>
        </p:txBody>
      </p:sp>
      <p:sp>
        <p:nvSpPr>
          <p:cNvPr id="65" name="Google Shape;883;p29">
            <a:extLst>
              <a:ext uri="{FF2B5EF4-FFF2-40B4-BE49-F238E27FC236}">
                <a16:creationId xmlns:a16="http://schemas.microsoft.com/office/drawing/2014/main" id="{8B91BA03-791F-0438-1020-4BDDF1C6DCF9}"/>
              </a:ext>
            </a:extLst>
          </p:cNvPr>
          <p:cNvSpPr>
            <a:spLocks noChangeArrowheads="1"/>
          </p:cNvSpPr>
          <p:nvPr/>
        </p:nvSpPr>
        <p:spPr bwMode="auto">
          <a:xfrm>
            <a:off x="7251700" y="1608282"/>
            <a:ext cx="1160463" cy="1157288"/>
          </a:xfrm>
          <a:prstGeom prst="ellipse">
            <a:avLst/>
          </a:prstGeom>
          <a:noFill/>
          <a:ln w="26975">
            <a:solidFill>
              <a:srgbClr val="E2412A"/>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Calibri" panose="020F0502020204030204" pitchFamily="34" charset="0"/>
            </a:endParaRPr>
          </a:p>
        </p:txBody>
      </p:sp>
      <p:sp>
        <p:nvSpPr>
          <p:cNvPr id="68" name="Google Shape;885;p29">
            <a:extLst>
              <a:ext uri="{FF2B5EF4-FFF2-40B4-BE49-F238E27FC236}">
                <a16:creationId xmlns:a16="http://schemas.microsoft.com/office/drawing/2014/main" id="{93B6531C-7548-B3F7-AEE4-7D12EFD9472D}"/>
              </a:ext>
            </a:extLst>
          </p:cNvPr>
          <p:cNvSpPr>
            <a:spLocks noChangeArrowheads="1"/>
          </p:cNvSpPr>
          <p:nvPr/>
        </p:nvSpPr>
        <p:spPr bwMode="auto">
          <a:xfrm>
            <a:off x="5471036" y="4795982"/>
            <a:ext cx="1173163" cy="1173162"/>
          </a:xfrm>
          <a:prstGeom prst="ellipse">
            <a:avLst/>
          </a:prstGeom>
          <a:noFill/>
          <a:ln w="26975">
            <a:solidFill>
              <a:srgbClr val="B3B5B4"/>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Calibri" panose="020F0502020204030204" pitchFamily="34" charset="0"/>
            </a:endParaRPr>
          </a:p>
        </p:txBody>
      </p:sp>
      <p:grpSp>
        <p:nvGrpSpPr>
          <p:cNvPr id="69" name="Группа 4">
            <a:extLst>
              <a:ext uri="{FF2B5EF4-FFF2-40B4-BE49-F238E27FC236}">
                <a16:creationId xmlns:a16="http://schemas.microsoft.com/office/drawing/2014/main" id="{DD41A947-7CBC-D784-F36A-725BF3697E48}"/>
              </a:ext>
            </a:extLst>
          </p:cNvPr>
          <p:cNvGrpSpPr/>
          <p:nvPr/>
        </p:nvGrpSpPr>
        <p:grpSpPr>
          <a:xfrm>
            <a:off x="9482577" y="4803919"/>
            <a:ext cx="1157287" cy="1162050"/>
            <a:chOff x="9936163" y="4648200"/>
            <a:chExt cx="1157287" cy="1162050"/>
          </a:xfrm>
        </p:grpSpPr>
        <p:sp>
          <p:nvSpPr>
            <p:cNvPr id="70" name="Google Shape;879;p29">
              <a:extLst>
                <a:ext uri="{FF2B5EF4-FFF2-40B4-BE49-F238E27FC236}">
                  <a16:creationId xmlns:a16="http://schemas.microsoft.com/office/drawing/2014/main" id="{0F523300-4CB1-5A1B-5E6A-66332AE8CE66}"/>
                </a:ext>
              </a:extLst>
            </p:cNvPr>
            <p:cNvSpPr>
              <a:spLocks/>
            </p:cNvSpPr>
            <p:nvPr/>
          </p:nvSpPr>
          <p:spPr bwMode="auto">
            <a:xfrm>
              <a:off x="10161588" y="4897438"/>
              <a:ext cx="706437" cy="615950"/>
            </a:xfrm>
            <a:custGeom>
              <a:avLst/>
              <a:gdLst>
                <a:gd name="T0" fmla="*/ 20 w 179"/>
                <a:gd name="T1" fmla="*/ 156 h 156"/>
                <a:gd name="T2" fmla="*/ 0 w 179"/>
                <a:gd name="T3" fmla="*/ 101 h 156"/>
                <a:gd name="T4" fmla="*/ 7 w 179"/>
                <a:gd name="T5" fmla="*/ 101 h 156"/>
                <a:gd name="T6" fmla="*/ 20 w 179"/>
                <a:gd name="T7" fmla="*/ 148 h 156"/>
                <a:gd name="T8" fmla="*/ 171 w 179"/>
                <a:gd name="T9" fmla="*/ 135 h 156"/>
                <a:gd name="T10" fmla="*/ 175 w 179"/>
                <a:gd name="T11" fmla="*/ 97 h 156"/>
                <a:gd name="T12" fmla="*/ 179 w 179"/>
                <a:gd name="T13" fmla="*/ 135 h 156"/>
                <a:gd name="T14" fmla="*/ 96 w 179"/>
                <a:gd name="T15" fmla="*/ 111 h 156"/>
                <a:gd name="T16" fmla="*/ 72 w 179"/>
                <a:gd name="T17" fmla="*/ 100 h 156"/>
                <a:gd name="T18" fmla="*/ 82 w 179"/>
                <a:gd name="T19" fmla="*/ 72 h 156"/>
                <a:gd name="T20" fmla="*/ 107 w 179"/>
                <a:gd name="T21" fmla="*/ 83 h 156"/>
                <a:gd name="T22" fmla="*/ 96 w 179"/>
                <a:gd name="T23" fmla="*/ 111 h 156"/>
                <a:gd name="T24" fmla="*/ 80 w 179"/>
                <a:gd name="T25" fmla="*/ 83 h 156"/>
                <a:gd name="T26" fmla="*/ 82 w 179"/>
                <a:gd name="T27" fmla="*/ 104 h 156"/>
                <a:gd name="T28" fmla="*/ 99 w 179"/>
                <a:gd name="T29" fmla="*/ 100 h 156"/>
                <a:gd name="T30" fmla="*/ 96 w 179"/>
                <a:gd name="T31" fmla="*/ 80 h 156"/>
                <a:gd name="T32" fmla="*/ 158 w 179"/>
                <a:gd name="T33" fmla="*/ 96 h 156"/>
                <a:gd name="T34" fmla="*/ 114 w 179"/>
                <a:gd name="T35" fmla="*/ 92 h 156"/>
                <a:gd name="T36" fmla="*/ 158 w 179"/>
                <a:gd name="T37" fmla="*/ 88 h 156"/>
                <a:gd name="T38" fmla="*/ 171 w 179"/>
                <a:gd name="T39" fmla="*/ 48 h 156"/>
                <a:gd name="T40" fmla="*/ 20 w 179"/>
                <a:gd name="T41" fmla="*/ 35 h 156"/>
                <a:gd name="T42" fmla="*/ 7 w 179"/>
                <a:gd name="T43" fmla="*/ 75 h 156"/>
                <a:gd name="T44" fmla="*/ 61 w 179"/>
                <a:gd name="T45" fmla="*/ 88 h 156"/>
                <a:gd name="T46" fmla="*/ 61 w 179"/>
                <a:gd name="T47" fmla="*/ 96 h 156"/>
                <a:gd name="T48" fmla="*/ 0 w 179"/>
                <a:gd name="T49" fmla="*/ 75 h 156"/>
                <a:gd name="T50" fmla="*/ 20 w 179"/>
                <a:gd name="T51" fmla="*/ 28 h 156"/>
                <a:gd name="T52" fmla="*/ 179 w 179"/>
                <a:gd name="T53" fmla="*/ 48 h 156"/>
                <a:gd name="T54" fmla="*/ 178 w 179"/>
                <a:gd name="T55" fmla="*/ 80 h 156"/>
                <a:gd name="T56" fmla="*/ 119 w 179"/>
                <a:gd name="T57" fmla="*/ 21 h 156"/>
                <a:gd name="T58" fmla="*/ 104 w 179"/>
                <a:gd name="T59" fmla="*/ 8 h 156"/>
                <a:gd name="T60" fmla="*/ 63 w 179"/>
                <a:gd name="T61" fmla="*/ 17 h 156"/>
                <a:gd name="T62" fmla="*/ 56 w 179"/>
                <a:gd name="T63" fmla="*/ 17 h 156"/>
                <a:gd name="T64" fmla="*/ 104 w 179"/>
                <a:gd name="T65" fmla="*/ 0 h 156"/>
                <a:gd name="T66" fmla="*/ 119 w 179"/>
                <a:gd name="T67" fmla="*/ 21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9" h="156" extrusionOk="0">
                  <a:moveTo>
                    <a:pt x="158" y="156"/>
                  </a:moveTo>
                  <a:cubicBezTo>
                    <a:pt x="20" y="156"/>
                    <a:pt x="20" y="156"/>
                    <a:pt x="20" y="156"/>
                  </a:cubicBezTo>
                  <a:cubicBezTo>
                    <a:pt x="9" y="156"/>
                    <a:pt x="0" y="146"/>
                    <a:pt x="0" y="135"/>
                  </a:cubicBezTo>
                  <a:cubicBezTo>
                    <a:pt x="0" y="101"/>
                    <a:pt x="0" y="101"/>
                    <a:pt x="0" y="101"/>
                  </a:cubicBezTo>
                  <a:cubicBezTo>
                    <a:pt x="0" y="99"/>
                    <a:pt x="1" y="97"/>
                    <a:pt x="4" y="97"/>
                  </a:cubicBezTo>
                  <a:cubicBezTo>
                    <a:pt x="6" y="97"/>
                    <a:pt x="7" y="99"/>
                    <a:pt x="7" y="101"/>
                  </a:cubicBezTo>
                  <a:cubicBezTo>
                    <a:pt x="7" y="135"/>
                    <a:pt x="7" y="135"/>
                    <a:pt x="7" y="135"/>
                  </a:cubicBezTo>
                  <a:cubicBezTo>
                    <a:pt x="7" y="142"/>
                    <a:pt x="13" y="148"/>
                    <a:pt x="20" y="148"/>
                  </a:cubicBezTo>
                  <a:cubicBezTo>
                    <a:pt x="158" y="148"/>
                    <a:pt x="158" y="148"/>
                    <a:pt x="158" y="148"/>
                  </a:cubicBezTo>
                  <a:cubicBezTo>
                    <a:pt x="165" y="148"/>
                    <a:pt x="171" y="142"/>
                    <a:pt x="171" y="135"/>
                  </a:cubicBezTo>
                  <a:cubicBezTo>
                    <a:pt x="171" y="101"/>
                    <a:pt x="171" y="101"/>
                    <a:pt x="171" y="101"/>
                  </a:cubicBezTo>
                  <a:cubicBezTo>
                    <a:pt x="171" y="99"/>
                    <a:pt x="173" y="97"/>
                    <a:pt x="175" y="97"/>
                  </a:cubicBezTo>
                  <a:cubicBezTo>
                    <a:pt x="177" y="97"/>
                    <a:pt x="179" y="99"/>
                    <a:pt x="179" y="101"/>
                  </a:cubicBezTo>
                  <a:cubicBezTo>
                    <a:pt x="179" y="135"/>
                    <a:pt x="179" y="135"/>
                    <a:pt x="179" y="135"/>
                  </a:cubicBezTo>
                  <a:cubicBezTo>
                    <a:pt x="179" y="146"/>
                    <a:pt x="170" y="156"/>
                    <a:pt x="158" y="156"/>
                  </a:cubicBezTo>
                  <a:close/>
                  <a:moveTo>
                    <a:pt x="96" y="111"/>
                  </a:moveTo>
                  <a:cubicBezTo>
                    <a:pt x="82" y="111"/>
                    <a:pt x="82" y="111"/>
                    <a:pt x="82" y="111"/>
                  </a:cubicBezTo>
                  <a:cubicBezTo>
                    <a:pt x="76" y="111"/>
                    <a:pt x="72" y="106"/>
                    <a:pt x="72" y="100"/>
                  </a:cubicBezTo>
                  <a:cubicBezTo>
                    <a:pt x="72" y="83"/>
                    <a:pt x="72" y="83"/>
                    <a:pt x="72" y="83"/>
                  </a:cubicBezTo>
                  <a:cubicBezTo>
                    <a:pt x="72" y="77"/>
                    <a:pt x="76" y="72"/>
                    <a:pt x="82" y="72"/>
                  </a:cubicBezTo>
                  <a:cubicBezTo>
                    <a:pt x="96" y="72"/>
                    <a:pt x="96" y="72"/>
                    <a:pt x="96" y="72"/>
                  </a:cubicBezTo>
                  <a:cubicBezTo>
                    <a:pt x="102" y="72"/>
                    <a:pt x="107" y="77"/>
                    <a:pt x="107" y="83"/>
                  </a:cubicBezTo>
                  <a:cubicBezTo>
                    <a:pt x="107" y="100"/>
                    <a:pt x="107" y="100"/>
                    <a:pt x="107" y="100"/>
                  </a:cubicBezTo>
                  <a:cubicBezTo>
                    <a:pt x="107" y="106"/>
                    <a:pt x="102" y="111"/>
                    <a:pt x="96" y="111"/>
                  </a:cubicBezTo>
                  <a:close/>
                  <a:moveTo>
                    <a:pt x="82" y="80"/>
                  </a:moveTo>
                  <a:cubicBezTo>
                    <a:pt x="81" y="80"/>
                    <a:pt x="80" y="81"/>
                    <a:pt x="80" y="83"/>
                  </a:cubicBezTo>
                  <a:cubicBezTo>
                    <a:pt x="80" y="100"/>
                    <a:pt x="80" y="100"/>
                    <a:pt x="80" y="100"/>
                  </a:cubicBezTo>
                  <a:cubicBezTo>
                    <a:pt x="80" y="102"/>
                    <a:pt x="81" y="104"/>
                    <a:pt x="82" y="104"/>
                  </a:cubicBezTo>
                  <a:cubicBezTo>
                    <a:pt x="96" y="104"/>
                    <a:pt x="96" y="104"/>
                    <a:pt x="96" y="104"/>
                  </a:cubicBezTo>
                  <a:cubicBezTo>
                    <a:pt x="98" y="104"/>
                    <a:pt x="99" y="102"/>
                    <a:pt x="99" y="100"/>
                  </a:cubicBezTo>
                  <a:cubicBezTo>
                    <a:pt x="99" y="83"/>
                    <a:pt x="99" y="83"/>
                    <a:pt x="99" y="83"/>
                  </a:cubicBezTo>
                  <a:cubicBezTo>
                    <a:pt x="99" y="81"/>
                    <a:pt x="98" y="80"/>
                    <a:pt x="96" y="80"/>
                  </a:cubicBezTo>
                  <a:lnTo>
                    <a:pt x="82" y="80"/>
                  </a:lnTo>
                  <a:close/>
                  <a:moveTo>
                    <a:pt x="158" y="96"/>
                  </a:moveTo>
                  <a:cubicBezTo>
                    <a:pt x="118" y="96"/>
                    <a:pt x="118" y="96"/>
                    <a:pt x="118" y="96"/>
                  </a:cubicBezTo>
                  <a:cubicBezTo>
                    <a:pt x="115" y="96"/>
                    <a:pt x="114" y="94"/>
                    <a:pt x="114" y="92"/>
                  </a:cubicBezTo>
                  <a:cubicBezTo>
                    <a:pt x="114" y="90"/>
                    <a:pt x="115" y="88"/>
                    <a:pt x="118" y="88"/>
                  </a:cubicBezTo>
                  <a:cubicBezTo>
                    <a:pt x="158" y="88"/>
                    <a:pt x="158" y="88"/>
                    <a:pt x="158" y="88"/>
                  </a:cubicBezTo>
                  <a:cubicBezTo>
                    <a:pt x="165" y="88"/>
                    <a:pt x="171" y="82"/>
                    <a:pt x="171" y="75"/>
                  </a:cubicBezTo>
                  <a:cubicBezTo>
                    <a:pt x="171" y="48"/>
                    <a:pt x="171" y="48"/>
                    <a:pt x="171" y="48"/>
                  </a:cubicBezTo>
                  <a:cubicBezTo>
                    <a:pt x="171" y="41"/>
                    <a:pt x="165" y="35"/>
                    <a:pt x="158" y="35"/>
                  </a:cubicBezTo>
                  <a:cubicBezTo>
                    <a:pt x="20" y="35"/>
                    <a:pt x="20" y="35"/>
                    <a:pt x="20" y="35"/>
                  </a:cubicBezTo>
                  <a:cubicBezTo>
                    <a:pt x="13" y="35"/>
                    <a:pt x="7" y="41"/>
                    <a:pt x="7" y="48"/>
                  </a:cubicBezTo>
                  <a:cubicBezTo>
                    <a:pt x="7" y="75"/>
                    <a:pt x="7" y="75"/>
                    <a:pt x="7" y="75"/>
                  </a:cubicBezTo>
                  <a:cubicBezTo>
                    <a:pt x="7" y="82"/>
                    <a:pt x="13" y="88"/>
                    <a:pt x="20" y="88"/>
                  </a:cubicBezTo>
                  <a:cubicBezTo>
                    <a:pt x="61" y="88"/>
                    <a:pt x="61" y="88"/>
                    <a:pt x="61" y="88"/>
                  </a:cubicBezTo>
                  <a:cubicBezTo>
                    <a:pt x="63" y="88"/>
                    <a:pt x="65" y="90"/>
                    <a:pt x="65" y="92"/>
                  </a:cubicBezTo>
                  <a:cubicBezTo>
                    <a:pt x="65" y="94"/>
                    <a:pt x="63" y="96"/>
                    <a:pt x="61" y="96"/>
                  </a:cubicBezTo>
                  <a:cubicBezTo>
                    <a:pt x="20" y="96"/>
                    <a:pt x="20" y="96"/>
                    <a:pt x="20" y="96"/>
                  </a:cubicBezTo>
                  <a:cubicBezTo>
                    <a:pt x="9" y="96"/>
                    <a:pt x="0" y="86"/>
                    <a:pt x="0" y="75"/>
                  </a:cubicBezTo>
                  <a:cubicBezTo>
                    <a:pt x="0" y="48"/>
                    <a:pt x="0" y="48"/>
                    <a:pt x="0" y="48"/>
                  </a:cubicBezTo>
                  <a:cubicBezTo>
                    <a:pt x="0" y="37"/>
                    <a:pt x="9" y="28"/>
                    <a:pt x="20" y="28"/>
                  </a:cubicBezTo>
                  <a:cubicBezTo>
                    <a:pt x="158" y="28"/>
                    <a:pt x="158" y="28"/>
                    <a:pt x="158" y="28"/>
                  </a:cubicBezTo>
                  <a:cubicBezTo>
                    <a:pt x="170" y="28"/>
                    <a:pt x="179" y="37"/>
                    <a:pt x="179" y="48"/>
                  </a:cubicBezTo>
                  <a:cubicBezTo>
                    <a:pt x="179" y="78"/>
                    <a:pt x="179" y="78"/>
                    <a:pt x="179" y="78"/>
                  </a:cubicBezTo>
                  <a:cubicBezTo>
                    <a:pt x="179" y="79"/>
                    <a:pt x="179" y="79"/>
                    <a:pt x="178" y="80"/>
                  </a:cubicBezTo>
                  <a:cubicBezTo>
                    <a:pt x="176" y="89"/>
                    <a:pt x="168" y="96"/>
                    <a:pt x="158" y="96"/>
                  </a:cubicBezTo>
                  <a:close/>
                  <a:moveTo>
                    <a:pt x="119" y="21"/>
                  </a:moveTo>
                  <a:cubicBezTo>
                    <a:pt x="117" y="21"/>
                    <a:pt x="115" y="19"/>
                    <a:pt x="115" y="17"/>
                  </a:cubicBezTo>
                  <a:cubicBezTo>
                    <a:pt x="115" y="12"/>
                    <a:pt x="110" y="8"/>
                    <a:pt x="104" y="8"/>
                  </a:cubicBezTo>
                  <a:cubicBezTo>
                    <a:pt x="74" y="8"/>
                    <a:pt x="74" y="8"/>
                    <a:pt x="74" y="8"/>
                  </a:cubicBezTo>
                  <a:cubicBezTo>
                    <a:pt x="68" y="8"/>
                    <a:pt x="63" y="12"/>
                    <a:pt x="63" y="17"/>
                  </a:cubicBezTo>
                  <a:cubicBezTo>
                    <a:pt x="63" y="19"/>
                    <a:pt x="62" y="21"/>
                    <a:pt x="59" y="21"/>
                  </a:cubicBezTo>
                  <a:cubicBezTo>
                    <a:pt x="57" y="21"/>
                    <a:pt x="56" y="19"/>
                    <a:pt x="56" y="17"/>
                  </a:cubicBezTo>
                  <a:cubicBezTo>
                    <a:pt x="56" y="8"/>
                    <a:pt x="64" y="0"/>
                    <a:pt x="74" y="0"/>
                  </a:cubicBezTo>
                  <a:cubicBezTo>
                    <a:pt x="104" y="0"/>
                    <a:pt x="104" y="0"/>
                    <a:pt x="104" y="0"/>
                  </a:cubicBezTo>
                  <a:cubicBezTo>
                    <a:pt x="115" y="0"/>
                    <a:pt x="123" y="8"/>
                    <a:pt x="123" y="17"/>
                  </a:cubicBezTo>
                  <a:cubicBezTo>
                    <a:pt x="123" y="19"/>
                    <a:pt x="121" y="21"/>
                    <a:pt x="119" y="21"/>
                  </a:cubicBezTo>
                  <a:close/>
                </a:path>
              </a:pathLst>
            </a:custGeom>
            <a:solidFill>
              <a:srgbClr val="FAC34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panose="020B0604020202020204" pitchFamily="34" charset="0"/>
              </a:endParaRPr>
            </a:p>
          </p:txBody>
        </p:sp>
        <p:sp>
          <p:nvSpPr>
            <p:cNvPr id="71" name="Google Shape;886;p29">
              <a:extLst>
                <a:ext uri="{FF2B5EF4-FFF2-40B4-BE49-F238E27FC236}">
                  <a16:creationId xmlns:a16="http://schemas.microsoft.com/office/drawing/2014/main" id="{6BCC69C0-DFB1-6FBA-3FE6-7FA3A956553E}"/>
                </a:ext>
              </a:extLst>
            </p:cNvPr>
            <p:cNvSpPr>
              <a:spLocks noChangeArrowheads="1"/>
            </p:cNvSpPr>
            <p:nvPr/>
          </p:nvSpPr>
          <p:spPr bwMode="auto">
            <a:xfrm>
              <a:off x="9936163" y="4648200"/>
              <a:ext cx="1157287" cy="1162050"/>
            </a:xfrm>
            <a:prstGeom prst="ellipse">
              <a:avLst/>
            </a:prstGeom>
            <a:noFill/>
            <a:ln w="26975">
              <a:solidFill>
                <a:srgbClr val="FAC344"/>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Calibri" panose="020F0502020204030204" pitchFamily="34" charset="0"/>
              </a:endParaRPr>
            </a:p>
          </p:txBody>
        </p:sp>
      </p:grpSp>
      <p:sp>
        <p:nvSpPr>
          <p:cNvPr id="74" name="Google Shape;887;p29">
            <a:extLst>
              <a:ext uri="{FF2B5EF4-FFF2-40B4-BE49-F238E27FC236}">
                <a16:creationId xmlns:a16="http://schemas.microsoft.com/office/drawing/2014/main" id="{77FBD86A-867C-F153-102C-1B83436F8B4D}"/>
              </a:ext>
            </a:extLst>
          </p:cNvPr>
          <p:cNvSpPr>
            <a:spLocks noChangeArrowheads="1"/>
          </p:cNvSpPr>
          <p:nvPr/>
        </p:nvSpPr>
        <p:spPr bwMode="auto">
          <a:xfrm>
            <a:off x="1867844" y="4803919"/>
            <a:ext cx="1160463" cy="1162050"/>
          </a:xfrm>
          <a:prstGeom prst="ellipse">
            <a:avLst/>
          </a:prstGeom>
          <a:noFill/>
          <a:ln w="26975">
            <a:solidFill>
              <a:srgbClr val="2F526B"/>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Calibri" panose="020F0502020204030204" pitchFamily="34" charset="0"/>
            </a:endParaRPr>
          </a:p>
        </p:txBody>
      </p:sp>
      <p:sp>
        <p:nvSpPr>
          <p:cNvPr id="75" name="Google Shape;888;p29">
            <a:extLst>
              <a:ext uri="{FF2B5EF4-FFF2-40B4-BE49-F238E27FC236}">
                <a16:creationId xmlns:a16="http://schemas.microsoft.com/office/drawing/2014/main" id="{68E91427-4F95-069B-6C32-8E24B846E282}"/>
              </a:ext>
            </a:extLst>
          </p:cNvPr>
          <p:cNvSpPr txBox="1">
            <a:spLocks noChangeArrowheads="1"/>
          </p:cNvSpPr>
          <p:nvPr/>
        </p:nvSpPr>
        <p:spPr bwMode="auto">
          <a:xfrm>
            <a:off x="4940301" y="1855932"/>
            <a:ext cx="2087708"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algn="ctr" rtl="0" fontAlgn="base">
              <a:spcBef>
                <a:spcPct val="0"/>
              </a:spcBef>
              <a:spcAft>
                <a:spcPct val="0"/>
              </a:spcAft>
              <a:buSzPts val="1600"/>
            </a:pPr>
            <a:r>
              <a:rPr lang="ar-EG" altLang="en-US" sz="1800" b="1" dirty="0">
                <a:latin typeface="Calibri" panose="020F0502020204030204" pitchFamily="34" charset="0"/>
                <a:cs typeface="Calibri" panose="020F0502020204030204" pitchFamily="34" charset="0"/>
                <a:sym typeface="Open Sans" panose="020B0606030504020204" pitchFamily="34" charset="0"/>
              </a:rPr>
              <a:t>كانت المراسلات الورقية شائعة الاستخدام، ولكن الآن أصبح كل شيء عبر رسائل الدردشة ووسائل التواصل الاجتماعية.</a:t>
            </a:r>
          </a:p>
        </p:txBody>
      </p:sp>
      <p:sp>
        <p:nvSpPr>
          <p:cNvPr id="76" name="Google Shape;889;p29">
            <a:extLst>
              <a:ext uri="{FF2B5EF4-FFF2-40B4-BE49-F238E27FC236}">
                <a16:creationId xmlns:a16="http://schemas.microsoft.com/office/drawing/2014/main" id="{FA15418D-CD47-3508-D320-9AF2C0CDE158}"/>
              </a:ext>
            </a:extLst>
          </p:cNvPr>
          <p:cNvSpPr txBox="1">
            <a:spLocks noChangeArrowheads="1"/>
          </p:cNvSpPr>
          <p:nvPr/>
        </p:nvSpPr>
        <p:spPr bwMode="auto">
          <a:xfrm>
            <a:off x="8509146" y="1779604"/>
            <a:ext cx="3115829"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algn="ctr" rtl="0" fontAlgn="base">
              <a:spcBef>
                <a:spcPct val="0"/>
              </a:spcBef>
              <a:spcAft>
                <a:spcPct val="0"/>
              </a:spcAft>
              <a:buSzPts val="1600"/>
            </a:pPr>
            <a:r>
              <a:rPr lang="ar-EG" altLang="en-US" sz="1800" b="1" dirty="0">
                <a:latin typeface="Calibri" panose="020F0502020204030204" pitchFamily="34" charset="0"/>
                <a:cs typeface="Calibri" panose="020F0502020204030204" pitchFamily="34" charset="0"/>
                <a:sym typeface="Open Sans" panose="020B0606030504020204" pitchFamily="34" charset="0"/>
              </a:rPr>
              <a:t>حصلت شركات الطاقة والبناء عام 2010 على أعلى قيمة سوقية للأسهم، بينما في 2020 تم استبدالها بشركات تستخدم نماذج أعمال مبنية على البيانات مثل جوجل وأمازون تستخدم البيانات لاتخاذ القرارات.</a:t>
            </a:r>
          </a:p>
        </p:txBody>
      </p:sp>
      <p:sp>
        <p:nvSpPr>
          <p:cNvPr id="77" name="Google Shape;891;p29">
            <a:extLst>
              <a:ext uri="{FF2B5EF4-FFF2-40B4-BE49-F238E27FC236}">
                <a16:creationId xmlns:a16="http://schemas.microsoft.com/office/drawing/2014/main" id="{BAE36F72-7E7F-6541-D719-2509164061C4}"/>
              </a:ext>
            </a:extLst>
          </p:cNvPr>
          <p:cNvSpPr txBox="1">
            <a:spLocks noChangeArrowheads="1"/>
          </p:cNvSpPr>
          <p:nvPr/>
        </p:nvSpPr>
        <p:spPr bwMode="auto">
          <a:xfrm>
            <a:off x="3102487" y="4969019"/>
            <a:ext cx="2368549"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algn="ctr" rtl="0" fontAlgn="base">
              <a:spcBef>
                <a:spcPct val="0"/>
              </a:spcBef>
              <a:spcAft>
                <a:spcPct val="0"/>
              </a:spcAft>
              <a:buSzPts val="1600"/>
            </a:pPr>
            <a:r>
              <a:rPr lang="ar-EG" altLang="en-US" sz="1800" b="1" dirty="0">
                <a:latin typeface="Calibri" panose="020F0502020204030204" pitchFamily="34" charset="0"/>
                <a:cs typeface="Calibri" panose="020F0502020204030204" pitchFamily="34" charset="0"/>
                <a:sym typeface="Open Sans" panose="020B0606030504020204" pitchFamily="34" charset="0"/>
              </a:rPr>
              <a:t>أصبحت الخدمات المصرفية الإلكترونية عبر الإنترنت تحل محل معظم المعاملات المالية، سواء لأغراض خاصة أو لأغراض تجارية.</a:t>
            </a:r>
          </a:p>
        </p:txBody>
      </p:sp>
      <p:sp>
        <p:nvSpPr>
          <p:cNvPr id="78" name="Google Shape;892;p29">
            <a:extLst>
              <a:ext uri="{FF2B5EF4-FFF2-40B4-BE49-F238E27FC236}">
                <a16:creationId xmlns:a16="http://schemas.microsoft.com/office/drawing/2014/main" id="{3CDB22F0-150F-F67C-7647-E463918EDD5E}"/>
              </a:ext>
            </a:extLst>
          </p:cNvPr>
          <p:cNvSpPr txBox="1">
            <a:spLocks noChangeArrowheads="1"/>
          </p:cNvSpPr>
          <p:nvPr/>
        </p:nvSpPr>
        <p:spPr bwMode="auto">
          <a:xfrm>
            <a:off x="6763262" y="4883294"/>
            <a:ext cx="2388753"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lvl="0" algn="ctr" rtl="0" fontAlgn="base">
              <a:spcBef>
                <a:spcPct val="0"/>
              </a:spcBef>
              <a:spcAft>
                <a:spcPct val="0"/>
              </a:spcAft>
              <a:buSzPts val="1600"/>
            </a:pPr>
            <a:r>
              <a:rPr lang="ar-EG" altLang="en-US" sz="1800" b="1" dirty="0">
                <a:latin typeface="Calibri" panose="020F0502020204030204" pitchFamily="34" charset="0"/>
                <a:cs typeface="Calibri" panose="020F0502020204030204" pitchFamily="34" charset="0"/>
                <a:sym typeface="Open Sans" panose="020B0606030504020204" pitchFamily="34" charset="0"/>
              </a:rPr>
              <a:t>يفضل الأفراد مشاهدة منصات البث التلفزيونية أو الأجهزة اللوحية، بدلا الأحداث المباشرة أو السينما.</a:t>
            </a:r>
          </a:p>
        </p:txBody>
      </p:sp>
      <p:pic>
        <p:nvPicPr>
          <p:cNvPr id="80" name="رسم 79" descr="فقاعة دردشة مع تعبئة خالصة">
            <a:extLst>
              <a:ext uri="{FF2B5EF4-FFF2-40B4-BE49-F238E27FC236}">
                <a16:creationId xmlns:a16="http://schemas.microsoft.com/office/drawing/2014/main" id="{DF92915F-7950-D2BF-0843-2B2354C7AF5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90099" y="4945063"/>
            <a:ext cx="914400" cy="914400"/>
          </a:xfrm>
          <a:prstGeom prst="rect">
            <a:avLst/>
          </a:prstGeom>
        </p:spPr>
      </p:pic>
      <p:pic>
        <p:nvPicPr>
          <p:cNvPr id="82" name="رسم 81" descr="عرض وطلب مع تعبئة خالصة">
            <a:extLst>
              <a:ext uri="{FF2B5EF4-FFF2-40B4-BE49-F238E27FC236}">
                <a16:creationId xmlns:a16="http://schemas.microsoft.com/office/drawing/2014/main" id="{65A2BB26-F76C-86DC-CE1C-B259412BAC1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38575" y="1779604"/>
            <a:ext cx="914400" cy="914400"/>
          </a:xfrm>
          <a:prstGeom prst="rect">
            <a:avLst/>
          </a:prstGeom>
        </p:spPr>
      </p:pic>
      <p:pic>
        <p:nvPicPr>
          <p:cNvPr id="84" name="رسم 83" descr="الفشار مع تعبئة خالصة">
            <a:extLst>
              <a:ext uri="{FF2B5EF4-FFF2-40B4-BE49-F238E27FC236}">
                <a16:creationId xmlns:a16="http://schemas.microsoft.com/office/drawing/2014/main" id="{CDF6AD91-D735-73C4-3865-068E77D8E1E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361384" y="1692019"/>
            <a:ext cx="914400" cy="914400"/>
          </a:xfrm>
          <a:prstGeom prst="rect">
            <a:avLst/>
          </a:prstGeom>
        </p:spPr>
      </p:pic>
      <p:pic>
        <p:nvPicPr>
          <p:cNvPr id="86" name="رسم 85" descr="عربة تسوق مع تعبئة خالصة">
            <a:extLst>
              <a:ext uri="{FF2B5EF4-FFF2-40B4-BE49-F238E27FC236}">
                <a16:creationId xmlns:a16="http://schemas.microsoft.com/office/drawing/2014/main" id="{942A5ACE-CAEB-1AF7-5356-EF66F7EB9B6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990875" y="4945063"/>
            <a:ext cx="914400" cy="914400"/>
          </a:xfrm>
          <a:prstGeom prst="rect">
            <a:avLst/>
          </a:prstGeom>
        </p:spPr>
      </p:pic>
    </p:spTree>
    <p:extLst>
      <p:ext uri="{BB962C8B-B14F-4D97-AF65-F5344CB8AC3E}">
        <p14:creationId xmlns:p14="http://schemas.microsoft.com/office/powerpoint/2010/main" val="208649436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up)">
                                          <p:cBhvr>
                                            <p:cTn id="7" dur="600"/>
                                            <p:tgtEl>
                                              <p:spTgt spid="54"/>
                                            </p:tgtEl>
                                          </p:cBhvr>
                                        </p:animEffect>
                                      </p:childTnLst>
                                    </p:cTn>
                                  </p:par>
                                  <p:par>
                                    <p:cTn id="8" presetID="2" presetClass="entr" presetSubtype="1" fill="hold" grpId="0" nodeType="withEffect" p14:presetBounceEnd="50000">
                                      <p:stCondLst>
                                        <p:cond delay="0"/>
                                      </p:stCondLst>
                                      <p:childTnLst>
                                        <p:set>
                                          <p:cBhvr>
                                            <p:cTn id="9" dur="1" fill="hold">
                                              <p:stCondLst>
                                                <p:cond delay="0"/>
                                              </p:stCondLst>
                                            </p:cTn>
                                            <p:tgtEl>
                                              <p:spTgt spid="49"/>
                                            </p:tgtEl>
                                            <p:attrNameLst>
                                              <p:attrName>style.visibility</p:attrName>
                                            </p:attrNameLst>
                                          </p:cBhvr>
                                          <p:to>
                                            <p:strVal val="visible"/>
                                          </p:to>
                                        </p:set>
                                        <p:anim calcmode="lin" valueType="num" p14:bounceEnd="50000">
                                          <p:cBhvr additive="base">
                                            <p:cTn id="10" dur="600" fill="hold"/>
                                            <p:tgtEl>
                                              <p:spTgt spid="49"/>
                                            </p:tgtEl>
                                            <p:attrNameLst>
                                              <p:attrName>ppt_x</p:attrName>
                                            </p:attrNameLst>
                                          </p:cBhvr>
                                          <p:tavLst>
                                            <p:tav tm="0">
                                              <p:val>
                                                <p:strVal val="#ppt_x"/>
                                              </p:val>
                                            </p:tav>
                                            <p:tav tm="100000">
                                              <p:val>
                                                <p:strVal val="#ppt_x"/>
                                              </p:val>
                                            </p:tav>
                                          </p:tavLst>
                                        </p:anim>
                                        <p:anim calcmode="lin" valueType="num" p14:bounceEnd="50000">
                                          <p:cBhvr additive="base">
                                            <p:cTn id="11" dur="600" fill="hold"/>
                                            <p:tgtEl>
                                              <p:spTgt spid="49"/>
                                            </p:tgtEl>
                                            <p:attrNameLst>
                                              <p:attrName>ppt_y</p:attrName>
                                            </p:attrNameLst>
                                          </p:cBhvr>
                                          <p:tavLst>
                                            <p:tav tm="0">
                                              <p:val>
                                                <p:strVal val="0-#ppt_h/2"/>
                                              </p:val>
                                            </p:tav>
                                            <p:tav tm="100000">
                                              <p:val>
                                                <p:strVal val="#ppt_y"/>
                                              </p:val>
                                            </p:tav>
                                          </p:tavLst>
                                        </p:anim>
                                      </p:childTnLst>
                                    </p:cTn>
                                  </p:par>
                                  <p:par>
                                    <p:cTn id="12" presetID="2" presetClass="entr" presetSubtype="1" fill="hold" grpId="0" nodeType="withEffect" p14:presetBounceEnd="50000">
                                      <p:stCondLst>
                                        <p:cond delay="0"/>
                                      </p:stCondLst>
                                      <p:childTnLst>
                                        <p:set>
                                          <p:cBhvr>
                                            <p:cTn id="13" dur="1" fill="hold">
                                              <p:stCondLst>
                                                <p:cond delay="0"/>
                                              </p:stCondLst>
                                            </p:cTn>
                                            <p:tgtEl>
                                              <p:spTgt spid="57"/>
                                            </p:tgtEl>
                                            <p:attrNameLst>
                                              <p:attrName>style.visibility</p:attrName>
                                            </p:attrNameLst>
                                          </p:cBhvr>
                                          <p:to>
                                            <p:strVal val="visible"/>
                                          </p:to>
                                        </p:set>
                                        <p:anim calcmode="lin" valueType="num" p14:bounceEnd="50000">
                                          <p:cBhvr additive="base">
                                            <p:cTn id="14" dur="600" fill="hold"/>
                                            <p:tgtEl>
                                              <p:spTgt spid="57"/>
                                            </p:tgtEl>
                                            <p:attrNameLst>
                                              <p:attrName>ppt_x</p:attrName>
                                            </p:attrNameLst>
                                          </p:cBhvr>
                                          <p:tavLst>
                                            <p:tav tm="0">
                                              <p:val>
                                                <p:strVal val="#ppt_x"/>
                                              </p:val>
                                            </p:tav>
                                            <p:tav tm="100000">
                                              <p:val>
                                                <p:strVal val="#ppt_x"/>
                                              </p:val>
                                            </p:tav>
                                          </p:tavLst>
                                        </p:anim>
                                        <p:anim calcmode="lin" valueType="num" p14:bounceEnd="50000">
                                          <p:cBhvr additive="base">
                                            <p:cTn id="15" dur="600" fill="hold"/>
                                            <p:tgtEl>
                                              <p:spTgt spid="57"/>
                                            </p:tgtEl>
                                            <p:attrNameLst>
                                              <p:attrName>ppt_y</p:attrName>
                                            </p:attrNameLst>
                                          </p:cBhvr>
                                          <p:tavLst>
                                            <p:tav tm="0">
                                              <p:val>
                                                <p:strVal val="0-#ppt_h/2"/>
                                              </p:val>
                                            </p:tav>
                                            <p:tav tm="100000">
                                              <p:val>
                                                <p:strVal val="#ppt_y"/>
                                              </p:val>
                                            </p:tav>
                                          </p:tavLst>
                                        </p:anim>
                                      </p:childTnLst>
                                    </p:cTn>
                                  </p:par>
                                </p:childTnLst>
                              </p:cTn>
                            </p:par>
                            <p:par>
                              <p:cTn id="16" fill="hold">
                                <p:stCondLst>
                                  <p:cond delay="600"/>
                                </p:stCondLst>
                                <p:childTnLst>
                                  <p:par>
                                    <p:cTn id="17" presetID="22" presetClass="entr" presetSubtype="4" fill="hold" grpId="0" nodeType="after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wipe(down)">
                                          <p:cBhvr>
                                            <p:cTn id="19" dur="600"/>
                                            <p:tgtEl>
                                              <p:spTgt spid="50"/>
                                            </p:tgtEl>
                                          </p:cBhvr>
                                        </p:animEffect>
                                      </p:childTnLst>
                                    </p:cTn>
                                  </p:par>
                                  <p:par>
                                    <p:cTn id="20" presetID="2" presetClass="entr" presetSubtype="4" fill="hold" grpId="0" nodeType="withEffect" p14:presetBounceEnd="50000">
                                      <p:stCondLst>
                                        <p:cond delay="0"/>
                                      </p:stCondLst>
                                      <p:childTnLst>
                                        <p:set>
                                          <p:cBhvr>
                                            <p:cTn id="21" dur="1" fill="hold">
                                              <p:stCondLst>
                                                <p:cond delay="0"/>
                                              </p:stCondLst>
                                            </p:cTn>
                                            <p:tgtEl>
                                              <p:spTgt spid="55"/>
                                            </p:tgtEl>
                                            <p:attrNameLst>
                                              <p:attrName>style.visibility</p:attrName>
                                            </p:attrNameLst>
                                          </p:cBhvr>
                                          <p:to>
                                            <p:strVal val="visible"/>
                                          </p:to>
                                        </p:set>
                                        <p:anim calcmode="lin" valueType="num" p14:bounceEnd="50000">
                                          <p:cBhvr additive="base">
                                            <p:cTn id="22" dur="600" fill="hold"/>
                                            <p:tgtEl>
                                              <p:spTgt spid="55"/>
                                            </p:tgtEl>
                                            <p:attrNameLst>
                                              <p:attrName>ppt_x</p:attrName>
                                            </p:attrNameLst>
                                          </p:cBhvr>
                                          <p:tavLst>
                                            <p:tav tm="0">
                                              <p:val>
                                                <p:strVal val="#ppt_x"/>
                                              </p:val>
                                            </p:tav>
                                            <p:tav tm="100000">
                                              <p:val>
                                                <p:strVal val="#ppt_x"/>
                                              </p:val>
                                            </p:tav>
                                          </p:tavLst>
                                        </p:anim>
                                        <p:anim calcmode="lin" valueType="num" p14:bounceEnd="50000">
                                          <p:cBhvr additive="base">
                                            <p:cTn id="23" dur="600" fill="hold"/>
                                            <p:tgtEl>
                                              <p:spTgt spid="55"/>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14:presetBounceEnd="50000">
                                      <p:stCondLst>
                                        <p:cond delay="0"/>
                                      </p:stCondLst>
                                      <p:childTnLst>
                                        <p:set>
                                          <p:cBhvr>
                                            <p:cTn id="25" dur="1" fill="hold">
                                              <p:stCondLst>
                                                <p:cond delay="0"/>
                                              </p:stCondLst>
                                            </p:cTn>
                                            <p:tgtEl>
                                              <p:spTgt spid="77"/>
                                            </p:tgtEl>
                                            <p:attrNameLst>
                                              <p:attrName>style.visibility</p:attrName>
                                            </p:attrNameLst>
                                          </p:cBhvr>
                                          <p:to>
                                            <p:strVal val="visible"/>
                                          </p:to>
                                        </p:set>
                                        <p:anim calcmode="lin" valueType="num" p14:bounceEnd="50000">
                                          <p:cBhvr additive="base">
                                            <p:cTn id="26" dur="600" fill="hold"/>
                                            <p:tgtEl>
                                              <p:spTgt spid="77"/>
                                            </p:tgtEl>
                                            <p:attrNameLst>
                                              <p:attrName>ppt_x</p:attrName>
                                            </p:attrNameLst>
                                          </p:cBhvr>
                                          <p:tavLst>
                                            <p:tav tm="0">
                                              <p:val>
                                                <p:strVal val="#ppt_x"/>
                                              </p:val>
                                            </p:tav>
                                            <p:tav tm="100000">
                                              <p:val>
                                                <p:strVal val="#ppt_x"/>
                                              </p:val>
                                            </p:tav>
                                          </p:tavLst>
                                        </p:anim>
                                        <p:anim calcmode="lin" valueType="num" p14:bounceEnd="50000">
                                          <p:cBhvr additive="base">
                                            <p:cTn id="27" dur="600" fill="hold"/>
                                            <p:tgtEl>
                                              <p:spTgt spid="77"/>
                                            </p:tgtEl>
                                            <p:attrNameLst>
                                              <p:attrName>ppt_y</p:attrName>
                                            </p:attrNameLst>
                                          </p:cBhvr>
                                          <p:tavLst>
                                            <p:tav tm="0">
                                              <p:val>
                                                <p:strVal val="1+#ppt_h/2"/>
                                              </p:val>
                                            </p:tav>
                                            <p:tav tm="100000">
                                              <p:val>
                                                <p:strVal val="#ppt_y"/>
                                              </p:val>
                                            </p:tav>
                                          </p:tavLst>
                                        </p:anim>
                                      </p:childTnLst>
                                    </p:cTn>
                                  </p:par>
                                </p:childTnLst>
                              </p:cTn>
                            </p:par>
                            <p:par>
                              <p:cTn id="28" fill="hold">
                                <p:stCondLst>
                                  <p:cond delay="1200"/>
                                </p:stCondLst>
                                <p:childTnLst>
                                  <p:par>
                                    <p:cTn id="29" presetID="22" presetClass="entr" presetSubtype="1" fill="hold" grpId="0" nodeType="after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wipe(up)">
                                          <p:cBhvr>
                                            <p:cTn id="31" dur="600"/>
                                            <p:tgtEl>
                                              <p:spTgt spid="53"/>
                                            </p:tgtEl>
                                          </p:cBhvr>
                                        </p:animEffect>
                                      </p:childTnLst>
                                    </p:cTn>
                                  </p:par>
                                  <p:par>
                                    <p:cTn id="32" presetID="2" presetClass="entr" presetSubtype="1" fill="hold" grpId="0" nodeType="withEffect" p14:presetBounceEnd="50000">
                                      <p:stCondLst>
                                        <p:cond delay="0"/>
                                      </p:stCondLst>
                                      <p:childTnLst>
                                        <p:set>
                                          <p:cBhvr>
                                            <p:cTn id="33" dur="1" fill="hold">
                                              <p:stCondLst>
                                                <p:cond delay="0"/>
                                              </p:stCondLst>
                                            </p:cTn>
                                            <p:tgtEl>
                                              <p:spTgt spid="58"/>
                                            </p:tgtEl>
                                            <p:attrNameLst>
                                              <p:attrName>style.visibility</p:attrName>
                                            </p:attrNameLst>
                                          </p:cBhvr>
                                          <p:to>
                                            <p:strVal val="visible"/>
                                          </p:to>
                                        </p:set>
                                        <p:anim calcmode="lin" valueType="num" p14:bounceEnd="50000">
                                          <p:cBhvr additive="base">
                                            <p:cTn id="34" dur="600" fill="hold"/>
                                            <p:tgtEl>
                                              <p:spTgt spid="58"/>
                                            </p:tgtEl>
                                            <p:attrNameLst>
                                              <p:attrName>ppt_x</p:attrName>
                                            </p:attrNameLst>
                                          </p:cBhvr>
                                          <p:tavLst>
                                            <p:tav tm="0">
                                              <p:val>
                                                <p:strVal val="#ppt_x"/>
                                              </p:val>
                                            </p:tav>
                                            <p:tav tm="100000">
                                              <p:val>
                                                <p:strVal val="#ppt_x"/>
                                              </p:val>
                                            </p:tav>
                                          </p:tavLst>
                                        </p:anim>
                                        <p:anim calcmode="lin" valueType="num" p14:bounceEnd="50000">
                                          <p:cBhvr additive="base">
                                            <p:cTn id="35" dur="600" fill="hold"/>
                                            <p:tgtEl>
                                              <p:spTgt spid="58"/>
                                            </p:tgtEl>
                                            <p:attrNameLst>
                                              <p:attrName>ppt_y</p:attrName>
                                            </p:attrNameLst>
                                          </p:cBhvr>
                                          <p:tavLst>
                                            <p:tav tm="0">
                                              <p:val>
                                                <p:strVal val="0-#ppt_h/2"/>
                                              </p:val>
                                            </p:tav>
                                            <p:tav tm="100000">
                                              <p:val>
                                                <p:strVal val="#ppt_y"/>
                                              </p:val>
                                            </p:tav>
                                          </p:tavLst>
                                        </p:anim>
                                      </p:childTnLst>
                                    </p:cTn>
                                  </p:par>
                                  <p:par>
                                    <p:cTn id="36" presetID="2" presetClass="entr" presetSubtype="1" fill="hold" grpId="0" nodeType="withEffect" p14:presetBounceEnd="50000">
                                      <p:stCondLst>
                                        <p:cond delay="0"/>
                                      </p:stCondLst>
                                      <p:childTnLst>
                                        <p:set>
                                          <p:cBhvr>
                                            <p:cTn id="37" dur="1" fill="hold">
                                              <p:stCondLst>
                                                <p:cond delay="0"/>
                                              </p:stCondLst>
                                            </p:cTn>
                                            <p:tgtEl>
                                              <p:spTgt spid="75"/>
                                            </p:tgtEl>
                                            <p:attrNameLst>
                                              <p:attrName>style.visibility</p:attrName>
                                            </p:attrNameLst>
                                          </p:cBhvr>
                                          <p:to>
                                            <p:strVal val="visible"/>
                                          </p:to>
                                        </p:set>
                                        <p:anim calcmode="lin" valueType="num" p14:bounceEnd="50000">
                                          <p:cBhvr additive="base">
                                            <p:cTn id="38" dur="600" fill="hold"/>
                                            <p:tgtEl>
                                              <p:spTgt spid="75"/>
                                            </p:tgtEl>
                                            <p:attrNameLst>
                                              <p:attrName>ppt_x</p:attrName>
                                            </p:attrNameLst>
                                          </p:cBhvr>
                                          <p:tavLst>
                                            <p:tav tm="0">
                                              <p:val>
                                                <p:strVal val="#ppt_x"/>
                                              </p:val>
                                            </p:tav>
                                            <p:tav tm="100000">
                                              <p:val>
                                                <p:strVal val="#ppt_x"/>
                                              </p:val>
                                            </p:tav>
                                          </p:tavLst>
                                        </p:anim>
                                        <p:anim calcmode="lin" valueType="num" p14:bounceEnd="50000">
                                          <p:cBhvr additive="base">
                                            <p:cTn id="39" dur="600" fill="hold"/>
                                            <p:tgtEl>
                                              <p:spTgt spid="75"/>
                                            </p:tgtEl>
                                            <p:attrNameLst>
                                              <p:attrName>ppt_y</p:attrName>
                                            </p:attrNameLst>
                                          </p:cBhvr>
                                          <p:tavLst>
                                            <p:tav tm="0">
                                              <p:val>
                                                <p:strVal val="0-#ppt_h/2"/>
                                              </p:val>
                                            </p:tav>
                                            <p:tav tm="100000">
                                              <p:val>
                                                <p:strVal val="#ppt_y"/>
                                              </p:val>
                                            </p:tav>
                                          </p:tavLst>
                                        </p:anim>
                                      </p:childTnLst>
                                    </p:cTn>
                                  </p:par>
                                </p:childTnLst>
                              </p:cTn>
                            </p:par>
                            <p:par>
                              <p:cTn id="40" fill="hold">
                                <p:stCondLst>
                                  <p:cond delay="1800"/>
                                </p:stCondLst>
                                <p:childTnLst>
                                  <p:par>
                                    <p:cTn id="41" presetID="22" presetClass="entr" presetSubtype="4" fill="hold" grpId="0" nodeType="after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wipe(down)">
                                          <p:cBhvr>
                                            <p:cTn id="43" dur="600"/>
                                            <p:tgtEl>
                                              <p:spTgt spid="51"/>
                                            </p:tgtEl>
                                          </p:cBhvr>
                                        </p:animEffect>
                                      </p:childTnLst>
                                    </p:cTn>
                                  </p:par>
                                  <p:par>
                                    <p:cTn id="44" presetID="2" presetClass="entr" presetSubtype="4" fill="hold" grpId="0" nodeType="withEffect" p14:presetBounceEnd="50000">
                                      <p:stCondLst>
                                        <p:cond delay="0"/>
                                      </p:stCondLst>
                                      <p:childTnLst>
                                        <p:set>
                                          <p:cBhvr>
                                            <p:cTn id="45" dur="1" fill="hold">
                                              <p:stCondLst>
                                                <p:cond delay="0"/>
                                              </p:stCondLst>
                                            </p:cTn>
                                            <p:tgtEl>
                                              <p:spTgt spid="56"/>
                                            </p:tgtEl>
                                            <p:attrNameLst>
                                              <p:attrName>style.visibility</p:attrName>
                                            </p:attrNameLst>
                                          </p:cBhvr>
                                          <p:to>
                                            <p:strVal val="visible"/>
                                          </p:to>
                                        </p:set>
                                        <p:anim calcmode="lin" valueType="num" p14:bounceEnd="50000">
                                          <p:cBhvr additive="base">
                                            <p:cTn id="46" dur="600" fill="hold"/>
                                            <p:tgtEl>
                                              <p:spTgt spid="56"/>
                                            </p:tgtEl>
                                            <p:attrNameLst>
                                              <p:attrName>ppt_x</p:attrName>
                                            </p:attrNameLst>
                                          </p:cBhvr>
                                          <p:tavLst>
                                            <p:tav tm="0">
                                              <p:val>
                                                <p:strVal val="#ppt_x"/>
                                              </p:val>
                                            </p:tav>
                                            <p:tav tm="100000">
                                              <p:val>
                                                <p:strVal val="#ppt_x"/>
                                              </p:val>
                                            </p:tav>
                                          </p:tavLst>
                                        </p:anim>
                                        <p:anim calcmode="lin" valueType="num" p14:bounceEnd="50000">
                                          <p:cBhvr additive="base">
                                            <p:cTn id="47" dur="600" fill="hold"/>
                                            <p:tgtEl>
                                              <p:spTgt spid="56"/>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14:presetBounceEnd="50000">
                                      <p:stCondLst>
                                        <p:cond delay="0"/>
                                      </p:stCondLst>
                                      <p:childTnLst>
                                        <p:set>
                                          <p:cBhvr>
                                            <p:cTn id="49" dur="1" fill="hold">
                                              <p:stCondLst>
                                                <p:cond delay="0"/>
                                              </p:stCondLst>
                                            </p:cTn>
                                            <p:tgtEl>
                                              <p:spTgt spid="78"/>
                                            </p:tgtEl>
                                            <p:attrNameLst>
                                              <p:attrName>style.visibility</p:attrName>
                                            </p:attrNameLst>
                                          </p:cBhvr>
                                          <p:to>
                                            <p:strVal val="visible"/>
                                          </p:to>
                                        </p:set>
                                        <p:anim calcmode="lin" valueType="num" p14:bounceEnd="50000">
                                          <p:cBhvr additive="base">
                                            <p:cTn id="50" dur="600" fill="hold"/>
                                            <p:tgtEl>
                                              <p:spTgt spid="78"/>
                                            </p:tgtEl>
                                            <p:attrNameLst>
                                              <p:attrName>ppt_x</p:attrName>
                                            </p:attrNameLst>
                                          </p:cBhvr>
                                          <p:tavLst>
                                            <p:tav tm="0">
                                              <p:val>
                                                <p:strVal val="#ppt_x"/>
                                              </p:val>
                                            </p:tav>
                                            <p:tav tm="100000">
                                              <p:val>
                                                <p:strVal val="#ppt_x"/>
                                              </p:val>
                                            </p:tav>
                                          </p:tavLst>
                                        </p:anim>
                                        <p:anim calcmode="lin" valueType="num" p14:bounceEnd="50000">
                                          <p:cBhvr additive="base">
                                            <p:cTn id="51" dur="600" fill="hold"/>
                                            <p:tgtEl>
                                              <p:spTgt spid="78"/>
                                            </p:tgtEl>
                                            <p:attrNameLst>
                                              <p:attrName>ppt_y</p:attrName>
                                            </p:attrNameLst>
                                          </p:cBhvr>
                                          <p:tavLst>
                                            <p:tav tm="0">
                                              <p:val>
                                                <p:strVal val="1+#ppt_h/2"/>
                                              </p:val>
                                            </p:tav>
                                            <p:tav tm="100000">
                                              <p:val>
                                                <p:strVal val="#ppt_y"/>
                                              </p:val>
                                            </p:tav>
                                          </p:tavLst>
                                        </p:anim>
                                      </p:childTnLst>
                                    </p:cTn>
                                  </p:par>
                                </p:childTnLst>
                              </p:cTn>
                            </p:par>
                            <p:par>
                              <p:cTn id="52" fill="hold">
                                <p:stCondLst>
                                  <p:cond delay="2400"/>
                                </p:stCondLst>
                                <p:childTnLst>
                                  <p:par>
                                    <p:cTn id="53" presetID="22" presetClass="entr" presetSubtype="1" fill="hold" grpId="0" nodeType="afterEffect">
                                      <p:stCondLst>
                                        <p:cond delay="0"/>
                                      </p:stCondLst>
                                      <p:childTnLst>
                                        <p:set>
                                          <p:cBhvr>
                                            <p:cTn id="54" dur="1" fill="hold">
                                              <p:stCondLst>
                                                <p:cond delay="0"/>
                                              </p:stCondLst>
                                            </p:cTn>
                                            <p:tgtEl>
                                              <p:spTgt spid="52"/>
                                            </p:tgtEl>
                                            <p:attrNameLst>
                                              <p:attrName>style.visibility</p:attrName>
                                            </p:attrNameLst>
                                          </p:cBhvr>
                                          <p:to>
                                            <p:strVal val="visible"/>
                                          </p:to>
                                        </p:set>
                                        <p:animEffect transition="in" filter="wipe(up)">
                                          <p:cBhvr>
                                            <p:cTn id="55" dur="600"/>
                                            <p:tgtEl>
                                              <p:spTgt spid="52"/>
                                            </p:tgtEl>
                                          </p:cBhvr>
                                        </p:animEffect>
                                      </p:childTnLst>
                                    </p:cTn>
                                  </p:par>
                                  <p:par>
                                    <p:cTn id="56" presetID="2" presetClass="entr" presetSubtype="4" fill="hold" nodeType="withEffect" p14:presetBounceEnd="50000">
                                      <p:stCondLst>
                                        <p:cond delay="0"/>
                                      </p:stCondLst>
                                      <p:childTnLst>
                                        <p:set>
                                          <p:cBhvr>
                                            <p:cTn id="57" dur="1" fill="hold">
                                              <p:stCondLst>
                                                <p:cond delay="0"/>
                                              </p:stCondLst>
                                            </p:cTn>
                                            <p:tgtEl>
                                              <p:spTgt spid="69"/>
                                            </p:tgtEl>
                                            <p:attrNameLst>
                                              <p:attrName>style.visibility</p:attrName>
                                            </p:attrNameLst>
                                          </p:cBhvr>
                                          <p:to>
                                            <p:strVal val="visible"/>
                                          </p:to>
                                        </p:set>
                                        <p:anim calcmode="lin" valueType="num" p14:bounceEnd="50000">
                                          <p:cBhvr additive="base">
                                            <p:cTn id="58" dur="600" fill="hold"/>
                                            <p:tgtEl>
                                              <p:spTgt spid="69"/>
                                            </p:tgtEl>
                                            <p:attrNameLst>
                                              <p:attrName>ppt_x</p:attrName>
                                            </p:attrNameLst>
                                          </p:cBhvr>
                                          <p:tavLst>
                                            <p:tav tm="0">
                                              <p:val>
                                                <p:strVal val="#ppt_x"/>
                                              </p:val>
                                            </p:tav>
                                            <p:tav tm="100000">
                                              <p:val>
                                                <p:strVal val="#ppt_x"/>
                                              </p:val>
                                            </p:tav>
                                          </p:tavLst>
                                        </p:anim>
                                        <p:anim calcmode="lin" valueType="num" p14:bounceEnd="50000">
                                          <p:cBhvr additive="base">
                                            <p:cTn id="59" dur="600" fill="hold"/>
                                            <p:tgtEl>
                                              <p:spTgt spid="69"/>
                                            </p:tgtEl>
                                            <p:attrNameLst>
                                              <p:attrName>ppt_y</p:attrName>
                                            </p:attrNameLst>
                                          </p:cBhvr>
                                          <p:tavLst>
                                            <p:tav tm="0">
                                              <p:val>
                                                <p:strVal val="1+#ppt_h/2"/>
                                              </p:val>
                                            </p:tav>
                                            <p:tav tm="100000">
                                              <p:val>
                                                <p:strVal val="#ppt_y"/>
                                              </p:val>
                                            </p:tav>
                                          </p:tavLst>
                                        </p:anim>
                                      </p:childTnLst>
                                    </p:cTn>
                                  </p:par>
                                  <p:par>
                                    <p:cTn id="60" presetID="2" presetClass="entr" presetSubtype="1" fill="hold" grpId="0" nodeType="withEffect" p14:presetBounceEnd="50000">
                                      <p:stCondLst>
                                        <p:cond delay="0"/>
                                      </p:stCondLst>
                                      <p:childTnLst>
                                        <p:set>
                                          <p:cBhvr>
                                            <p:cTn id="61" dur="1" fill="hold">
                                              <p:stCondLst>
                                                <p:cond delay="0"/>
                                              </p:stCondLst>
                                            </p:cTn>
                                            <p:tgtEl>
                                              <p:spTgt spid="76"/>
                                            </p:tgtEl>
                                            <p:attrNameLst>
                                              <p:attrName>style.visibility</p:attrName>
                                            </p:attrNameLst>
                                          </p:cBhvr>
                                          <p:to>
                                            <p:strVal val="visible"/>
                                          </p:to>
                                        </p:set>
                                        <p:anim calcmode="lin" valueType="num" p14:bounceEnd="50000">
                                          <p:cBhvr additive="base">
                                            <p:cTn id="62" dur="600" fill="hold"/>
                                            <p:tgtEl>
                                              <p:spTgt spid="76"/>
                                            </p:tgtEl>
                                            <p:attrNameLst>
                                              <p:attrName>ppt_x</p:attrName>
                                            </p:attrNameLst>
                                          </p:cBhvr>
                                          <p:tavLst>
                                            <p:tav tm="0">
                                              <p:val>
                                                <p:strVal val="#ppt_x"/>
                                              </p:val>
                                            </p:tav>
                                            <p:tav tm="100000">
                                              <p:val>
                                                <p:strVal val="#ppt_x"/>
                                              </p:val>
                                            </p:tav>
                                          </p:tavLst>
                                        </p:anim>
                                        <p:anim calcmode="lin" valueType="num" p14:bounceEnd="50000">
                                          <p:cBhvr additive="base">
                                            <p:cTn id="63" dur="600" fill="hold"/>
                                            <p:tgtEl>
                                              <p:spTgt spid="76"/>
                                            </p:tgtEl>
                                            <p:attrNameLst>
                                              <p:attrName>ppt_y</p:attrName>
                                            </p:attrNameLst>
                                          </p:cBhvr>
                                          <p:tavLst>
                                            <p:tav tm="0">
                                              <p:val>
                                                <p:strVal val="0-#ppt_h/2"/>
                                              </p:val>
                                            </p:tav>
                                            <p:tav tm="100000">
                                              <p:val>
                                                <p:strVal val="#ppt_y"/>
                                              </p:val>
                                            </p:tav>
                                          </p:tavLst>
                                        </p:anim>
                                      </p:childTnLst>
                                    </p:cTn>
                                  </p:par>
                                  <p:par>
                                    <p:cTn id="64" presetID="2" presetClass="entr" presetSubtype="1" fill="hold" grpId="0" nodeType="withEffect" p14:presetBounceEnd="50000">
                                      <p:stCondLst>
                                        <p:cond delay="0"/>
                                      </p:stCondLst>
                                      <p:childTnLst>
                                        <p:set>
                                          <p:cBhvr>
                                            <p:cTn id="65" dur="1" fill="hold">
                                              <p:stCondLst>
                                                <p:cond delay="0"/>
                                              </p:stCondLst>
                                            </p:cTn>
                                            <p:tgtEl>
                                              <p:spTgt spid="59"/>
                                            </p:tgtEl>
                                            <p:attrNameLst>
                                              <p:attrName>style.visibility</p:attrName>
                                            </p:attrNameLst>
                                          </p:cBhvr>
                                          <p:to>
                                            <p:strVal val="visible"/>
                                          </p:to>
                                        </p:set>
                                        <p:anim calcmode="lin" valueType="num" p14:bounceEnd="50000">
                                          <p:cBhvr additive="base">
                                            <p:cTn id="66" dur="600" fill="hold"/>
                                            <p:tgtEl>
                                              <p:spTgt spid="59"/>
                                            </p:tgtEl>
                                            <p:attrNameLst>
                                              <p:attrName>ppt_x</p:attrName>
                                            </p:attrNameLst>
                                          </p:cBhvr>
                                          <p:tavLst>
                                            <p:tav tm="0">
                                              <p:val>
                                                <p:strVal val="#ppt_x"/>
                                              </p:val>
                                            </p:tav>
                                            <p:tav tm="100000">
                                              <p:val>
                                                <p:strVal val="#ppt_x"/>
                                              </p:val>
                                            </p:tav>
                                          </p:tavLst>
                                        </p:anim>
                                        <p:anim calcmode="lin" valueType="num" p14:bounceEnd="50000">
                                          <p:cBhvr additive="base">
                                            <p:cTn id="67" dur="600" fill="hold"/>
                                            <p:tgtEl>
                                              <p:spTgt spid="5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animBg="1"/>
          <p:bldP spid="51" grpId="0" animBg="1"/>
          <p:bldP spid="52" grpId="0" animBg="1"/>
          <p:bldP spid="53" grpId="0" animBg="1"/>
          <p:bldP spid="54" grpId="0" animBg="1"/>
          <p:bldP spid="55" grpId="0"/>
          <p:bldP spid="56" grpId="0"/>
          <p:bldP spid="57" grpId="0"/>
          <p:bldP spid="58" grpId="0"/>
          <p:bldP spid="59" grpId="0"/>
          <p:bldP spid="75" grpId="0"/>
          <p:bldP spid="76" grpId="0"/>
          <p:bldP spid="77" grpId="0"/>
          <p:bldP spid="7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up)">
                                          <p:cBhvr>
                                            <p:cTn id="7" dur="600"/>
                                            <p:tgtEl>
                                              <p:spTgt spid="54"/>
                                            </p:tgtEl>
                                          </p:cBhvr>
                                        </p:animEffect>
                                      </p:childTnLst>
                                    </p:cTn>
                                  </p:par>
                                  <p:par>
                                    <p:cTn id="8" presetID="2" presetClass="entr" presetSubtype="1" fill="hold" grpId="0" nodeType="withEffect">
                                      <p:stCondLst>
                                        <p:cond delay="0"/>
                                      </p:stCondLst>
                                      <p:childTnLst>
                                        <p:set>
                                          <p:cBhvr>
                                            <p:cTn id="9" dur="1" fill="hold">
                                              <p:stCondLst>
                                                <p:cond delay="0"/>
                                              </p:stCondLst>
                                            </p:cTn>
                                            <p:tgtEl>
                                              <p:spTgt spid="49"/>
                                            </p:tgtEl>
                                            <p:attrNameLst>
                                              <p:attrName>style.visibility</p:attrName>
                                            </p:attrNameLst>
                                          </p:cBhvr>
                                          <p:to>
                                            <p:strVal val="visible"/>
                                          </p:to>
                                        </p:set>
                                        <p:anim calcmode="lin" valueType="num">
                                          <p:cBhvr additive="base">
                                            <p:cTn id="10" dur="600" fill="hold"/>
                                            <p:tgtEl>
                                              <p:spTgt spid="49"/>
                                            </p:tgtEl>
                                            <p:attrNameLst>
                                              <p:attrName>ppt_x</p:attrName>
                                            </p:attrNameLst>
                                          </p:cBhvr>
                                          <p:tavLst>
                                            <p:tav tm="0">
                                              <p:val>
                                                <p:strVal val="#ppt_x"/>
                                              </p:val>
                                            </p:tav>
                                            <p:tav tm="100000">
                                              <p:val>
                                                <p:strVal val="#ppt_x"/>
                                              </p:val>
                                            </p:tav>
                                          </p:tavLst>
                                        </p:anim>
                                        <p:anim calcmode="lin" valueType="num">
                                          <p:cBhvr additive="base">
                                            <p:cTn id="11" dur="600" fill="hold"/>
                                            <p:tgtEl>
                                              <p:spTgt spid="49"/>
                                            </p:tgtEl>
                                            <p:attrNameLst>
                                              <p:attrName>ppt_y</p:attrName>
                                            </p:attrNameLst>
                                          </p:cBhvr>
                                          <p:tavLst>
                                            <p:tav tm="0">
                                              <p:val>
                                                <p:strVal val="0-#ppt_h/2"/>
                                              </p:val>
                                            </p:tav>
                                            <p:tav tm="100000">
                                              <p:val>
                                                <p:strVal val="#ppt_y"/>
                                              </p:val>
                                            </p:tav>
                                          </p:tavLst>
                                        </p:anim>
                                      </p:childTnLst>
                                    </p:cTn>
                                  </p:par>
                                  <p:par>
                                    <p:cTn id="12" presetID="2" presetClass="entr" presetSubtype="1" fill="hold" grpId="0" nodeType="withEffect">
                                      <p:stCondLst>
                                        <p:cond delay="0"/>
                                      </p:stCondLst>
                                      <p:childTnLst>
                                        <p:set>
                                          <p:cBhvr>
                                            <p:cTn id="13" dur="1" fill="hold">
                                              <p:stCondLst>
                                                <p:cond delay="0"/>
                                              </p:stCondLst>
                                            </p:cTn>
                                            <p:tgtEl>
                                              <p:spTgt spid="57"/>
                                            </p:tgtEl>
                                            <p:attrNameLst>
                                              <p:attrName>style.visibility</p:attrName>
                                            </p:attrNameLst>
                                          </p:cBhvr>
                                          <p:to>
                                            <p:strVal val="visible"/>
                                          </p:to>
                                        </p:set>
                                        <p:anim calcmode="lin" valueType="num">
                                          <p:cBhvr additive="base">
                                            <p:cTn id="14" dur="600" fill="hold"/>
                                            <p:tgtEl>
                                              <p:spTgt spid="57"/>
                                            </p:tgtEl>
                                            <p:attrNameLst>
                                              <p:attrName>ppt_x</p:attrName>
                                            </p:attrNameLst>
                                          </p:cBhvr>
                                          <p:tavLst>
                                            <p:tav tm="0">
                                              <p:val>
                                                <p:strVal val="#ppt_x"/>
                                              </p:val>
                                            </p:tav>
                                            <p:tav tm="100000">
                                              <p:val>
                                                <p:strVal val="#ppt_x"/>
                                              </p:val>
                                            </p:tav>
                                          </p:tavLst>
                                        </p:anim>
                                        <p:anim calcmode="lin" valueType="num">
                                          <p:cBhvr additive="base">
                                            <p:cTn id="15" dur="600" fill="hold"/>
                                            <p:tgtEl>
                                              <p:spTgt spid="57"/>
                                            </p:tgtEl>
                                            <p:attrNameLst>
                                              <p:attrName>ppt_y</p:attrName>
                                            </p:attrNameLst>
                                          </p:cBhvr>
                                          <p:tavLst>
                                            <p:tav tm="0">
                                              <p:val>
                                                <p:strVal val="0-#ppt_h/2"/>
                                              </p:val>
                                            </p:tav>
                                            <p:tav tm="100000">
                                              <p:val>
                                                <p:strVal val="#ppt_y"/>
                                              </p:val>
                                            </p:tav>
                                          </p:tavLst>
                                        </p:anim>
                                      </p:childTnLst>
                                    </p:cTn>
                                  </p:par>
                                </p:childTnLst>
                              </p:cTn>
                            </p:par>
                            <p:par>
                              <p:cTn id="16" fill="hold">
                                <p:stCondLst>
                                  <p:cond delay="600"/>
                                </p:stCondLst>
                                <p:childTnLst>
                                  <p:par>
                                    <p:cTn id="17" presetID="22" presetClass="entr" presetSubtype="4" fill="hold" grpId="0" nodeType="after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wipe(down)">
                                          <p:cBhvr>
                                            <p:cTn id="19" dur="600"/>
                                            <p:tgtEl>
                                              <p:spTgt spid="50"/>
                                            </p:tgtEl>
                                          </p:cBhvr>
                                        </p:animEffect>
                                      </p:childTnLst>
                                    </p:cTn>
                                  </p:par>
                                  <p:par>
                                    <p:cTn id="20" presetID="2" presetClass="entr" presetSubtype="4" fill="hold" grpId="0" nodeType="withEffect">
                                      <p:stCondLst>
                                        <p:cond delay="0"/>
                                      </p:stCondLst>
                                      <p:childTnLst>
                                        <p:set>
                                          <p:cBhvr>
                                            <p:cTn id="21" dur="1" fill="hold">
                                              <p:stCondLst>
                                                <p:cond delay="0"/>
                                              </p:stCondLst>
                                            </p:cTn>
                                            <p:tgtEl>
                                              <p:spTgt spid="55"/>
                                            </p:tgtEl>
                                            <p:attrNameLst>
                                              <p:attrName>style.visibility</p:attrName>
                                            </p:attrNameLst>
                                          </p:cBhvr>
                                          <p:to>
                                            <p:strVal val="visible"/>
                                          </p:to>
                                        </p:set>
                                        <p:anim calcmode="lin" valueType="num">
                                          <p:cBhvr additive="base">
                                            <p:cTn id="22" dur="600" fill="hold"/>
                                            <p:tgtEl>
                                              <p:spTgt spid="55"/>
                                            </p:tgtEl>
                                            <p:attrNameLst>
                                              <p:attrName>ppt_x</p:attrName>
                                            </p:attrNameLst>
                                          </p:cBhvr>
                                          <p:tavLst>
                                            <p:tav tm="0">
                                              <p:val>
                                                <p:strVal val="#ppt_x"/>
                                              </p:val>
                                            </p:tav>
                                            <p:tav tm="100000">
                                              <p:val>
                                                <p:strVal val="#ppt_x"/>
                                              </p:val>
                                            </p:tav>
                                          </p:tavLst>
                                        </p:anim>
                                        <p:anim calcmode="lin" valueType="num">
                                          <p:cBhvr additive="base">
                                            <p:cTn id="23" dur="600" fill="hold"/>
                                            <p:tgtEl>
                                              <p:spTgt spid="55"/>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77"/>
                                            </p:tgtEl>
                                            <p:attrNameLst>
                                              <p:attrName>style.visibility</p:attrName>
                                            </p:attrNameLst>
                                          </p:cBhvr>
                                          <p:to>
                                            <p:strVal val="visible"/>
                                          </p:to>
                                        </p:set>
                                        <p:anim calcmode="lin" valueType="num">
                                          <p:cBhvr additive="base">
                                            <p:cTn id="26" dur="600" fill="hold"/>
                                            <p:tgtEl>
                                              <p:spTgt spid="77"/>
                                            </p:tgtEl>
                                            <p:attrNameLst>
                                              <p:attrName>ppt_x</p:attrName>
                                            </p:attrNameLst>
                                          </p:cBhvr>
                                          <p:tavLst>
                                            <p:tav tm="0">
                                              <p:val>
                                                <p:strVal val="#ppt_x"/>
                                              </p:val>
                                            </p:tav>
                                            <p:tav tm="100000">
                                              <p:val>
                                                <p:strVal val="#ppt_x"/>
                                              </p:val>
                                            </p:tav>
                                          </p:tavLst>
                                        </p:anim>
                                        <p:anim calcmode="lin" valueType="num">
                                          <p:cBhvr additive="base">
                                            <p:cTn id="27" dur="600" fill="hold"/>
                                            <p:tgtEl>
                                              <p:spTgt spid="77"/>
                                            </p:tgtEl>
                                            <p:attrNameLst>
                                              <p:attrName>ppt_y</p:attrName>
                                            </p:attrNameLst>
                                          </p:cBhvr>
                                          <p:tavLst>
                                            <p:tav tm="0">
                                              <p:val>
                                                <p:strVal val="1+#ppt_h/2"/>
                                              </p:val>
                                            </p:tav>
                                            <p:tav tm="100000">
                                              <p:val>
                                                <p:strVal val="#ppt_y"/>
                                              </p:val>
                                            </p:tav>
                                          </p:tavLst>
                                        </p:anim>
                                      </p:childTnLst>
                                    </p:cTn>
                                  </p:par>
                                </p:childTnLst>
                              </p:cTn>
                            </p:par>
                            <p:par>
                              <p:cTn id="28" fill="hold">
                                <p:stCondLst>
                                  <p:cond delay="1200"/>
                                </p:stCondLst>
                                <p:childTnLst>
                                  <p:par>
                                    <p:cTn id="29" presetID="22" presetClass="entr" presetSubtype="1" fill="hold" grpId="0" nodeType="after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wipe(up)">
                                          <p:cBhvr>
                                            <p:cTn id="31" dur="600"/>
                                            <p:tgtEl>
                                              <p:spTgt spid="53"/>
                                            </p:tgtEl>
                                          </p:cBhvr>
                                        </p:animEffect>
                                      </p:childTnLst>
                                    </p:cTn>
                                  </p:par>
                                  <p:par>
                                    <p:cTn id="32" presetID="2" presetClass="entr" presetSubtype="1" fill="hold" grpId="0" nodeType="withEffect">
                                      <p:stCondLst>
                                        <p:cond delay="0"/>
                                      </p:stCondLst>
                                      <p:childTnLst>
                                        <p:set>
                                          <p:cBhvr>
                                            <p:cTn id="33" dur="1" fill="hold">
                                              <p:stCondLst>
                                                <p:cond delay="0"/>
                                              </p:stCondLst>
                                            </p:cTn>
                                            <p:tgtEl>
                                              <p:spTgt spid="58"/>
                                            </p:tgtEl>
                                            <p:attrNameLst>
                                              <p:attrName>style.visibility</p:attrName>
                                            </p:attrNameLst>
                                          </p:cBhvr>
                                          <p:to>
                                            <p:strVal val="visible"/>
                                          </p:to>
                                        </p:set>
                                        <p:anim calcmode="lin" valueType="num">
                                          <p:cBhvr additive="base">
                                            <p:cTn id="34" dur="600" fill="hold"/>
                                            <p:tgtEl>
                                              <p:spTgt spid="58"/>
                                            </p:tgtEl>
                                            <p:attrNameLst>
                                              <p:attrName>ppt_x</p:attrName>
                                            </p:attrNameLst>
                                          </p:cBhvr>
                                          <p:tavLst>
                                            <p:tav tm="0">
                                              <p:val>
                                                <p:strVal val="#ppt_x"/>
                                              </p:val>
                                            </p:tav>
                                            <p:tav tm="100000">
                                              <p:val>
                                                <p:strVal val="#ppt_x"/>
                                              </p:val>
                                            </p:tav>
                                          </p:tavLst>
                                        </p:anim>
                                        <p:anim calcmode="lin" valueType="num">
                                          <p:cBhvr additive="base">
                                            <p:cTn id="35" dur="600" fill="hold"/>
                                            <p:tgtEl>
                                              <p:spTgt spid="58"/>
                                            </p:tgtEl>
                                            <p:attrNameLst>
                                              <p:attrName>ppt_y</p:attrName>
                                            </p:attrNameLst>
                                          </p:cBhvr>
                                          <p:tavLst>
                                            <p:tav tm="0">
                                              <p:val>
                                                <p:strVal val="0-#ppt_h/2"/>
                                              </p:val>
                                            </p:tav>
                                            <p:tav tm="100000">
                                              <p:val>
                                                <p:strVal val="#ppt_y"/>
                                              </p:val>
                                            </p:tav>
                                          </p:tavLst>
                                        </p:anim>
                                      </p:childTnLst>
                                    </p:cTn>
                                  </p:par>
                                  <p:par>
                                    <p:cTn id="36" presetID="2" presetClass="entr" presetSubtype="1" fill="hold" grpId="0" nodeType="withEffect">
                                      <p:stCondLst>
                                        <p:cond delay="0"/>
                                      </p:stCondLst>
                                      <p:childTnLst>
                                        <p:set>
                                          <p:cBhvr>
                                            <p:cTn id="37" dur="1" fill="hold">
                                              <p:stCondLst>
                                                <p:cond delay="0"/>
                                              </p:stCondLst>
                                            </p:cTn>
                                            <p:tgtEl>
                                              <p:spTgt spid="75"/>
                                            </p:tgtEl>
                                            <p:attrNameLst>
                                              <p:attrName>style.visibility</p:attrName>
                                            </p:attrNameLst>
                                          </p:cBhvr>
                                          <p:to>
                                            <p:strVal val="visible"/>
                                          </p:to>
                                        </p:set>
                                        <p:anim calcmode="lin" valueType="num">
                                          <p:cBhvr additive="base">
                                            <p:cTn id="38" dur="600" fill="hold"/>
                                            <p:tgtEl>
                                              <p:spTgt spid="75"/>
                                            </p:tgtEl>
                                            <p:attrNameLst>
                                              <p:attrName>ppt_x</p:attrName>
                                            </p:attrNameLst>
                                          </p:cBhvr>
                                          <p:tavLst>
                                            <p:tav tm="0">
                                              <p:val>
                                                <p:strVal val="#ppt_x"/>
                                              </p:val>
                                            </p:tav>
                                            <p:tav tm="100000">
                                              <p:val>
                                                <p:strVal val="#ppt_x"/>
                                              </p:val>
                                            </p:tav>
                                          </p:tavLst>
                                        </p:anim>
                                        <p:anim calcmode="lin" valueType="num">
                                          <p:cBhvr additive="base">
                                            <p:cTn id="39" dur="600" fill="hold"/>
                                            <p:tgtEl>
                                              <p:spTgt spid="75"/>
                                            </p:tgtEl>
                                            <p:attrNameLst>
                                              <p:attrName>ppt_y</p:attrName>
                                            </p:attrNameLst>
                                          </p:cBhvr>
                                          <p:tavLst>
                                            <p:tav tm="0">
                                              <p:val>
                                                <p:strVal val="0-#ppt_h/2"/>
                                              </p:val>
                                            </p:tav>
                                            <p:tav tm="100000">
                                              <p:val>
                                                <p:strVal val="#ppt_y"/>
                                              </p:val>
                                            </p:tav>
                                          </p:tavLst>
                                        </p:anim>
                                      </p:childTnLst>
                                    </p:cTn>
                                  </p:par>
                                </p:childTnLst>
                              </p:cTn>
                            </p:par>
                            <p:par>
                              <p:cTn id="40" fill="hold">
                                <p:stCondLst>
                                  <p:cond delay="1800"/>
                                </p:stCondLst>
                                <p:childTnLst>
                                  <p:par>
                                    <p:cTn id="41" presetID="22" presetClass="entr" presetSubtype="4" fill="hold" grpId="0" nodeType="after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wipe(down)">
                                          <p:cBhvr>
                                            <p:cTn id="43" dur="600"/>
                                            <p:tgtEl>
                                              <p:spTgt spid="51"/>
                                            </p:tgtEl>
                                          </p:cBhvr>
                                        </p:animEffect>
                                      </p:childTnLst>
                                    </p:cTn>
                                  </p:par>
                                  <p:par>
                                    <p:cTn id="44" presetID="2" presetClass="entr" presetSubtype="4" fill="hold" grpId="0" nodeType="withEffect">
                                      <p:stCondLst>
                                        <p:cond delay="0"/>
                                      </p:stCondLst>
                                      <p:childTnLst>
                                        <p:set>
                                          <p:cBhvr>
                                            <p:cTn id="45" dur="1" fill="hold">
                                              <p:stCondLst>
                                                <p:cond delay="0"/>
                                              </p:stCondLst>
                                            </p:cTn>
                                            <p:tgtEl>
                                              <p:spTgt spid="56"/>
                                            </p:tgtEl>
                                            <p:attrNameLst>
                                              <p:attrName>style.visibility</p:attrName>
                                            </p:attrNameLst>
                                          </p:cBhvr>
                                          <p:to>
                                            <p:strVal val="visible"/>
                                          </p:to>
                                        </p:set>
                                        <p:anim calcmode="lin" valueType="num">
                                          <p:cBhvr additive="base">
                                            <p:cTn id="46" dur="600" fill="hold"/>
                                            <p:tgtEl>
                                              <p:spTgt spid="56"/>
                                            </p:tgtEl>
                                            <p:attrNameLst>
                                              <p:attrName>ppt_x</p:attrName>
                                            </p:attrNameLst>
                                          </p:cBhvr>
                                          <p:tavLst>
                                            <p:tav tm="0">
                                              <p:val>
                                                <p:strVal val="#ppt_x"/>
                                              </p:val>
                                            </p:tav>
                                            <p:tav tm="100000">
                                              <p:val>
                                                <p:strVal val="#ppt_x"/>
                                              </p:val>
                                            </p:tav>
                                          </p:tavLst>
                                        </p:anim>
                                        <p:anim calcmode="lin" valueType="num">
                                          <p:cBhvr additive="base">
                                            <p:cTn id="47" dur="600" fill="hold"/>
                                            <p:tgtEl>
                                              <p:spTgt spid="56"/>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78"/>
                                            </p:tgtEl>
                                            <p:attrNameLst>
                                              <p:attrName>style.visibility</p:attrName>
                                            </p:attrNameLst>
                                          </p:cBhvr>
                                          <p:to>
                                            <p:strVal val="visible"/>
                                          </p:to>
                                        </p:set>
                                        <p:anim calcmode="lin" valueType="num">
                                          <p:cBhvr additive="base">
                                            <p:cTn id="50" dur="600" fill="hold"/>
                                            <p:tgtEl>
                                              <p:spTgt spid="78"/>
                                            </p:tgtEl>
                                            <p:attrNameLst>
                                              <p:attrName>ppt_x</p:attrName>
                                            </p:attrNameLst>
                                          </p:cBhvr>
                                          <p:tavLst>
                                            <p:tav tm="0">
                                              <p:val>
                                                <p:strVal val="#ppt_x"/>
                                              </p:val>
                                            </p:tav>
                                            <p:tav tm="100000">
                                              <p:val>
                                                <p:strVal val="#ppt_x"/>
                                              </p:val>
                                            </p:tav>
                                          </p:tavLst>
                                        </p:anim>
                                        <p:anim calcmode="lin" valueType="num">
                                          <p:cBhvr additive="base">
                                            <p:cTn id="51" dur="600" fill="hold"/>
                                            <p:tgtEl>
                                              <p:spTgt spid="78"/>
                                            </p:tgtEl>
                                            <p:attrNameLst>
                                              <p:attrName>ppt_y</p:attrName>
                                            </p:attrNameLst>
                                          </p:cBhvr>
                                          <p:tavLst>
                                            <p:tav tm="0">
                                              <p:val>
                                                <p:strVal val="1+#ppt_h/2"/>
                                              </p:val>
                                            </p:tav>
                                            <p:tav tm="100000">
                                              <p:val>
                                                <p:strVal val="#ppt_y"/>
                                              </p:val>
                                            </p:tav>
                                          </p:tavLst>
                                        </p:anim>
                                      </p:childTnLst>
                                    </p:cTn>
                                  </p:par>
                                </p:childTnLst>
                              </p:cTn>
                            </p:par>
                            <p:par>
                              <p:cTn id="52" fill="hold">
                                <p:stCondLst>
                                  <p:cond delay="2400"/>
                                </p:stCondLst>
                                <p:childTnLst>
                                  <p:par>
                                    <p:cTn id="53" presetID="22" presetClass="entr" presetSubtype="1" fill="hold" grpId="0" nodeType="afterEffect">
                                      <p:stCondLst>
                                        <p:cond delay="0"/>
                                      </p:stCondLst>
                                      <p:childTnLst>
                                        <p:set>
                                          <p:cBhvr>
                                            <p:cTn id="54" dur="1" fill="hold">
                                              <p:stCondLst>
                                                <p:cond delay="0"/>
                                              </p:stCondLst>
                                            </p:cTn>
                                            <p:tgtEl>
                                              <p:spTgt spid="52"/>
                                            </p:tgtEl>
                                            <p:attrNameLst>
                                              <p:attrName>style.visibility</p:attrName>
                                            </p:attrNameLst>
                                          </p:cBhvr>
                                          <p:to>
                                            <p:strVal val="visible"/>
                                          </p:to>
                                        </p:set>
                                        <p:animEffect transition="in" filter="wipe(up)">
                                          <p:cBhvr>
                                            <p:cTn id="55" dur="600"/>
                                            <p:tgtEl>
                                              <p:spTgt spid="52"/>
                                            </p:tgtEl>
                                          </p:cBhvr>
                                        </p:animEffect>
                                      </p:childTnLst>
                                    </p:cTn>
                                  </p:par>
                                  <p:par>
                                    <p:cTn id="56" presetID="2" presetClass="entr" presetSubtype="4" fill="hold" nodeType="withEffect">
                                      <p:stCondLst>
                                        <p:cond delay="0"/>
                                      </p:stCondLst>
                                      <p:childTnLst>
                                        <p:set>
                                          <p:cBhvr>
                                            <p:cTn id="57" dur="1" fill="hold">
                                              <p:stCondLst>
                                                <p:cond delay="0"/>
                                              </p:stCondLst>
                                            </p:cTn>
                                            <p:tgtEl>
                                              <p:spTgt spid="69"/>
                                            </p:tgtEl>
                                            <p:attrNameLst>
                                              <p:attrName>style.visibility</p:attrName>
                                            </p:attrNameLst>
                                          </p:cBhvr>
                                          <p:to>
                                            <p:strVal val="visible"/>
                                          </p:to>
                                        </p:set>
                                        <p:anim calcmode="lin" valueType="num">
                                          <p:cBhvr additive="base">
                                            <p:cTn id="58" dur="600" fill="hold"/>
                                            <p:tgtEl>
                                              <p:spTgt spid="69"/>
                                            </p:tgtEl>
                                            <p:attrNameLst>
                                              <p:attrName>ppt_x</p:attrName>
                                            </p:attrNameLst>
                                          </p:cBhvr>
                                          <p:tavLst>
                                            <p:tav tm="0">
                                              <p:val>
                                                <p:strVal val="#ppt_x"/>
                                              </p:val>
                                            </p:tav>
                                            <p:tav tm="100000">
                                              <p:val>
                                                <p:strVal val="#ppt_x"/>
                                              </p:val>
                                            </p:tav>
                                          </p:tavLst>
                                        </p:anim>
                                        <p:anim calcmode="lin" valueType="num">
                                          <p:cBhvr additive="base">
                                            <p:cTn id="59" dur="600" fill="hold"/>
                                            <p:tgtEl>
                                              <p:spTgt spid="69"/>
                                            </p:tgtEl>
                                            <p:attrNameLst>
                                              <p:attrName>ppt_y</p:attrName>
                                            </p:attrNameLst>
                                          </p:cBhvr>
                                          <p:tavLst>
                                            <p:tav tm="0">
                                              <p:val>
                                                <p:strVal val="1+#ppt_h/2"/>
                                              </p:val>
                                            </p:tav>
                                            <p:tav tm="100000">
                                              <p:val>
                                                <p:strVal val="#ppt_y"/>
                                              </p:val>
                                            </p:tav>
                                          </p:tavLst>
                                        </p:anim>
                                      </p:childTnLst>
                                    </p:cTn>
                                  </p:par>
                                  <p:par>
                                    <p:cTn id="60" presetID="2" presetClass="entr" presetSubtype="1" fill="hold" grpId="0" nodeType="withEffect">
                                      <p:stCondLst>
                                        <p:cond delay="0"/>
                                      </p:stCondLst>
                                      <p:childTnLst>
                                        <p:set>
                                          <p:cBhvr>
                                            <p:cTn id="61" dur="1" fill="hold">
                                              <p:stCondLst>
                                                <p:cond delay="0"/>
                                              </p:stCondLst>
                                            </p:cTn>
                                            <p:tgtEl>
                                              <p:spTgt spid="76"/>
                                            </p:tgtEl>
                                            <p:attrNameLst>
                                              <p:attrName>style.visibility</p:attrName>
                                            </p:attrNameLst>
                                          </p:cBhvr>
                                          <p:to>
                                            <p:strVal val="visible"/>
                                          </p:to>
                                        </p:set>
                                        <p:anim calcmode="lin" valueType="num">
                                          <p:cBhvr additive="base">
                                            <p:cTn id="62" dur="600" fill="hold"/>
                                            <p:tgtEl>
                                              <p:spTgt spid="76"/>
                                            </p:tgtEl>
                                            <p:attrNameLst>
                                              <p:attrName>ppt_x</p:attrName>
                                            </p:attrNameLst>
                                          </p:cBhvr>
                                          <p:tavLst>
                                            <p:tav tm="0">
                                              <p:val>
                                                <p:strVal val="#ppt_x"/>
                                              </p:val>
                                            </p:tav>
                                            <p:tav tm="100000">
                                              <p:val>
                                                <p:strVal val="#ppt_x"/>
                                              </p:val>
                                            </p:tav>
                                          </p:tavLst>
                                        </p:anim>
                                        <p:anim calcmode="lin" valueType="num">
                                          <p:cBhvr additive="base">
                                            <p:cTn id="63" dur="600" fill="hold"/>
                                            <p:tgtEl>
                                              <p:spTgt spid="76"/>
                                            </p:tgtEl>
                                            <p:attrNameLst>
                                              <p:attrName>ppt_y</p:attrName>
                                            </p:attrNameLst>
                                          </p:cBhvr>
                                          <p:tavLst>
                                            <p:tav tm="0">
                                              <p:val>
                                                <p:strVal val="0-#ppt_h/2"/>
                                              </p:val>
                                            </p:tav>
                                            <p:tav tm="100000">
                                              <p:val>
                                                <p:strVal val="#ppt_y"/>
                                              </p:val>
                                            </p:tav>
                                          </p:tavLst>
                                        </p:anim>
                                      </p:childTnLst>
                                    </p:cTn>
                                  </p:par>
                                  <p:par>
                                    <p:cTn id="64" presetID="2" presetClass="entr" presetSubtype="1" fill="hold" grpId="0" nodeType="withEffect">
                                      <p:stCondLst>
                                        <p:cond delay="0"/>
                                      </p:stCondLst>
                                      <p:childTnLst>
                                        <p:set>
                                          <p:cBhvr>
                                            <p:cTn id="65" dur="1" fill="hold">
                                              <p:stCondLst>
                                                <p:cond delay="0"/>
                                              </p:stCondLst>
                                            </p:cTn>
                                            <p:tgtEl>
                                              <p:spTgt spid="59"/>
                                            </p:tgtEl>
                                            <p:attrNameLst>
                                              <p:attrName>style.visibility</p:attrName>
                                            </p:attrNameLst>
                                          </p:cBhvr>
                                          <p:to>
                                            <p:strVal val="visible"/>
                                          </p:to>
                                        </p:set>
                                        <p:anim calcmode="lin" valueType="num">
                                          <p:cBhvr additive="base">
                                            <p:cTn id="66" dur="600" fill="hold"/>
                                            <p:tgtEl>
                                              <p:spTgt spid="59"/>
                                            </p:tgtEl>
                                            <p:attrNameLst>
                                              <p:attrName>ppt_x</p:attrName>
                                            </p:attrNameLst>
                                          </p:cBhvr>
                                          <p:tavLst>
                                            <p:tav tm="0">
                                              <p:val>
                                                <p:strVal val="#ppt_x"/>
                                              </p:val>
                                            </p:tav>
                                            <p:tav tm="100000">
                                              <p:val>
                                                <p:strVal val="#ppt_x"/>
                                              </p:val>
                                            </p:tav>
                                          </p:tavLst>
                                        </p:anim>
                                        <p:anim calcmode="lin" valueType="num">
                                          <p:cBhvr additive="base">
                                            <p:cTn id="67" dur="600" fill="hold"/>
                                            <p:tgtEl>
                                              <p:spTgt spid="5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animBg="1"/>
          <p:bldP spid="51" grpId="0" animBg="1"/>
          <p:bldP spid="52" grpId="0" animBg="1"/>
          <p:bldP spid="53" grpId="0" animBg="1"/>
          <p:bldP spid="54" grpId="0" animBg="1"/>
          <p:bldP spid="55" grpId="0"/>
          <p:bldP spid="56" grpId="0"/>
          <p:bldP spid="57" grpId="0"/>
          <p:bldP spid="58" grpId="0"/>
          <p:bldP spid="59" grpId="0"/>
          <p:bldP spid="75" grpId="0"/>
          <p:bldP spid="76" grpId="0"/>
          <p:bldP spid="77" grpId="0"/>
          <p:bldP spid="78"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زوايا مستديرة 2">
            <a:extLst>
              <a:ext uri="{FF2B5EF4-FFF2-40B4-BE49-F238E27FC236}">
                <a16:creationId xmlns:a16="http://schemas.microsoft.com/office/drawing/2014/main" id="{C5B28DB1-309C-B6B7-8BB2-EB8EAF465927}"/>
              </a:ext>
            </a:extLst>
          </p:cNvPr>
          <p:cNvSpPr/>
          <p:nvPr/>
        </p:nvSpPr>
        <p:spPr>
          <a:xfrm>
            <a:off x="1552135" y="135961"/>
            <a:ext cx="9087729" cy="675141"/>
          </a:xfrm>
          <a:prstGeom prst="roundRect">
            <a:avLst>
              <a:gd name="adj" fmla="val 50000"/>
            </a:avLst>
          </a:prstGeom>
          <a:solidFill>
            <a:srgbClr val="677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solidFill>
                  <a:schemeClr val="bg1"/>
                </a:solidFill>
                <a:latin typeface="Calibri" panose="020F0502020204030204" pitchFamily="34" charset="0"/>
                <a:cs typeface="Calibri" panose="020F0502020204030204" pitchFamily="34" charset="0"/>
              </a:rPr>
              <a:t>مهارة تفكير الناقد</a:t>
            </a:r>
          </a:p>
        </p:txBody>
      </p:sp>
      <p:sp>
        <p:nvSpPr>
          <p:cNvPr id="2" name="مربع نص 1">
            <a:extLst>
              <a:ext uri="{FF2B5EF4-FFF2-40B4-BE49-F238E27FC236}">
                <a16:creationId xmlns:a16="http://schemas.microsoft.com/office/drawing/2014/main" id="{B80AD05F-E3CC-FCE8-D495-2840F9454C01}"/>
              </a:ext>
            </a:extLst>
          </p:cNvPr>
          <p:cNvSpPr txBox="1"/>
          <p:nvPr/>
        </p:nvSpPr>
        <p:spPr>
          <a:xfrm>
            <a:off x="534573" y="1618887"/>
            <a:ext cx="10761784" cy="646331"/>
          </a:xfrm>
          <a:prstGeom prst="rect">
            <a:avLst/>
          </a:prstGeom>
          <a:noFill/>
        </p:spPr>
        <p:txBody>
          <a:bodyPr wrap="square">
            <a:spAutoFit/>
          </a:bodyPr>
          <a:lstStyle/>
          <a:p>
            <a:pPr algn="ctr" rtl="1"/>
            <a:r>
              <a:rPr lang="ar-SA" sz="3600" b="1" dirty="0">
                <a:solidFill>
                  <a:srgbClr val="071727"/>
                </a:solidFill>
                <a:latin typeface="Calibri" panose="020F0502020204030204" pitchFamily="34" charset="0"/>
                <a:cs typeface="Calibri" panose="020F0502020204030204" pitchFamily="34" charset="0"/>
              </a:rPr>
              <a:t>برأيك هل ممكن ان يتفوق الذكاء الاصطناعي على ذكاء البشر؟  </a:t>
            </a:r>
          </a:p>
        </p:txBody>
      </p:sp>
      <p:pic>
        <p:nvPicPr>
          <p:cNvPr id="5" name="صورة 4">
            <a:extLst>
              <a:ext uri="{FF2B5EF4-FFF2-40B4-BE49-F238E27FC236}">
                <a16:creationId xmlns:a16="http://schemas.microsoft.com/office/drawing/2014/main" id="{EA77B8CD-F124-DAD8-16B1-B679B07328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1117" y="2265218"/>
            <a:ext cx="4883728" cy="4883728"/>
          </a:xfrm>
          <a:prstGeom prst="rect">
            <a:avLst/>
          </a:prstGeom>
        </p:spPr>
      </p:pic>
    </p:spTree>
    <p:extLst>
      <p:ext uri="{BB962C8B-B14F-4D97-AF65-F5344CB8AC3E}">
        <p14:creationId xmlns:p14="http://schemas.microsoft.com/office/powerpoint/2010/main" val="1433646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زوايا مستديرة 2">
            <a:extLst>
              <a:ext uri="{FF2B5EF4-FFF2-40B4-BE49-F238E27FC236}">
                <a16:creationId xmlns:a16="http://schemas.microsoft.com/office/drawing/2014/main" id="{C5B28DB1-309C-B6B7-8BB2-EB8EAF465927}"/>
              </a:ext>
            </a:extLst>
          </p:cNvPr>
          <p:cNvSpPr/>
          <p:nvPr/>
        </p:nvSpPr>
        <p:spPr>
          <a:xfrm>
            <a:off x="1552135" y="135961"/>
            <a:ext cx="9087729" cy="675141"/>
          </a:xfrm>
          <a:prstGeom prst="roundRect">
            <a:avLst>
              <a:gd name="adj" fmla="val 50000"/>
            </a:avLst>
          </a:prstGeom>
          <a:solidFill>
            <a:srgbClr val="677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solidFill>
                  <a:schemeClr val="bg1"/>
                </a:solidFill>
                <a:latin typeface="Calibri" panose="020F0502020204030204" pitchFamily="34" charset="0"/>
                <a:cs typeface="Calibri" panose="020F0502020204030204" pitchFamily="34" charset="0"/>
              </a:rPr>
              <a:t>استراتيجية الفهم القرائي</a:t>
            </a:r>
          </a:p>
        </p:txBody>
      </p:sp>
      <p:sp>
        <p:nvSpPr>
          <p:cNvPr id="2" name="مربع نص 1">
            <a:extLst>
              <a:ext uri="{FF2B5EF4-FFF2-40B4-BE49-F238E27FC236}">
                <a16:creationId xmlns:a16="http://schemas.microsoft.com/office/drawing/2014/main" id="{45C05943-F15E-2290-EE10-DCB70C6E084D}"/>
              </a:ext>
            </a:extLst>
          </p:cNvPr>
          <p:cNvSpPr txBox="1"/>
          <p:nvPr/>
        </p:nvSpPr>
        <p:spPr>
          <a:xfrm>
            <a:off x="526366" y="1120676"/>
            <a:ext cx="11139266" cy="2308324"/>
          </a:xfrm>
          <a:prstGeom prst="rect">
            <a:avLst/>
          </a:prstGeom>
          <a:noFill/>
        </p:spPr>
        <p:txBody>
          <a:bodyPr wrap="square">
            <a:spAutoFit/>
          </a:bodyPr>
          <a:lstStyle/>
          <a:p>
            <a:pPr algn="ctr" rtl="1"/>
            <a:r>
              <a:rPr lang="ar-SA" sz="3600" b="1" dirty="0">
                <a:solidFill>
                  <a:srgbClr val="232D3D"/>
                </a:solidFill>
                <a:latin typeface="Calibri" panose="020F0502020204030204" pitchFamily="34" charset="0"/>
                <a:cs typeface="Calibri" panose="020F0502020204030204" pitchFamily="34" charset="0"/>
              </a:rPr>
              <a:t>من خلال استراتيجية الفهم القرائي لنتصفح الكتاب الالكتروني الموجود على سطح المكتب لجهازك صفحة 64 ونجيب على الاسئلة التالية:</a:t>
            </a:r>
          </a:p>
          <a:p>
            <a:pPr marL="571500" indent="-571500" rtl="1">
              <a:buFont typeface="Arial" panose="020B0604020202020204" pitchFamily="34" charset="0"/>
              <a:buChar char="•"/>
            </a:pPr>
            <a:r>
              <a:rPr lang="ar-SA" sz="3600" b="1" dirty="0">
                <a:solidFill>
                  <a:srgbClr val="E54816"/>
                </a:solidFill>
                <a:latin typeface="Calibri" panose="020F0502020204030204" pitchFamily="34" charset="0"/>
                <a:cs typeface="Calibri" panose="020F0502020204030204" pitchFamily="34" charset="0"/>
              </a:rPr>
              <a:t> ما مفهوم الذكاء الاصطناعي؟</a:t>
            </a:r>
          </a:p>
          <a:p>
            <a:pPr marL="571500" indent="-571500" rtl="1">
              <a:buFont typeface="Arial" panose="020B0604020202020204" pitchFamily="34" charset="0"/>
              <a:buChar char="•"/>
            </a:pPr>
            <a:r>
              <a:rPr lang="ar-SA" sz="3600" b="1" dirty="0">
                <a:solidFill>
                  <a:srgbClr val="E54816"/>
                </a:solidFill>
                <a:latin typeface="Calibri" panose="020F0502020204030204" pitchFamily="34" charset="0"/>
                <a:cs typeface="Calibri" panose="020F0502020204030204" pitchFamily="34" charset="0"/>
              </a:rPr>
              <a:t> ماهي نماذج الذكاء الاصطناعي؟ </a:t>
            </a:r>
          </a:p>
        </p:txBody>
      </p:sp>
      <p:pic>
        <p:nvPicPr>
          <p:cNvPr id="7" name="صورة 6">
            <a:extLst>
              <a:ext uri="{FF2B5EF4-FFF2-40B4-BE49-F238E27FC236}">
                <a16:creationId xmlns:a16="http://schemas.microsoft.com/office/drawing/2014/main" id="{7B2626C4-4E88-DA97-815C-DC6F880131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642" y="2331720"/>
            <a:ext cx="6598641" cy="5115888"/>
          </a:xfrm>
          <a:prstGeom prst="rect">
            <a:avLst/>
          </a:prstGeom>
        </p:spPr>
      </p:pic>
    </p:spTree>
    <p:extLst>
      <p:ext uri="{BB962C8B-B14F-4D97-AF65-F5344CB8AC3E}">
        <p14:creationId xmlns:p14="http://schemas.microsoft.com/office/powerpoint/2010/main" val="41936088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زوايا مستديرة 2">
            <a:extLst>
              <a:ext uri="{FF2B5EF4-FFF2-40B4-BE49-F238E27FC236}">
                <a16:creationId xmlns:a16="http://schemas.microsoft.com/office/drawing/2014/main" id="{C5B28DB1-309C-B6B7-8BB2-EB8EAF465927}"/>
              </a:ext>
            </a:extLst>
          </p:cNvPr>
          <p:cNvSpPr/>
          <p:nvPr/>
        </p:nvSpPr>
        <p:spPr>
          <a:xfrm>
            <a:off x="1552135" y="135961"/>
            <a:ext cx="9087729" cy="675141"/>
          </a:xfrm>
          <a:prstGeom prst="roundRect">
            <a:avLst>
              <a:gd name="adj" fmla="val 50000"/>
            </a:avLst>
          </a:prstGeom>
          <a:solidFill>
            <a:srgbClr val="677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solidFill>
                  <a:schemeClr val="bg1"/>
                </a:solidFill>
                <a:latin typeface="Calibri" panose="020F0502020204030204" pitchFamily="34" charset="0"/>
                <a:cs typeface="Calibri" panose="020F0502020204030204" pitchFamily="34" charset="0"/>
              </a:rPr>
              <a:t>ما هو الذكاء الاصطناعي؟</a:t>
            </a:r>
          </a:p>
        </p:txBody>
      </p:sp>
      <p:sp>
        <p:nvSpPr>
          <p:cNvPr id="2" name="مربع نص 1">
            <a:extLst>
              <a:ext uri="{FF2B5EF4-FFF2-40B4-BE49-F238E27FC236}">
                <a16:creationId xmlns:a16="http://schemas.microsoft.com/office/drawing/2014/main" id="{F073B6FB-1AAA-4B37-27C2-F74ED1B576F8}"/>
              </a:ext>
            </a:extLst>
          </p:cNvPr>
          <p:cNvSpPr txBox="1"/>
          <p:nvPr/>
        </p:nvSpPr>
        <p:spPr>
          <a:xfrm>
            <a:off x="757310" y="1294924"/>
            <a:ext cx="10677378" cy="2492990"/>
          </a:xfrm>
          <a:prstGeom prst="rect">
            <a:avLst/>
          </a:prstGeom>
          <a:noFill/>
        </p:spPr>
        <p:txBody>
          <a:bodyPr wrap="square">
            <a:spAutoFit/>
          </a:bodyPr>
          <a:lstStyle/>
          <a:p>
            <a:pPr algn="ctr" rtl="1"/>
            <a:r>
              <a:rPr lang="ar-SA" sz="3600" b="1" dirty="0">
                <a:solidFill>
                  <a:srgbClr val="998675"/>
                </a:solidFill>
                <a:latin typeface="Calibri" panose="020F0502020204030204" pitchFamily="34" charset="0"/>
                <a:cs typeface="Calibri" panose="020F0502020204030204" pitchFamily="34" charset="0"/>
              </a:rPr>
              <a:t>هو علم وهندسة صناعة الآلات الذكية وخاصة برامج الحاسب الذكية.</a:t>
            </a:r>
          </a:p>
          <a:p>
            <a:pPr algn="ctr" rtl="1"/>
            <a:r>
              <a:rPr lang="ar-SA" sz="2800" b="1" dirty="0">
                <a:solidFill>
                  <a:schemeClr val="tx1"/>
                </a:solidFill>
                <a:latin typeface="Calibri" panose="020F0502020204030204" pitchFamily="34" charset="0"/>
                <a:cs typeface="Calibri" panose="020F0502020204030204" pitchFamily="34" charset="0"/>
              </a:rPr>
              <a:t>يشير أيضاً إلى الأنظمة التي تحاكي الذكاء البشري لأداء المهام واتخاذ القرارات مع تحسين نفسها بشكل متكرر بناء على البيانات التي تم جمعها.</a:t>
            </a:r>
          </a:p>
          <a:p>
            <a:pPr algn="ctr" rtl="1"/>
            <a:endParaRPr lang="ar-SA" sz="2800" b="1" dirty="0">
              <a:solidFill>
                <a:srgbClr val="E90A7F"/>
              </a:solidFill>
              <a:latin typeface="Calibri" panose="020F0502020204030204" pitchFamily="34" charset="0"/>
              <a:cs typeface="Calibri" panose="020F0502020204030204" pitchFamily="34" charset="0"/>
            </a:endParaRPr>
          </a:p>
        </p:txBody>
      </p:sp>
      <p:pic>
        <p:nvPicPr>
          <p:cNvPr id="5" name="صورة 4" descr="صورة تحتوي على نص, داكن&#10;&#10;تم إنشاء الوصف تلقائياً">
            <a:extLst>
              <a:ext uri="{FF2B5EF4-FFF2-40B4-BE49-F238E27FC236}">
                <a16:creationId xmlns:a16="http://schemas.microsoft.com/office/drawing/2014/main" id="{EB1B7F4D-7311-D478-C960-03A962DEC128}"/>
              </a:ext>
            </a:extLst>
          </p:cNvPr>
          <p:cNvPicPr>
            <a:picLocks noChangeAspect="1"/>
          </p:cNvPicPr>
          <p:nvPr/>
        </p:nvPicPr>
        <p:blipFill rotWithShape="1">
          <a:blip r:embed="rId2">
            <a:extLst>
              <a:ext uri="{28A0092B-C50C-407E-A947-70E740481C1C}">
                <a14:useLocalDpi xmlns:a14="http://schemas.microsoft.com/office/drawing/2010/main" val="0"/>
              </a:ext>
            </a:extLst>
          </a:blip>
          <a:srcRect t="13128"/>
          <a:stretch/>
        </p:blipFill>
        <p:spPr>
          <a:xfrm>
            <a:off x="-533237" y="2926080"/>
            <a:ext cx="5492525" cy="4761912"/>
          </a:xfrm>
          <a:prstGeom prst="rect">
            <a:avLst/>
          </a:prstGeom>
        </p:spPr>
      </p:pic>
    </p:spTree>
    <p:extLst>
      <p:ext uri="{BB962C8B-B14F-4D97-AF65-F5344CB8AC3E}">
        <p14:creationId xmlns:p14="http://schemas.microsoft.com/office/powerpoint/2010/main" val="2345246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25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25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2">
                                            <p:txEl>
                                              <p:pRg st="1" end="1"/>
                                            </p:txEl>
                                          </p:spTgt>
                                        </p:tgtEl>
                                        <p:attrNameLst>
                                          <p:attrName>style.visibility</p:attrName>
                                        </p:attrNameLst>
                                      </p:cBhvr>
                                      <p:to>
                                        <p:strVal val="visible"/>
                                      </p:to>
                                    </p:set>
                                    <p:anim calcmode="lin" valueType="num">
                                      <p:cBhvr>
                                        <p:cTn id="16" dur="250" fill="hold"/>
                                        <p:tgtEl>
                                          <p:spTgt spid="2">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250" fill="hold"/>
                                        <p:tgtEl>
                                          <p:spTgt spid="2">
                                            <p:txEl>
                                              <p:pRg st="1" end="1"/>
                                            </p:txEl>
                                          </p:spTgt>
                                        </p:tgtEl>
                                        <p:attrNameLst>
                                          <p:attrName>ppt_y</p:attrName>
                                        </p:attrNameLst>
                                      </p:cBhvr>
                                      <p:tavLst>
                                        <p:tav tm="0">
                                          <p:val>
                                            <p:strVal val="#ppt_y"/>
                                          </p:val>
                                        </p:tav>
                                        <p:tav tm="100000">
                                          <p:val>
                                            <p:strVal val="#ppt_y"/>
                                          </p:val>
                                        </p:tav>
                                      </p:tavLst>
                                    </p:anim>
                                    <p:anim calcmode="lin" valueType="num">
                                      <p:cBhvr>
                                        <p:cTn id="18" dur="250" fill="hold"/>
                                        <p:tgtEl>
                                          <p:spTgt spid="2">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250" fill="hold"/>
                                        <p:tgtEl>
                                          <p:spTgt spid="2">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250" tmFilter="0,0; .5, 1; 1, 1"/>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X2Download.com-تطبيقات الذكاء الاصطناعي (1)">
            <a:hlinkClick r:id="" action="ppaction://media"/>
            <a:extLst>
              <a:ext uri="{FF2B5EF4-FFF2-40B4-BE49-F238E27FC236}">
                <a16:creationId xmlns:a16="http://schemas.microsoft.com/office/drawing/2014/main" id="{0D08C258-6D94-3E7A-C978-616DF891C18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744165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7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زوايا مستديرة 2">
            <a:extLst>
              <a:ext uri="{FF2B5EF4-FFF2-40B4-BE49-F238E27FC236}">
                <a16:creationId xmlns:a16="http://schemas.microsoft.com/office/drawing/2014/main" id="{C5B28DB1-309C-B6B7-8BB2-EB8EAF465927}"/>
              </a:ext>
            </a:extLst>
          </p:cNvPr>
          <p:cNvSpPr/>
          <p:nvPr/>
        </p:nvSpPr>
        <p:spPr>
          <a:xfrm>
            <a:off x="1552135" y="135961"/>
            <a:ext cx="9087729" cy="675141"/>
          </a:xfrm>
          <a:prstGeom prst="roundRect">
            <a:avLst>
              <a:gd name="adj" fmla="val 50000"/>
            </a:avLst>
          </a:prstGeom>
          <a:solidFill>
            <a:srgbClr val="677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solidFill>
                  <a:schemeClr val="bg1"/>
                </a:solidFill>
                <a:latin typeface="Calibri" panose="020F0502020204030204" pitchFamily="34" charset="0"/>
                <a:cs typeface="Calibri" panose="020F0502020204030204" pitchFamily="34" charset="0"/>
              </a:rPr>
              <a:t>نماذج الذكاء الاصطناعي</a:t>
            </a:r>
          </a:p>
        </p:txBody>
      </p:sp>
      <p:sp>
        <p:nvSpPr>
          <p:cNvPr id="2" name="مربع نص 1">
            <a:extLst>
              <a:ext uri="{FF2B5EF4-FFF2-40B4-BE49-F238E27FC236}">
                <a16:creationId xmlns:a16="http://schemas.microsoft.com/office/drawing/2014/main" id="{F8C3491A-77FE-D5FB-C591-485B399545C6}"/>
              </a:ext>
            </a:extLst>
          </p:cNvPr>
          <p:cNvSpPr txBox="1"/>
          <p:nvPr/>
        </p:nvSpPr>
        <p:spPr>
          <a:xfrm>
            <a:off x="1139484" y="1257654"/>
            <a:ext cx="9379719" cy="1569660"/>
          </a:xfrm>
          <a:prstGeom prst="rect">
            <a:avLst/>
          </a:prstGeom>
          <a:noFill/>
        </p:spPr>
        <p:txBody>
          <a:bodyPr wrap="square">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ar-SA" sz="2400" b="1" i="0" u="none" strike="noStrike" kern="0" cap="none" spc="0" normalizeH="0" baseline="0" noProof="0" dirty="0">
                <a:ln>
                  <a:noFill/>
                </a:ln>
                <a:solidFill>
                  <a:schemeClr val="accent6">
                    <a:lumMod val="60000"/>
                    <a:lumOff val="40000"/>
                  </a:schemeClr>
                </a:solidFill>
                <a:effectLst/>
                <a:uLnTx/>
                <a:uFillTx/>
                <a:latin typeface="Calibri" panose="020F0502020204030204" pitchFamily="34" charset="0"/>
                <a:cs typeface="Calibri" panose="020F0502020204030204" pitchFamily="34" charset="0"/>
              </a:rPr>
              <a:t>محركات التوصية</a:t>
            </a:r>
            <a:endParaRPr kumimoji="0" lang="en-US" sz="2400" b="1" i="0" u="none" strike="noStrike" kern="0" cap="none" spc="0" normalizeH="0" baseline="0" noProof="0" dirty="0">
              <a:ln>
                <a:noFill/>
              </a:ln>
              <a:solidFill>
                <a:schemeClr val="accent6">
                  <a:lumMod val="60000"/>
                  <a:lumOff val="40000"/>
                </a:schemeClr>
              </a:solidFill>
              <a:effectLst/>
              <a:uLnTx/>
              <a:uFillTx/>
              <a:latin typeface="Calibri" panose="020F0502020204030204" pitchFamily="34" charset="0"/>
              <a:cs typeface="Calibri" panose="020F0502020204030204" pitchFamily="34" charset="0"/>
            </a:endParaRPr>
          </a:p>
          <a:p>
            <a:pPr algn="just" rtl="1">
              <a:buClrTx/>
              <a:defRPr/>
            </a:pPr>
            <a:r>
              <a:rPr lang="ar-SA" sz="2400" b="1" i="0" u="none" strike="noStrike" baseline="0" dirty="0">
                <a:latin typeface="Calibri" panose="020F0502020204030204" pitchFamily="34" charset="0"/>
                <a:cs typeface="Calibri" panose="020F0502020204030204" pitchFamily="34" charset="0"/>
              </a:rPr>
              <a:t>تقدم توصيات مؤتمتة بشأن التسوق والبرامج التلفزيونية بناء </a:t>
            </a:r>
            <a:r>
              <a:rPr lang="ar-SA" sz="2400" b="1" dirty="0">
                <a:latin typeface="Calibri" panose="020F0502020204030204" pitchFamily="34" charset="0"/>
                <a:cs typeface="Calibri" panose="020F0502020204030204" pitchFamily="34" charset="0"/>
              </a:rPr>
              <a:t>على عادات التسوق ومشاهدة التلفزيون لدى المستخدمين مثل:</a:t>
            </a:r>
          </a:p>
          <a:p>
            <a:pPr algn="just" rtl="1">
              <a:buClrTx/>
              <a:defRPr/>
            </a:pPr>
            <a:r>
              <a:rPr lang="ar-SA" sz="2400" b="1" dirty="0">
                <a:latin typeface="Calibri" panose="020F0502020204030204" pitchFamily="34" charset="0"/>
                <a:cs typeface="Calibri" panose="020F0502020204030204" pitchFamily="34" charset="0"/>
              </a:rPr>
              <a:t> </a:t>
            </a:r>
            <a:r>
              <a:rPr lang="en-US" sz="2400" b="1" dirty="0">
                <a:solidFill>
                  <a:schemeClr val="accent6">
                    <a:lumMod val="60000"/>
                    <a:lumOff val="40000"/>
                  </a:schemeClr>
                </a:solidFill>
                <a:latin typeface="Calibri" panose="020F0502020204030204" pitchFamily="34" charset="0"/>
                <a:cs typeface="Calibri" panose="020F0502020204030204" pitchFamily="34" charset="0"/>
              </a:rPr>
              <a:t>YouTube</a:t>
            </a:r>
            <a:r>
              <a:rPr lang="ar-SA" sz="2400" b="1" dirty="0">
                <a:solidFill>
                  <a:schemeClr val="accent6">
                    <a:lumMod val="60000"/>
                    <a:lumOff val="40000"/>
                  </a:schemeClr>
                </a:solidFill>
                <a:latin typeface="Calibri" panose="020F0502020204030204" pitchFamily="34" charset="0"/>
                <a:cs typeface="Calibri" panose="020F0502020204030204" pitchFamily="34" charset="0"/>
              </a:rPr>
              <a:t>– </a:t>
            </a:r>
            <a:r>
              <a:rPr lang="en-US" sz="2400" b="1" dirty="0">
                <a:solidFill>
                  <a:schemeClr val="accent6">
                    <a:lumMod val="60000"/>
                    <a:lumOff val="40000"/>
                  </a:schemeClr>
                </a:solidFill>
                <a:latin typeface="Calibri" panose="020F0502020204030204" pitchFamily="34" charset="0"/>
                <a:cs typeface="Calibri" panose="020F0502020204030204" pitchFamily="34" charset="0"/>
              </a:rPr>
              <a:t>Amazon - LinkedIn</a:t>
            </a:r>
            <a:endParaRPr lang="ar-SA" sz="2400" dirty="0">
              <a:solidFill>
                <a:schemeClr val="accent6">
                  <a:lumMod val="60000"/>
                  <a:lumOff val="40000"/>
                </a:schemeClr>
              </a:solidFill>
              <a:latin typeface="Calibri" panose="020F0502020204030204" pitchFamily="34" charset="0"/>
              <a:cs typeface="Calibri" panose="020F0502020204030204" pitchFamily="34" charset="0"/>
            </a:endParaRPr>
          </a:p>
        </p:txBody>
      </p:sp>
      <p:sp>
        <p:nvSpPr>
          <p:cNvPr id="9" name="مربع نص 8">
            <a:extLst>
              <a:ext uri="{FF2B5EF4-FFF2-40B4-BE49-F238E27FC236}">
                <a16:creationId xmlns:a16="http://schemas.microsoft.com/office/drawing/2014/main" id="{56E90D5C-CEAA-BDAA-163F-950FF25510BF}"/>
              </a:ext>
            </a:extLst>
          </p:cNvPr>
          <p:cNvSpPr txBox="1"/>
          <p:nvPr/>
        </p:nvSpPr>
        <p:spPr>
          <a:xfrm>
            <a:off x="604909" y="3221250"/>
            <a:ext cx="9914292" cy="1200329"/>
          </a:xfrm>
          <a:prstGeom prst="rect">
            <a:avLst/>
          </a:prstGeom>
          <a:noFill/>
        </p:spPr>
        <p:txBody>
          <a:bodyPr wrap="square">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ar-SA" sz="2400" b="1" i="0" u="none" strike="noStrike" kern="0" cap="none" spc="0" normalizeH="0" baseline="0" noProof="0" dirty="0">
                <a:ln>
                  <a:noFill/>
                </a:ln>
                <a:solidFill>
                  <a:schemeClr val="accent5">
                    <a:lumMod val="75000"/>
                  </a:schemeClr>
                </a:solidFill>
                <a:effectLst/>
                <a:uLnTx/>
                <a:uFillTx/>
                <a:latin typeface="Calibri" panose="020F0502020204030204" pitchFamily="34" charset="0"/>
                <a:cs typeface="Calibri" panose="020F0502020204030204" pitchFamily="34" charset="0"/>
              </a:rPr>
              <a:t>روبوتات المحادثة لدعم العملاء</a:t>
            </a:r>
          </a:p>
          <a:p>
            <a:pPr algn="just" rtl="1"/>
            <a:r>
              <a:rPr lang="ar-SA" sz="2400" b="1" i="0" u="none" strike="noStrike" baseline="0" dirty="0">
                <a:latin typeface="Calibri" panose="020F0502020204030204" pitchFamily="34" charset="0"/>
                <a:cs typeface="Calibri" panose="020F0502020204030204" pitchFamily="34" charset="0"/>
              </a:rPr>
              <a:t>تستخدم الذكاء الاصطناعي لفهم مشكلات العملاء وتقديم إجابات أفضل مثل:</a:t>
            </a:r>
          </a:p>
          <a:p>
            <a:pPr algn="just" rtl="1"/>
            <a:r>
              <a:rPr lang="ar-SA" sz="2400" b="1" i="0" u="none" strike="noStrike" baseline="0" dirty="0">
                <a:latin typeface="Calibri" panose="020F0502020204030204" pitchFamily="34" charset="0"/>
                <a:cs typeface="Calibri" panose="020F0502020204030204" pitchFamily="34" charset="0"/>
              </a:rPr>
              <a:t> </a:t>
            </a:r>
            <a:r>
              <a:rPr lang="ar-SA" sz="2400" b="1" i="0" u="none" strike="noStrike" baseline="0" dirty="0">
                <a:solidFill>
                  <a:schemeClr val="accent5">
                    <a:lumMod val="75000"/>
                  </a:schemeClr>
                </a:solidFill>
                <a:latin typeface="Calibri" panose="020F0502020204030204" pitchFamily="34" charset="0"/>
                <a:cs typeface="Calibri" panose="020F0502020204030204" pitchFamily="34" charset="0"/>
              </a:rPr>
              <a:t>أمتراك - وموقع البريد السعودي - رقم مركز الصحة </a:t>
            </a:r>
            <a:r>
              <a:rPr lang="en-US" sz="2400" b="1" i="0" u="none" strike="noStrike" baseline="0" dirty="0">
                <a:solidFill>
                  <a:schemeClr val="accent5">
                    <a:lumMod val="75000"/>
                  </a:schemeClr>
                </a:solidFill>
                <a:latin typeface="Calibri" panose="020F0502020204030204" pitchFamily="34" charset="0"/>
                <a:cs typeface="Calibri" panose="020F0502020204030204" pitchFamily="34" charset="0"/>
              </a:rPr>
              <a:t>937</a:t>
            </a:r>
            <a:endParaRPr lang="ar-SA" sz="2400" dirty="0">
              <a:solidFill>
                <a:schemeClr val="accent5">
                  <a:lumMod val="75000"/>
                </a:schemeClr>
              </a:solidFill>
              <a:latin typeface="Calibri" panose="020F0502020204030204" pitchFamily="34" charset="0"/>
              <a:cs typeface="Calibri" panose="020F0502020204030204" pitchFamily="34" charset="0"/>
            </a:endParaRPr>
          </a:p>
        </p:txBody>
      </p:sp>
      <p:sp>
        <p:nvSpPr>
          <p:cNvPr id="15" name="مربع نص 14">
            <a:extLst>
              <a:ext uri="{FF2B5EF4-FFF2-40B4-BE49-F238E27FC236}">
                <a16:creationId xmlns:a16="http://schemas.microsoft.com/office/drawing/2014/main" id="{60AB41A1-2113-B8BB-4DFA-2F12F92A34B2}"/>
              </a:ext>
            </a:extLst>
          </p:cNvPr>
          <p:cNvSpPr txBox="1"/>
          <p:nvPr/>
        </p:nvSpPr>
        <p:spPr>
          <a:xfrm>
            <a:off x="886263" y="4815516"/>
            <a:ext cx="9632938" cy="1569660"/>
          </a:xfrm>
          <a:prstGeom prst="rect">
            <a:avLst/>
          </a:prstGeom>
          <a:noFill/>
        </p:spPr>
        <p:txBody>
          <a:bodyPr wrap="square">
            <a:spAutoFit/>
          </a:bodyPr>
          <a:lstStyle/>
          <a:p>
            <a:pPr marL="0" marR="0" lvl="0" indent="0" algn="just" defTabSz="914400" rtl="1" eaLnBrk="1" fontAlgn="auto" latinLnBrk="0" hangingPunct="1">
              <a:lnSpc>
                <a:spcPct val="100000"/>
              </a:lnSpc>
              <a:spcBef>
                <a:spcPts val="0"/>
              </a:spcBef>
              <a:spcAft>
                <a:spcPts val="0"/>
              </a:spcAft>
              <a:buClrTx/>
              <a:buSzTx/>
              <a:buFontTx/>
              <a:buNone/>
              <a:tabLst/>
              <a:defRPr/>
            </a:pPr>
            <a:r>
              <a:rPr kumimoji="0" lang="ar-SA" sz="2400" b="1" i="0" u="none" strike="noStrike" kern="0" cap="none" spc="0" normalizeH="0" baseline="0" noProof="0" dirty="0">
                <a:ln>
                  <a:noFill/>
                </a:ln>
                <a:solidFill>
                  <a:schemeClr val="accent2">
                    <a:lumMod val="60000"/>
                    <a:lumOff val="40000"/>
                  </a:schemeClr>
                </a:solidFill>
                <a:effectLst/>
                <a:uLnTx/>
                <a:uFillTx/>
                <a:latin typeface="Calibri" panose="020F0502020204030204" pitchFamily="34" charset="0"/>
                <a:cs typeface="Calibri" panose="020F0502020204030204" pitchFamily="34" charset="0"/>
              </a:rPr>
              <a:t>المساعد الذكي</a:t>
            </a:r>
          </a:p>
          <a:p>
            <a:pPr algn="just" rtl="1"/>
            <a:r>
              <a:rPr lang="ar-SA" sz="2400" b="1" i="0" u="none" strike="noStrike" baseline="0" dirty="0">
                <a:latin typeface="Calibri" panose="020F0502020204030204" pitchFamily="34" charset="0"/>
                <a:cs typeface="Calibri" panose="020F0502020204030204" pitchFamily="34" charset="0"/>
              </a:rPr>
              <a:t>يؤدي المهام وبدون مواعيد الاجتماعات للمستخدم عن طريق تحليل</a:t>
            </a:r>
            <a:r>
              <a:rPr lang="ar-SA" sz="2400" b="1" i="0" u="none" strike="noStrike" dirty="0">
                <a:latin typeface="Calibri" panose="020F0502020204030204" pitchFamily="34" charset="0"/>
                <a:cs typeface="Calibri" panose="020F0502020204030204" pitchFamily="34" charset="0"/>
              </a:rPr>
              <a:t> </a:t>
            </a:r>
            <a:r>
              <a:rPr lang="ar-SA" sz="2400" b="1" i="0" u="none" strike="noStrike" baseline="0" dirty="0">
                <a:latin typeface="Calibri" panose="020F0502020204030204" pitchFamily="34" charset="0"/>
                <a:cs typeface="Calibri" panose="020F0502020204030204" pitchFamily="34" charset="0"/>
              </a:rPr>
              <a:t>المعلومات الشخصية في رسائل البريد الإلكتروني والرسائل النصية مثل:</a:t>
            </a:r>
          </a:p>
          <a:p>
            <a:pPr algn="just" rtl="1"/>
            <a:r>
              <a:rPr lang="en-US" sz="2400" b="1" dirty="0">
                <a:solidFill>
                  <a:schemeClr val="accent2">
                    <a:lumMod val="60000"/>
                    <a:lumOff val="40000"/>
                  </a:schemeClr>
                </a:solidFill>
                <a:latin typeface="Calibri" panose="020F0502020204030204" pitchFamily="34" charset="0"/>
                <a:cs typeface="Calibri" panose="020F0502020204030204" pitchFamily="34" charset="0"/>
              </a:rPr>
              <a:t>Apple Siri</a:t>
            </a:r>
            <a:r>
              <a:rPr lang="ar-SA" sz="2400" b="1" dirty="0">
                <a:solidFill>
                  <a:schemeClr val="accent2">
                    <a:lumMod val="60000"/>
                    <a:lumOff val="40000"/>
                  </a:schemeClr>
                </a:solidFill>
                <a:latin typeface="Calibri" panose="020F0502020204030204" pitchFamily="34" charset="0"/>
                <a:cs typeface="Calibri" panose="020F0502020204030204" pitchFamily="34" charset="0"/>
              </a:rPr>
              <a:t> – </a:t>
            </a:r>
            <a:r>
              <a:rPr lang="en-US" sz="2400" b="1" dirty="0">
                <a:solidFill>
                  <a:schemeClr val="accent2">
                    <a:lumMod val="60000"/>
                    <a:lumOff val="40000"/>
                  </a:schemeClr>
                </a:solidFill>
                <a:latin typeface="Calibri" panose="020F0502020204030204" pitchFamily="34" charset="0"/>
                <a:cs typeface="Calibri" panose="020F0502020204030204" pitchFamily="34" charset="0"/>
              </a:rPr>
              <a:t>Microsoft Cortana</a:t>
            </a:r>
            <a:r>
              <a:rPr lang="ar-SA" sz="2400" b="1" dirty="0">
                <a:solidFill>
                  <a:schemeClr val="accent2">
                    <a:lumMod val="60000"/>
                    <a:lumOff val="40000"/>
                  </a:schemeClr>
                </a:solidFill>
                <a:latin typeface="Calibri" panose="020F0502020204030204" pitchFamily="34" charset="0"/>
                <a:cs typeface="Calibri" panose="020F0502020204030204" pitchFamily="34" charset="0"/>
              </a:rPr>
              <a:t> - </a:t>
            </a:r>
            <a:r>
              <a:rPr lang="en-US" sz="2400" b="1" dirty="0">
                <a:solidFill>
                  <a:schemeClr val="accent2">
                    <a:lumMod val="60000"/>
                    <a:lumOff val="40000"/>
                  </a:schemeClr>
                </a:solidFill>
                <a:latin typeface="Calibri" panose="020F0502020204030204" pitchFamily="34" charset="0"/>
                <a:cs typeface="Calibri" panose="020F0502020204030204" pitchFamily="34" charset="0"/>
              </a:rPr>
              <a:t>Amazon Alexa</a:t>
            </a:r>
            <a:endParaRPr lang="ar-SA" sz="2400" dirty="0">
              <a:solidFill>
                <a:schemeClr val="accent2">
                  <a:lumMod val="60000"/>
                  <a:lumOff val="40000"/>
                </a:schemeClr>
              </a:solidFill>
              <a:latin typeface="Calibri" panose="020F0502020204030204" pitchFamily="34" charset="0"/>
              <a:cs typeface="Calibri" panose="020F0502020204030204" pitchFamily="34" charset="0"/>
            </a:endParaRPr>
          </a:p>
        </p:txBody>
      </p:sp>
      <p:sp>
        <p:nvSpPr>
          <p:cNvPr id="38" name="شكل حر: شكل 37">
            <a:extLst>
              <a:ext uri="{FF2B5EF4-FFF2-40B4-BE49-F238E27FC236}">
                <a16:creationId xmlns:a16="http://schemas.microsoft.com/office/drawing/2014/main" id="{2F9E4679-B284-B647-9ECF-ABA2410E7606}"/>
              </a:ext>
            </a:extLst>
          </p:cNvPr>
          <p:cNvSpPr/>
          <p:nvPr/>
        </p:nvSpPr>
        <p:spPr>
          <a:xfrm>
            <a:off x="10519203" y="1257654"/>
            <a:ext cx="1645921" cy="1569660"/>
          </a:xfrm>
          <a:custGeom>
            <a:avLst/>
            <a:gdLst>
              <a:gd name="connsiteX0" fmla="*/ 0 w 1645921"/>
              <a:gd name="connsiteY0" fmla="*/ 0 h 1569660"/>
              <a:gd name="connsiteX1" fmla="*/ 1384306 w 1645921"/>
              <a:gd name="connsiteY1" fmla="*/ 0 h 1569660"/>
              <a:gd name="connsiteX2" fmla="*/ 1645921 w 1645921"/>
              <a:gd name="connsiteY2" fmla="*/ 261615 h 1569660"/>
              <a:gd name="connsiteX3" fmla="*/ 1645921 w 1645921"/>
              <a:gd name="connsiteY3" fmla="*/ 1308045 h 1569660"/>
              <a:gd name="connsiteX4" fmla="*/ 1384306 w 1645921"/>
              <a:gd name="connsiteY4" fmla="*/ 1569660 h 1569660"/>
              <a:gd name="connsiteX5" fmla="*/ 0 w 1645921"/>
              <a:gd name="connsiteY5" fmla="*/ 156966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5921" h="1569660">
                <a:moveTo>
                  <a:pt x="0" y="0"/>
                </a:moveTo>
                <a:lnTo>
                  <a:pt x="1384306" y="0"/>
                </a:lnTo>
                <a:cubicBezTo>
                  <a:pt x="1528792" y="0"/>
                  <a:pt x="1645921" y="117129"/>
                  <a:pt x="1645921" y="261615"/>
                </a:cubicBezTo>
                <a:lnTo>
                  <a:pt x="1645921" y="1308045"/>
                </a:lnTo>
                <a:cubicBezTo>
                  <a:pt x="1645921" y="1452531"/>
                  <a:pt x="1528792" y="1569660"/>
                  <a:pt x="1384306" y="1569660"/>
                </a:cubicBezTo>
                <a:lnTo>
                  <a:pt x="0" y="1569660"/>
                </a:lnTo>
                <a:close/>
              </a:path>
            </a:pathLst>
          </a:cu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a:endParaRPr lang="ar-SA"/>
          </a:p>
        </p:txBody>
      </p:sp>
      <p:sp>
        <p:nvSpPr>
          <p:cNvPr id="39" name="شكل حر: شكل 38">
            <a:extLst>
              <a:ext uri="{FF2B5EF4-FFF2-40B4-BE49-F238E27FC236}">
                <a16:creationId xmlns:a16="http://schemas.microsoft.com/office/drawing/2014/main" id="{F6FCF3E5-C76C-3D07-6D9C-32F9A834A36C}"/>
              </a:ext>
            </a:extLst>
          </p:cNvPr>
          <p:cNvSpPr/>
          <p:nvPr/>
        </p:nvSpPr>
        <p:spPr>
          <a:xfrm>
            <a:off x="10519202" y="3061421"/>
            <a:ext cx="1645921" cy="1569660"/>
          </a:xfrm>
          <a:custGeom>
            <a:avLst/>
            <a:gdLst>
              <a:gd name="connsiteX0" fmla="*/ 0 w 1645921"/>
              <a:gd name="connsiteY0" fmla="*/ 0 h 1569660"/>
              <a:gd name="connsiteX1" fmla="*/ 1384306 w 1645921"/>
              <a:gd name="connsiteY1" fmla="*/ 0 h 1569660"/>
              <a:gd name="connsiteX2" fmla="*/ 1645921 w 1645921"/>
              <a:gd name="connsiteY2" fmla="*/ 261615 h 1569660"/>
              <a:gd name="connsiteX3" fmla="*/ 1645921 w 1645921"/>
              <a:gd name="connsiteY3" fmla="*/ 1308045 h 1569660"/>
              <a:gd name="connsiteX4" fmla="*/ 1384306 w 1645921"/>
              <a:gd name="connsiteY4" fmla="*/ 1569660 h 1569660"/>
              <a:gd name="connsiteX5" fmla="*/ 0 w 1645921"/>
              <a:gd name="connsiteY5" fmla="*/ 156966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5921" h="1569660">
                <a:moveTo>
                  <a:pt x="0" y="0"/>
                </a:moveTo>
                <a:lnTo>
                  <a:pt x="1384306" y="0"/>
                </a:lnTo>
                <a:cubicBezTo>
                  <a:pt x="1528792" y="0"/>
                  <a:pt x="1645921" y="117129"/>
                  <a:pt x="1645921" y="261615"/>
                </a:cubicBezTo>
                <a:lnTo>
                  <a:pt x="1645921" y="1308045"/>
                </a:lnTo>
                <a:cubicBezTo>
                  <a:pt x="1645921" y="1452531"/>
                  <a:pt x="1528792" y="1569660"/>
                  <a:pt x="1384306" y="1569660"/>
                </a:cubicBezTo>
                <a:lnTo>
                  <a:pt x="0" y="1569660"/>
                </a:lnTo>
                <a:close/>
              </a:path>
            </a:pathLst>
          </a:cu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a:endParaRPr lang="ar-SA"/>
          </a:p>
        </p:txBody>
      </p:sp>
      <p:sp>
        <p:nvSpPr>
          <p:cNvPr id="40" name="شكل حر: شكل 39">
            <a:extLst>
              <a:ext uri="{FF2B5EF4-FFF2-40B4-BE49-F238E27FC236}">
                <a16:creationId xmlns:a16="http://schemas.microsoft.com/office/drawing/2014/main" id="{4312DC2A-DDCC-5E29-AB4F-B053222DB3CF}"/>
              </a:ext>
            </a:extLst>
          </p:cNvPr>
          <p:cNvSpPr/>
          <p:nvPr/>
        </p:nvSpPr>
        <p:spPr>
          <a:xfrm>
            <a:off x="10519201" y="4815516"/>
            <a:ext cx="1645921" cy="1569660"/>
          </a:xfrm>
          <a:custGeom>
            <a:avLst/>
            <a:gdLst>
              <a:gd name="connsiteX0" fmla="*/ 0 w 1645921"/>
              <a:gd name="connsiteY0" fmla="*/ 0 h 1569660"/>
              <a:gd name="connsiteX1" fmla="*/ 1384306 w 1645921"/>
              <a:gd name="connsiteY1" fmla="*/ 0 h 1569660"/>
              <a:gd name="connsiteX2" fmla="*/ 1645921 w 1645921"/>
              <a:gd name="connsiteY2" fmla="*/ 261615 h 1569660"/>
              <a:gd name="connsiteX3" fmla="*/ 1645921 w 1645921"/>
              <a:gd name="connsiteY3" fmla="*/ 1308045 h 1569660"/>
              <a:gd name="connsiteX4" fmla="*/ 1384306 w 1645921"/>
              <a:gd name="connsiteY4" fmla="*/ 1569660 h 1569660"/>
              <a:gd name="connsiteX5" fmla="*/ 0 w 1645921"/>
              <a:gd name="connsiteY5" fmla="*/ 156966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5921" h="1569660">
                <a:moveTo>
                  <a:pt x="0" y="0"/>
                </a:moveTo>
                <a:lnTo>
                  <a:pt x="1384306" y="0"/>
                </a:lnTo>
                <a:cubicBezTo>
                  <a:pt x="1528792" y="0"/>
                  <a:pt x="1645921" y="117129"/>
                  <a:pt x="1645921" y="261615"/>
                </a:cubicBezTo>
                <a:lnTo>
                  <a:pt x="1645921" y="1308045"/>
                </a:lnTo>
                <a:cubicBezTo>
                  <a:pt x="1645921" y="1452531"/>
                  <a:pt x="1528792" y="1569660"/>
                  <a:pt x="1384306" y="1569660"/>
                </a:cubicBezTo>
                <a:lnTo>
                  <a:pt x="0" y="1569660"/>
                </a:lnTo>
                <a:close/>
              </a:path>
            </a:pathLst>
          </a:custGeom>
          <a:solidFill>
            <a:schemeClr val="accent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a:endParaRPr lang="ar-SA"/>
          </a:p>
        </p:txBody>
      </p:sp>
      <p:pic>
        <p:nvPicPr>
          <p:cNvPr id="45" name="صورة 44">
            <a:extLst>
              <a:ext uri="{FF2B5EF4-FFF2-40B4-BE49-F238E27FC236}">
                <a16:creationId xmlns:a16="http://schemas.microsoft.com/office/drawing/2014/main" id="{43B1570F-A5BB-58AD-9D1A-A8E23BED63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82776" y="3023290"/>
            <a:ext cx="1645922" cy="1645922"/>
          </a:xfrm>
          <a:prstGeom prst="rect">
            <a:avLst/>
          </a:prstGeom>
        </p:spPr>
      </p:pic>
      <p:pic>
        <p:nvPicPr>
          <p:cNvPr id="47" name="صورة 46">
            <a:extLst>
              <a:ext uri="{FF2B5EF4-FFF2-40B4-BE49-F238E27FC236}">
                <a16:creationId xmlns:a16="http://schemas.microsoft.com/office/drawing/2014/main" id="{E465B5FB-D4DA-2342-1522-8AD9D5345C7E}"/>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33899" y="4527360"/>
            <a:ext cx="1343676" cy="1857816"/>
          </a:xfrm>
          <a:prstGeom prst="rect">
            <a:avLst/>
          </a:prstGeom>
        </p:spPr>
      </p:pic>
      <p:pic>
        <p:nvPicPr>
          <p:cNvPr id="48" name="Picture 2" descr="Social media">
            <a:extLst>
              <a:ext uri="{FF2B5EF4-FFF2-40B4-BE49-F238E27FC236}">
                <a16:creationId xmlns:a16="http://schemas.microsoft.com/office/drawing/2014/main" id="{132FEADC-0631-381E-4763-913FB266AF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1094" y="1384243"/>
            <a:ext cx="1316481" cy="1316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8443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25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2"/>
                                        </p:tgtEl>
                                        <p:attrNameLst>
                                          <p:attrName>ppt_y</p:attrName>
                                        </p:attrNameLst>
                                      </p:cBhvr>
                                      <p:tavLst>
                                        <p:tav tm="0">
                                          <p:val>
                                            <p:strVal val="#ppt_y"/>
                                          </p:val>
                                        </p:tav>
                                        <p:tav tm="100000">
                                          <p:val>
                                            <p:strVal val="#ppt_y"/>
                                          </p:val>
                                        </p:tav>
                                      </p:tavLst>
                                    </p:anim>
                                    <p:anim calcmode="lin" valueType="num">
                                      <p:cBhvr>
                                        <p:cTn id="9" dur="25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2"/>
                                        </p:tgtEl>
                                      </p:cBhvr>
                                    </p:animEffect>
                                  </p:childTnLst>
                                </p:cTn>
                              </p:par>
                            </p:childTnLst>
                          </p:cTn>
                        </p:par>
                        <p:par>
                          <p:cTn id="12" fill="hold">
                            <p:stCondLst>
                              <p:cond delay="3525"/>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9"/>
                                        </p:tgtEl>
                                        <p:attrNameLst>
                                          <p:attrName>style.visibility</p:attrName>
                                        </p:attrNameLst>
                                      </p:cBhvr>
                                      <p:to>
                                        <p:strVal val="visible"/>
                                      </p:to>
                                    </p:set>
                                    <p:anim calcmode="lin" valueType="num">
                                      <p:cBhvr>
                                        <p:cTn id="15" dur="25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16" dur="250" fill="hold"/>
                                        <p:tgtEl>
                                          <p:spTgt spid="9"/>
                                        </p:tgtEl>
                                        <p:attrNameLst>
                                          <p:attrName>ppt_y</p:attrName>
                                        </p:attrNameLst>
                                      </p:cBhvr>
                                      <p:tavLst>
                                        <p:tav tm="0">
                                          <p:val>
                                            <p:strVal val="#ppt_y"/>
                                          </p:val>
                                        </p:tav>
                                        <p:tav tm="100000">
                                          <p:val>
                                            <p:strVal val="#ppt_y"/>
                                          </p:val>
                                        </p:tav>
                                      </p:tavLst>
                                    </p:anim>
                                    <p:anim calcmode="lin" valueType="num">
                                      <p:cBhvr>
                                        <p:cTn id="17" dur="25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8" dur="25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9" dur="250" tmFilter="0,0; .5, 1; 1, 1"/>
                                        <p:tgtEl>
                                          <p:spTgt spid="9"/>
                                        </p:tgtEl>
                                      </p:cBhvr>
                                    </p:animEffect>
                                  </p:childTnLst>
                                </p:cTn>
                              </p:par>
                            </p:childTnLst>
                          </p:cTn>
                        </p:par>
                        <p:par>
                          <p:cTn id="20" fill="hold">
                            <p:stCondLst>
                              <p:cond delay="6875"/>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15"/>
                                        </p:tgtEl>
                                        <p:attrNameLst>
                                          <p:attrName>style.visibility</p:attrName>
                                        </p:attrNameLst>
                                      </p:cBhvr>
                                      <p:to>
                                        <p:strVal val="visible"/>
                                      </p:to>
                                    </p:set>
                                    <p:anim calcmode="lin" valueType="num">
                                      <p:cBhvr>
                                        <p:cTn id="23" dur="25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24" dur="250" fill="hold"/>
                                        <p:tgtEl>
                                          <p:spTgt spid="15"/>
                                        </p:tgtEl>
                                        <p:attrNameLst>
                                          <p:attrName>ppt_y</p:attrName>
                                        </p:attrNameLst>
                                      </p:cBhvr>
                                      <p:tavLst>
                                        <p:tav tm="0">
                                          <p:val>
                                            <p:strVal val="#ppt_y"/>
                                          </p:val>
                                        </p:tav>
                                        <p:tav tm="100000">
                                          <p:val>
                                            <p:strVal val="#ppt_y"/>
                                          </p:val>
                                        </p:tav>
                                      </p:tavLst>
                                    </p:anim>
                                    <p:anim calcmode="lin" valueType="num">
                                      <p:cBhvr>
                                        <p:cTn id="25" dur="25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26" dur="25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27" dur="250" tmFilter="0,0; .5, 1; 1, 1"/>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زوايا مستديرة 2">
            <a:extLst>
              <a:ext uri="{FF2B5EF4-FFF2-40B4-BE49-F238E27FC236}">
                <a16:creationId xmlns:a16="http://schemas.microsoft.com/office/drawing/2014/main" id="{C5B28DB1-309C-B6B7-8BB2-EB8EAF465927}"/>
              </a:ext>
            </a:extLst>
          </p:cNvPr>
          <p:cNvSpPr/>
          <p:nvPr/>
        </p:nvSpPr>
        <p:spPr>
          <a:xfrm>
            <a:off x="1552135" y="135961"/>
            <a:ext cx="9087729" cy="675141"/>
          </a:xfrm>
          <a:prstGeom prst="roundRect">
            <a:avLst>
              <a:gd name="adj" fmla="val 50000"/>
            </a:avLst>
          </a:prstGeom>
          <a:solidFill>
            <a:srgbClr val="677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solidFill>
                  <a:schemeClr val="bg1"/>
                </a:solidFill>
                <a:latin typeface="Calibri" panose="020F0502020204030204" pitchFamily="34" charset="0"/>
                <a:cs typeface="Calibri" panose="020F0502020204030204" pitchFamily="34" charset="0"/>
              </a:rPr>
              <a:t>المركز الوطني للذكاء الاصطناعي </a:t>
            </a:r>
          </a:p>
        </p:txBody>
      </p:sp>
      <p:pic>
        <p:nvPicPr>
          <p:cNvPr id="7" name="صورة 6">
            <a:extLst>
              <a:ext uri="{FF2B5EF4-FFF2-40B4-BE49-F238E27FC236}">
                <a16:creationId xmlns:a16="http://schemas.microsoft.com/office/drawing/2014/main" id="{79918626-B237-40B6-DB38-217355343D7F}"/>
              </a:ext>
            </a:extLst>
          </p:cNvPr>
          <p:cNvPicPr>
            <a:picLocks noChangeAspect="1"/>
          </p:cNvPicPr>
          <p:nvPr/>
        </p:nvPicPr>
        <p:blipFill>
          <a:blip r:embed="rId2"/>
          <a:stretch>
            <a:fillRect/>
          </a:stretch>
        </p:blipFill>
        <p:spPr>
          <a:xfrm>
            <a:off x="0" y="1321141"/>
            <a:ext cx="12192000" cy="5536859"/>
          </a:xfrm>
          <a:prstGeom prst="rect">
            <a:avLst/>
          </a:prstGeom>
        </p:spPr>
      </p:pic>
      <p:sp>
        <p:nvSpPr>
          <p:cNvPr id="8" name="مربع نص 7">
            <a:extLst>
              <a:ext uri="{FF2B5EF4-FFF2-40B4-BE49-F238E27FC236}">
                <a16:creationId xmlns:a16="http://schemas.microsoft.com/office/drawing/2014/main" id="{7FC8DBFA-2A35-2C4D-5DF9-D40894E5FF45}"/>
              </a:ext>
            </a:extLst>
          </p:cNvPr>
          <p:cNvSpPr txBox="1"/>
          <p:nvPr/>
        </p:nvSpPr>
        <p:spPr>
          <a:xfrm>
            <a:off x="0" y="3867594"/>
            <a:ext cx="12192000" cy="954107"/>
          </a:xfrm>
          <a:prstGeom prst="rect">
            <a:avLst/>
          </a:prstGeom>
          <a:solidFill>
            <a:schemeClr val="bg2"/>
          </a:solidFill>
        </p:spPr>
        <p:txBody>
          <a:bodyPr wrap="square">
            <a:spAutoFit/>
          </a:bodyPr>
          <a:lstStyle/>
          <a:p>
            <a:pPr algn="ctr" rtl="1"/>
            <a:r>
              <a:rPr lang="en-US" sz="2800" b="1" spc="-100" dirty="0">
                <a:latin typeface="Calibri" panose="020F0502020204030204" pitchFamily="34" charset="0"/>
                <a:cs typeface="Calibri" panose="020F0502020204030204" pitchFamily="34" charset="0"/>
              </a:rPr>
              <a:t>يعدّ المركز الوطني للذكاء الاصطناعي أحد الركائز الرئيسية لقيادة الذكاء الاصطناعي في المملكة العربية السعودية لتحقيق ريادتها عالمياً في التطوير والابتكار.</a:t>
            </a:r>
            <a:endParaRPr lang="ar-SA"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276817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زوايا مستديرة 2">
            <a:extLst>
              <a:ext uri="{FF2B5EF4-FFF2-40B4-BE49-F238E27FC236}">
                <a16:creationId xmlns:a16="http://schemas.microsoft.com/office/drawing/2014/main" id="{C5B28DB1-309C-B6B7-8BB2-EB8EAF465927}"/>
              </a:ext>
            </a:extLst>
          </p:cNvPr>
          <p:cNvSpPr/>
          <p:nvPr/>
        </p:nvSpPr>
        <p:spPr>
          <a:xfrm>
            <a:off x="1552135" y="135961"/>
            <a:ext cx="9087729" cy="675141"/>
          </a:xfrm>
          <a:prstGeom prst="roundRect">
            <a:avLst>
              <a:gd name="adj" fmla="val 50000"/>
            </a:avLst>
          </a:prstGeom>
          <a:solidFill>
            <a:srgbClr val="677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solidFill>
                  <a:schemeClr val="bg1"/>
                </a:solidFill>
                <a:latin typeface="Calibri" panose="020F0502020204030204" pitchFamily="34" charset="0"/>
                <a:cs typeface="Calibri" panose="020F0502020204030204" pitchFamily="34" charset="0"/>
              </a:rPr>
              <a:t>دور الذكاء الاصطناعي والبيانات في التحول الرقمي</a:t>
            </a:r>
          </a:p>
        </p:txBody>
      </p:sp>
      <p:sp>
        <p:nvSpPr>
          <p:cNvPr id="2" name="مربع نص 1">
            <a:extLst>
              <a:ext uri="{FF2B5EF4-FFF2-40B4-BE49-F238E27FC236}">
                <a16:creationId xmlns:a16="http://schemas.microsoft.com/office/drawing/2014/main" id="{803D28BF-F7F8-6C8C-9D00-537A0BACC29B}"/>
              </a:ext>
            </a:extLst>
          </p:cNvPr>
          <p:cNvSpPr txBox="1"/>
          <p:nvPr/>
        </p:nvSpPr>
        <p:spPr>
          <a:xfrm>
            <a:off x="127705" y="1085315"/>
            <a:ext cx="11936587" cy="1815882"/>
          </a:xfrm>
          <a:prstGeom prst="rect">
            <a:avLst/>
          </a:prstGeom>
          <a:noFill/>
        </p:spPr>
        <p:txBody>
          <a:bodyPr wrap="square">
            <a:spAutoFit/>
          </a:bodyPr>
          <a:lstStyle/>
          <a:p>
            <a:pPr algn="ctr" rtl="1"/>
            <a:r>
              <a:rPr lang="ar-SA" sz="2800" b="1" dirty="0">
                <a:latin typeface="Calibri" panose="020F0502020204030204" pitchFamily="34" charset="0"/>
                <a:cs typeface="Calibri" panose="020F0502020204030204" pitchFamily="34" charset="0"/>
              </a:rPr>
              <a:t>يُعدُّ الذكاء الاصطناعي والبيانات من العوامل الدافعة إلى التحول الرقمي، حيث أصبحت التعاملات الحديثة أكثر تعقيدًا ويؤدي ذلك إلى كميات كبيرة من البيانات.</a:t>
            </a:r>
          </a:p>
          <a:p>
            <a:pPr algn="ctr" rtl="1"/>
            <a:r>
              <a:rPr lang="ar-SA" sz="2800" b="1" dirty="0">
                <a:latin typeface="Calibri" panose="020F0502020204030204" pitchFamily="34" charset="0"/>
                <a:cs typeface="Calibri" panose="020F0502020204030204" pitchFamily="34" charset="0"/>
              </a:rPr>
              <a:t>يتمكن الذكاء الاصطناعي من تصفية كل هذه البيانات وتقديم رؤى عنها، عندها سيتمكن الأفراد من استخدام تفكيرهم الناقد وخبراتهم لاتخاذ قرارات تطويرية في أعمالهم وحياتهم الشخصية.</a:t>
            </a:r>
          </a:p>
        </p:txBody>
      </p:sp>
      <p:pic>
        <p:nvPicPr>
          <p:cNvPr id="7" name="صورة 6">
            <a:extLst>
              <a:ext uri="{FF2B5EF4-FFF2-40B4-BE49-F238E27FC236}">
                <a16:creationId xmlns:a16="http://schemas.microsoft.com/office/drawing/2014/main" id="{4B1E5DB3-9ADD-91D5-D73A-376BFD8FF0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4641" y="2981343"/>
            <a:ext cx="3876657" cy="3876657"/>
          </a:xfrm>
          <a:prstGeom prst="rect">
            <a:avLst/>
          </a:prstGeom>
        </p:spPr>
      </p:pic>
    </p:spTree>
    <p:extLst>
      <p:ext uri="{BB962C8B-B14F-4D97-AF65-F5344CB8AC3E}">
        <p14:creationId xmlns:p14="http://schemas.microsoft.com/office/powerpoint/2010/main" val="401418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مستطيل: زوايا مستديرة 7">
            <a:extLst>
              <a:ext uri="{FF2B5EF4-FFF2-40B4-BE49-F238E27FC236}">
                <a16:creationId xmlns:a16="http://schemas.microsoft.com/office/drawing/2014/main" id="{1DE98A2D-B1ED-842C-D2C8-CD63ACD0DDE5}"/>
              </a:ext>
            </a:extLst>
          </p:cNvPr>
          <p:cNvSpPr/>
          <p:nvPr/>
        </p:nvSpPr>
        <p:spPr>
          <a:xfrm>
            <a:off x="1552135" y="128102"/>
            <a:ext cx="9087729" cy="675141"/>
          </a:xfrm>
          <a:prstGeom prst="roundRect">
            <a:avLst>
              <a:gd name="adj" fmla="val 50000"/>
            </a:avLst>
          </a:prstGeom>
          <a:solidFill>
            <a:srgbClr val="677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مهارة تفكير ابداعية</a:t>
            </a:r>
          </a:p>
        </p:txBody>
      </p:sp>
      <p:sp>
        <p:nvSpPr>
          <p:cNvPr id="5" name="مربع نص 4">
            <a:extLst>
              <a:ext uri="{FF2B5EF4-FFF2-40B4-BE49-F238E27FC236}">
                <a16:creationId xmlns:a16="http://schemas.microsoft.com/office/drawing/2014/main" id="{907442EB-A52B-3754-3490-30D07303C336}"/>
              </a:ext>
            </a:extLst>
          </p:cNvPr>
          <p:cNvSpPr txBox="1"/>
          <p:nvPr/>
        </p:nvSpPr>
        <p:spPr>
          <a:xfrm>
            <a:off x="3049249" y="1134465"/>
            <a:ext cx="6093500" cy="1077218"/>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صف مدينتك المستقبلة التي </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ستستخدم تقنية الذكاء الاصطناعي ؟</a:t>
            </a:r>
            <a:endParaRPr kumimoji="0" lang="ar-SA" sz="3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pic>
        <p:nvPicPr>
          <p:cNvPr id="12" name="صورة 11">
            <a:extLst>
              <a:ext uri="{FF2B5EF4-FFF2-40B4-BE49-F238E27FC236}">
                <a16:creationId xmlns:a16="http://schemas.microsoft.com/office/drawing/2014/main" id="{CBB8EE27-0718-9FBB-F33E-75A052DD7F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7286" y="1804098"/>
            <a:ext cx="7317426" cy="4925800"/>
          </a:xfrm>
          <a:prstGeom prst="rect">
            <a:avLst/>
          </a:prstGeom>
        </p:spPr>
      </p:pic>
    </p:spTree>
    <p:extLst>
      <p:ext uri="{BB962C8B-B14F-4D97-AF65-F5344CB8AC3E}">
        <p14:creationId xmlns:p14="http://schemas.microsoft.com/office/powerpoint/2010/main" val="27899020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مستطيل: زوايا مستديرة 7">
            <a:extLst>
              <a:ext uri="{FF2B5EF4-FFF2-40B4-BE49-F238E27FC236}">
                <a16:creationId xmlns:a16="http://schemas.microsoft.com/office/drawing/2014/main" id="{1DE98A2D-B1ED-842C-D2C8-CD63ACD0DDE5}"/>
              </a:ext>
            </a:extLst>
          </p:cNvPr>
          <p:cNvSpPr/>
          <p:nvPr/>
        </p:nvSpPr>
        <p:spPr>
          <a:xfrm>
            <a:off x="1552135" y="128102"/>
            <a:ext cx="9087729" cy="675141"/>
          </a:xfrm>
          <a:prstGeom prst="roundRect">
            <a:avLst>
              <a:gd name="adj" fmla="val 50000"/>
            </a:avLst>
          </a:prstGeom>
          <a:solidFill>
            <a:srgbClr val="677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SA" sz="2400" b="1" dirty="0">
                <a:solidFill>
                  <a:schemeClr val="bg1"/>
                </a:solidFill>
                <a:latin typeface="Calibri" panose="020F0502020204030204" pitchFamily="34" charset="0"/>
                <a:cs typeface="Calibri" panose="020F0502020204030204" pitchFamily="34" charset="0"/>
              </a:rPr>
              <a:t>الحضور والغياب</a:t>
            </a:r>
          </a:p>
        </p:txBody>
      </p:sp>
      <p:pic>
        <p:nvPicPr>
          <p:cNvPr id="10" name="صورة 9">
            <a:extLst>
              <a:ext uri="{FF2B5EF4-FFF2-40B4-BE49-F238E27FC236}">
                <a16:creationId xmlns:a16="http://schemas.microsoft.com/office/drawing/2014/main" id="{BFCEA937-6111-CC22-3483-03F11F5456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5090" y="1188080"/>
            <a:ext cx="5541818" cy="5541818"/>
          </a:xfrm>
          <a:prstGeom prst="rect">
            <a:avLst/>
          </a:prstGeom>
        </p:spPr>
      </p:pic>
    </p:spTree>
    <p:extLst>
      <p:ext uri="{BB962C8B-B14F-4D97-AF65-F5344CB8AC3E}">
        <p14:creationId xmlns:p14="http://schemas.microsoft.com/office/powerpoint/2010/main" val="18025710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ستطيل: زوايا مستديرة 5">
            <a:extLst>
              <a:ext uri="{FF2B5EF4-FFF2-40B4-BE49-F238E27FC236}">
                <a16:creationId xmlns:a16="http://schemas.microsoft.com/office/drawing/2014/main" id="{48D17686-9E2C-38B5-EFE2-E7CE5FEAECB6}"/>
              </a:ext>
            </a:extLst>
          </p:cNvPr>
          <p:cNvSpPr/>
          <p:nvPr/>
        </p:nvSpPr>
        <p:spPr>
          <a:xfrm>
            <a:off x="10298772" y="1111348"/>
            <a:ext cx="1644698" cy="554267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3" name="مستطيل: زوايا مستديرة 2">
            <a:extLst>
              <a:ext uri="{FF2B5EF4-FFF2-40B4-BE49-F238E27FC236}">
                <a16:creationId xmlns:a16="http://schemas.microsoft.com/office/drawing/2014/main" id="{C5B28DB1-309C-B6B7-8BB2-EB8EAF465927}"/>
              </a:ext>
            </a:extLst>
          </p:cNvPr>
          <p:cNvSpPr/>
          <p:nvPr/>
        </p:nvSpPr>
        <p:spPr>
          <a:xfrm>
            <a:off x="1552135" y="79690"/>
            <a:ext cx="9087729" cy="675141"/>
          </a:xfrm>
          <a:prstGeom prst="roundRect">
            <a:avLst>
              <a:gd name="adj" fmla="val 50000"/>
            </a:avLst>
          </a:prstGeom>
          <a:solidFill>
            <a:srgbClr val="677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solidFill>
                  <a:schemeClr val="bg1"/>
                </a:solidFill>
                <a:latin typeface="Calibri" panose="020F0502020204030204" pitchFamily="34" charset="0"/>
                <a:cs typeface="Calibri" panose="020F0502020204030204" pitchFamily="34" charset="0"/>
              </a:rPr>
              <a:t>مفاهيم الذكاء الاصطناعي</a:t>
            </a:r>
          </a:p>
        </p:txBody>
      </p:sp>
      <p:sp>
        <p:nvSpPr>
          <p:cNvPr id="7" name="مستطيل: زوايا مستديرة 6">
            <a:extLst>
              <a:ext uri="{FF2B5EF4-FFF2-40B4-BE49-F238E27FC236}">
                <a16:creationId xmlns:a16="http://schemas.microsoft.com/office/drawing/2014/main" id="{D04B7265-9049-963E-5F01-F3E5AD6AD8E3}"/>
              </a:ext>
            </a:extLst>
          </p:cNvPr>
          <p:cNvSpPr/>
          <p:nvPr/>
        </p:nvSpPr>
        <p:spPr>
          <a:xfrm>
            <a:off x="492370" y="1370914"/>
            <a:ext cx="9848606" cy="1175053"/>
          </a:xfrm>
          <a:prstGeom prst="roundRect">
            <a:avLst>
              <a:gd name="adj" fmla="val 175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400" b="1" dirty="0">
                <a:solidFill>
                  <a:schemeClr val="accent5">
                    <a:lumMod val="75000"/>
                  </a:schemeClr>
                </a:solidFill>
                <a:latin typeface="Calibri" panose="020F0502020204030204" pitchFamily="34" charset="0"/>
                <a:cs typeface="Calibri" panose="020F0502020204030204" pitchFamily="34" charset="0"/>
              </a:rPr>
              <a:t>تعلم الاله : </a:t>
            </a:r>
            <a:r>
              <a:rPr lang="ar-SA" sz="2400" b="1" dirty="0">
                <a:solidFill>
                  <a:schemeClr val="tx1"/>
                </a:solidFill>
                <a:latin typeface="Calibri" panose="020F0502020204030204" pitchFamily="34" charset="0"/>
                <a:cs typeface="Calibri" panose="020F0502020204030204" pitchFamily="34" charset="0"/>
              </a:rPr>
              <a:t>مجال فرعي من الذكاء الاصطناعي حيث يهتم بتطوير خوارزميات تمكن أجهزة الحاسب من فهم أنماط التعلم من البيانات المتاحة والقيام بتنبؤات أو تصنيفات أو قرارات بناء على البيانات الجديدة.</a:t>
            </a:r>
          </a:p>
        </p:txBody>
      </p:sp>
      <p:sp>
        <p:nvSpPr>
          <p:cNvPr id="8" name="مستطيل: زوايا مستديرة 7">
            <a:extLst>
              <a:ext uri="{FF2B5EF4-FFF2-40B4-BE49-F238E27FC236}">
                <a16:creationId xmlns:a16="http://schemas.microsoft.com/office/drawing/2014/main" id="{0374B038-E53B-9F33-3EEF-3B8D772D632C}"/>
              </a:ext>
            </a:extLst>
          </p:cNvPr>
          <p:cNvSpPr/>
          <p:nvPr/>
        </p:nvSpPr>
        <p:spPr>
          <a:xfrm>
            <a:off x="226306" y="3090071"/>
            <a:ext cx="10114670" cy="1175053"/>
          </a:xfrm>
          <a:prstGeom prst="roundRect">
            <a:avLst>
              <a:gd name="adj" fmla="val 175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400" b="1" dirty="0">
                <a:solidFill>
                  <a:schemeClr val="accent4"/>
                </a:solidFill>
                <a:latin typeface="Calibri" panose="020F0502020204030204" pitchFamily="34" charset="0"/>
                <a:cs typeface="Calibri" panose="020F0502020204030204" pitchFamily="34" charset="0"/>
              </a:rPr>
              <a:t>الشبكة العصبية : </a:t>
            </a:r>
            <a:r>
              <a:rPr lang="ar-SA" sz="2400" b="1" dirty="0">
                <a:solidFill>
                  <a:schemeClr val="tx1"/>
                </a:solidFill>
                <a:latin typeface="Calibri" panose="020F0502020204030204" pitchFamily="34" charset="0"/>
                <a:cs typeface="Calibri" panose="020F0502020204030204" pitchFamily="34" charset="0"/>
              </a:rPr>
              <a:t>هي نموذج حوسبي في الذكاء الاصطناعي مستوحى من الشبكات العصبية البيولوجية للدماغ.</a:t>
            </a:r>
          </a:p>
        </p:txBody>
      </p:sp>
      <p:sp>
        <p:nvSpPr>
          <p:cNvPr id="9" name="مستطيل: زوايا مستديرة 8">
            <a:extLst>
              <a:ext uri="{FF2B5EF4-FFF2-40B4-BE49-F238E27FC236}">
                <a16:creationId xmlns:a16="http://schemas.microsoft.com/office/drawing/2014/main" id="{A7712FA9-5594-9576-B9D4-B1DB4DE4B87A}"/>
              </a:ext>
            </a:extLst>
          </p:cNvPr>
          <p:cNvSpPr/>
          <p:nvPr/>
        </p:nvSpPr>
        <p:spPr>
          <a:xfrm>
            <a:off x="492370" y="5048430"/>
            <a:ext cx="9848606" cy="1175053"/>
          </a:xfrm>
          <a:prstGeom prst="roundRect">
            <a:avLst>
              <a:gd name="adj" fmla="val 175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rtl="1"/>
            <a:r>
              <a:rPr lang="ar-SA" sz="2400" b="1" dirty="0">
                <a:solidFill>
                  <a:schemeClr val="accent6">
                    <a:lumMod val="75000"/>
                  </a:schemeClr>
                </a:solidFill>
                <a:latin typeface="Calibri" panose="020F0502020204030204" pitchFamily="34" charset="0"/>
                <a:cs typeface="Calibri" panose="020F0502020204030204" pitchFamily="34" charset="0"/>
              </a:rPr>
              <a:t>معالجة اللغات الطبيعية : </a:t>
            </a:r>
            <a:r>
              <a:rPr lang="ar-SA" sz="2400" b="1" dirty="0">
                <a:solidFill>
                  <a:schemeClr val="tx1"/>
                </a:solidFill>
                <a:latin typeface="Calibri" panose="020F0502020204030204" pitchFamily="34" charset="0"/>
                <a:cs typeface="Calibri" panose="020F0502020204030204" pitchFamily="34" charset="0"/>
              </a:rPr>
              <a:t>يهتم بفهم أو توليد اللغة البشرية سواء كانت على شكل نص أو كلام. نستخدم في العديد من التطبيقات المختلفة مثل: ترجمة اللغة، والمكالمات في الهاتف المحمول، والتنبؤ بالنص، ويستخدمها أيضا المساعد الذكي ليتمكن من فهم الأمر وإرجاع الاستجابة.</a:t>
            </a:r>
          </a:p>
        </p:txBody>
      </p:sp>
      <p:pic>
        <p:nvPicPr>
          <p:cNvPr id="2" name="Picture 2">
            <a:extLst>
              <a:ext uri="{FF2B5EF4-FFF2-40B4-BE49-F238E27FC236}">
                <a16:creationId xmlns:a16="http://schemas.microsoft.com/office/drawing/2014/main" id="{770187B6-8063-E79A-C7FE-F3FA80E633A9}"/>
              </a:ext>
            </a:extLst>
          </p:cNvPr>
          <p:cNvPicPr>
            <a:picLocks noChangeAspect="1" noChangeArrowheads="1"/>
          </p:cNvPicPr>
          <p:nvPr/>
        </p:nvPicPr>
        <p:blipFill>
          <a:blip r:embed="rId2"/>
          <a:srcRect/>
          <a:stretch/>
        </p:blipFill>
        <p:spPr bwMode="auto">
          <a:xfrm>
            <a:off x="10526433" y="1372768"/>
            <a:ext cx="1173197" cy="11731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FBF8F8D3-F7D2-899E-8CDC-0C62D3088A58}"/>
              </a:ext>
            </a:extLst>
          </p:cNvPr>
          <p:cNvPicPr>
            <a:picLocks noChangeAspect="1" noChangeArrowheads="1"/>
          </p:cNvPicPr>
          <p:nvPr/>
        </p:nvPicPr>
        <p:blipFill>
          <a:blip r:embed="rId3"/>
          <a:srcRect/>
          <a:stretch/>
        </p:blipFill>
        <p:spPr bwMode="auto">
          <a:xfrm>
            <a:off x="10526432" y="5050284"/>
            <a:ext cx="1173197" cy="11731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04C0CB1F-8B8C-2775-FABC-9B30D51C1500}"/>
              </a:ext>
            </a:extLst>
          </p:cNvPr>
          <p:cNvPicPr>
            <a:picLocks noChangeAspect="1" noChangeArrowheads="1"/>
          </p:cNvPicPr>
          <p:nvPr/>
        </p:nvPicPr>
        <p:blipFill>
          <a:blip r:embed="rId4"/>
          <a:srcRect/>
          <a:stretch/>
        </p:blipFill>
        <p:spPr bwMode="auto">
          <a:xfrm>
            <a:off x="10526432" y="3147653"/>
            <a:ext cx="1251059" cy="1251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73840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98000" fill="hold" grpId="0" nodeType="clickEffect" p14:presetBounceEnd="94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94000">
                                          <p:cBhvr additive="base">
                                            <p:cTn id="7" dur="500" fill="hold"/>
                                            <p:tgtEl>
                                              <p:spTgt spid="7"/>
                                            </p:tgtEl>
                                            <p:attrNameLst>
                                              <p:attrName>ppt_x</p:attrName>
                                            </p:attrNameLst>
                                          </p:cBhvr>
                                          <p:tavLst>
                                            <p:tav tm="0">
                                              <p:val>
                                                <p:strVal val="0-#ppt_w/2"/>
                                              </p:val>
                                            </p:tav>
                                            <p:tav tm="100000">
                                              <p:val>
                                                <p:strVal val="#ppt_x"/>
                                              </p:val>
                                            </p:tav>
                                          </p:tavLst>
                                        </p:anim>
                                        <p:anim calcmode="lin" valueType="num" p14:bounceEnd="94000">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accel="98000" fill="hold" grpId="0" nodeType="afterEffect" p14:presetBounceEnd="94000">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94000">
                                          <p:cBhvr additive="base">
                                            <p:cTn id="12" dur="500" fill="hold"/>
                                            <p:tgtEl>
                                              <p:spTgt spid="8"/>
                                            </p:tgtEl>
                                            <p:attrNameLst>
                                              <p:attrName>ppt_x</p:attrName>
                                            </p:attrNameLst>
                                          </p:cBhvr>
                                          <p:tavLst>
                                            <p:tav tm="0">
                                              <p:val>
                                                <p:strVal val="0-#ppt_w/2"/>
                                              </p:val>
                                            </p:tav>
                                            <p:tav tm="100000">
                                              <p:val>
                                                <p:strVal val="#ppt_x"/>
                                              </p:val>
                                            </p:tav>
                                          </p:tavLst>
                                        </p:anim>
                                        <p:anim calcmode="lin" valueType="num" p14:bounceEnd="94000">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accel="98000" fill="hold" grpId="0" nodeType="afterEffect" p14:presetBounceEnd="94000">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14:bounceEnd="94000">
                                          <p:cBhvr additive="base">
                                            <p:cTn id="17" dur="500" fill="hold"/>
                                            <p:tgtEl>
                                              <p:spTgt spid="9"/>
                                            </p:tgtEl>
                                            <p:attrNameLst>
                                              <p:attrName>ppt_x</p:attrName>
                                            </p:attrNameLst>
                                          </p:cBhvr>
                                          <p:tavLst>
                                            <p:tav tm="0">
                                              <p:val>
                                                <p:strVal val="0-#ppt_w/2"/>
                                              </p:val>
                                            </p:tav>
                                            <p:tav tm="100000">
                                              <p:val>
                                                <p:strVal val="#ppt_x"/>
                                              </p:val>
                                            </p:tav>
                                          </p:tavLst>
                                        </p:anim>
                                        <p:anim calcmode="lin" valueType="num" p14:bounceEnd="94000">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9800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accel="98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0-#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accel="9800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0-#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زوايا مستديرة 2">
            <a:extLst>
              <a:ext uri="{FF2B5EF4-FFF2-40B4-BE49-F238E27FC236}">
                <a16:creationId xmlns:a16="http://schemas.microsoft.com/office/drawing/2014/main" id="{C5B28DB1-309C-B6B7-8BB2-EB8EAF465927}"/>
              </a:ext>
            </a:extLst>
          </p:cNvPr>
          <p:cNvSpPr/>
          <p:nvPr/>
        </p:nvSpPr>
        <p:spPr>
          <a:xfrm>
            <a:off x="1552135" y="135961"/>
            <a:ext cx="9087729" cy="675141"/>
          </a:xfrm>
          <a:prstGeom prst="roundRect">
            <a:avLst>
              <a:gd name="adj" fmla="val 50000"/>
            </a:avLst>
          </a:prstGeom>
          <a:solidFill>
            <a:srgbClr val="677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solidFill>
                  <a:schemeClr val="bg1"/>
                </a:solidFill>
                <a:latin typeface="Calibri" panose="020F0502020204030204" pitchFamily="34" charset="0"/>
                <a:cs typeface="Calibri" panose="020F0502020204030204" pitchFamily="34" charset="0"/>
              </a:rPr>
              <a:t>أهمية تعلم الآلة في الذكاء الاصطناعي</a:t>
            </a:r>
          </a:p>
        </p:txBody>
      </p:sp>
      <p:sp>
        <p:nvSpPr>
          <p:cNvPr id="2" name="عنوان 4">
            <a:extLst>
              <a:ext uri="{FF2B5EF4-FFF2-40B4-BE49-F238E27FC236}">
                <a16:creationId xmlns:a16="http://schemas.microsoft.com/office/drawing/2014/main" id="{90004DF5-AF59-D21A-00A8-9BE00B804C12}"/>
              </a:ext>
            </a:extLst>
          </p:cNvPr>
          <p:cNvSpPr txBox="1">
            <a:spLocks/>
          </p:cNvSpPr>
          <p:nvPr/>
        </p:nvSpPr>
        <p:spPr>
          <a:xfrm>
            <a:off x="293076" y="1411252"/>
            <a:ext cx="11605846" cy="151219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600"/>
              <a:buFont typeface="Archivo Black"/>
              <a:buNone/>
              <a:defRPr sz="5200" b="0" i="0" u="none" strike="noStrike" cap="none">
                <a:solidFill>
                  <a:schemeClr val="dk2"/>
                </a:solidFill>
                <a:latin typeface="Archivo Black"/>
                <a:ea typeface="Archivo Black"/>
                <a:cs typeface="Archivo Black"/>
                <a:sym typeface="Archivo Black"/>
              </a:defRPr>
            </a:lvl1pPr>
            <a:lvl2pPr marR="0" lvl="1" algn="ctr" rtl="0">
              <a:lnSpc>
                <a:spcPct val="100000"/>
              </a:lnSpc>
              <a:spcBef>
                <a:spcPts val="0"/>
              </a:spcBef>
              <a:spcAft>
                <a:spcPts val="0"/>
              </a:spcAft>
              <a:buClr>
                <a:schemeClr val="dk1"/>
              </a:buClr>
              <a:buSzPts val="3600"/>
              <a:buFont typeface="Archivo Black"/>
              <a:buNone/>
              <a:defRPr sz="3600" b="0" i="0" u="none" strike="noStrike" cap="none">
                <a:solidFill>
                  <a:schemeClr val="dk1"/>
                </a:solidFill>
                <a:latin typeface="Archivo Black"/>
                <a:ea typeface="Archivo Black"/>
                <a:cs typeface="Archivo Black"/>
                <a:sym typeface="Archivo Black"/>
              </a:defRPr>
            </a:lvl2pPr>
            <a:lvl3pPr marR="0" lvl="2" algn="ctr" rtl="0">
              <a:lnSpc>
                <a:spcPct val="100000"/>
              </a:lnSpc>
              <a:spcBef>
                <a:spcPts val="0"/>
              </a:spcBef>
              <a:spcAft>
                <a:spcPts val="0"/>
              </a:spcAft>
              <a:buClr>
                <a:schemeClr val="dk1"/>
              </a:buClr>
              <a:buSzPts val="3600"/>
              <a:buFont typeface="Archivo Black"/>
              <a:buNone/>
              <a:defRPr sz="3600" b="0" i="0" u="none" strike="noStrike" cap="none">
                <a:solidFill>
                  <a:schemeClr val="dk1"/>
                </a:solidFill>
                <a:latin typeface="Archivo Black"/>
                <a:ea typeface="Archivo Black"/>
                <a:cs typeface="Archivo Black"/>
                <a:sym typeface="Archivo Black"/>
              </a:defRPr>
            </a:lvl3pPr>
            <a:lvl4pPr marR="0" lvl="3" algn="ctr" rtl="0">
              <a:lnSpc>
                <a:spcPct val="100000"/>
              </a:lnSpc>
              <a:spcBef>
                <a:spcPts val="0"/>
              </a:spcBef>
              <a:spcAft>
                <a:spcPts val="0"/>
              </a:spcAft>
              <a:buClr>
                <a:schemeClr val="dk1"/>
              </a:buClr>
              <a:buSzPts val="3600"/>
              <a:buFont typeface="Archivo Black"/>
              <a:buNone/>
              <a:defRPr sz="3600" b="0" i="0" u="none" strike="noStrike" cap="none">
                <a:solidFill>
                  <a:schemeClr val="dk1"/>
                </a:solidFill>
                <a:latin typeface="Archivo Black"/>
                <a:ea typeface="Archivo Black"/>
                <a:cs typeface="Archivo Black"/>
                <a:sym typeface="Archivo Black"/>
              </a:defRPr>
            </a:lvl4pPr>
            <a:lvl5pPr marR="0" lvl="4" algn="ctr" rtl="0">
              <a:lnSpc>
                <a:spcPct val="100000"/>
              </a:lnSpc>
              <a:spcBef>
                <a:spcPts val="0"/>
              </a:spcBef>
              <a:spcAft>
                <a:spcPts val="0"/>
              </a:spcAft>
              <a:buClr>
                <a:schemeClr val="dk1"/>
              </a:buClr>
              <a:buSzPts val="3600"/>
              <a:buFont typeface="Archivo Black"/>
              <a:buNone/>
              <a:defRPr sz="3600" b="0" i="0" u="none" strike="noStrike" cap="none">
                <a:solidFill>
                  <a:schemeClr val="dk1"/>
                </a:solidFill>
                <a:latin typeface="Archivo Black"/>
                <a:ea typeface="Archivo Black"/>
                <a:cs typeface="Archivo Black"/>
                <a:sym typeface="Archivo Black"/>
              </a:defRPr>
            </a:lvl5pPr>
            <a:lvl6pPr marR="0" lvl="5" algn="ctr" rtl="0">
              <a:lnSpc>
                <a:spcPct val="100000"/>
              </a:lnSpc>
              <a:spcBef>
                <a:spcPts val="0"/>
              </a:spcBef>
              <a:spcAft>
                <a:spcPts val="0"/>
              </a:spcAft>
              <a:buClr>
                <a:schemeClr val="dk1"/>
              </a:buClr>
              <a:buSzPts val="3600"/>
              <a:buFont typeface="Archivo Black"/>
              <a:buNone/>
              <a:defRPr sz="3600" b="0" i="0" u="none" strike="noStrike" cap="none">
                <a:solidFill>
                  <a:schemeClr val="dk1"/>
                </a:solidFill>
                <a:latin typeface="Archivo Black"/>
                <a:ea typeface="Archivo Black"/>
                <a:cs typeface="Archivo Black"/>
                <a:sym typeface="Archivo Black"/>
              </a:defRPr>
            </a:lvl6pPr>
            <a:lvl7pPr marR="0" lvl="6" algn="ctr" rtl="0">
              <a:lnSpc>
                <a:spcPct val="100000"/>
              </a:lnSpc>
              <a:spcBef>
                <a:spcPts val="0"/>
              </a:spcBef>
              <a:spcAft>
                <a:spcPts val="0"/>
              </a:spcAft>
              <a:buClr>
                <a:schemeClr val="dk1"/>
              </a:buClr>
              <a:buSzPts val="3600"/>
              <a:buFont typeface="Archivo Black"/>
              <a:buNone/>
              <a:defRPr sz="3600" b="0" i="0" u="none" strike="noStrike" cap="none">
                <a:solidFill>
                  <a:schemeClr val="dk1"/>
                </a:solidFill>
                <a:latin typeface="Archivo Black"/>
                <a:ea typeface="Archivo Black"/>
                <a:cs typeface="Archivo Black"/>
                <a:sym typeface="Archivo Black"/>
              </a:defRPr>
            </a:lvl7pPr>
            <a:lvl8pPr marR="0" lvl="7" algn="ctr" rtl="0">
              <a:lnSpc>
                <a:spcPct val="100000"/>
              </a:lnSpc>
              <a:spcBef>
                <a:spcPts val="0"/>
              </a:spcBef>
              <a:spcAft>
                <a:spcPts val="0"/>
              </a:spcAft>
              <a:buClr>
                <a:schemeClr val="dk1"/>
              </a:buClr>
              <a:buSzPts val="3600"/>
              <a:buFont typeface="Archivo Black"/>
              <a:buNone/>
              <a:defRPr sz="3600" b="0" i="0" u="none" strike="noStrike" cap="none">
                <a:solidFill>
                  <a:schemeClr val="dk1"/>
                </a:solidFill>
                <a:latin typeface="Archivo Black"/>
                <a:ea typeface="Archivo Black"/>
                <a:cs typeface="Archivo Black"/>
                <a:sym typeface="Archivo Black"/>
              </a:defRPr>
            </a:lvl8pPr>
            <a:lvl9pPr marR="0" lvl="8" algn="ctr" rtl="0">
              <a:lnSpc>
                <a:spcPct val="100000"/>
              </a:lnSpc>
              <a:spcBef>
                <a:spcPts val="0"/>
              </a:spcBef>
              <a:spcAft>
                <a:spcPts val="0"/>
              </a:spcAft>
              <a:buClr>
                <a:schemeClr val="dk1"/>
              </a:buClr>
              <a:buSzPts val="3600"/>
              <a:buFont typeface="Archivo Black"/>
              <a:buNone/>
              <a:defRPr sz="3600" b="0" i="0" u="none" strike="noStrike" cap="none">
                <a:solidFill>
                  <a:schemeClr val="dk1"/>
                </a:solidFill>
                <a:latin typeface="Archivo Black"/>
                <a:ea typeface="Archivo Black"/>
                <a:cs typeface="Archivo Black"/>
                <a:sym typeface="Archivo Black"/>
              </a:defRPr>
            </a:lvl9pPr>
          </a:lstStyle>
          <a:p>
            <a:pPr algn="ctr" rtl="1"/>
            <a:r>
              <a:rPr lang="ar-SA" sz="2800" b="1" dirty="0">
                <a:solidFill>
                  <a:schemeClr val="tx1"/>
                </a:solidFill>
                <a:latin typeface="Calibri" panose="020F0502020204030204" pitchFamily="34" charset="0"/>
                <a:cs typeface="Calibri" panose="020F0502020204030204" pitchFamily="34" charset="0"/>
              </a:rPr>
              <a:t>يعد تعلم الآلة أحد أهم المجالات الفرعية لتقنيات الذكاء الاصطناعي نظرًا لقدرته على التعميم، فيمكنه تحليل البيانات ثم اكتشاف الأنماط. </a:t>
            </a:r>
          </a:p>
          <a:p>
            <a:pPr algn="ctr" rtl="1"/>
            <a:r>
              <a:rPr lang="ar-SA" sz="2800" b="1" dirty="0">
                <a:solidFill>
                  <a:schemeClr val="tx1"/>
                </a:solidFill>
                <a:latin typeface="Calibri" panose="020F0502020204030204" pitchFamily="34" charset="0"/>
                <a:cs typeface="Calibri" panose="020F0502020204030204" pitchFamily="34" charset="0"/>
              </a:rPr>
              <a:t>من خلال ذلك </a:t>
            </a:r>
            <a:r>
              <a:rPr lang="ar-SA" sz="2800" b="1" dirty="0">
                <a:solidFill>
                  <a:srgbClr val="016166"/>
                </a:solidFill>
                <a:latin typeface="Calibri" panose="020F0502020204030204" pitchFamily="34" charset="0"/>
                <a:cs typeface="Calibri" panose="020F0502020204030204" pitchFamily="34" charset="0"/>
              </a:rPr>
              <a:t>يمكنه التعامل مع البيانات الجديدة ثم توفير رؤى جديدة معتمدًا على الأنماط الموجودة في البيانات المستخدمة لتدريب النموذج. </a:t>
            </a:r>
          </a:p>
          <a:p>
            <a:pPr algn="ctr" rtl="1"/>
            <a:r>
              <a:rPr lang="ar-SA" sz="2800" b="1" dirty="0">
                <a:solidFill>
                  <a:srgbClr val="E54816"/>
                </a:solidFill>
                <a:latin typeface="Calibri" panose="020F0502020204030204" pitchFamily="34" charset="0"/>
                <a:cs typeface="Calibri" panose="020F0502020204030204" pitchFamily="34" charset="0"/>
              </a:rPr>
              <a:t>يشبه الأمر قيام المعلم </a:t>
            </a:r>
            <a:r>
              <a:rPr lang="ar-SA" sz="2800" b="1" dirty="0">
                <a:solidFill>
                  <a:schemeClr val="tx1"/>
                </a:solidFill>
                <a:latin typeface="Calibri" panose="020F0502020204030204" pitchFamily="34" charset="0"/>
                <a:cs typeface="Calibri" panose="020F0502020204030204" pitchFamily="34" charset="0"/>
              </a:rPr>
              <a:t>بشرح بعض التمارين للطالب ومن ثمَّ يمكن للطالب حل مجموعة مشكلات جديدة دون توجيه من المعلم.</a:t>
            </a:r>
          </a:p>
        </p:txBody>
      </p:sp>
      <p:pic>
        <p:nvPicPr>
          <p:cNvPr id="9" name="صورة 8">
            <a:extLst>
              <a:ext uri="{FF2B5EF4-FFF2-40B4-BE49-F238E27FC236}">
                <a16:creationId xmlns:a16="http://schemas.microsoft.com/office/drawing/2014/main" id="{DE3461CC-0EA0-8764-85C7-5BC39E73B0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928" y="3082021"/>
            <a:ext cx="4744915" cy="3804113"/>
          </a:xfrm>
          <a:prstGeom prst="rect">
            <a:avLst/>
          </a:prstGeom>
        </p:spPr>
      </p:pic>
    </p:spTree>
    <p:extLst>
      <p:ext uri="{BB962C8B-B14F-4D97-AF65-F5344CB8AC3E}">
        <p14:creationId xmlns:p14="http://schemas.microsoft.com/office/powerpoint/2010/main" val="3327059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باب مفتوح" descr="صورة تحتوي على نافذة, داخلي, باب, داكن&#10;&#10;تم إنشاء الوصف تلقائياً">
            <a:hlinkClick r:id="rId4" action="ppaction://hlinksldjump"/>
            <a:extLst>
              <a:ext uri="{FF2B5EF4-FFF2-40B4-BE49-F238E27FC236}">
                <a16:creationId xmlns:a16="http://schemas.microsoft.com/office/drawing/2014/main" id="{2A6F729B-73DE-F12C-9FE3-3C304D2FDA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68255" y="668716"/>
            <a:ext cx="2209714" cy="4773870"/>
          </a:xfrm>
          <a:prstGeom prst="rect">
            <a:avLst/>
          </a:prstGeom>
        </p:spPr>
      </p:pic>
      <p:pic>
        <p:nvPicPr>
          <p:cNvPr id="6" name="باب مغلق" descr="صورة تحتوي على نافذة, باب&#10;&#10;تم إنشاء الوصف تلقائياً">
            <a:extLst>
              <a:ext uri="{FF2B5EF4-FFF2-40B4-BE49-F238E27FC236}">
                <a16:creationId xmlns:a16="http://schemas.microsoft.com/office/drawing/2014/main" id="{A5A9427E-2196-8242-89FB-AA8A020099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68255" y="849984"/>
            <a:ext cx="2209714" cy="4242517"/>
          </a:xfrm>
          <a:prstGeom prst="rect">
            <a:avLst/>
          </a:prstGeom>
        </p:spPr>
      </p:pic>
      <p:pic>
        <p:nvPicPr>
          <p:cNvPr id="7" name="باب مفتوح" descr="صورة تحتوي على نافذة, داخلي, باب, داكن&#10;&#10;تم إنشاء الوصف تلقائياً">
            <a:hlinkClick r:id="rId7" action="ppaction://hlinksldjump"/>
            <a:extLst>
              <a:ext uri="{FF2B5EF4-FFF2-40B4-BE49-F238E27FC236}">
                <a16:creationId xmlns:a16="http://schemas.microsoft.com/office/drawing/2014/main" id="{418A3DEC-2852-2FEB-14C8-72AFE02943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80508" y="668716"/>
            <a:ext cx="2209714" cy="4773870"/>
          </a:xfrm>
          <a:prstGeom prst="rect">
            <a:avLst/>
          </a:prstGeom>
        </p:spPr>
      </p:pic>
      <p:pic>
        <p:nvPicPr>
          <p:cNvPr id="8" name="باب مغلق" descr="صورة تحتوي على نافذة, باب&#10;&#10;تم إنشاء الوصف تلقائياً">
            <a:extLst>
              <a:ext uri="{FF2B5EF4-FFF2-40B4-BE49-F238E27FC236}">
                <a16:creationId xmlns:a16="http://schemas.microsoft.com/office/drawing/2014/main" id="{CBA9B621-9916-2255-5D4C-10C30DDA06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80508" y="849984"/>
            <a:ext cx="2209714" cy="4242517"/>
          </a:xfrm>
          <a:prstGeom prst="rect">
            <a:avLst/>
          </a:prstGeom>
        </p:spPr>
      </p:pic>
      <p:pic>
        <p:nvPicPr>
          <p:cNvPr id="9" name="باب مفتوح" descr="صورة تحتوي على نافذة, داخلي, باب, داكن&#10;&#10;تم إنشاء الوصف تلقائياً">
            <a:hlinkClick r:id="rId8" action="ppaction://hlinksldjump"/>
            <a:extLst>
              <a:ext uri="{FF2B5EF4-FFF2-40B4-BE49-F238E27FC236}">
                <a16:creationId xmlns:a16="http://schemas.microsoft.com/office/drawing/2014/main" id="{CBD19F52-D51C-98B7-DF77-649CAFC13D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92761" y="668716"/>
            <a:ext cx="2209714" cy="4773870"/>
          </a:xfrm>
          <a:prstGeom prst="rect">
            <a:avLst/>
          </a:prstGeom>
        </p:spPr>
      </p:pic>
      <p:pic>
        <p:nvPicPr>
          <p:cNvPr id="10" name="باب مغلق" descr="صورة تحتوي على نافذة, باب&#10;&#10;تم إنشاء الوصف تلقائياً">
            <a:extLst>
              <a:ext uri="{FF2B5EF4-FFF2-40B4-BE49-F238E27FC236}">
                <a16:creationId xmlns:a16="http://schemas.microsoft.com/office/drawing/2014/main" id="{46055E0E-CFE7-B579-F124-728E366120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92761" y="849984"/>
            <a:ext cx="2209714" cy="4242517"/>
          </a:xfrm>
          <a:prstGeom prst="rect">
            <a:avLst/>
          </a:prstGeom>
        </p:spPr>
      </p:pic>
      <p:pic>
        <p:nvPicPr>
          <p:cNvPr id="11" name="باب مفتوح" descr="صورة تحتوي على نافذة, داخلي, باب, داكن&#10;&#10;تم إنشاء الوصف تلقائياً">
            <a:hlinkClick r:id="rId9" action="ppaction://hlinksldjump"/>
            <a:extLst>
              <a:ext uri="{FF2B5EF4-FFF2-40B4-BE49-F238E27FC236}">
                <a16:creationId xmlns:a16="http://schemas.microsoft.com/office/drawing/2014/main" id="{389F28CF-3329-F9DD-C9CD-E1E44799D4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5014" y="668716"/>
            <a:ext cx="2209714" cy="4773870"/>
          </a:xfrm>
          <a:prstGeom prst="rect">
            <a:avLst/>
          </a:prstGeom>
        </p:spPr>
      </p:pic>
      <p:pic>
        <p:nvPicPr>
          <p:cNvPr id="12" name="باب مغلق" descr="صورة تحتوي على نافذة, باب&#10;&#10;تم إنشاء الوصف تلقائياً">
            <a:extLst>
              <a:ext uri="{FF2B5EF4-FFF2-40B4-BE49-F238E27FC236}">
                <a16:creationId xmlns:a16="http://schemas.microsoft.com/office/drawing/2014/main" id="{BD2AE22E-F62C-2A71-D853-39F75FCCD9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5014" y="849984"/>
            <a:ext cx="2209714" cy="4242517"/>
          </a:xfrm>
          <a:prstGeom prst="rect">
            <a:avLst/>
          </a:prstGeom>
        </p:spPr>
      </p:pic>
      <p:sp>
        <p:nvSpPr>
          <p:cNvPr id="2" name="مستطيل: زوايا مستديرة 1">
            <a:extLst>
              <a:ext uri="{FF2B5EF4-FFF2-40B4-BE49-F238E27FC236}">
                <a16:creationId xmlns:a16="http://schemas.microsoft.com/office/drawing/2014/main" id="{7972D2D4-7A13-9D12-B1A0-19913D3F240A}"/>
              </a:ext>
            </a:extLst>
          </p:cNvPr>
          <p:cNvSpPr/>
          <p:nvPr/>
        </p:nvSpPr>
        <p:spPr>
          <a:xfrm>
            <a:off x="1552135" y="65621"/>
            <a:ext cx="9087729" cy="675141"/>
          </a:xfrm>
          <a:prstGeom prst="roundRect">
            <a:avLst>
              <a:gd name="adj"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solidFill>
                  <a:schemeClr val="tx1"/>
                </a:solidFill>
                <a:latin typeface="Calibri" panose="020F0502020204030204" pitchFamily="34" charset="0"/>
                <a:cs typeface="Calibri" panose="020F0502020204030204" pitchFamily="34" charset="0"/>
              </a:rPr>
              <a:t>تقويم مرحلي ( لعبة طرق الابواب )</a:t>
            </a:r>
          </a:p>
        </p:txBody>
      </p:sp>
    </p:spTree>
    <p:extLst>
      <p:ext uri="{BB962C8B-B14F-4D97-AF65-F5344CB8AC3E}">
        <p14:creationId xmlns:p14="http://schemas.microsoft.com/office/powerpoint/2010/main" val="5781276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vol="100000">
                                        <p:cTn display="0" masterRel="sameClick">
                                          <p:stCondLst>
                                            <p:cond evt="begin" delay="0">
                                              <p:tn val="5"/>
                                            </p:cond>
                                          </p:stCondLst>
                                          <p:endCondLst>
                                            <p:cond evt="onStopAudio" delay="0">
                                              <p:tgtEl>
                                                <p:sldTgt/>
                                              </p:tgtEl>
                                            </p:cond>
                                          </p:endCondLst>
                                        </p:cTn>
                                        <p:tgtEl>
                                          <p:sndTgt r:embed="rId3" name="دق الباب.wav"/>
                                        </p:tgtEl>
                                      </p:cMediaNode>
                                    </p:audio>
                                  </p:subTnLst>
                                </p:cTn>
                              </p:par>
                              <p:par>
                                <p:cTn id="8" presetID="10" presetClass="exit" presetSubtype="0" fill="hold"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1" restart="whenNotActive" fill="hold" evtFilter="cancelBubble" nodeType="interactiveSeq">
                <p:stCondLst>
                  <p:cond evt="onClick" delay="0">
                    <p:tgtEl>
                      <p:spTgt spid="8"/>
                    </p:tgtEl>
                  </p:cond>
                </p:stCondLst>
                <p:endSync evt="end" delay="0">
                  <p:rtn val="all"/>
                </p:endSync>
                <p:childTnLst>
                  <p:par>
                    <p:cTn id="12" fill="hold">
                      <p:stCondLst>
                        <p:cond delay="0"/>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subTnLst>
                                    <p:audio>
                                      <p:cMediaNode vol="100000">
                                        <p:cTn display="0" masterRel="sameClick">
                                          <p:stCondLst>
                                            <p:cond evt="begin" delay="0">
                                              <p:tn val="14"/>
                                            </p:cond>
                                          </p:stCondLst>
                                          <p:endCondLst>
                                            <p:cond evt="onStopAudio" delay="0">
                                              <p:tgtEl>
                                                <p:sldTgt/>
                                              </p:tgtEl>
                                            </p:cond>
                                          </p:endCondLst>
                                        </p:cTn>
                                        <p:tgtEl>
                                          <p:sndTgt r:embed="rId3" name="دق الباب.wav"/>
                                        </p:tgtEl>
                                      </p:cMediaNode>
                                    </p:audio>
                                  </p:subTnLst>
                                </p:cTn>
                              </p:par>
                              <p:par>
                                <p:cTn id="17" presetID="10" presetClass="exit" presetSubtype="0" fill="hold" nodeType="withEffect">
                                  <p:stCondLst>
                                    <p:cond delay="0"/>
                                  </p:stCondLst>
                                  <p:childTnLst>
                                    <p:animEffect transition="out" filter="fade">
                                      <p:cBhvr>
                                        <p:cTn id="18" dur="500"/>
                                        <p:tgtEl>
                                          <p:spTgt spid="8"/>
                                        </p:tgtEl>
                                      </p:cBhvr>
                                    </p:animEffect>
                                    <p:set>
                                      <p:cBhvr>
                                        <p:cTn id="19"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subTnLst>
                                    <p:audio>
                                      <p:cMediaNode vol="100000">
                                        <p:cTn display="0" masterRel="sameClick">
                                          <p:stCondLst>
                                            <p:cond evt="begin" delay="0">
                                              <p:tn val="23"/>
                                            </p:cond>
                                          </p:stCondLst>
                                          <p:endCondLst>
                                            <p:cond evt="onStopAudio" delay="0">
                                              <p:tgtEl>
                                                <p:sldTgt/>
                                              </p:tgtEl>
                                            </p:cond>
                                          </p:endCondLst>
                                        </p:cTn>
                                        <p:tgtEl>
                                          <p:sndTgt r:embed="rId3" name="دق الباب.wav"/>
                                        </p:tgtEl>
                                      </p:cMediaNode>
                                    </p:audio>
                                  </p:subTnLst>
                                </p:cTn>
                              </p:par>
                              <p:par>
                                <p:cTn id="26" presetID="10" presetClass="exit" presetSubtype="0" fill="hold" nodeType="withEffect">
                                  <p:stCondLst>
                                    <p:cond delay="0"/>
                                  </p:stCondLst>
                                  <p:childTnLst>
                                    <p:animEffect transition="out" filter="fade">
                                      <p:cBhvr>
                                        <p:cTn id="27" dur="500"/>
                                        <p:tgtEl>
                                          <p:spTgt spid="10"/>
                                        </p:tgtEl>
                                      </p:cBhvr>
                                    </p:animEffect>
                                    <p:set>
                                      <p:cBhvr>
                                        <p:cTn id="28"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9" restart="whenNotActive" fill="hold" evtFilter="cancelBubble" nodeType="interactiveSeq">
                <p:stCondLst>
                  <p:cond evt="onClick" delay="0">
                    <p:tgtEl>
                      <p:spTgt spid="12"/>
                    </p:tgtEl>
                  </p:cond>
                </p:stCondLst>
                <p:endSync evt="end" delay="0">
                  <p:rtn val="all"/>
                </p:endSync>
                <p:childTnLst>
                  <p:par>
                    <p:cTn id="30" fill="hold">
                      <p:stCondLst>
                        <p:cond delay="0"/>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subTnLst>
                                    <p:audio>
                                      <p:cMediaNode vol="100000">
                                        <p:cTn display="0" masterRel="sameClick">
                                          <p:stCondLst>
                                            <p:cond evt="begin" delay="0">
                                              <p:tn val="32"/>
                                            </p:cond>
                                          </p:stCondLst>
                                          <p:endCondLst>
                                            <p:cond evt="onStopAudio" delay="0">
                                              <p:tgtEl>
                                                <p:sldTgt/>
                                              </p:tgtEl>
                                            </p:cond>
                                          </p:endCondLst>
                                        </p:cTn>
                                        <p:tgtEl>
                                          <p:sndTgt r:embed="rId3" name="دق الباب.wav"/>
                                        </p:tgtEl>
                                      </p:cMediaNode>
                                    </p:audio>
                                  </p:subTnLst>
                                </p:cTn>
                              </p:par>
                              <p:par>
                                <p:cTn id="35" presetID="10" presetClass="exit" presetSubtype="0" fill="hold" nodeType="withEffect">
                                  <p:stCondLst>
                                    <p:cond delay="0"/>
                                  </p:stCondLst>
                                  <p:childTnLst>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id="{C07882FA-CAE9-D0C8-49B1-EB20B6B91A9C}"/>
              </a:ext>
            </a:extLst>
          </p:cNvPr>
          <p:cNvSpPr txBox="1"/>
          <p:nvPr/>
        </p:nvSpPr>
        <p:spPr>
          <a:xfrm>
            <a:off x="2768991" y="1114864"/>
            <a:ext cx="6654018" cy="584775"/>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3200" b="0" i="0" u="none" strike="noStrike" kern="1200" cap="none" spc="0" normalizeH="0" baseline="0" noProof="0" dirty="0">
                <a:ln>
                  <a:noFill/>
                </a:ln>
                <a:solidFill>
                  <a:prstClr val="white"/>
                </a:solidFill>
                <a:effectLst/>
                <a:uLnTx/>
                <a:uFillTx/>
                <a:latin typeface="Calibri" panose="020F0502020204030204"/>
                <a:ea typeface="+mn-ea"/>
                <a:cs typeface="Mudir MT" pitchFamily="2" charset="-78"/>
              </a:rPr>
              <a:t>ماذا نعني بالتحول الرقمي؟</a:t>
            </a:r>
          </a:p>
        </p:txBody>
      </p:sp>
      <p:sp>
        <p:nvSpPr>
          <p:cNvPr id="3" name="مخطط انسيابي: محطة طرفية 2">
            <a:extLst>
              <a:ext uri="{FF2B5EF4-FFF2-40B4-BE49-F238E27FC236}">
                <a16:creationId xmlns:a16="http://schemas.microsoft.com/office/drawing/2014/main" id="{03272760-4008-1D20-15AC-E7C9488DBF90}"/>
              </a:ext>
            </a:extLst>
          </p:cNvPr>
          <p:cNvSpPr/>
          <p:nvPr/>
        </p:nvSpPr>
        <p:spPr>
          <a:xfrm>
            <a:off x="6921304" y="3404382"/>
            <a:ext cx="1645920" cy="742071"/>
          </a:xfrm>
          <a:prstGeom prst="flowChartTerminator">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4" name="شكل بيضاوي 3">
            <a:extLst>
              <a:ext uri="{FF2B5EF4-FFF2-40B4-BE49-F238E27FC236}">
                <a16:creationId xmlns:a16="http://schemas.microsoft.com/office/drawing/2014/main" id="{72242554-FFD9-672D-B244-BEAF74B3DDA4}"/>
              </a:ext>
            </a:extLst>
          </p:cNvPr>
          <p:cNvSpPr/>
          <p:nvPr/>
        </p:nvSpPr>
        <p:spPr>
          <a:xfrm>
            <a:off x="6948323" y="3404382"/>
            <a:ext cx="795941" cy="742072"/>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5" name="مخطط انسيابي: محطة طرفية 4">
            <a:extLst>
              <a:ext uri="{FF2B5EF4-FFF2-40B4-BE49-F238E27FC236}">
                <a16:creationId xmlns:a16="http://schemas.microsoft.com/office/drawing/2014/main" id="{7640907C-5529-1091-75A7-5260837C9589}"/>
              </a:ext>
            </a:extLst>
          </p:cNvPr>
          <p:cNvSpPr/>
          <p:nvPr/>
        </p:nvSpPr>
        <p:spPr>
          <a:xfrm>
            <a:off x="3542714" y="3404382"/>
            <a:ext cx="1645920" cy="742071"/>
          </a:xfrm>
          <a:prstGeom prst="flowChartTerminator">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6" name="شكل بيضاوي 5">
            <a:extLst>
              <a:ext uri="{FF2B5EF4-FFF2-40B4-BE49-F238E27FC236}">
                <a16:creationId xmlns:a16="http://schemas.microsoft.com/office/drawing/2014/main" id="{EEB7E427-DAD5-AC54-E953-0C67E11C9F53}"/>
              </a:ext>
            </a:extLst>
          </p:cNvPr>
          <p:cNvSpPr/>
          <p:nvPr/>
        </p:nvSpPr>
        <p:spPr>
          <a:xfrm>
            <a:off x="4365674" y="3404382"/>
            <a:ext cx="795941" cy="742072"/>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pic>
        <p:nvPicPr>
          <p:cNvPr id="10" name="رسم 9" descr="باب مغلق مع تعبئة خالصة">
            <a:hlinkClick r:id="rId5" action="ppaction://hlinksldjump"/>
            <a:extLst>
              <a:ext uri="{FF2B5EF4-FFF2-40B4-BE49-F238E27FC236}">
                <a16:creationId xmlns:a16="http://schemas.microsoft.com/office/drawing/2014/main" id="{D3D58A00-65AB-F7FF-3B55-343FB21AE06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026726" y="200464"/>
            <a:ext cx="914400" cy="914400"/>
          </a:xfrm>
          <a:prstGeom prst="rect">
            <a:avLst/>
          </a:prstGeom>
        </p:spPr>
      </p:pic>
    </p:spTree>
    <p:extLst>
      <p:ext uri="{BB962C8B-B14F-4D97-AF65-F5344CB8AC3E}">
        <p14:creationId xmlns:p14="http://schemas.microsoft.com/office/powerpoint/2010/main" val="7033676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3.95833E-6 -2.96296E-6 L 0.06524 -0.00069 " pathEditMode="relative" rAng="0" ptsTypes="AA">
                                      <p:cBhvr>
                                        <p:cTn id="6" dur="2000" fill="hold"/>
                                        <p:tgtEl>
                                          <p:spTgt spid="4"/>
                                        </p:tgtEl>
                                        <p:attrNameLst>
                                          <p:attrName>ppt_x</p:attrName>
                                          <p:attrName>ppt_y</p:attrName>
                                        </p:attrNameLst>
                                      </p:cBhvr>
                                      <p:rCtr x="3255" y="-46"/>
                                    </p:animMotion>
                                  </p:childTnLst>
                                  <p:subTnLst>
                                    <p:audio>
                                      <p:cMediaNode>
                                        <p:cTn display="0" masterRel="sameClick">
                                          <p:stCondLst>
                                            <p:cond evt="begin" delay="0">
                                              <p:tn val="5"/>
                                            </p:cond>
                                          </p:stCondLst>
                                          <p:endCondLst>
                                            <p:cond evt="onStopAudio" delay="0">
                                              <p:tgtEl>
                                                <p:sldTgt/>
                                              </p:tgtEl>
                                            </p:cond>
                                          </p:endCondLst>
                                        </p:cTn>
                                        <p:tgtEl>
                                          <p:sndTgt r:embed="rId3" name="Correct Answer Bell Chime Version 1.wav"/>
                                        </p:tgtEl>
                                      </p:cMediaNode>
                                    </p:audio>
                                  </p:subTnLst>
                                </p:cTn>
                              </p:par>
                            </p:childTnLst>
                          </p:cTn>
                        </p:par>
                      </p:childTnLst>
                    </p:cTn>
                  </p:par>
                </p:childTnLst>
              </p:cTn>
              <p:nextCondLst>
                <p:cond evt="onClick" delay="0">
                  <p:tgtEl>
                    <p:spTgt spid="4"/>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35" presetClass="path" presetSubtype="0" accel="50000" decel="50000" fill="hold" grpId="0" nodeType="clickEffect">
                                  <p:stCondLst>
                                    <p:cond delay="0"/>
                                  </p:stCondLst>
                                  <p:childTnLst>
                                    <p:animMotion origin="layout" path="M 0.00417 -2.96296E-6 L -0.0664 0.00139 " pathEditMode="relative" rAng="0" ptsTypes="AA">
                                      <p:cBhvr>
                                        <p:cTn id="11" dur="2000" fill="hold"/>
                                        <p:tgtEl>
                                          <p:spTgt spid="6"/>
                                        </p:tgtEl>
                                        <p:attrNameLst>
                                          <p:attrName>ppt_x</p:attrName>
                                          <p:attrName>ppt_y</p:attrName>
                                        </p:attrNameLst>
                                      </p:cBhvr>
                                      <p:rCtr x="-3529" y="69"/>
                                    </p:animMotion>
                                  </p:childTnLst>
                                  <p:subTnLst>
                                    <p:audio>
                                      <p:cMediaNode>
                                        <p:cTn display="0" masterRel="sameClick">
                                          <p:stCondLst>
                                            <p:cond evt="begin" delay="0">
                                              <p:tn val="10"/>
                                            </p:cond>
                                          </p:stCondLst>
                                          <p:endCondLst>
                                            <p:cond evt="onStopAudio" delay="0">
                                              <p:tgtEl>
                                                <p:sldTgt/>
                                              </p:tgtEl>
                                            </p:cond>
                                          </p:endCondLst>
                                        </p:cTn>
                                        <p:tgtEl>
                                          <p:sndTgt r:embed="rId4" name="Wrong Answer Notification Version 3.wav"/>
                                        </p:tgtEl>
                                      </p:cMediaNode>
                                    </p:audio>
                                  </p:subTnLst>
                                </p:cTn>
                              </p:par>
                            </p:childTnLst>
                          </p:cTn>
                        </p:par>
                      </p:childTnLst>
                    </p:cTn>
                  </p:par>
                </p:childTnLst>
              </p:cTn>
              <p:nextCondLst>
                <p:cond evt="onClick" delay="0">
                  <p:tgtEl>
                    <p:spTgt spid="6"/>
                  </p:tgtEl>
                </p:cond>
              </p:nextCondLst>
            </p:seq>
          </p:childTnLst>
        </p:cTn>
      </p:par>
    </p:tnLst>
    <p:bldLst>
      <p:bldP spid="4"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id="{C07882FA-CAE9-D0C8-49B1-EB20B6B91A9C}"/>
              </a:ext>
            </a:extLst>
          </p:cNvPr>
          <p:cNvSpPr txBox="1"/>
          <p:nvPr/>
        </p:nvSpPr>
        <p:spPr>
          <a:xfrm>
            <a:off x="2768991" y="1114864"/>
            <a:ext cx="6654018" cy="1077218"/>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3200" b="0" i="0" u="none" strike="noStrike" kern="1200" cap="none" spc="0" normalizeH="0" baseline="0" noProof="0" dirty="0">
                <a:ln>
                  <a:noFill/>
                </a:ln>
                <a:solidFill>
                  <a:prstClr val="white"/>
                </a:solidFill>
                <a:effectLst/>
                <a:uLnTx/>
                <a:uFillTx/>
                <a:latin typeface="Calibri" panose="020F0502020204030204"/>
                <a:ea typeface="+mn-ea"/>
                <a:cs typeface="Mudir MT" pitchFamily="2" charset="-78"/>
              </a:rPr>
              <a:t>ماهي أكبر التغييرات التي أحدثها التحول الرقمي ؟</a:t>
            </a:r>
          </a:p>
        </p:txBody>
      </p:sp>
      <p:sp>
        <p:nvSpPr>
          <p:cNvPr id="3" name="مخطط انسيابي: محطة طرفية 2">
            <a:extLst>
              <a:ext uri="{FF2B5EF4-FFF2-40B4-BE49-F238E27FC236}">
                <a16:creationId xmlns:a16="http://schemas.microsoft.com/office/drawing/2014/main" id="{03272760-4008-1D20-15AC-E7C9488DBF90}"/>
              </a:ext>
            </a:extLst>
          </p:cNvPr>
          <p:cNvSpPr/>
          <p:nvPr/>
        </p:nvSpPr>
        <p:spPr>
          <a:xfrm>
            <a:off x="6921304" y="3404382"/>
            <a:ext cx="1645920" cy="742071"/>
          </a:xfrm>
          <a:prstGeom prst="flowChartTerminator">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4" name="شكل بيضاوي 3">
            <a:extLst>
              <a:ext uri="{FF2B5EF4-FFF2-40B4-BE49-F238E27FC236}">
                <a16:creationId xmlns:a16="http://schemas.microsoft.com/office/drawing/2014/main" id="{72242554-FFD9-672D-B244-BEAF74B3DDA4}"/>
              </a:ext>
            </a:extLst>
          </p:cNvPr>
          <p:cNvSpPr/>
          <p:nvPr/>
        </p:nvSpPr>
        <p:spPr>
          <a:xfrm>
            <a:off x="6948323" y="3404382"/>
            <a:ext cx="795941" cy="742072"/>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5" name="مخطط انسيابي: محطة طرفية 4">
            <a:extLst>
              <a:ext uri="{FF2B5EF4-FFF2-40B4-BE49-F238E27FC236}">
                <a16:creationId xmlns:a16="http://schemas.microsoft.com/office/drawing/2014/main" id="{7640907C-5529-1091-75A7-5260837C9589}"/>
              </a:ext>
            </a:extLst>
          </p:cNvPr>
          <p:cNvSpPr/>
          <p:nvPr/>
        </p:nvSpPr>
        <p:spPr>
          <a:xfrm>
            <a:off x="3542714" y="3404382"/>
            <a:ext cx="1645920" cy="742071"/>
          </a:xfrm>
          <a:prstGeom prst="flowChartTerminator">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6" name="شكل بيضاوي 5">
            <a:extLst>
              <a:ext uri="{FF2B5EF4-FFF2-40B4-BE49-F238E27FC236}">
                <a16:creationId xmlns:a16="http://schemas.microsoft.com/office/drawing/2014/main" id="{EEB7E427-DAD5-AC54-E953-0C67E11C9F53}"/>
              </a:ext>
            </a:extLst>
          </p:cNvPr>
          <p:cNvSpPr/>
          <p:nvPr/>
        </p:nvSpPr>
        <p:spPr>
          <a:xfrm>
            <a:off x="4365674" y="3404382"/>
            <a:ext cx="795941" cy="742072"/>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pic>
        <p:nvPicPr>
          <p:cNvPr id="10" name="رسم 9" descr="باب مغلق مع تعبئة خالصة">
            <a:hlinkClick r:id="rId4" action="ppaction://hlinksldjump"/>
            <a:extLst>
              <a:ext uri="{FF2B5EF4-FFF2-40B4-BE49-F238E27FC236}">
                <a16:creationId xmlns:a16="http://schemas.microsoft.com/office/drawing/2014/main" id="{D3D58A00-65AB-F7FF-3B55-343FB21AE06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26726" y="200464"/>
            <a:ext cx="914400" cy="914400"/>
          </a:xfrm>
          <a:prstGeom prst="rect">
            <a:avLst/>
          </a:prstGeom>
        </p:spPr>
      </p:pic>
    </p:spTree>
    <p:extLst>
      <p:ext uri="{BB962C8B-B14F-4D97-AF65-F5344CB8AC3E}">
        <p14:creationId xmlns:p14="http://schemas.microsoft.com/office/powerpoint/2010/main" val="39550408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3.95833E-6 -2.96296E-6 L 0.06524 -0.00069 " pathEditMode="relative" rAng="0" ptsTypes="AA">
                                      <p:cBhvr>
                                        <p:cTn id="6" dur="2000" fill="hold"/>
                                        <p:tgtEl>
                                          <p:spTgt spid="4"/>
                                        </p:tgtEl>
                                        <p:attrNameLst>
                                          <p:attrName>ppt_x</p:attrName>
                                          <p:attrName>ppt_y</p:attrName>
                                        </p:attrNameLst>
                                      </p:cBhvr>
                                      <p:rCtr x="3255" y="-46"/>
                                    </p:animMotion>
                                  </p:childTnLst>
                                  <p:subTnLst>
                                    <p:audio>
                                      <p:cMediaNode>
                                        <p:cTn display="0" masterRel="sameClick">
                                          <p:stCondLst>
                                            <p:cond evt="begin" delay="0">
                                              <p:tn val="5"/>
                                            </p:cond>
                                          </p:stCondLst>
                                          <p:endCondLst>
                                            <p:cond evt="onStopAudio" delay="0">
                                              <p:tgtEl>
                                                <p:sldTgt/>
                                              </p:tgtEl>
                                            </p:cond>
                                          </p:endCondLst>
                                        </p:cTn>
                                        <p:tgtEl>
                                          <p:sndTgt r:embed="rId2" name="Correct Answer Bell Chime Version 1.wav"/>
                                        </p:tgtEl>
                                      </p:cMediaNode>
                                    </p:audio>
                                  </p:subTnLst>
                                </p:cTn>
                              </p:par>
                            </p:childTnLst>
                          </p:cTn>
                        </p:par>
                      </p:childTnLst>
                    </p:cTn>
                  </p:par>
                </p:childTnLst>
              </p:cTn>
              <p:nextCondLst>
                <p:cond evt="onClick" delay="0">
                  <p:tgtEl>
                    <p:spTgt spid="4"/>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35" presetClass="path" presetSubtype="0" accel="50000" decel="50000" fill="hold" grpId="0" nodeType="clickEffect">
                                  <p:stCondLst>
                                    <p:cond delay="0"/>
                                  </p:stCondLst>
                                  <p:childTnLst>
                                    <p:animMotion origin="layout" path="M 0.00417 -2.96296E-6 L -0.0664 0.00139 " pathEditMode="relative" rAng="0" ptsTypes="AA">
                                      <p:cBhvr>
                                        <p:cTn id="11" dur="2000" fill="hold"/>
                                        <p:tgtEl>
                                          <p:spTgt spid="6"/>
                                        </p:tgtEl>
                                        <p:attrNameLst>
                                          <p:attrName>ppt_x</p:attrName>
                                          <p:attrName>ppt_y</p:attrName>
                                        </p:attrNameLst>
                                      </p:cBhvr>
                                      <p:rCtr x="-3529" y="69"/>
                                    </p:animMotion>
                                  </p:childTnLst>
                                  <p:subTnLst>
                                    <p:audio>
                                      <p:cMediaNode>
                                        <p:cTn display="0" masterRel="sameClick">
                                          <p:stCondLst>
                                            <p:cond evt="begin" delay="0">
                                              <p:tn val="10"/>
                                            </p:cond>
                                          </p:stCondLst>
                                          <p:endCondLst>
                                            <p:cond evt="onStopAudio" delay="0">
                                              <p:tgtEl>
                                                <p:sldTgt/>
                                              </p:tgtEl>
                                            </p:cond>
                                          </p:endCondLst>
                                        </p:cTn>
                                        <p:tgtEl>
                                          <p:sndTgt r:embed="rId3" name="Wrong Answer Notification Version 3.wav"/>
                                        </p:tgtEl>
                                      </p:cMediaNode>
                                    </p:audio>
                                  </p:subTnLst>
                                </p:cTn>
                              </p:par>
                            </p:childTnLst>
                          </p:cTn>
                        </p:par>
                      </p:childTnLst>
                    </p:cTn>
                  </p:par>
                </p:childTnLst>
              </p:cTn>
              <p:nextCondLst>
                <p:cond evt="onClick" delay="0">
                  <p:tgtEl>
                    <p:spTgt spid="6"/>
                  </p:tgtEl>
                </p:cond>
              </p:nextCondLst>
            </p:seq>
          </p:childTnLst>
        </p:cTn>
      </p:par>
    </p:tnLst>
    <p:bldLst>
      <p:bldP spid="4"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id="{C07882FA-CAE9-D0C8-49B1-EB20B6B91A9C}"/>
              </a:ext>
            </a:extLst>
          </p:cNvPr>
          <p:cNvSpPr txBox="1"/>
          <p:nvPr/>
        </p:nvSpPr>
        <p:spPr>
          <a:xfrm>
            <a:off x="2768991" y="1114864"/>
            <a:ext cx="6654018" cy="1077218"/>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3200" b="0" i="0" u="none" strike="noStrike" kern="1200" cap="none" spc="0" normalizeH="0" baseline="0" noProof="0" dirty="0">
                <a:ln>
                  <a:noFill/>
                </a:ln>
                <a:solidFill>
                  <a:prstClr val="white"/>
                </a:solidFill>
                <a:effectLst/>
                <a:uLnTx/>
                <a:uFillTx/>
                <a:latin typeface="Calibri" panose="020F0502020204030204"/>
                <a:ea typeface="+mn-ea"/>
                <a:cs typeface="Mudir MT" pitchFamily="2" charset="-78"/>
              </a:rPr>
              <a:t>اذكر أمثلة على التحولات الرقمية في الأعمال والمجتمع؟</a:t>
            </a:r>
          </a:p>
        </p:txBody>
      </p:sp>
      <p:sp>
        <p:nvSpPr>
          <p:cNvPr id="3" name="مخطط انسيابي: محطة طرفية 2">
            <a:extLst>
              <a:ext uri="{FF2B5EF4-FFF2-40B4-BE49-F238E27FC236}">
                <a16:creationId xmlns:a16="http://schemas.microsoft.com/office/drawing/2014/main" id="{03272760-4008-1D20-15AC-E7C9488DBF90}"/>
              </a:ext>
            </a:extLst>
          </p:cNvPr>
          <p:cNvSpPr/>
          <p:nvPr/>
        </p:nvSpPr>
        <p:spPr>
          <a:xfrm>
            <a:off x="6921304" y="3404382"/>
            <a:ext cx="1645920" cy="742071"/>
          </a:xfrm>
          <a:prstGeom prst="flowChartTerminator">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4" name="شكل بيضاوي 3">
            <a:extLst>
              <a:ext uri="{FF2B5EF4-FFF2-40B4-BE49-F238E27FC236}">
                <a16:creationId xmlns:a16="http://schemas.microsoft.com/office/drawing/2014/main" id="{72242554-FFD9-672D-B244-BEAF74B3DDA4}"/>
              </a:ext>
            </a:extLst>
          </p:cNvPr>
          <p:cNvSpPr/>
          <p:nvPr/>
        </p:nvSpPr>
        <p:spPr>
          <a:xfrm>
            <a:off x="6948323" y="3404382"/>
            <a:ext cx="795941" cy="742072"/>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5" name="مخطط انسيابي: محطة طرفية 4">
            <a:extLst>
              <a:ext uri="{FF2B5EF4-FFF2-40B4-BE49-F238E27FC236}">
                <a16:creationId xmlns:a16="http://schemas.microsoft.com/office/drawing/2014/main" id="{7640907C-5529-1091-75A7-5260837C9589}"/>
              </a:ext>
            </a:extLst>
          </p:cNvPr>
          <p:cNvSpPr/>
          <p:nvPr/>
        </p:nvSpPr>
        <p:spPr>
          <a:xfrm>
            <a:off x="3542714" y="3404382"/>
            <a:ext cx="1645920" cy="742071"/>
          </a:xfrm>
          <a:prstGeom prst="flowChartTerminator">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6" name="شكل بيضاوي 5">
            <a:extLst>
              <a:ext uri="{FF2B5EF4-FFF2-40B4-BE49-F238E27FC236}">
                <a16:creationId xmlns:a16="http://schemas.microsoft.com/office/drawing/2014/main" id="{EEB7E427-DAD5-AC54-E953-0C67E11C9F53}"/>
              </a:ext>
            </a:extLst>
          </p:cNvPr>
          <p:cNvSpPr/>
          <p:nvPr/>
        </p:nvSpPr>
        <p:spPr>
          <a:xfrm>
            <a:off x="4365674" y="3404382"/>
            <a:ext cx="795941" cy="742072"/>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pic>
        <p:nvPicPr>
          <p:cNvPr id="10" name="رسم 9" descr="باب مغلق مع تعبئة خالصة">
            <a:hlinkClick r:id="rId4" action="ppaction://hlinksldjump"/>
            <a:extLst>
              <a:ext uri="{FF2B5EF4-FFF2-40B4-BE49-F238E27FC236}">
                <a16:creationId xmlns:a16="http://schemas.microsoft.com/office/drawing/2014/main" id="{D3D58A00-65AB-F7FF-3B55-343FB21AE06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26726" y="200464"/>
            <a:ext cx="914400" cy="914400"/>
          </a:xfrm>
          <a:prstGeom prst="rect">
            <a:avLst/>
          </a:prstGeom>
        </p:spPr>
      </p:pic>
    </p:spTree>
    <p:extLst>
      <p:ext uri="{BB962C8B-B14F-4D97-AF65-F5344CB8AC3E}">
        <p14:creationId xmlns:p14="http://schemas.microsoft.com/office/powerpoint/2010/main" val="22022631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3.95833E-6 -2.96296E-6 L 0.06524 -0.00069 " pathEditMode="relative" rAng="0" ptsTypes="AA">
                                      <p:cBhvr>
                                        <p:cTn id="6" dur="2000" fill="hold"/>
                                        <p:tgtEl>
                                          <p:spTgt spid="4"/>
                                        </p:tgtEl>
                                        <p:attrNameLst>
                                          <p:attrName>ppt_x</p:attrName>
                                          <p:attrName>ppt_y</p:attrName>
                                        </p:attrNameLst>
                                      </p:cBhvr>
                                      <p:rCtr x="3255" y="-46"/>
                                    </p:animMotion>
                                  </p:childTnLst>
                                  <p:subTnLst>
                                    <p:audio>
                                      <p:cMediaNode>
                                        <p:cTn display="0" masterRel="sameClick">
                                          <p:stCondLst>
                                            <p:cond evt="begin" delay="0">
                                              <p:tn val="5"/>
                                            </p:cond>
                                          </p:stCondLst>
                                          <p:endCondLst>
                                            <p:cond evt="onStopAudio" delay="0">
                                              <p:tgtEl>
                                                <p:sldTgt/>
                                              </p:tgtEl>
                                            </p:cond>
                                          </p:endCondLst>
                                        </p:cTn>
                                        <p:tgtEl>
                                          <p:sndTgt r:embed="rId2" name="Correct Answer Bell Chime Version 1.wav"/>
                                        </p:tgtEl>
                                      </p:cMediaNode>
                                    </p:audio>
                                  </p:subTnLst>
                                </p:cTn>
                              </p:par>
                            </p:childTnLst>
                          </p:cTn>
                        </p:par>
                      </p:childTnLst>
                    </p:cTn>
                  </p:par>
                </p:childTnLst>
              </p:cTn>
              <p:nextCondLst>
                <p:cond evt="onClick" delay="0">
                  <p:tgtEl>
                    <p:spTgt spid="4"/>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35" presetClass="path" presetSubtype="0" accel="50000" decel="50000" fill="hold" grpId="0" nodeType="clickEffect">
                                  <p:stCondLst>
                                    <p:cond delay="0"/>
                                  </p:stCondLst>
                                  <p:childTnLst>
                                    <p:animMotion origin="layout" path="M 0.00417 -2.96296E-6 L -0.0664 0.00139 " pathEditMode="relative" rAng="0" ptsTypes="AA">
                                      <p:cBhvr>
                                        <p:cTn id="11" dur="2000" fill="hold"/>
                                        <p:tgtEl>
                                          <p:spTgt spid="6"/>
                                        </p:tgtEl>
                                        <p:attrNameLst>
                                          <p:attrName>ppt_x</p:attrName>
                                          <p:attrName>ppt_y</p:attrName>
                                        </p:attrNameLst>
                                      </p:cBhvr>
                                      <p:rCtr x="-3529" y="69"/>
                                    </p:animMotion>
                                  </p:childTnLst>
                                  <p:subTnLst>
                                    <p:audio>
                                      <p:cMediaNode>
                                        <p:cTn display="0" masterRel="sameClick">
                                          <p:stCondLst>
                                            <p:cond evt="begin" delay="0">
                                              <p:tn val="10"/>
                                            </p:cond>
                                          </p:stCondLst>
                                          <p:endCondLst>
                                            <p:cond evt="onStopAudio" delay="0">
                                              <p:tgtEl>
                                                <p:sldTgt/>
                                              </p:tgtEl>
                                            </p:cond>
                                          </p:endCondLst>
                                        </p:cTn>
                                        <p:tgtEl>
                                          <p:sndTgt r:embed="rId3" name="Wrong Answer Notification Version 3.wav"/>
                                        </p:tgtEl>
                                      </p:cMediaNode>
                                    </p:audio>
                                  </p:subTnLst>
                                </p:cTn>
                              </p:par>
                            </p:childTnLst>
                          </p:cTn>
                        </p:par>
                      </p:childTnLst>
                    </p:cTn>
                  </p:par>
                </p:childTnLst>
              </p:cTn>
              <p:nextCondLst>
                <p:cond evt="onClick" delay="0">
                  <p:tgtEl>
                    <p:spTgt spid="6"/>
                  </p:tgtEl>
                </p:cond>
              </p:nextCondLst>
            </p:seq>
          </p:childTnLst>
        </p:cTn>
      </p:par>
    </p:tnLst>
    <p:bldLst>
      <p:bldP spid="4"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مربع نص 1">
            <a:extLst>
              <a:ext uri="{FF2B5EF4-FFF2-40B4-BE49-F238E27FC236}">
                <a16:creationId xmlns:a16="http://schemas.microsoft.com/office/drawing/2014/main" id="{C07882FA-CAE9-D0C8-49B1-EB20B6B91A9C}"/>
              </a:ext>
            </a:extLst>
          </p:cNvPr>
          <p:cNvSpPr txBox="1"/>
          <p:nvPr/>
        </p:nvSpPr>
        <p:spPr>
          <a:xfrm>
            <a:off x="2768991" y="1114864"/>
            <a:ext cx="6654018" cy="584775"/>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3200" b="0" i="0" u="none" strike="noStrike" kern="1200" cap="none" spc="0" normalizeH="0" baseline="0" noProof="0" dirty="0">
                <a:ln>
                  <a:noFill/>
                </a:ln>
                <a:solidFill>
                  <a:prstClr val="white"/>
                </a:solidFill>
                <a:effectLst/>
                <a:uLnTx/>
                <a:uFillTx/>
                <a:latin typeface="Calibri" panose="020F0502020204030204"/>
                <a:ea typeface="+mn-ea"/>
                <a:cs typeface="Mudir MT" pitchFamily="2" charset="-78"/>
              </a:rPr>
              <a:t>اذكر نماذج الذكاء الاصطناعي ؟</a:t>
            </a:r>
          </a:p>
        </p:txBody>
      </p:sp>
      <p:sp>
        <p:nvSpPr>
          <p:cNvPr id="3" name="مخطط انسيابي: محطة طرفية 2">
            <a:extLst>
              <a:ext uri="{FF2B5EF4-FFF2-40B4-BE49-F238E27FC236}">
                <a16:creationId xmlns:a16="http://schemas.microsoft.com/office/drawing/2014/main" id="{03272760-4008-1D20-15AC-E7C9488DBF90}"/>
              </a:ext>
            </a:extLst>
          </p:cNvPr>
          <p:cNvSpPr/>
          <p:nvPr/>
        </p:nvSpPr>
        <p:spPr>
          <a:xfrm>
            <a:off x="6921304" y="3404382"/>
            <a:ext cx="1645920" cy="742071"/>
          </a:xfrm>
          <a:prstGeom prst="flowChartTerminator">
            <a:avLst/>
          </a:prstGeom>
          <a:solidFill>
            <a:schemeClr val="bg1"/>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4" name="شكل بيضاوي 3">
            <a:extLst>
              <a:ext uri="{FF2B5EF4-FFF2-40B4-BE49-F238E27FC236}">
                <a16:creationId xmlns:a16="http://schemas.microsoft.com/office/drawing/2014/main" id="{72242554-FFD9-672D-B244-BEAF74B3DDA4}"/>
              </a:ext>
            </a:extLst>
          </p:cNvPr>
          <p:cNvSpPr/>
          <p:nvPr/>
        </p:nvSpPr>
        <p:spPr>
          <a:xfrm>
            <a:off x="6948323" y="3404382"/>
            <a:ext cx="795941" cy="742072"/>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5" name="مخطط انسيابي: محطة طرفية 4">
            <a:extLst>
              <a:ext uri="{FF2B5EF4-FFF2-40B4-BE49-F238E27FC236}">
                <a16:creationId xmlns:a16="http://schemas.microsoft.com/office/drawing/2014/main" id="{7640907C-5529-1091-75A7-5260837C9589}"/>
              </a:ext>
            </a:extLst>
          </p:cNvPr>
          <p:cNvSpPr/>
          <p:nvPr/>
        </p:nvSpPr>
        <p:spPr>
          <a:xfrm>
            <a:off x="3542714" y="3404382"/>
            <a:ext cx="1645920" cy="742071"/>
          </a:xfrm>
          <a:prstGeom prst="flowChartTerminator">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6" name="شكل بيضاوي 5">
            <a:extLst>
              <a:ext uri="{FF2B5EF4-FFF2-40B4-BE49-F238E27FC236}">
                <a16:creationId xmlns:a16="http://schemas.microsoft.com/office/drawing/2014/main" id="{EEB7E427-DAD5-AC54-E953-0C67E11C9F53}"/>
              </a:ext>
            </a:extLst>
          </p:cNvPr>
          <p:cNvSpPr/>
          <p:nvPr/>
        </p:nvSpPr>
        <p:spPr>
          <a:xfrm>
            <a:off x="4365674" y="3404382"/>
            <a:ext cx="795941" cy="742072"/>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pic>
        <p:nvPicPr>
          <p:cNvPr id="10" name="رسم 9" descr="باب مغلق مع تعبئة خالصة">
            <a:hlinkClick r:id="rId4" action="ppaction://hlinksldjump"/>
            <a:extLst>
              <a:ext uri="{FF2B5EF4-FFF2-40B4-BE49-F238E27FC236}">
                <a16:creationId xmlns:a16="http://schemas.microsoft.com/office/drawing/2014/main" id="{D3D58A00-65AB-F7FF-3B55-343FB21AE06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026726" y="200464"/>
            <a:ext cx="914400" cy="914400"/>
          </a:xfrm>
          <a:prstGeom prst="rect">
            <a:avLst/>
          </a:prstGeom>
        </p:spPr>
      </p:pic>
    </p:spTree>
    <p:extLst>
      <p:ext uri="{BB962C8B-B14F-4D97-AF65-F5344CB8AC3E}">
        <p14:creationId xmlns:p14="http://schemas.microsoft.com/office/powerpoint/2010/main" val="32241247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3.95833E-6 -2.96296E-6 L 0.06524 -0.00069 " pathEditMode="relative" rAng="0" ptsTypes="AA">
                                      <p:cBhvr>
                                        <p:cTn id="6" dur="2000" fill="hold"/>
                                        <p:tgtEl>
                                          <p:spTgt spid="4"/>
                                        </p:tgtEl>
                                        <p:attrNameLst>
                                          <p:attrName>ppt_x</p:attrName>
                                          <p:attrName>ppt_y</p:attrName>
                                        </p:attrNameLst>
                                      </p:cBhvr>
                                      <p:rCtr x="3255" y="-46"/>
                                    </p:animMotion>
                                  </p:childTnLst>
                                  <p:subTnLst>
                                    <p:audio>
                                      <p:cMediaNode>
                                        <p:cTn display="0" masterRel="sameClick">
                                          <p:stCondLst>
                                            <p:cond evt="begin" delay="0">
                                              <p:tn val="5"/>
                                            </p:cond>
                                          </p:stCondLst>
                                          <p:endCondLst>
                                            <p:cond evt="onStopAudio" delay="0">
                                              <p:tgtEl>
                                                <p:sldTgt/>
                                              </p:tgtEl>
                                            </p:cond>
                                          </p:endCondLst>
                                        </p:cTn>
                                        <p:tgtEl>
                                          <p:sndTgt r:embed="rId2" name="Correct Answer Bell Chime Version 1.wav"/>
                                        </p:tgtEl>
                                      </p:cMediaNode>
                                    </p:audio>
                                  </p:subTnLst>
                                </p:cTn>
                              </p:par>
                            </p:childTnLst>
                          </p:cTn>
                        </p:par>
                      </p:childTnLst>
                    </p:cTn>
                  </p:par>
                </p:childTnLst>
              </p:cTn>
              <p:nextCondLst>
                <p:cond evt="onClick" delay="0">
                  <p:tgtEl>
                    <p:spTgt spid="4"/>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35" presetClass="path" presetSubtype="0" accel="50000" decel="50000" fill="hold" grpId="0" nodeType="clickEffect">
                                  <p:stCondLst>
                                    <p:cond delay="0"/>
                                  </p:stCondLst>
                                  <p:childTnLst>
                                    <p:animMotion origin="layout" path="M 0.00417 -2.96296E-6 L -0.0664 0.00139 " pathEditMode="relative" rAng="0" ptsTypes="AA">
                                      <p:cBhvr>
                                        <p:cTn id="11" dur="2000" fill="hold"/>
                                        <p:tgtEl>
                                          <p:spTgt spid="6"/>
                                        </p:tgtEl>
                                        <p:attrNameLst>
                                          <p:attrName>ppt_x</p:attrName>
                                          <p:attrName>ppt_y</p:attrName>
                                        </p:attrNameLst>
                                      </p:cBhvr>
                                      <p:rCtr x="-3529" y="69"/>
                                    </p:animMotion>
                                  </p:childTnLst>
                                  <p:subTnLst>
                                    <p:audio>
                                      <p:cMediaNode>
                                        <p:cTn display="0" masterRel="sameClick">
                                          <p:stCondLst>
                                            <p:cond evt="begin" delay="0">
                                              <p:tn val="10"/>
                                            </p:cond>
                                          </p:stCondLst>
                                          <p:endCondLst>
                                            <p:cond evt="onStopAudio" delay="0">
                                              <p:tgtEl>
                                                <p:sldTgt/>
                                              </p:tgtEl>
                                            </p:cond>
                                          </p:endCondLst>
                                        </p:cTn>
                                        <p:tgtEl>
                                          <p:sndTgt r:embed="rId3" name="Wrong Answer Notification Version 3.wav"/>
                                        </p:tgtEl>
                                      </p:cMediaNode>
                                    </p:audio>
                                  </p:subTnLst>
                                </p:cTn>
                              </p:par>
                            </p:childTnLst>
                          </p:cTn>
                        </p:par>
                      </p:childTnLst>
                    </p:cTn>
                  </p:par>
                </p:childTnLst>
              </p:cTn>
              <p:nextCondLst>
                <p:cond evt="onClick" delay="0">
                  <p:tgtEl>
                    <p:spTgt spid="6"/>
                  </p:tgtEl>
                </p:cond>
              </p:nextCondLst>
            </p:seq>
          </p:childTnLst>
        </p:cTn>
      </p:par>
    </p:tnLst>
    <p:bldLst>
      <p:bldP spid="4"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زوايا مستديرة 2">
            <a:extLst>
              <a:ext uri="{FF2B5EF4-FFF2-40B4-BE49-F238E27FC236}">
                <a16:creationId xmlns:a16="http://schemas.microsoft.com/office/drawing/2014/main" id="{C5B28DB1-309C-B6B7-8BB2-EB8EAF465927}"/>
              </a:ext>
            </a:extLst>
          </p:cNvPr>
          <p:cNvSpPr/>
          <p:nvPr/>
        </p:nvSpPr>
        <p:spPr>
          <a:xfrm>
            <a:off x="1552135" y="135961"/>
            <a:ext cx="9087729" cy="675141"/>
          </a:xfrm>
          <a:prstGeom prst="roundRect">
            <a:avLst>
              <a:gd name="adj" fmla="val 50000"/>
            </a:avLst>
          </a:prstGeom>
          <a:solidFill>
            <a:srgbClr val="677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solidFill>
                  <a:schemeClr val="bg1"/>
                </a:solidFill>
                <a:latin typeface="Calibri" panose="020F0502020204030204" pitchFamily="34" charset="0"/>
                <a:cs typeface="Calibri" panose="020F0502020204030204" pitchFamily="34" charset="0"/>
              </a:rPr>
              <a:t>ما الذي يمكن أن تتعلمه الآلة ؟</a:t>
            </a:r>
          </a:p>
        </p:txBody>
      </p:sp>
      <p:sp>
        <p:nvSpPr>
          <p:cNvPr id="2" name="عنوان 4">
            <a:extLst>
              <a:ext uri="{FF2B5EF4-FFF2-40B4-BE49-F238E27FC236}">
                <a16:creationId xmlns:a16="http://schemas.microsoft.com/office/drawing/2014/main" id="{9B4F2C6D-11FD-CE43-C9D4-17B9D60B371F}"/>
              </a:ext>
            </a:extLst>
          </p:cNvPr>
          <p:cNvSpPr txBox="1">
            <a:spLocks/>
          </p:cNvSpPr>
          <p:nvPr/>
        </p:nvSpPr>
        <p:spPr>
          <a:xfrm>
            <a:off x="539260" y="1451465"/>
            <a:ext cx="11113477" cy="117256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600"/>
              <a:buFont typeface="Archivo Black"/>
              <a:buNone/>
              <a:defRPr sz="5200" b="0" i="0" u="none" strike="noStrike" cap="none">
                <a:solidFill>
                  <a:schemeClr val="dk2"/>
                </a:solidFill>
                <a:latin typeface="Archivo Black"/>
                <a:ea typeface="Archivo Black"/>
                <a:cs typeface="Archivo Black"/>
                <a:sym typeface="Archivo Black"/>
              </a:defRPr>
            </a:lvl1pPr>
            <a:lvl2pPr marR="0" lvl="1" algn="ctr" rtl="0">
              <a:lnSpc>
                <a:spcPct val="100000"/>
              </a:lnSpc>
              <a:spcBef>
                <a:spcPts val="0"/>
              </a:spcBef>
              <a:spcAft>
                <a:spcPts val="0"/>
              </a:spcAft>
              <a:buClr>
                <a:schemeClr val="dk1"/>
              </a:buClr>
              <a:buSzPts val="3600"/>
              <a:buFont typeface="Archivo Black"/>
              <a:buNone/>
              <a:defRPr sz="3600" b="0" i="0" u="none" strike="noStrike" cap="none">
                <a:solidFill>
                  <a:schemeClr val="dk1"/>
                </a:solidFill>
                <a:latin typeface="Archivo Black"/>
                <a:ea typeface="Archivo Black"/>
                <a:cs typeface="Archivo Black"/>
                <a:sym typeface="Archivo Black"/>
              </a:defRPr>
            </a:lvl2pPr>
            <a:lvl3pPr marR="0" lvl="2" algn="ctr" rtl="0">
              <a:lnSpc>
                <a:spcPct val="100000"/>
              </a:lnSpc>
              <a:spcBef>
                <a:spcPts val="0"/>
              </a:spcBef>
              <a:spcAft>
                <a:spcPts val="0"/>
              </a:spcAft>
              <a:buClr>
                <a:schemeClr val="dk1"/>
              </a:buClr>
              <a:buSzPts val="3600"/>
              <a:buFont typeface="Archivo Black"/>
              <a:buNone/>
              <a:defRPr sz="3600" b="0" i="0" u="none" strike="noStrike" cap="none">
                <a:solidFill>
                  <a:schemeClr val="dk1"/>
                </a:solidFill>
                <a:latin typeface="Archivo Black"/>
                <a:ea typeface="Archivo Black"/>
                <a:cs typeface="Archivo Black"/>
                <a:sym typeface="Archivo Black"/>
              </a:defRPr>
            </a:lvl3pPr>
            <a:lvl4pPr marR="0" lvl="3" algn="ctr" rtl="0">
              <a:lnSpc>
                <a:spcPct val="100000"/>
              </a:lnSpc>
              <a:spcBef>
                <a:spcPts val="0"/>
              </a:spcBef>
              <a:spcAft>
                <a:spcPts val="0"/>
              </a:spcAft>
              <a:buClr>
                <a:schemeClr val="dk1"/>
              </a:buClr>
              <a:buSzPts val="3600"/>
              <a:buFont typeface="Archivo Black"/>
              <a:buNone/>
              <a:defRPr sz="3600" b="0" i="0" u="none" strike="noStrike" cap="none">
                <a:solidFill>
                  <a:schemeClr val="dk1"/>
                </a:solidFill>
                <a:latin typeface="Archivo Black"/>
                <a:ea typeface="Archivo Black"/>
                <a:cs typeface="Archivo Black"/>
                <a:sym typeface="Archivo Black"/>
              </a:defRPr>
            </a:lvl4pPr>
            <a:lvl5pPr marR="0" lvl="4" algn="ctr" rtl="0">
              <a:lnSpc>
                <a:spcPct val="100000"/>
              </a:lnSpc>
              <a:spcBef>
                <a:spcPts val="0"/>
              </a:spcBef>
              <a:spcAft>
                <a:spcPts val="0"/>
              </a:spcAft>
              <a:buClr>
                <a:schemeClr val="dk1"/>
              </a:buClr>
              <a:buSzPts val="3600"/>
              <a:buFont typeface="Archivo Black"/>
              <a:buNone/>
              <a:defRPr sz="3600" b="0" i="0" u="none" strike="noStrike" cap="none">
                <a:solidFill>
                  <a:schemeClr val="dk1"/>
                </a:solidFill>
                <a:latin typeface="Archivo Black"/>
                <a:ea typeface="Archivo Black"/>
                <a:cs typeface="Archivo Black"/>
                <a:sym typeface="Archivo Black"/>
              </a:defRPr>
            </a:lvl5pPr>
            <a:lvl6pPr marR="0" lvl="5" algn="ctr" rtl="0">
              <a:lnSpc>
                <a:spcPct val="100000"/>
              </a:lnSpc>
              <a:spcBef>
                <a:spcPts val="0"/>
              </a:spcBef>
              <a:spcAft>
                <a:spcPts val="0"/>
              </a:spcAft>
              <a:buClr>
                <a:schemeClr val="dk1"/>
              </a:buClr>
              <a:buSzPts val="3600"/>
              <a:buFont typeface="Archivo Black"/>
              <a:buNone/>
              <a:defRPr sz="3600" b="0" i="0" u="none" strike="noStrike" cap="none">
                <a:solidFill>
                  <a:schemeClr val="dk1"/>
                </a:solidFill>
                <a:latin typeface="Archivo Black"/>
                <a:ea typeface="Archivo Black"/>
                <a:cs typeface="Archivo Black"/>
                <a:sym typeface="Archivo Black"/>
              </a:defRPr>
            </a:lvl6pPr>
            <a:lvl7pPr marR="0" lvl="6" algn="ctr" rtl="0">
              <a:lnSpc>
                <a:spcPct val="100000"/>
              </a:lnSpc>
              <a:spcBef>
                <a:spcPts val="0"/>
              </a:spcBef>
              <a:spcAft>
                <a:spcPts val="0"/>
              </a:spcAft>
              <a:buClr>
                <a:schemeClr val="dk1"/>
              </a:buClr>
              <a:buSzPts val="3600"/>
              <a:buFont typeface="Archivo Black"/>
              <a:buNone/>
              <a:defRPr sz="3600" b="0" i="0" u="none" strike="noStrike" cap="none">
                <a:solidFill>
                  <a:schemeClr val="dk1"/>
                </a:solidFill>
                <a:latin typeface="Archivo Black"/>
                <a:ea typeface="Archivo Black"/>
                <a:cs typeface="Archivo Black"/>
                <a:sym typeface="Archivo Black"/>
              </a:defRPr>
            </a:lvl7pPr>
            <a:lvl8pPr marR="0" lvl="7" algn="ctr" rtl="0">
              <a:lnSpc>
                <a:spcPct val="100000"/>
              </a:lnSpc>
              <a:spcBef>
                <a:spcPts val="0"/>
              </a:spcBef>
              <a:spcAft>
                <a:spcPts val="0"/>
              </a:spcAft>
              <a:buClr>
                <a:schemeClr val="dk1"/>
              </a:buClr>
              <a:buSzPts val="3600"/>
              <a:buFont typeface="Archivo Black"/>
              <a:buNone/>
              <a:defRPr sz="3600" b="0" i="0" u="none" strike="noStrike" cap="none">
                <a:solidFill>
                  <a:schemeClr val="dk1"/>
                </a:solidFill>
                <a:latin typeface="Archivo Black"/>
                <a:ea typeface="Archivo Black"/>
                <a:cs typeface="Archivo Black"/>
                <a:sym typeface="Archivo Black"/>
              </a:defRPr>
            </a:lvl8pPr>
            <a:lvl9pPr marR="0" lvl="8" algn="ctr" rtl="0">
              <a:lnSpc>
                <a:spcPct val="100000"/>
              </a:lnSpc>
              <a:spcBef>
                <a:spcPts val="0"/>
              </a:spcBef>
              <a:spcAft>
                <a:spcPts val="0"/>
              </a:spcAft>
              <a:buClr>
                <a:schemeClr val="dk1"/>
              </a:buClr>
              <a:buSzPts val="3600"/>
              <a:buFont typeface="Archivo Black"/>
              <a:buNone/>
              <a:defRPr sz="3600" b="0" i="0" u="none" strike="noStrike" cap="none">
                <a:solidFill>
                  <a:schemeClr val="dk1"/>
                </a:solidFill>
                <a:latin typeface="Archivo Black"/>
                <a:ea typeface="Archivo Black"/>
                <a:cs typeface="Archivo Black"/>
                <a:sym typeface="Archivo Black"/>
              </a:defRPr>
            </a:lvl9pPr>
          </a:lstStyle>
          <a:p>
            <a:pPr algn="ctr" rtl="1"/>
            <a:r>
              <a:rPr lang="ar-SA" sz="2800" b="1" dirty="0">
                <a:solidFill>
                  <a:schemeClr val="tx1"/>
                </a:solidFill>
                <a:latin typeface="Calibri" panose="020F0502020204030204" pitchFamily="34" charset="0"/>
                <a:cs typeface="Calibri" panose="020F0502020204030204" pitchFamily="34" charset="0"/>
              </a:rPr>
              <a:t>يمكن للآلة أن تتعلم استخراج الأنماط والرؤى من كميات البيانات الكبيرة من خلال الإشراف عليها عن طريق المبرمج في البداية، حيث يوجه المشرف النموذج في البداية من خلال البرمجة الدقيقة للوصول إلى النتائج المرجوة، وبعد الانتهاء من مرحلة التدريب يكتسب النموذج قدرة جديدة وتصبح البيانات هي ما يوجه النموذج إلى النتائج والرؤى الأحدث.</a:t>
            </a:r>
            <a:endParaRPr lang="ar-SA" sz="2800" b="1" dirty="0">
              <a:solidFill>
                <a:schemeClr val="tx1"/>
              </a:solidFill>
              <a:latin typeface="StagSans-Medium"/>
              <a:cs typeface="Calibri" panose="020F0502020204030204" pitchFamily="34" charset="0"/>
            </a:endParaRPr>
          </a:p>
        </p:txBody>
      </p:sp>
      <p:pic>
        <p:nvPicPr>
          <p:cNvPr id="6" name="صورة 5">
            <a:extLst>
              <a:ext uri="{FF2B5EF4-FFF2-40B4-BE49-F238E27FC236}">
                <a16:creationId xmlns:a16="http://schemas.microsoft.com/office/drawing/2014/main" id="{70E0DE72-E884-7C5A-E21A-9A0D6E9EC6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7681" y="2177155"/>
            <a:ext cx="5660387" cy="5004402"/>
          </a:xfrm>
          <a:prstGeom prst="rect">
            <a:avLst/>
          </a:prstGeom>
        </p:spPr>
      </p:pic>
    </p:spTree>
    <p:extLst>
      <p:ext uri="{BB962C8B-B14F-4D97-AF65-F5344CB8AC3E}">
        <p14:creationId xmlns:p14="http://schemas.microsoft.com/office/powerpoint/2010/main" val="2887897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_2023-01-04_18-45-26">
            <a:hlinkClick r:id="" action="ppaction://media"/>
            <a:extLst>
              <a:ext uri="{FF2B5EF4-FFF2-40B4-BE49-F238E27FC236}">
                <a16:creationId xmlns:a16="http://schemas.microsoft.com/office/drawing/2014/main" id="{A785B6A8-EAD5-DE3E-9EAD-F606DA95C90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294884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00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زوايا مستديرة 2">
            <a:extLst>
              <a:ext uri="{FF2B5EF4-FFF2-40B4-BE49-F238E27FC236}">
                <a16:creationId xmlns:a16="http://schemas.microsoft.com/office/drawing/2014/main" id="{C5B28DB1-309C-B6B7-8BB2-EB8EAF465927}"/>
              </a:ext>
            </a:extLst>
          </p:cNvPr>
          <p:cNvSpPr/>
          <p:nvPr/>
        </p:nvSpPr>
        <p:spPr>
          <a:xfrm>
            <a:off x="1552135" y="135961"/>
            <a:ext cx="9087729" cy="675141"/>
          </a:xfrm>
          <a:prstGeom prst="roundRect">
            <a:avLst>
              <a:gd name="adj" fmla="val 50000"/>
            </a:avLst>
          </a:prstGeom>
          <a:solidFill>
            <a:srgbClr val="677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solidFill>
                  <a:schemeClr val="bg1"/>
                </a:solidFill>
                <a:latin typeface="Calibri" panose="020F0502020204030204" pitchFamily="34" charset="0"/>
                <a:cs typeface="Calibri" panose="020F0502020204030204" pitchFamily="34" charset="0"/>
              </a:rPr>
              <a:t>أنواع تعلّم الآلة</a:t>
            </a:r>
          </a:p>
        </p:txBody>
      </p:sp>
      <p:grpSp>
        <p:nvGrpSpPr>
          <p:cNvPr id="39" name="مجموعة 38">
            <a:extLst>
              <a:ext uri="{FF2B5EF4-FFF2-40B4-BE49-F238E27FC236}">
                <a16:creationId xmlns:a16="http://schemas.microsoft.com/office/drawing/2014/main" id="{30A21495-546E-2C4A-A080-085116E4E5E2}"/>
              </a:ext>
            </a:extLst>
          </p:cNvPr>
          <p:cNvGrpSpPr/>
          <p:nvPr/>
        </p:nvGrpSpPr>
        <p:grpSpPr>
          <a:xfrm>
            <a:off x="9847974" y="4917048"/>
            <a:ext cx="1758461" cy="1758461"/>
            <a:chOff x="1430215" y="1348152"/>
            <a:chExt cx="1758461" cy="1758461"/>
          </a:xfrm>
        </p:grpSpPr>
        <p:sp>
          <p:nvSpPr>
            <p:cNvPr id="20" name="شكل بيضاوي 19">
              <a:extLst>
                <a:ext uri="{FF2B5EF4-FFF2-40B4-BE49-F238E27FC236}">
                  <a16:creationId xmlns:a16="http://schemas.microsoft.com/office/drawing/2014/main" id="{4AB71DE6-37BE-1032-317D-FCBBFEDEE48D}"/>
                </a:ext>
              </a:extLst>
            </p:cNvPr>
            <p:cNvSpPr/>
            <p:nvPr/>
          </p:nvSpPr>
          <p:spPr>
            <a:xfrm>
              <a:off x="1430215" y="1348152"/>
              <a:ext cx="1758461" cy="1758461"/>
            </a:xfrm>
            <a:prstGeom prst="ellipse">
              <a:avLst/>
            </a:prstGeom>
            <a:solidFill>
              <a:srgbClr val="C3C5C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21" name="Picture 10">
              <a:extLst>
                <a:ext uri="{FF2B5EF4-FFF2-40B4-BE49-F238E27FC236}">
                  <a16:creationId xmlns:a16="http://schemas.microsoft.com/office/drawing/2014/main" id="{21276609-7952-6B22-F2A0-D535253D6C6C}"/>
                </a:ext>
              </a:extLst>
            </p:cNvPr>
            <p:cNvPicPr>
              <a:picLocks noChangeAspect="1" noChangeArrowheads="1"/>
            </p:cNvPicPr>
            <p:nvPr/>
          </p:nvPicPr>
          <p:blipFill>
            <a:blip r:embed="rId2"/>
            <a:srcRect/>
            <a:stretch/>
          </p:blipFill>
          <p:spPr bwMode="auto">
            <a:xfrm>
              <a:off x="1786597" y="1767031"/>
              <a:ext cx="954257" cy="9542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8" name="مجموعة 37">
            <a:extLst>
              <a:ext uri="{FF2B5EF4-FFF2-40B4-BE49-F238E27FC236}">
                <a16:creationId xmlns:a16="http://schemas.microsoft.com/office/drawing/2014/main" id="{367733EE-97F9-5BED-C57D-FF5861B1B274}"/>
              </a:ext>
            </a:extLst>
          </p:cNvPr>
          <p:cNvGrpSpPr/>
          <p:nvPr/>
        </p:nvGrpSpPr>
        <p:grpSpPr>
          <a:xfrm>
            <a:off x="9760633" y="2945128"/>
            <a:ext cx="1758461" cy="1758461"/>
            <a:chOff x="5448886" y="1348153"/>
            <a:chExt cx="1758461" cy="1758461"/>
          </a:xfrm>
        </p:grpSpPr>
        <p:sp>
          <p:nvSpPr>
            <p:cNvPr id="19" name="شكل بيضاوي 18">
              <a:extLst>
                <a:ext uri="{FF2B5EF4-FFF2-40B4-BE49-F238E27FC236}">
                  <a16:creationId xmlns:a16="http://schemas.microsoft.com/office/drawing/2014/main" id="{85C169F5-A1F5-A5B1-A587-B41C61F43641}"/>
                </a:ext>
              </a:extLst>
            </p:cNvPr>
            <p:cNvSpPr/>
            <p:nvPr/>
          </p:nvSpPr>
          <p:spPr>
            <a:xfrm>
              <a:off x="5448886" y="1348153"/>
              <a:ext cx="1758461" cy="1758461"/>
            </a:xfrm>
            <a:prstGeom prst="ellipse">
              <a:avLst/>
            </a:prstGeom>
            <a:solidFill>
              <a:srgbClr val="E2412A"/>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22" name="Picture 10">
              <a:extLst>
                <a:ext uri="{FF2B5EF4-FFF2-40B4-BE49-F238E27FC236}">
                  <a16:creationId xmlns:a16="http://schemas.microsoft.com/office/drawing/2014/main" id="{7DBB086A-F05A-1CF9-E610-3F76B2291F2E}"/>
                </a:ext>
              </a:extLst>
            </p:cNvPr>
            <p:cNvPicPr>
              <a:picLocks noChangeAspect="1" noChangeArrowheads="1"/>
            </p:cNvPicPr>
            <p:nvPr/>
          </p:nvPicPr>
          <p:blipFill>
            <a:blip r:embed="rId3">
              <a:clrChange>
                <a:clrFrom>
                  <a:srgbClr val="FEFEFE"/>
                </a:clrFrom>
                <a:clrTo>
                  <a:srgbClr val="FEFEFE">
                    <a:alpha val="0"/>
                  </a:srgbClr>
                </a:clrTo>
              </a:clrChange>
            </a:blip>
            <a:srcRect/>
            <a:stretch/>
          </p:blipFill>
          <p:spPr bwMode="auto">
            <a:xfrm>
              <a:off x="5911628" y="1804266"/>
              <a:ext cx="832977" cy="84623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مجموعة 36">
            <a:extLst>
              <a:ext uri="{FF2B5EF4-FFF2-40B4-BE49-F238E27FC236}">
                <a16:creationId xmlns:a16="http://schemas.microsoft.com/office/drawing/2014/main" id="{80969B49-C040-1FD2-5B7B-1FAFF3402477}"/>
              </a:ext>
            </a:extLst>
          </p:cNvPr>
          <p:cNvGrpSpPr/>
          <p:nvPr/>
        </p:nvGrpSpPr>
        <p:grpSpPr>
          <a:xfrm>
            <a:off x="9760633" y="973208"/>
            <a:ext cx="1758461" cy="1758461"/>
            <a:chOff x="9228406" y="1348150"/>
            <a:chExt cx="1758461" cy="1758461"/>
          </a:xfrm>
        </p:grpSpPr>
        <p:sp>
          <p:nvSpPr>
            <p:cNvPr id="18" name="شكل بيضاوي 17">
              <a:extLst>
                <a:ext uri="{FF2B5EF4-FFF2-40B4-BE49-F238E27FC236}">
                  <a16:creationId xmlns:a16="http://schemas.microsoft.com/office/drawing/2014/main" id="{55D0B8F6-43BF-CF8D-CD97-B0B25983FCF6}"/>
                </a:ext>
              </a:extLst>
            </p:cNvPr>
            <p:cNvSpPr/>
            <p:nvPr/>
          </p:nvSpPr>
          <p:spPr>
            <a:xfrm>
              <a:off x="9228406" y="1348150"/>
              <a:ext cx="1758461" cy="1758461"/>
            </a:xfrm>
            <a:prstGeom prst="ellipse">
              <a:avLst/>
            </a:prstGeom>
            <a:solidFill>
              <a:srgbClr val="FAC34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23" name="Picture 10" descr="Brain - Free education icons">
              <a:extLst>
                <a:ext uri="{FF2B5EF4-FFF2-40B4-BE49-F238E27FC236}">
                  <a16:creationId xmlns:a16="http://schemas.microsoft.com/office/drawing/2014/main" id="{AAFA880D-BC8C-93DB-C5CD-49685001EF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92640" y="1703271"/>
              <a:ext cx="947224" cy="947224"/>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مربع نص 33">
            <a:extLst>
              <a:ext uri="{FF2B5EF4-FFF2-40B4-BE49-F238E27FC236}">
                <a16:creationId xmlns:a16="http://schemas.microsoft.com/office/drawing/2014/main" id="{CCB3EA77-3025-85E3-D27C-E7A3867D81BC}"/>
              </a:ext>
            </a:extLst>
          </p:cNvPr>
          <p:cNvSpPr txBox="1"/>
          <p:nvPr/>
        </p:nvSpPr>
        <p:spPr>
          <a:xfrm>
            <a:off x="422615" y="905827"/>
            <a:ext cx="9236612" cy="1692771"/>
          </a:xfrm>
          <a:prstGeom prst="rect">
            <a:avLst/>
          </a:prstGeom>
          <a:noFill/>
        </p:spPr>
        <p:txBody>
          <a:bodyPr wrap="square">
            <a:spAutoFit/>
          </a:bodyPr>
          <a:lstStyle/>
          <a:p>
            <a:pPr rtl="1"/>
            <a:r>
              <a:rPr lang="ar-SA" sz="2400" b="1" dirty="0">
                <a:solidFill>
                  <a:srgbClr val="FAC344"/>
                </a:solidFill>
                <a:latin typeface="Calibri" panose="020F0502020204030204" pitchFamily="34" charset="0"/>
                <a:cs typeface="Calibri" panose="020F0502020204030204" pitchFamily="34" charset="0"/>
              </a:rPr>
              <a:t>التعلم الموجه</a:t>
            </a:r>
          </a:p>
          <a:p>
            <a:pPr rtl="1"/>
            <a:r>
              <a:rPr lang="ar-SA" sz="2000" b="1" dirty="0">
                <a:solidFill>
                  <a:schemeClr val="tx1"/>
                </a:solidFill>
                <a:latin typeface="Calibri" panose="020F0502020204030204" pitchFamily="34" charset="0"/>
                <a:cs typeface="Calibri" panose="020F0502020204030204" pitchFamily="34" charset="0"/>
              </a:rPr>
              <a:t>يغذّي المستخدم الخوارزمية ببيانات تاريخية أو تدريبية، وتحاول التنبؤ بالقيم الجديدة للبيانات التي لم يتم إدخالها في الخوارزمية بعد. </a:t>
            </a:r>
            <a:r>
              <a:rPr lang="ar-SA" sz="2000" b="1" dirty="0">
                <a:latin typeface="Calibri" panose="020F0502020204030204" pitchFamily="34" charset="0"/>
                <a:cs typeface="Calibri" panose="020F0502020204030204" pitchFamily="34" charset="0"/>
              </a:rPr>
              <a:t>توجد طريقتان للتعلم الموجه : </a:t>
            </a:r>
          </a:p>
          <a:p>
            <a:pPr rtl="1"/>
            <a:r>
              <a:rPr lang="ar-SA" sz="2000" b="1" dirty="0">
                <a:solidFill>
                  <a:srgbClr val="FAC344"/>
                </a:solidFill>
                <a:latin typeface="Calibri" panose="020F0502020204030204" pitchFamily="34" charset="0"/>
                <a:cs typeface="Calibri" panose="020F0502020204030204" pitchFamily="34" charset="0"/>
              </a:rPr>
              <a:t>تحليل الانحدار </a:t>
            </a:r>
            <a:r>
              <a:rPr lang="ar-SA" sz="2000" b="1" dirty="0">
                <a:latin typeface="Calibri" panose="020F0502020204030204" pitchFamily="34" charset="0"/>
                <a:cs typeface="Calibri" panose="020F0502020204030204" pitchFamily="34" charset="0"/>
              </a:rPr>
              <a:t>يستخدم لتوقع رقم مثل السعر المستقبلي للاسهم.</a:t>
            </a:r>
          </a:p>
          <a:p>
            <a:pPr rtl="1"/>
            <a:r>
              <a:rPr lang="ar-SA" sz="2000" b="1" dirty="0">
                <a:solidFill>
                  <a:srgbClr val="FAC344"/>
                </a:solidFill>
                <a:latin typeface="Calibri" panose="020F0502020204030204" pitchFamily="34" charset="0"/>
                <a:cs typeface="Calibri" panose="020F0502020204030204" pitchFamily="34" charset="0"/>
              </a:rPr>
              <a:t>تحليل التصنيف : </a:t>
            </a:r>
            <a:r>
              <a:rPr lang="ar-SA" sz="2000" b="1" dirty="0">
                <a:latin typeface="Calibri" panose="020F0502020204030204" pitchFamily="34" charset="0"/>
                <a:cs typeface="Calibri" panose="020F0502020204030204" pitchFamily="34" charset="0"/>
              </a:rPr>
              <a:t>يستخدم لتعيين بيانات الى فئة</a:t>
            </a:r>
            <a:r>
              <a:rPr lang="ar-SA" sz="2000" b="1" dirty="0">
                <a:solidFill>
                  <a:srgbClr val="FAC344"/>
                </a:solidFill>
                <a:latin typeface="Calibri" panose="020F0502020204030204" pitchFamily="34" charset="0"/>
                <a:cs typeface="Calibri" panose="020F0502020204030204" pitchFamily="34" charset="0"/>
              </a:rPr>
              <a:t> </a:t>
            </a:r>
            <a:r>
              <a:rPr lang="ar-SA" sz="2000" b="1" dirty="0">
                <a:latin typeface="Calibri" panose="020F0502020204030204" pitchFamily="34" charset="0"/>
                <a:cs typeface="Calibri" panose="020F0502020204030204" pitchFamily="34" charset="0"/>
              </a:rPr>
              <a:t>مثل تصنيف صورة معينة على أنها قارب أو سفينة .</a:t>
            </a:r>
          </a:p>
        </p:txBody>
      </p:sp>
      <p:sp>
        <p:nvSpPr>
          <p:cNvPr id="40" name="مربع نص 39">
            <a:extLst>
              <a:ext uri="{FF2B5EF4-FFF2-40B4-BE49-F238E27FC236}">
                <a16:creationId xmlns:a16="http://schemas.microsoft.com/office/drawing/2014/main" id="{DD3D6E04-96A4-6C74-CD45-B1BE80CD7092}"/>
              </a:ext>
            </a:extLst>
          </p:cNvPr>
          <p:cNvSpPr txBox="1"/>
          <p:nvPr/>
        </p:nvSpPr>
        <p:spPr>
          <a:xfrm>
            <a:off x="634218" y="3192425"/>
            <a:ext cx="9073662" cy="1384995"/>
          </a:xfrm>
          <a:prstGeom prst="rect">
            <a:avLst/>
          </a:prstGeom>
          <a:noFill/>
        </p:spPr>
        <p:txBody>
          <a:bodyPr wrap="square">
            <a:spAutoFit/>
          </a:bodyPr>
          <a:lstStyle/>
          <a:p>
            <a:pPr rtl="1"/>
            <a:r>
              <a:rPr lang="ar-SA" sz="2400" b="1" dirty="0">
                <a:solidFill>
                  <a:srgbClr val="E2412A"/>
                </a:solidFill>
                <a:latin typeface="Calibri" panose="020F0502020204030204" pitchFamily="34" charset="0"/>
                <a:cs typeface="Calibri" panose="020F0502020204030204" pitchFamily="34" charset="0"/>
              </a:rPr>
              <a:t>التعلم غير الموجه</a:t>
            </a:r>
          </a:p>
          <a:p>
            <a:pPr rtl="1"/>
            <a:r>
              <a:rPr lang="ar-SA" sz="2000" b="1" dirty="0">
                <a:latin typeface="Calibri" panose="020F0502020204030204" pitchFamily="34" charset="0"/>
                <a:cs typeface="Calibri" panose="020F0502020204030204" pitchFamily="34" charset="0"/>
              </a:rPr>
              <a:t>يوجد لديك كمية كبيرة من البيانات غير مسمّاه ولا يمكن إجراء تنبؤ لها ومع ذلك يمكن العثور على أنماط في البيانات من خلال المراقبة والتجميع. تستخدم شركات البيع بالتجزئة الكبرى نماذج التعلم غير الموجّه لتصنيف عملائها حسب المشتريات التي يفضلونها وذلك لتحسين حملات التسويق والمبيعات.</a:t>
            </a:r>
          </a:p>
        </p:txBody>
      </p:sp>
      <p:sp>
        <p:nvSpPr>
          <p:cNvPr id="41" name="مربع نص 40">
            <a:extLst>
              <a:ext uri="{FF2B5EF4-FFF2-40B4-BE49-F238E27FC236}">
                <a16:creationId xmlns:a16="http://schemas.microsoft.com/office/drawing/2014/main" id="{900B93D2-D3B5-DA51-987B-E4B0502D956E}"/>
              </a:ext>
            </a:extLst>
          </p:cNvPr>
          <p:cNvSpPr txBox="1"/>
          <p:nvPr/>
        </p:nvSpPr>
        <p:spPr>
          <a:xfrm>
            <a:off x="585565" y="5171247"/>
            <a:ext cx="9170969" cy="1077218"/>
          </a:xfrm>
          <a:prstGeom prst="rect">
            <a:avLst/>
          </a:prstGeom>
          <a:noFill/>
        </p:spPr>
        <p:txBody>
          <a:bodyPr wrap="square">
            <a:spAutoFit/>
          </a:bodyPr>
          <a:lstStyle/>
          <a:p>
            <a:pPr rtl="1"/>
            <a:r>
              <a:rPr lang="ar-SA" sz="2400" b="1" dirty="0">
                <a:solidFill>
                  <a:srgbClr val="C3C5C4"/>
                </a:solidFill>
                <a:latin typeface="Calibri" panose="020F0502020204030204" pitchFamily="34" charset="0"/>
                <a:cs typeface="Calibri" panose="020F0502020204030204" pitchFamily="34" charset="0"/>
              </a:rPr>
              <a:t>التعلم التعزيزي</a:t>
            </a:r>
          </a:p>
          <a:p>
            <a:pPr rtl="1"/>
            <a:r>
              <a:rPr lang="ar-SA" sz="2000" b="1" dirty="0">
                <a:latin typeface="Calibri" panose="020F0502020204030204" pitchFamily="34" charset="0"/>
                <a:cs typeface="Calibri" panose="020F0502020204030204" pitchFamily="34" charset="0"/>
              </a:rPr>
              <a:t>لا يتم إعطاء الخوارزمية بيانات الادخال ولكن يتفاعل برنامج الحاسب مع البيئة لتحديد بيانات الادخال المناسبة. وتُعد لعبة الشطرنج مثال على هذا النوع من الخوارزميات.</a:t>
            </a:r>
          </a:p>
        </p:txBody>
      </p:sp>
    </p:spTree>
    <p:extLst>
      <p:ext uri="{BB962C8B-B14F-4D97-AF65-F5344CB8AC3E}">
        <p14:creationId xmlns:p14="http://schemas.microsoft.com/office/powerpoint/2010/main" val="3815015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randombar(horizont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randombar(horizontal)">
                                      <p:cBhvr>
                                        <p:cTn id="16" dur="500"/>
                                        <p:tgtEl>
                                          <p:spTgt spid="3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fade">
                                      <p:cBhvr>
                                        <p:cTn id="21" dur="500"/>
                                        <p:tgtEl>
                                          <p:spTgt spid="40"/>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randombar(horizontal)">
                                      <p:cBhvr>
                                        <p:cTn id="26" dur="500"/>
                                        <p:tgtEl>
                                          <p:spTgt spid="39"/>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0" grpId="0"/>
      <p:bldP spid="4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a:extLst>
              <a:ext uri="{FF2B5EF4-FFF2-40B4-BE49-F238E27FC236}">
                <a16:creationId xmlns:a16="http://schemas.microsoft.com/office/drawing/2014/main" id="{220162A6-3CD3-6551-4B0E-6F4D90B02A0B}"/>
              </a:ext>
            </a:extLst>
          </p:cNvPr>
          <p:cNvSpPr txBox="1"/>
          <p:nvPr/>
        </p:nvSpPr>
        <p:spPr>
          <a:xfrm>
            <a:off x="2391508" y="1310565"/>
            <a:ext cx="8943479" cy="646331"/>
          </a:xfrm>
          <a:prstGeom prst="rect">
            <a:avLst/>
          </a:prstGeom>
          <a:noFill/>
        </p:spPr>
        <p:txBody>
          <a:bodyPr wrap="square" rtlCol="1">
            <a:spAutoFit/>
          </a:bodyPr>
          <a:lstStyle/>
          <a:p>
            <a:r>
              <a:rPr lang="ar-SA" sz="3600" b="1" dirty="0">
                <a:latin typeface="Sakkal Majalla" panose="02000000000000000000" pitchFamily="2" charset="-78"/>
                <a:cs typeface="Sakkal Majalla" panose="02000000000000000000" pitchFamily="2" charset="-78"/>
              </a:rPr>
              <a:t>دور الذكاء الاصطناعي والبيانات في التحول الرقمي للمجتمعات.</a:t>
            </a:r>
          </a:p>
        </p:txBody>
      </p:sp>
      <p:sp>
        <p:nvSpPr>
          <p:cNvPr id="5" name="Google Shape;915;p14">
            <a:extLst>
              <a:ext uri="{FF2B5EF4-FFF2-40B4-BE49-F238E27FC236}">
                <a16:creationId xmlns:a16="http://schemas.microsoft.com/office/drawing/2014/main" id="{7885882E-A836-7B8C-AF68-7ACCDB5796FF}"/>
              </a:ext>
            </a:extLst>
          </p:cNvPr>
          <p:cNvSpPr/>
          <p:nvPr/>
        </p:nvSpPr>
        <p:spPr>
          <a:xfrm>
            <a:off x="11285664" y="1326858"/>
            <a:ext cx="563400" cy="5634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916;p14">
            <a:extLst>
              <a:ext uri="{FF2B5EF4-FFF2-40B4-BE49-F238E27FC236}">
                <a16:creationId xmlns:a16="http://schemas.microsoft.com/office/drawing/2014/main" id="{8E19EBED-46FD-12AD-506E-2FA1B0C9AE02}"/>
              </a:ext>
            </a:extLst>
          </p:cNvPr>
          <p:cNvSpPr/>
          <p:nvPr/>
        </p:nvSpPr>
        <p:spPr>
          <a:xfrm>
            <a:off x="11285664" y="2001521"/>
            <a:ext cx="563400" cy="5634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918;p14">
            <a:extLst>
              <a:ext uri="{FF2B5EF4-FFF2-40B4-BE49-F238E27FC236}">
                <a16:creationId xmlns:a16="http://schemas.microsoft.com/office/drawing/2014/main" id="{E2C2C05A-ACF8-7C29-256D-24AD2D0BDD8D}"/>
              </a:ext>
            </a:extLst>
          </p:cNvPr>
          <p:cNvSpPr/>
          <p:nvPr/>
        </p:nvSpPr>
        <p:spPr>
          <a:xfrm>
            <a:off x="11285664" y="2690268"/>
            <a:ext cx="563400" cy="5634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921;p14">
            <a:extLst>
              <a:ext uri="{FF2B5EF4-FFF2-40B4-BE49-F238E27FC236}">
                <a16:creationId xmlns:a16="http://schemas.microsoft.com/office/drawing/2014/main" id="{890BD978-0E58-EBF6-B88C-557993A4B0BA}"/>
              </a:ext>
            </a:extLst>
          </p:cNvPr>
          <p:cNvSpPr/>
          <p:nvPr/>
        </p:nvSpPr>
        <p:spPr>
          <a:xfrm>
            <a:off x="11395816" y="2721530"/>
            <a:ext cx="438806" cy="477153"/>
          </a:xfrm>
          <a:custGeom>
            <a:avLst/>
            <a:gdLst/>
            <a:ahLst/>
            <a:cxnLst/>
            <a:rect l="l" t="t" r="r" b="b"/>
            <a:pathLst>
              <a:path w="1132403" h="1871189" extrusionOk="0">
                <a:moveTo>
                  <a:pt x="0" y="932567"/>
                </a:moveTo>
                <a:lnTo>
                  <a:pt x="272504" y="569229"/>
                </a:lnTo>
                <a:lnTo>
                  <a:pt x="436006" y="1235348"/>
                </a:lnTo>
                <a:lnTo>
                  <a:pt x="654008" y="0"/>
                </a:lnTo>
                <a:lnTo>
                  <a:pt x="1132403" y="242225"/>
                </a:lnTo>
                <a:lnTo>
                  <a:pt x="472339" y="1871189"/>
                </a:lnTo>
                <a:lnTo>
                  <a:pt x="0" y="932567"/>
                </a:ln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1" name="Google Shape;923;p14">
            <a:extLst>
              <a:ext uri="{FF2B5EF4-FFF2-40B4-BE49-F238E27FC236}">
                <a16:creationId xmlns:a16="http://schemas.microsoft.com/office/drawing/2014/main" id="{9E2E20E6-16C9-9160-8134-97DD48416308}"/>
              </a:ext>
            </a:extLst>
          </p:cNvPr>
          <p:cNvSpPr/>
          <p:nvPr/>
        </p:nvSpPr>
        <p:spPr>
          <a:xfrm>
            <a:off x="11327778" y="2096758"/>
            <a:ext cx="438806" cy="477153"/>
          </a:xfrm>
          <a:custGeom>
            <a:avLst/>
            <a:gdLst/>
            <a:ahLst/>
            <a:cxnLst/>
            <a:rect l="l" t="t" r="r" b="b"/>
            <a:pathLst>
              <a:path w="1132403" h="1871189" extrusionOk="0">
                <a:moveTo>
                  <a:pt x="0" y="932567"/>
                </a:moveTo>
                <a:lnTo>
                  <a:pt x="272504" y="569229"/>
                </a:lnTo>
                <a:lnTo>
                  <a:pt x="436006" y="1235348"/>
                </a:lnTo>
                <a:lnTo>
                  <a:pt x="654008" y="0"/>
                </a:lnTo>
                <a:lnTo>
                  <a:pt x="1132403" y="242225"/>
                </a:lnTo>
                <a:lnTo>
                  <a:pt x="472339" y="1871189"/>
                </a:lnTo>
                <a:lnTo>
                  <a:pt x="0" y="932567"/>
                </a:ln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2" name="Google Shape;924;p14">
            <a:extLst>
              <a:ext uri="{FF2B5EF4-FFF2-40B4-BE49-F238E27FC236}">
                <a16:creationId xmlns:a16="http://schemas.microsoft.com/office/drawing/2014/main" id="{78E36B72-8501-0DB9-4203-F8B08A18EBE3}"/>
              </a:ext>
            </a:extLst>
          </p:cNvPr>
          <p:cNvSpPr/>
          <p:nvPr/>
        </p:nvSpPr>
        <p:spPr>
          <a:xfrm>
            <a:off x="11327766" y="1367446"/>
            <a:ext cx="438806" cy="477153"/>
          </a:xfrm>
          <a:custGeom>
            <a:avLst/>
            <a:gdLst/>
            <a:ahLst/>
            <a:cxnLst/>
            <a:rect l="l" t="t" r="r" b="b"/>
            <a:pathLst>
              <a:path w="1132403" h="1871189" extrusionOk="0">
                <a:moveTo>
                  <a:pt x="0" y="932567"/>
                </a:moveTo>
                <a:lnTo>
                  <a:pt x="272504" y="569229"/>
                </a:lnTo>
                <a:lnTo>
                  <a:pt x="436006" y="1235348"/>
                </a:lnTo>
                <a:lnTo>
                  <a:pt x="654008" y="0"/>
                </a:lnTo>
                <a:lnTo>
                  <a:pt x="1132403" y="242225"/>
                </a:lnTo>
                <a:lnTo>
                  <a:pt x="472339" y="1871189"/>
                </a:lnTo>
                <a:lnTo>
                  <a:pt x="0" y="932567"/>
                </a:ln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مربع نص 12">
            <a:extLst>
              <a:ext uri="{FF2B5EF4-FFF2-40B4-BE49-F238E27FC236}">
                <a16:creationId xmlns:a16="http://schemas.microsoft.com/office/drawing/2014/main" id="{61317755-9D7F-394D-3F36-0C6390BCD781}"/>
              </a:ext>
            </a:extLst>
          </p:cNvPr>
          <p:cNvSpPr txBox="1"/>
          <p:nvPr/>
        </p:nvSpPr>
        <p:spPr>
          <a:xfrm>
            <a:off x="5137982" y="2008469"/>
            <a:ext cx="6189784" cy="646331"/>
          </a:xfrm>
          <a:prstGeom prst="rect">
            <a:avLst/>
          </a:prstGeom>
          <a:noFill/>
        </p:spPr>
        <p:txBody>
          <a:bodyPr wrap="square">
            <a:spAutoFit/>
          </a:bodyPr>
          <a:lstStyle/>
          <a:p>
            <a:r>
              <a:rPr lang="ar-SA" sz="3600" b="1" dirty="0">
                <a:latin typeface="Sakkal Majalla" panose="02000000000000000000" pitchFamily="2" charset="-78"/>
                <a:cs typeface="Sakkal Majalla" panose="02000000000000000000" pitchFamily="2" charset="-78"/>
              </a:rPr>
              <a:t>المفاهيم الاساسية للذكاء الاصطناعي.</a:t>
            </a:r>
          </a:p>
        </p:txBody>
      </p:sp>
      <p:sp>
        <p:nvSpPr>
          <p:cNvPr id="15" name="مربع نص 14">
            <a:extLst>
              <a:ext uri="{FF2B5EF4-FFF2-40B4-BE49-F238E27FC236}">
                <a16:creationId xmlns:a16="http://schemas.microsoft.com/office/drawing/2014/main" id="{A5364883-2F56-C348-6556-3A848D2FF9CF}"/>
              </a:ext>
            </a:extLst>
          </p:cNvPr>
          <p:cNvSpPr txBox="1"/>
          <p:nvPr/>
        </p:nvSpPr>
        <p:spPr>
          <a:xfrm>
            <a:off x="2531492" y="2661936"/>
            <a:ext cx="8754172" cy="646331"/>
          </a:xfrm>
          <a:prstGeom prst="rect">
            <a:avLst/>
          </a:prstGeom>
          <a:noFill/>
        </p:spPr>
        <p:txBody>
          <a:bodyPr wrap="square">
            <a:spAutoFit/>
          </a:bodyPr>
          <a:lstStyle/>
          <a:p>
            <a:r>
              <a:rPr lang="ar-SA" sz="3600" b="1" dirty="0">
                <a:latin typeface="Sakkal Majalla" panose="02000000000000000000" pitchFamily="2" charset="-78"/>
                <a:cs typeface="Sakkal Majalla" panose="02000000000000000000" pitchFamily="2" charset="-78"/>
              </a:rPr>
              <a:t>أهمية تعلم الآلة في الذكاء الاصطناعي.</a:t>
            </a:r>
          </a:p>
        </p:txBody>
      </p:sp>
      <p:sp>
        <p:nvSpPr>
          <p:cNvPr id="17" name="مربع نص 16">
            <a:extLst>
              <a:ext uri="{FF2B5EF4-FFF2-40B4-BE49-F238E27FC236}">
                <a16:creationId xmlns:a16="http://schemas.microsoft.com/office/drawing/2014/main" id="{F98625C4-A367-DC8D-6CB7-94ABF1014B05}"/>
              </a:ext>
            </a:extLst>
          </p:cNvPr>
          <p:cNvSpPr txBox="1"/>
          <p:nvPr/>
        </p:nvSpPr>
        <p:spPr>
          <a:xfrm>
            <a:off x="3825720" y="3335839"/>
            <a:ext cx="7509267" cy="646331"/>
          </a:xfrm>
          <a:prstGeom prst="rect">
            <a:avLst/>
          </a:prstGeom>
          <a:noFill/>
        </p:spPr>
        <p:txBody>
          <a:bodyPr wrap="square" rtlCol="1">
            <a:spAutoFit/>
          </a:bodyPr>
          <a:lstStyle/>
          <a:p>
            <a:r>
              <a:rPr lang="ar-SA" sz="3600" b="1" dirty="0">
                <a:latin typeface="Sakkal Majalla" panose="02000000000000000000" pitchFamily="2" charset="-78"/>
                <a:cs typeface="Sakkal Majalla" panose="02000000000000000000" pitchFamily="2" charset="-78"/>
              </a:rPr>
              <a:t>تحديد انواع تعلم الآلة.</a:t>
            </a:r>
          </a:p>
        </p:txBody>
      </p:sp>
      <p:sp>
        <p:nvSpPr>
          <p:cNvPr id="18" name="Google Shape;915;p14">
            <a:extLst>
              <a:ext uri="{FF2B5EF4-FFF2-40B4-BE49-F238E27FC236}">
                <a16:creationId xmlns:a16="http://schemas.microsoft.com/office/drawing/2014/main" id="{B81D069B-12D8-B173-C259-FFA5449AAD18}"/>
              </a:ext>
            </a:extLst>
          </p:cNvPr>
          <p:cNvSpPr/>
          <p:nvPr/>
        </p:nvSpPr>
        <p:spPr>
          <a:xfrm>
            <a:off x="11285664" y="3352132"/>
            <a:ext cx="563400" cy="5634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916;p14">
            <a:extLst>
              <a:ext uri="{FF2B5EF4-FFF2-40B4-BE49-F238E27FC236}">
                <a16:creationId xmlns:a16="http://schemas.microsoft.com/office/drawing/2014/main" id="{32782EDF-2748-1CEE-AFA6-5673CB1B6C91}"/>
              </a:ext>
            </a:extLst>
          </p:cNvPr>
          <p:cNvSpPr/>
          <p:nvPr/>
        </p:nvSpPr>
        <p:spPr>
          <a:xfrm>
            <a:off x="11285664" y="4026795"/>
            <a:ext cx="563400" cy="5634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17;p14">
            <a:extLst>
              <a:ext uri="{FF2B5EF4-FFF2-40B4-BE49-F238E27FC236}">
                <a16:creationId xmlns:a16="http://schemas.microsoft.com/office/drawing/2014/main" id="{EEAFA0D0-CF2A-1BDD-D89F-610752C7833D}"/>
              </a:ext>
            </a:extLst>
          </p:cNvPr>
          <p:cNvSpPr/>
          <p:nvPr/>
        </p:nvSpPr>
        <p:spPr>
          <a:xfrm>
            <a:off x="11285664" y="4701457"/>
            <a:ext cx="563400" cy="5634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18;p14">
            <a:extLst>
              <a:ext uri="{FF2B5EF4-FFF2-40B4-BE49-F238E27FC236}">
                <a16:creationId xmlns:a16="http://schemas.microsoft.com/office/drawing/2014/main" id="{7EC00F2F-67DA-11A4-2C06-63456C1BBD95}"/>
              </a:ext>
            </a:extLst>
          </p:cNvPr>
          <p:cNvSpPr/>
          <p:nvPr/>
        </p:nvSpPr>
        <p:spPr>
          <a:xfrm>
            <a:off x="11285664" y="5376120"/>
            <a:ext cx="563400" cy="5634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21;p14">
            <a:extLst>
              <a:ext uri="{FF2B5EF4-FFF2-40B4-BE49-F238E27FC236}">
                <a16:creationId xmlns:a16="http://schemas.microsoft.com/office/drawing/2014/main" id="{FEBDB86E-228C-2131-3369-EF3795C3E2A3}"/>
              </a:ext>
            </a:extLst>
          </p:cNvPr>
          <p:cNvSpPr/>
          <p:nvPr/>
        </p:nvSpPr>
        <p:spPr>
          <a:xfrm>
            <a:off x="11395816" y="5407382"/>
            <a:ext cx="438806" cy="477153"/>
          </a:xfrm>
          <a:custGeom>
            <a:avLst/>
            <a:gdLst/>
            <a:ahLst/>
            <a:cxnLst/>
            <a:rect l="l" t="t" r="r" b="b"/>
            <a:pathLst>
              <a:path w="1132403" h="1871189" extrusionOk="0">
                <a:moveTo>
                  <a:pt x="0" y="932567"/>
                </a:moveTo>
                <a:lnTo>
                  <a:pt x="272504" y="569229"/>
                </a:lnTo>
                <a:lnTo>
                  <a:pt x="436006" y="1235348"/>
                </a:lnTo>
                <a:lnTo>
                  <a:pt x="654008" y="0"/>
                </a:lnTo>
                <a:lnTo>
                  <a:pt x="1132403" y="242225"/>
                </a:lnTo>
                <a:lnTo>
                  <a:pt x="472339" y="1871189"/>
                </a:lnTo>
                <a:lnTo>
                  <a:pt x="0" y="932567"/>
                </a:ln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922;p14">
            <a:extLst>
              <a:ext uri="{FF2B5EF4-FFF2-40B4-BE49-F238E27FC236}">
                <a16:creationId xmlns:a16="http://schemas.microsoft.com/office/drawing/2014/main" id="{87161789-09F0-3FC9-A3A4-547BD728C115}"/>
              </a:ext>
            </a:extLst>
          </p:cNvPr>
          <p:cNvSpPr/>
          <p:nvPr/>
        </p:nvSpPr>
        <p:spPr>
          <a:xfrm>
            <a:off x="11395816" y="4764707"/>
            <a:ext cx="438806" cy="477153"/>
          </a:xfrm>
          <a:custGeom>
            <a:avLst/>
            <a:gdLst/>
            <a:ahLst/>
            <a:cxnLst/>
            <a:rect l="l" t="t" r="r" b="b"/>
            <a:pathLst>
              <a:path w="1132403" h="1871189" extrusionOk="0">
                <a:moveTo>
                  <a:pt x="0" y="932567"/>
                </a:moveTo>
                <a:lnTo>
                  <a:pt x="272504" y="569229"/>
                </a:lnTo>
                <a:lnTo>
                  <a:pt x="436006" y="1235348"/>
                </a:lnTo>
                <a:lnTo>
                  <a:pt x="654008" y="0"/>
                </a:lnTo>
                <a:lnTo>
                  <a:pt x="1132403" y="242225"/>
                </a:lnTo>
                <a:lnTo>
                  <a:pt x="472339" y="1871189"/>
                </a:lnTo>
                <a:lnTo>
                  <a:pt x="0" y="932567"/>
                </a:ln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4" name="Google Shape;923;p14">
            <a:extLst>
              <a:ext uri="{FF2B5EF4-FFF2-40B4-BE49-F238E27FC236}">
                <a16:creationId xmlns:a16="http://schemas.microsoft.com/office/drawing/2014/main" id="{924DFBA7-3AB7-CB9D-CA65-F8D27C9DC4FA}"/>
              </a:ext>
            </a:extLst>
          </p:cNvPr>
          <p:cNvSpPr/>
          <p:nvPr/>
        </p:nvSpPr>
        <p:spPr>
          <a:xfrm>
            <a:off x="11327778" y="4122032"/>
            <a:ext cx="438806" cy="477153"/>
          </a:xfrm>
          <a:custGeom>
            <a:avLst/>
            <a:gdLst/>
            <a:ahLst/>
            <a:cxnLst/>
            <a:rect l="l" t="t" r="r" b="b"/>
            <a:pathLst>
              <a:path w="1132403" h="1871189" extrusionOk="0">
                <a:moveTo>
                  <a:pt x="0" y="932567"/>
                </a:moveTo>
                <a:lnTo>
                  <a:pt x="272504" y="569229"/>
                </a:lnTo>
                <a:lnTo>
                  <a:pt x="436006" y="1235348"/>
                </a:lnTo>
                <a:lnTo>
                  <a:pt x="654008" y="0"/>
                </a:lnTo>
                <a:lnTo>
                  <a:pt x="1132403" y="242225"/>
                </a:lnTo>
                <a:lnTo>
                  <a:pt x="472339" y="1871189"/>
                </a:lnTo>
                <a:lnTo>
                  <a:pt x="0" y="932567"/>
                </a:ln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924;p14">
            <a:extLst>
              <a:ext uri="{FF2B5EF4-FFF2-40B4-BE49-F238E27FC236}">
                <a16:creationId xmlns:a16="http://schemas.microsoft.com/office/drawing/2014/main" id="{3D646D6D-A3B3-2C2C-797A-8AAC34F1DA57}"/>
              </a:ext>
            </a:extLst>
          </p:cNvPr>
          <p:cNvSpPr/>
          <p:nvPr/>
        </p:nvSpPr>
        <p:spPr>
          <a:xfrm>
            <a:off x="11327766" y="3392720"/>
            <a:ext cx="438806" cy="477153"/>
          </a:xfrm>
          <a:custGeom>
            <a:avLst/>
            <a:gdLst/>
            <a:ahLst/>
            <a:cxnLst/>
            <a:rect l="l" t="t" r="r" b="b"/>
            <a:pathLst>
              <a:path w="1132403" h="1871189" extrusionOk="0">
                <a:moveTo>
                  <a:pt x="0" y="932567"/>
                </a:moveTo>
                <a:lnTo>
                  <a:pt x="272504" y="569229"/>
                </a:lnTo>
                <a:lnTo>
                  <a:pt x="436006" y="1235348"/>
                </a:lnTo>
                <a:lnTo>
                  <a:pt x="654008" y="0"/>
                </a:lnTo>
                <a:lnTo>
                  <a:pt x="1132403" y="242225"/>
                </a:lnTo>
                <a:lnTo>
                  <a:pt x="472339" y="1871189"/>
                </a:lnTo>
                <a:lnTo>
                  <a:pt x="0" y="932567"/>
                </a:lnTo>
                <a:close/>
              </a:path>
            </a:pathLst>
          </a:custGeom>
          <a:solidFill>
            <a:schemeClr val="accent4"/>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مربع نص 25">
            <a:extLst>
              <a:ext uri="{FF2B5EF4-FFF2-40B4-BE49-F238E27FC236}">
                <a16:creationId xmlns:a16="http://schemas.microsoft.com/office/drawing/2014/main" id="{8509D967-6820-38F8-A816-6141B7D9ACD0}"/>
              </a:ext>
            </a:extLst>
          </p:cNvPr>
          <p:cNvSpPr txBox="1"/>
          <p:nvPr/>
        </p:nvSpPr>
        <p:spPr>
          <a:xfrm>
            <a:off x="5137982" y="4033743"/>
            <a:ext cx="6189784" cy="646331"/>
          </a:xfrm>
          <a:prstGeom prst="rect">
            <a:avLst/>
          </a:prstGeom>
          <a:noFill/>
        </p:spPr>
        <p:txBody>
          <a:bodyPr wrap="square">
            <a:spAutoFit/>
          </a:bodyPr>
          <a:lstStyle/>
          <a:p>
            <a:r>
              <a:rPr lang="ar-SA" sz="3600" b="1" dirty="0">
                <a:latin typeface="Sakkal Majalla" panose="02000000000000000000" pitchFamily="2" charset="-78"/>
                <a:cs typeface="Sakkal Majalla" panose="02000000000000000000" pitchFamily="2" charset="-78"/>
              </a:rPr>
              <a:t>تحديد التطبيقات المختلفة لتعلم الآلة.</a:t>
            </a:r>
          </a:p>
        </p:txBody>
      </p:sp>
      <p:sp>
        <p:nvSpPr>
          <p:cNvPr id="27" name="مربع نص 26">
            <a:extLst>
              <a:ext uri="{FF2B5EF4-FFF2-40B4-BE49-F238E27FC236}">
                <a16:creationId xmlns:a16="http://schemas.microsoft.com/office/drawing/2014/main" id="{71B1A35E-BE31-E9E2-BF3C-1B8C5F52A562}"/>
              </a:ext>
            </a:extLst>
          </p:cNvPr>
          <p:cNvSpPr txBox="1"/>
          <p:nvPr/>
        </p:nvSpPr>
        <p:spPr>
          <a:xfrm>
            <a:off x="5145203" y="4639973"/>
            <a:ext cx="6189784" cy="646331"/>
          </a:xfrm>
          <a:prstGeom prst="rect">
            <a:avLst/>
          </a:prstGeom>
          <a:noFill/>
        </p:spPr>
        <p:txBody>
          <a:bodyPr wrap="square">
            <a:spAutoFit/>
          </a:bodyPr>
          <a:lstStyle/>
          <a:p>
            <a:r>
              <a:rPr lang="ar-SA" sz="3600" b="1" dirty="0">
                <a:latin typeface="Sakkal Majalla" panose="02000000000000000000" pitchFamily="2" charset="-78"/>
                <a:cs typeface="Sakkal Majalla" panose="02000000000000000000" pitchFamily="2" charset="-78"/>
              </a:rPr>
              <a:t>كيفية إنشاء نموذج تعلم الآلة.</a:t>
            </a:r>
          </a:p>
        </p:txBody>
      </p:sp>
      <p:sp>
        <p:nvSpPr>
          <p:cNvPr id="28" name="مربع نص 27">
            <a:extLst>
              <a:ext uri="{FF2B5EF4-FFF2-40B4-BE49-F238E27FC236}">
                <a16:creationId xmlns:a16="http://schemas.microsoft.com/office/drawing/2014/main" id="{A7710C7B-14CB-EAC8-7944-B790F3C26A82}"/>
              </a:ext>
            </a:extLst>
          </p:cNvPr>
          <p:cNvSpPr txBox="1"/>
          <p:nvPr/>
        </p:nvSpPr>
        <p:spPr>
          <a:xfrm>
            <a:off x="2531492" y="5347788"/>
            <a:ext cx="8754172" cy="646331"/>
          </a:xfrm>
          <a:prstGeom prst="rect">
            <a:avLst/>
          </a:prstGeom>
          <a:noFill/>
        </p:spPr>
        <p:txBody>
          <a:bodyPr wrap="square">
            <a:spAutoFit/>
          </a:bodyPr>
          <a:lstStyle/>
          <a:p>
            <a:r>
              <a:rPr lang="ar-SA" sz="3600" b="1" dirty="0">
                <a:latin typeface="Sakkal Majalla" panose="02000000000000000000" pitchFamily="2" charset="-78"/>
                <a:cs typeface="Sakkal Majalla" panose="02000000000000000000" pitchFamily="2" charset="-78"/>
              </a:rPr>
              <a:t>كيفية برمجة نموذج تعلم الآلة في </a:t>
            </a:r>
            <a:r>
              <a:rPr lang="ar-SA" sz="3600" b="1" dirty="0" err="1">
                <a:latin typeface="Sakkal Majalla" panose="02000000000000000000" pitchFamily="2" charset="-78"/>
                <a:cs typeface="Sakkal Majalla" panose="02000000000000000000" pitchFamily="2" charset="-78"/>
              </a:rPr>
              <a:t>سكراتش</a:t>
            </a:r>
            <a:r>
              <a:rPr lang="ar-SA" sz="3600" b="1" dirty="0">
                <a:latin typeface="Sakkal Majalla" panose="02000000000000000000" pitchFamily="2" charset="-78"/>
                <a:cs typeface="Sakkal Majalla" panose="02000000000000000000" pitchFamily="2" charset="-78"/>
              </a:rPr>
              <a:t>.</a:t>
            </a:r>
          </a:p>
        </p:txBody>
      </p:sp>
      <p:sp>
        <p:nvSpPr>
          <p:cNvPr id="3" name="مستطيل: زوايا مستديرة 2">
            <a:extLst>
              <a:ext uri="{FF2B5EF4-FFF2-40B4-BE49-F238E27FC236}">
                <a16:creationId xmlns:a16="http://schemas.microsoft.com/office/drawing/2014/main" id="{B4E68E5F-65C1-C7FF-C7E7-68C9338625A9}"/>
              </a:ext>
            </a:extLst>
          </p:cNvPr>
          <p:cNvSpPr/>
          <p:nvPr/>
        </p:nvSpPr>
        <p:spPr>
          <a:xfrm>
            <a:off x="1552135" y="141957"/>
            <a:ext cx="9087729" cy="675141"/>
          </a:xfrm>
          <a:prstGeom prst="roundRect">
            <a:avLst>
              <a:gd name="adj" fmla="val 50000"/>
            </a:avLst>
          </a:prstGeom>
          <a:solidFill>
            <a:srgbClr val="677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SA" sz="2400" b="1" dirty="0">
                <a:solidFill>
                  <a:schemeClr val="bg1"/>
                </a:solidFill>
                <a:latin typeface="Calibri" panose="020F0502020204030204" pitchFamily="34" charset="0"/>
                <a:cs typeface="Calibri" panose="020F0502020204030204" pitchFamily="34" charset="0"/>
              </a:rPr>
              <a:t>اهداف الوحدة</a:t>
            </a:r>
          </a:p>
        </p:txBody>
      </p:sp>
      <p:pic>
        <p:nvPicPr>
          <p:cNvPr id="29" name="صورة 28">
            <a:extLst>
              <a:ext uri="{FF2B5EF4-FFF2-40B4-BE49-F238E27FC236}">
                <a16:creationId xmlns:a16="http://schemas.microsoft.com/office/drawing/2014/main" id="{9E73183B-A046-48BC-D883-85FABC46BA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27" y="2278113"/>
            <a:ext cx="5013376" cy="4634345"/>
          </a:xfrm>
          <a:prstGeom prst="rect">
            <a:avLst/>
          </a:prstGeom>
        </p:spPr>
      </p:pic>
    </p:spTree>
    <p:extLst>
      <p:ext uri="{BB962C8B-B14F-4D97-AF65-F5344CB8AC3E}">
        <p14:creationId xmlns:p14="http://schemas.microsoft.com/office/powerpoint/2010/main" val="1987339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22" grpId="0" animBg="1"/>
      <p:bldP spid="23" grpId="0" animBg="1"/>
      <p:bldP spid="24" grpId="0" animBg="1"/>
      <p:bldP spid="2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زوايا مستديرة 2">
            <a:extLst>
              <a:ext uri="{FF2B5EF4-FFF2-40B4-BE49-F238E27FC236}">
                <a16:creationId xmlns:a16="http://schemas.microsoft.com/office/drawing/2014/main" id="{C5B28DB1-309C-B6B7-8BB2-EB8EAF465927}"/>
              </a:ext>
            </a:extLst>
          </p:cNvPr>
          <p:cNvSpPr/>
          <p:nvPr/>
        </p:nvSpPr>
        <p:spPr>
          <a:xfrm>
            <a:off x="1552135" y="135961"/>
            <a:ext cx="9087729" cy="675141"/>
          </a:xfrm>
          <a:prstGeom prst="roundRect">
            <a:avLst>
              <a:gd name="adj" fmla="val 50000"/>
            </a:avLst>
          </a:prstGeom>
          <a:solidFill>
            <a:srgbClr val="677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solidFill>
                  <a:schemeClr val="bg1"/>
                </a:solidFill>
                <a:latin typeface="Calibri" panose="020F0502020204030204" pitchFamily="34" charset="0"/>
                <a:cs typeface="Calibri" panose="020F0502020204030204" pitchFamily="34" charset="0"/>
              </a:rPr>
              <a:t>أخلاقيات البيانات في الذكاء الاصطناعي</a:t>
            </a:r>
          </a:p>
        </p:txBody>
      </p:sp>
      <p:sp>
        <p:nvSpPr>
          <p:cNvPr id="4" name="مربع نص 3">
            <a:extLst>
              <a:ext uri="{FF2B5EF4-FFF2-40B4-BE49-F238E27FC236}">
                <a16:creationId xmlns:a16="http://schemas.microsoft.com/office/drawing/2014/main" id="{4E11AF21-3B27-9DD3-E917-2961EB5451F6}"/>
              </a:ext>
            </a:extLst>
          </p:cNvPr>
          <p:cNvSpPr txBox="1"/>
          <p:nvPr/>
        </p:nvSpPr>
        <p:spPr>
          <a:xfrm>
            <a:off x="883919" y="1373810"/>
            <a:ext cx="10424160" cy="1318181"/>
          </a:xfrm>
          <a:prstGeom prst="rect">
            <a:avLst/>
          </a:prstGeom>
          <a:noFill/>
        </p:spPr>
        <p:txBody>
          <a:bodyPr wrap="square">
            <a:spAutoFit/>
          </a:bodyPr>
          <a:lstStyle/>
          <a:p>
            <a:pPr algn="ctr" rtl="1">
              <a:lnSpc>
                <a:spcPct val="150000"/>
              </a:lnSpc>
            </a:pPr>
            <a:r>
              <a:rPr lang="ar-SA" sz="2800" b="1" dirty="0">
                <a:solidFill>
                  <a:schemeClr val="tx1"/>
                </a:solidFill>
                <a:latin typeface="Calibri" panose="020F0502020204030204" pitchFamily="34" charset="0"/>
                <a:cs typeface="Calibri" panose="020F0502020204030204" pitchFamily="34" charset="0"/>
              </a:rPr>
              <a:t>تزداد الحاجة إلى وجود لوائح قانونية وأخلاقية معيارية لجميع الأطراف التي لديها إمكانية الوصول إلى البيانات، لحماية الناس من الاستغلال</a:t>
            </a:r>
          </a:p>
        </p:txBody>
      </p:sp>
      <p:pic>
        <p:nvPicPr>
          <p:cNvPr id="6" name="صورة 5">
            <a:extLst>
              <a:ext uri="{FF2B5EF4-FFF2-40B4-BE49-F238E27FC236}">
                <a16:creationId xmlns:a16="http://schemas.microsoft.com/office/drawing/2014/main" id="{F5668EFD-04FC-BC70-D9D0-11C1BBEC93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2854" y="2470461"/>
            <a:ext cx="4826292" cy="4387539"/>
          </a:xfrm>
          <a:prstGeom prst="rect">
            <a:avLst/>
          </a:prstGeom>
        </p:spPr>
      </p:pic>
    </p:spTree>
    <p:extLst>
      <p:ext uri="{BB962C8B-B14F-4D97-AF65-F5344CB8AC3E}">
        <p14:creationId xmlns:p14="http://schemas.microsoft.com/office/powerpoint/2010/main" val="18984550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زوايا مستديرة 2">
            <a:extLst>
              <a:ext uri="{FF2B5EF4-FFF2-40B4-BE49-F238E27FC236}">
                <a16:creationId xmlns:a16="http://schemas.microsoft.com/office/drawing/2014/main" id="{C5B28DB1-309C-B6B7-8BB2-EB8EAF465927}"/>
              </a:ext>
            </a:extLst>
          </p:cNvPr>
          <p:cNvSpPr/>
          <p:nvPr/>
        </p:nvSpPr>
        <p:spPr>
          <a:xfrm>
            <a:off x="1552135" y="135961"/>
            <a:ext cx="9087729" cy="675141"/>
          </a:xfrm>
          <a:prstGeom prst="roundRect">
            <a:avLst>
              <a:gd name="adj" fmla="val 50000"/>
            </a:avLst>
          </a:prstGeom>
          <a:solidFill>
            <a:srgbClr val="677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solidFill>
                  <a:schemeClr val="bg1"/>
                </a:solidFill>
                <a:latin typeface="Calibri" panose="020F0502020204030204" pitchFamily="34" charset="0"/>
                <a:cs typeface="Calibri" panose="020F0502020204030204" pitchFamily="34" charset="0"/>
              </a:rPr>
              <a:t>أمثلة على أخلاقيات البيانات غير الجيدة في الذكاء الاصطناعي</a:t>
            </a:r>
          </a:p>
        </p:txBody>
      </p:sp>
      <p:pic>
        <p:nvPicPr>
          <p:cNvPr id="23" name="صورة 22">
            <a:extLst>
              <a:ext uri="{FF2B5EF4-FFF2-40B4-BE49-F238E27FC236}">
                <a16:creationId xmlns:a16="http://schemas.microsoft.com/office/drawing/2014/main" id="{44B8DDFA-3B20-0086-0FB2-309704C3F665}"/>
              </a:ext>
            </a:extLst>
          </p:cNvPr>
          <p:cNvPicPr>
            <a:picLocks noChangeAspect="1"/>
          </p:cNvPicPr>
          <p:nvPr/>
        </p:nvPicPr>
        <p:blipFill rotWithShape="1">
          <a:blip r:embed="rId2">
            <a:extLst>
              <a:ext uri="{28A0092B-C50C-407E-A947-70E740481C1C}">
                <a14:useLocalDpi xmlns:a14="http://schemas.microsoft.com/office/drawing/2010/main" val="0"/>
              </a:ext>
            </a:extLst>
          </a:blip>
          <a:srcRect b="40718"/>
          <a:stretch/>
        </p:blipFill>
        <p:spPr>
          <a:xfrm>
            <a:off x="2004113" y="1617784"/>
            <a:ext cx="8183771" cy="4065563"/>
          </a:xfrm>
          <a:prstGeom prst="rect">
            <a:avLst/>
          </a:prstGeom>
        </p:spPr>
      </p:pic>
      <p:sp>
        <p:nvSpPr>
          <p:cNvPr id="25" name="مربع نص 24">
            <a:extLst>
              <a:ext uri="{FF2B5EF4-FFF2-40B4-BE49-F238E27FC236}">
                <a16:creationId xmlns:a16="http://schemas.microsoft.com/office/drawing/2014/main" id="{B294BFFC-8B7F-8A69-2CFC-2EB7B2A6E80C}"/>
              </a:ext>
            </a:extLst>
          </p:cNvPr>
          <p:cNvSpPr txBox="1"/>
          <p:nvPr/>
        </p:nvSpPr>
        <p:spPr>
          <a:xfrm>
            <a:off x="6400800" y="1936517"/>
            <a:ext cx="3590778" cy="461665"/>
          </a:xfrm>
          <a:prstGeom prst="rect">
            <a:avLst/>
          </a:prstGeom>
          <a:noFill/>
        </p:spPr>
        <p:txBody>
          <a:bodyPr wrap="square">
            <a:spAutoFit/>
          </a:bodyPr>
          <a:lstStyle/>
          <a:p>
            <a:pPr algn="ctr" rtl="1">
              <a:buClrTx/>
              <a:defRPr sz="3000">
                <a:solidFill>
                  <a:srgbClr val="FFFFFF"/>
                </a:solidFill>
              </a:defRPr>
            </a:pPr>
            <a:r>
              <a:rPr lang="ar-SA" sz="2400" b="1" kern="0" dirty="0">
                <a:latin typeface="Calibri" panose="020F0502020204030204" pitchFamily="34" charset="0"/>
                <a:ea typeface="+mj-ea"/>
                <a:cs typeface="Calibri" panose="020F0502020204030204" pitchFamily="34" charset="0"/>
              </a:rPr>
              <a:t>مسؤولية القرار</a:t>
            </a:r>
          </a:p>
        </p:txBody>
      </p:sp>
      <p:sp>
        <p:nvSpPr>
          <p:cNvPr id="2" name="مربع نص 1">
            <a:extLst>
              <a:ext uri="{FF2B5EF4-FFF2-40B4-BE49-F238E27FC236}">
                <a16:creationId xmlns:a16="http://schemas.microsoft.com/office/drawing/2014/main" id="{32595172-A501-BCD3-77EB-94BBC3B7E464}"/>
              </a:ext>
            </a:extLst>
          </p:cNvPr>
          <p:cNvSpPr txBox="1"/>
          <p:nvPr/>
        </p:nvSpPr>
        <p:spPr>
          <a:xfrm>
            <a:off x="2200422" y="1936517"/>
            <a:ext cx="3590778" cy="461665"/>
          </a:xfrm>
          <a:prstGeom prst="rect">
            <a:avLst/>
          </a:prstGeom>
          <a:noFill/>
        </p:spPr>
        <p:txBody>
          <a:bodyPr wrap="square">
            <a:spAutoFit/>
          </a:bodyPr>
          <a:lstStyle/>
          <a:p>
            <a:pPr algn="ctr" rtl="1">
              <a:buClrTx/>
              <a:defRPr sz="3000">
                <a:solidFill>
                  <a:srgbClr val="FFFFFF"/>
                </a:solidFill>
              </a:defRPr>
            </a:pPr>
            <a:r>
              <a:rPr lang="ar-SA" sz="2400" b="1" kern="0" dirty="0">
                <a:latin typeface="Calibri" panose="020F0502020204030204" pitchFamily="34" charset="0"/>
                <a:ea typeface="+mj-ea"/>
                <a:cs typeface="Calibri" panose="020F0502020204030204" pitchFamily="34" charset="0"/>
              </a:rPr>
              <a:t>النتائج الغير مبررة</a:t>
            </a:r>
          </a:p>
        </p:txBody>
      </p:sp>
      <p:sp>
        <p:nvSpPr>
          <p:cNvPr id="4" name="مربع نص 3">
            <a:extLst>
              <a:ext uri="{FF2B5EF4-FFF2-40B4-BE49-F238E27FC236}">
                <a16:creationId xmlns:a16="http://schemas.microsoft.com/office/drawing/2014/main" id="{53B3AAB3-65C7-D752-90B7-2970FF2FC440}"/>
              </a:ext>
            </a:extLst>
          </p:cNvPr>
          <p:cNvSpPr txBox="1"/>
          <p:nvPr/>
        </p:nvSpPr>
        <p:spPr>
          <a:xfrm>
            <a:off x="6400800" y="3419732"/>
            <a:ext cx="3590778" cy="461665"/>
          </a:xfrm>
          <a:prstGeom prst="rect">
            <a:avLst/>
          </a:prstGeom>
          <a:noFill/>
        </p:spPr>
        <p:txBody>
          <a:bodyPr wrap="square">
            <a:spAutoFit/>
          </a:bodyPr>
          <a:lstStyle/>
          <a:p>
            <a:pPr algn="ctr" rtl="1">
              <a:buClrTx/>
              <a:defRPr sz="3000">
                <a:solidFill>
                  <a:srgbClr val="FFFFFF"/>
                </a:solidFill>
              </a:defRPr>
            </a:pPr>
            <a:r>
              <a:rPr lang="ar-SA" sz="2400" b="1" kern="0" dirty="0">
                <a:latin typeface="Calibri" panose="020F0502020204030204" pitchFamily="34" charset="0"/>
                <a:ea typeface="+mj-ea"/>
                <a:cs typeface="Calibri" panose="020F0502020204030204" pitchFamily="34" charset="0"/>
              </a:rPr>
              <a:t>العزلة الاجتماعية</a:t>
            </a:r>
          </a:p>
        </p:txBody>
      </p:sp>
      <p:sp>
        <p:nvSpPr>
          <p:cNvPr id="5" name="مربع نص 4">
            <a:extLst>
              <a:ext uri="{FF2B5EF4-FFF2-40B4-BE49-F238E27FC236}">
                <a16:creationId xmlns:a16="http://schemas.microsoft.com/office/drawing/2014/main" id="{7984DB31-C8CA-A068-651D-3841D383CCDB}"/>
              </a:ext>
            </a:extLst>
          </p:cNvPr>
          <p:cNvSpPr txBox="1"/>
          <p:nvPr/>
        </p:nvSpPr>
        <p:spPr>
          <a:xfrm>
            <a:off x="2200422" y="3348267"/>
            <a:ext cx="3590778" cy="461665"/>
          </a:xfrm>
          <a:prstGeom prst="rect">
            <a:avLst/>
          </a:prstGeom>
          <a:noFill/>
        </p:spPr>
        <p:txBody>
          <a:bodyPr wrap="square">
            <a:spAutoFit/>
          </a:bodyPr>
          <a:lstStyle/>
          <a:p>
            <a:pPr algn="ctr" rtl="1">
              <a:buClrTx/>
              <a:defRPr sz="3000">
                <a:solidFill>
                  <a:srgbClr val="FFFFFF"/>
                </a:solidFill>
              </a:defRPr>
            </a:pPr>
            <a:r>
              <a:rPr lang="ar-SA" sz="2400" b="1" kern="0" dirty="0">
                <a:latin typeface="Calibri" panose="020F0502020204030204" pitchFamily="34" charset="0"/>
                <a:ea typeface="+mj-ea"/>
                <a:cs typeface="Calibri" panose="020F0502020204030204" pitchFamily="34" charset="0"/>
              </a:rPr>
              <a:t>التحيز والتمييز</a:t>
            </a:r>
          </a:p>
        </p:txBody>
      </p:sp>
      <p:sp>
        <p:nvSpPr>
          <p:cNvPr id="6" name="مربع نص 5">
            <a:extLst>
              <a:ext uri="{FF2B5EF4-FFF2-40B4-BE49-F238E27FC236}">
                <a16:creationId xmlns:a16="http://schemas.microsoft.com/office/drawing/2014/main" id="{2710F615-A2F6-DE5B-4BA0-67F19982A751}"/>
              </a:ext>
            </a:extLst>
          </p:cNvPr>
          <p:cNvSpPr txBox="1"/>
          <p:nvPr/>
        </p:nvSpPr>
        <p:spPr>
          <a:xfrm>
            <a:off x="6400800" y="4778551"/>
            <a:ext cx="3590778" cy="461665"/>
          </a:xfrm>
          <a:prstGeom prst="rect">
            <a:avLst/>
          </a:prstGeom>
          <a:noFill/>
        </p:spPr>
        <p:txBody>
          <a:bodyPr wrap="square">
            <a:spAutoFit/>
          </a:bodyPr>
          <a:lstStyle/>
          <a:p>
            <a:pPr algn="ctr" rtl="1">
              <a:buClrTx/>
              <a:defRPr sz="3000">
                <a:solidFill>
                  <a:srgbClr val="FFFFFF"/>
                </a:solidFill>
              </a:defRPr>
            </a:pPr>
            <a:r>
              <a:rPr lang="ar-SA" sz="2400" b="1" kern="0" dirty="0">
                <a:latin typeface="Calibri" panose="020F0502020204030204" pitchFamily="34" charset="0"/>
                <a:ea typeface="+mj-ea"/>
                <a:cs typeface="Calibri" panose="020F0502020204030204" pitchFamily="34" charset="0"/>
              </a:rPr>
              <a:t>انتهاك الخصوصية</a:t>
            </a:r>
          </a:p>
        </p:txBody>
      </p:sp>
      <p:sp>
        <p:nvSpPr>
          <p:cNvPr id="7" name="مربع نص 6">
            <a:extLst>
              <a:ext uri="{FF2B5EF4-FFF2-40B4-BE49-F238E27FC236}">
                <a16:creationId xmlns:a16="http://schemas.microsoft.com/office/drawing/2014/main" id="{262BC580-B547-935D-6759-046423372201}"/>
              </a:ext>
            </a:extLst>
          </p:cNvPr>
          <p:cNvSpPr txBox="1"/>
          <p:nvPr/>
        </p:nvSpPr>
        <p:spPr>
          <a:xfrm>
            <a:off x="2004113" y="4797080"/>
            <a:ext cx="3590778" cy="461665"/>
          </a:xfrm>
          <a:prstGeom prst="rect">
            <a:avLst/>
          </a:prstGeom>
          <a:noFill/>
        </p:spPr>
        <p:txBody>
          <a:bodyPr wrap="square">
            <a:spAutoFit/>
          </a:bodyPr>
          <a:lstStyle/>
          <a:p>
            <a:pPr algn="ctr" rtl="1">
              <a:buClrTx/>
              <a:defRPr sz="3000">
                <a:solidFill>
                  <a:srgbClr val="FFFFFF"/>
                </a:solidFill>
              </a:defRPr>
            </a:pPr>
            <a:r>
              <a:rPr lang="ar-SA" sz="2400" b="1" kern="0" dirty="0">
                <a:latin typeface="Calibri" panose="020F0502020204030204" pitchFamily="34" charset="0"/>
                <a:ea typeface="+mj-ea"/>
                <a:cs typeface="Calibri" panose="020F0502020204030204" pitchFamily="34" charset="0"/>
              </a:rPr>
              <a:t>النتائج الغير موثوقة</a:t>
            </a:r>
          </a:p>
        </p:txBody>
      </p:sp>
    </p:spTree>
    <p:extLst>
      <p:ext uri="{BB962C8B-B14F-4D97-AF65-F5344CB8AC3E}">
        <p14:creationId xmlns:p14="http://schemas.microsoft.com/office/powerpoint/2010/main" val="36447441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زوايا مستديرة 2">
            <a:extLst>
              <a:ext uri="{FF2B5EF4-FFF2-40B4-BE49-F238E27FC236}">
                <a16:creationId xmlns:a16="http://schemas.microsoft.com/office/drawing/2014/main" id="{C5B28DB1-309C-B6B7-8BB2-EB8EAF465927}"/>
              </a:ext>
            </a:extLst>
          </p:cNvPr>
          <p:cNvSpPr/>
          <p:nvPr/>
        </p:nvSpPr>
        <p:spPr>
          <a:xfrm>
            <a:off x="1552135" y="135961"/>
            <a:ext cx="9087729" cy="675141"/>
          </a:xfrm>
          <a:prstGeom prst="roundRect">
            <a:avLst>
              <a:gd name="adj" fmla="val 50000"/>
            </a:avLst>
          </a:prstGeom>
          <a:solidFill>
            <a:srgbClr val="677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solidFill>
                  <a:schemeClr val="bg1"/>
                </a:solidFill>
                <a:latin typeface="Calibri" panose="020F0502020204030204" pitchFamily="34" charset="0"/>
                <a:cs typeface="Calibri" panose="020F0502020204030204" pitchFamily="34" charset="0"/>
              </a:rPr>
              <a:t>الآثار المترتبة على استخدام الذكاء الاصطناعي في الشركات والمجتمع</a:t>
            </a:r>
          </a:p>
        </p:txBody>
      </p:sp>
      <p:pic>
        <p:nvPicPr>
          <p:cNvPr id="25" name="صورة 24">
            <a:extLst>
              <a:ext uri="{FF2B5EF4-FFF2-40B4-BE49-F238E27FC236}">
                <a16:creationId xmlns:a16="http://schemas.microsoft.com/office/drawing/2014/main" id="{9DF32101-2F8C-8F86-7686-1E50C488F305}"/>
              </a:ext>
            </a:extLst>
          </p:cNvPr>
          <p:cNvPicPr>
            <a:picLocks noChangeAspect="1"/>
          </p:cNvPicPr>
          <p:nvPr/>
        </p:nvPicPr>
        <p:blipFill rotWithShape="1">
          <a:blip r:embed="rId2">
            <a:extLst>
              <a:ext uri="{28A0092B-C50C-407E-A947-70E740481C1C}">
                <a14:useLocalDpi xmlns:a14="http://schemas.microsoft.com/office/drawing/2010/main" val="0"/>
              </a:ext>
            </a:extLst>
          </a:blip>
          <a:srcRect b="41282"/>
          <a:stretch/>
        </p:blipFill>
        <p:spPr>
          <a:xfrm>
            <a:off x="2512254" y="1586133"/>
            <a:ext cx="6858000" cy="4026877"/>
          </a:xfrm>
          <a:prstGeom prst="rect">
            <a:avLst/>
          </a:prstGeom>
        </p:spPr>
      </p:pic>
      <p:sp>
        <p:nvSpPr>
          <p:cNvPr id="28" name="مربع نص 27">
            <a:extLst>
              <a:ext uri="{FF2B5EF4-FFF2-40B4-BE49-F238E27FC236}">
                <a16:creationId xmlns:a16="http://schemas.microsoft.com/office/drawing/2014/main" id="{4C8BCB52-BFE6-F5AE-08A9-C9592AC03C24}"/>
              </a:ext>
            </a:extLst>
          </p:cNvPr>
          <p:cNvSpPr txBox="1"/>
          <p:nvPr/>
        </p:nvSpPr>
        <p:spPr>
          <a:xfrm>
            <a:off x="5846681" y="4810202"/>
            <a:ext cx="3523573" cy="461665"/>
          </a:xfrm>
          <a:prstGeom prst="rect">
            <a:avLst/>
          </a:prstGeom>
          <a:noFill/>
        </p:spPr>
        <p:txBody>
          <a:bodyPr wrap="square">
            <a:spAutoFit/>
          </a:bodyPr>
          <a:lstStyle/>
          <a:p>
            <a:pPr algn="ctr"/>
            <a:r>
              <a:rPr lang="ar-SA" sz="2400" b="1" dirty="0">
                <a:solidFill>
                  <a:srgbClr val="ED8937"/>
                </a:solidFill>
                <a:latin typeface="Calibri" panose="020F0502020204030204" pitchFamily="34" charset="0"/>
                <a:cs typeface="Calibri" panose="020F0502020204030204" pitchFamily="34" charset="0"/>
              </a:rPr>
              <a:t>اتخاذ قرارات واضحة</a:t>
            </a:r>
          </a:p>
        </p:txBody>
      </p:sp>
      <p:sp>
        <p:nvSpPr>
          <p:cNvPr id="29" name="مربع نص 28">
            <a:extLst>
              <a:ext uri="{FF2B5EF4-FFF2-40B4-BE49-F238E27FC236}">
                <a16:creationId xmlns:a16="http://schemas.microsoft.com/office/drawing/2014/main" id="{932D3FDF-275F-274C-92B1-262F0B98F21C}"/>
              </a:ext>
            </a:extLst>
          </p:cNvPr>
          <p:cNvSpPr txBox="1"/>
          <p:nvPr/>
        </p:nvSpPr>
        <p:spPr>
          <a:xfrm>
            <a:off x="2821746" y="3429000"/>
            <a:ext cx="3476680" cy="461665"/>
          </a:xfrm>
          <a:prstGeom prst="rect">
            <a:avLst/>
          </a:prstGeom>
          <a:noFill/>
        </p:spPr>
        <p:txBody>
          <a:bodyPr wrap="square">
            <a:spAutoFit/>
          </a:bodyPr>
          <a:lstStyle/>
          <a:p>
            <a:pPr algn="ctr"/>
            <a:r>
              <a:rPr lang="ar-SA" sz="2400" b="1" dirty="0">
                <a:solidFill>
                  <a:srgbClr val="E24A47"/>
                </a:solidFill>
                <a:latin typeface="Calibri" panose="020F0502020204030204" pitchFamily="34" charset="0"/>
                <a:cs typeface="Calibri" panose="020F0502020204030204" pitchFamily="34" charset="0"/>
              </a:rPr>
              <a:t>توفير التوضيح والارشاد</a:t>
            </a:r>
          </a:p>
        </p:txBody>
      </p:sp>
      <p:sp>
        <p:nvSpPr>
          <p:cNvPr id="30" name="مربع نص 29">
            <a:extLst>
              <a:ext uri="{FF2B5EF4-FFF2-40B4-BE49-F238E27FC236}">
                <a16:creationId xmlns:a16="http://schemas.microsoft.com/office/drawing/2014/main" id="{DF6A4333-070A-5EF6-E168-5BCEA6CF691B}"/>
              </a:ext>
            </a:extLst>
          </p:cNvPr>
          <p:cNvSpPr txBox="1"/>
          <p:nvPr/>
        </p:nvSpPr>
        <p:spPr>
          <a:xfrm>
            <a:off x="6095998" y="2192304"/>
            <a:ext cx="3377025" cy="461665"/>
          </a:xfrm>
          <a:prstGeom prst="rect">
            <a:avLst/>
          </a:prstGeom>
          <a:noFill/>
        </p:spPr>
        <p:txBody>
          <a:bodyPr wrap="square">
            <a:spAutoFit/>
          </a:bodyPr>
          <a:lstStyle/>
          <a:p>
            <a:pPr algn="ctr"/>
            <a:r>
              <a:rPr lang="ar-SA" sz="2400" b="1" dirty="0">
                <a:solidFill>
                  <a:srgbClr val="7F5F9B"/>
                </a:solidFill>
                <a:latin typeface="Calibri" panose="020F0502020204030204" pitchFamily="34" charset="0"/>
                <a:cs typeface="Calibri" panose="020F0502020204030204" pitchFamily="34" charset="0"/>
              </a:rPr>
              <a:t>حوكمة عامة للبيانات</a:t>
            </a:r>
          </a:p>
        </p:txBody>
      </p:sp>
    </p:spTree>
    <p:extLst>
      <p:ext uri="{BB962C8B-B14F-4D97-AF65-F5344CB8AC3E}">
        <p14:creationId xmlns:p14="http://schemas.microsoft.com/office/powerpoint/2010/main" val="39962461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زوايا مستديرة 2">
            <a:extLst>
              <a:ext uri="{FF2B5EF4-FFF2-40B4-BE49-F238E27FC236}">
                <a16:creationId xmlns:a16="http://schemas.microsoft.com/office/drawing/2014/main" id="{C5B28DB1-309C-B6B7-8BB2-EB8EAF465927}"/>
              </a:ext>
            </a:extLst>
          </p:cNvPr>
          <p:cNvSpPr/>
          <p:nvPr/>
        </p:nvSpPr>
        <p:spPr>
          <a:xfrm>
            <a:off x="1552135" y="135961"/>
            <a:ext cx="9087729" cy="675141"/>
          </a:xfrm>
          <a:prstGeom prst="roundRect">
            <a:avLst>
              <a:gd name="adj" fmla="val 50000"/>
            </a:avLst>
          </a:prstGeom>
          <a:solidFill>
            <a:srgbClr val="677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solidFill>
                  <a:schemeClr val="bg1"/>
                </a:solidFill>
                <a:latin typeface="Calibri" panose="020F0502020204030204" pitchFamily="34" charset="0"/>
                <a:cs typeface="Calibri" panose="020F0502020204030204" pitchFamily="34" charset="0"/>
              </a:rPr>
              <a:t>أمثلة على الوظائف في الذكاء الاصطناعي</a:t>
            </a:r>
          </a:p>
        </p:txBody>
      </p:sp>
      <p:sp>
        <p:nvSpPr>
          <p:cNvPr id="2" name="مستطيل: زوايا مستديرة 1">
            <a:extLst>
              <a:ext uri="{FF2B5EF4-FFF2-40B4-BE49-F238E27FC236}">
                <a16:creationId xmlns:a16="http://schemas.microsoft.com/office/drawing/2014/main" id="{81CA124B-F8C4-6BC3-725D-551927E489C1}"/>
              </a:ext>
            </a:extLst>
          </p:cNvPr>
          <p:cNvSpPr/>
          <p:nvPr/>
        </p:nvSpPr>
        <p:spPr>
          <a:xfrm>
            <a:off x="745349" y="2263712"/>
            <a:ext cx="7484252" cy="461665"/>
          </a:xfrm>
          <a:prstGeom prst="roundRect">
            <a:avLst>
              <a:gd name="adj" fmla="val 50000"/>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SA" sz="2400" b="1" dirty="0">
                <a:solidFill>
                  <a:schemeClr val="tx1"/>
                </a:solidFill>
                <a:latin typeface="Calibri" panose="020F0502020204030204" pitchFamily="34" charset="0"/>
                <a:cs typeface="Calibri" panose="020F0502020204030204" pitchFamily="34" charset="0"/>
              </a:rPr>
              <a:t>يحول متطلبات العمل إلى حلول تعلم آلي</a:t>
            </a:r>
          </a:p>
        </p:txBody>
      </p:sp>
      <p:sp>
        <p:nvSpPr>
          <p:cNvPr id="4" name="مستطيل: زوايا مستديرة 3">
            <a:extLst>
              <a:ext uri="{FF2B5EF4-FFF2-40B4-BE49-F238E27FC236}">
                <a16:creationId xmlns:a16="http://schemas.microsoft.com/office/drawing/2014/main" id="{44AC203C-853A-E1AD-A0B8-4BD5FDBA8218}"/>
              </a:ext>
            </a:extLst>
          </p:cNvPr>
          <p:cNvSpPr/>
          <p:nvPr/>
        </p:nvSpPr>
        <p:spPr>
          <a:xfrm>
            <a:off x="745349" y="2819218"/>
            <a:ext cx="7484252" cy="461665"/>
          </a:xfrm>
          <a:prstGeom prst="roundRect">
            <a:avLst>
              <a:gd name="adj" fmla="val 50000"/>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SA" sz="2400" b="1" dirty="0">
                <a:solidFill>
                  <a:schemeClr val="tx1"/>
                </a:solidFill>
                <a:latin typeface="Calibri" panose="020F0502020204030204" pitchFamily="34" charset="0"/>
                <a:cs typeface="Calibri" panose="020F0502020204030204" pitchFamily="34" charset="0"/>
              </a:rPr>
              <a:t>يستخرج البيانات ويعد نموذج تعلم الآلة</a:t>
            </a:r>
          </a:p>
        </p:txBody>
      </p:sp>
      <p:sp>
        <p:nvSpPr>
          <p:cNvPr id="5" name="مستطيل: زوايا مستديرة 4">
            <a:extLst>
              <a:ext uri="{FF2B5EF4-FFF2-40B4-BE49-F238E27FC236}">
                <a16:creationId xmlns:a16="http://schemas.microsoft.com/office/drawing/2014/main" id="{6EB40731-866C-6902-4470-15EA30A61B29}"/>
              </a:ext>
            </a:extLst>
          </p:cNvPr>
          <p:cNvSpPr/>
          <p:nvPr/>
        </p:nvSpPr>
        <p:spPr>
          <a:xfrm>
            <a:off x="745349" y="3374724"/>
            <a:ext cx="7484252" cy="461665"/>
          </a:xfrm>
          <a:prstGeom prst="roundRect">
            <a:avLst>
              <a:gd name="adj" fmla="val 5000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SA" sz="2400" b="1" dirty="0">
                <a:solidFill>
                  <a:schemeClr val="tx1"/>
                </a:solidFill>
                <a:latin typeface="Calibri" panose="020F0502020204030204" pitchFamily="34" charset="0"/>
                <a:cs typeface="Calibri" panose="020F0502020204030204" pitchFamily="34" charset="0"/>
              </a:rPr>
              <a:t>يصمم نموذج تعلم الآلة ويشرف عليه ويدربه</a:t>
            </a:r>
          </a:p>
        </p:txBody>
      </p:sp>
      <p:sp>
        <p:nvSpPr>
          <p:cNvPr id="6" name="مستطيل: زوايا مستديرة 5">
            <a:extLst>
              <a:ext uri="{FF2B5EF4-FFF2-40B4-BE49-F238E27FC236}">
                <a16:creationId xmlns:a16="http://schemas.microsoft.com/office/drawing/2014/main" id="{D4F3EF18-1F9E-1CD2-8E2C-88EE90E4B00E}"/>
              </a:ext>
            </a:extLst>
          </p:cNvPr>
          <p:cNvSpPr/>
          <p:nvPr/>
        </p:nvSpPr>
        <p:spPr>
          <a:xfrm>
            <a:off x="745349" y="3930230"/>
            <a:ext cx="7484252" cy="461665"/>
          </a:xfrm>
          <a:prstGeom prst="roundRect">
            <a:avLst>
              <a:gd name="adj" fmla="val 5000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SA" sz="2400" b="1" dirty="0">
                <a:solidFill>
                  <a:schemeClr val="tx1"/>
                </a:solidFill>
                <a:latin typeface="Calibri" panose="020F0502020204030204" pitchFamily="34" charset="0"/>
                <a:cs typeface="Calibri" panose="020F0502020204030204" pitchFamily="34" charset="0"/>
              </a:rPr>
              <a:t>يتابع سير العمل بين علماء البيانات والمهندسين ومهندسي البيانات</a:t>
            </a:r>
          </a:p>
        </p:txBody>
      </p:sp>
      <p:sp>
        <p:nvSpPr>
          <p:cNvPr id="7" name="مستطيل: زوايا مستديرة 6">
            <a:extLst>
              <a:ext uri="{FF2B5EF4-FFF2-40B4-BE49-F238E27FC236}">
                <a16:creationId xmlns:a16="http://schemas.microsoft.com/office/drawing/2014/main" id="{7DCC920E-B5EF-F766-8372-B5367AFF7A6B}"/>
              </a:ext>
            </a:extLst>
          </p:cNvPr>
          <p:cNvSpPr/>
          <p:nvPr/>
        </p:nvSpPr>
        <p:spPr>
          <a:xfrm>
            <a:off x="745349" y="4485736"/>
            <a:ext cx="7484252" cy="461665"/>
          </a:xfrm>
          <a:prstGeom prst="roundRect">
            <a:avLst>
              <a:gd name="adj"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SA" sz="2400" b="1" dirty="0">
                <a:solidFill>
                  <a:schemeClr val="tx1"/>
                </a:solidFill>
                <a:latin typeface="Calibri" panose="020F0502020204030204" pitchFamily="34" charset="0"/>
                <a:cs typeface="Calibri" panose="020F0502020204030204" pitchFamily="34" charset="0"/>
              </a:rPr>
              <a:t>المسؤول عن الدعم الفني وصيانة نماذج تعلم الالة</a:t>
            </a:r>
          </a:p>
        </p:txBody>
      </p:sp>
      <p:sp>
        <p:nvSpPr>
          <p:cNvPr id="8" name="مستطيل: زوايا مستديرة 7">
            <a:extLst>
              <a:ext uri="{FF2B5EF4-FFF2-40B4-BE49-F238E27FC236}">
                <a16:creationId xmlns:a16="http://schemas.microsoft.com/office/drawing/2014/main" id="{B80A599D-E7DC-51B4-FE1E-EDA5BAAC8EA0}"/>
              </a:ext>
            </a:extLst>
          </p:cNvPr>
          <p:cNvSpPr/>
          <p:nvPr/>
        </p:nvSpPr>
        <p:spPr>
          <a:xfrm>
            <a:off x="8540727" y="4541568"/>
            <a:ext cx="2919992" cy="461665"/>
          </a:xfrm>
          <a:prstGeom prst="roundRect">
            <a:avLst>
              <a:gd name="adj" fmla="val 5000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1" anchor="ctr"/>
          <a:lstStyle/>
          <a:p>
            <a:pPr algn="ctr" rtl="1"/>
            <a:r>
              <a:rPr lang="ar-SA" sz="2400" b="1" dirty="0">
                <a:solidFill>
                  <a:schemeClr val="tx1"/>
                </a:solidFill>
              </a:rPr>
              <a:t>مهندس عمليات التعلم الآلي</a:t>
            </a:r>
          </a:p>
        </p:txBody>
      </p:sp>
      <p:sp>
        <p:nvSpPr>
          <p:cNvPr id="9" name="مستطيل: زوايا مستديرة 8">
            <a:extLst>
              <a:ext uri="{FF2B5EF4-FFF2-40B4-BE49-F238E27FC236}">
                <a16:creationId xmlns:a16="http://schemas.microsoft.com/office/drawing/2014/main" id="{C6386F4B-F07B-20D5-EB99-4190264EAF8F}"/>
              </a:ext>
            </a:extLst>
          </p:cNvPr>
          <p:cNvSpPr/>
          <p:nvPr/>
        </p:nvSpPr>
        <p:spPr>
          <a:xfrm>
            <a:off x="8526657" y="3419369"/>
            <a:ext cx="2919991" cy="461665"/>
          </a:xfrm>
          <a:prstGeom prst="roundRect">
            <a:avLst>
              <a:gd name="adj" fmla="val 50000"/>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1" anchor="ctr"/>
          <a:lstStyle/>
          <a:p>
            <a:pPr algn="ctr" rtl="1"/>
            <a:r>
              <a:rPr lang="ar-SA" sz="2400" b="1" dirty="0">
                <a:solidFill>
                  <a:schemeClr val="tx1"/>
                </a:solidFill>
              </a:rPr>
              <a:t>مهندس التعلم الآلي</a:t>
            </a:r>
          </a:p>
        </p:txBody>
      </p:sp>
      <p:sp>
        <p:nvSpPr>
          <p:cNvPr id="10" name="مستطيل: زوايا مستديرة 9">
            <a:extLst>
              <a:ext uri="{FF2B5EF4-FFF2-40B4-BE49-F238E27FC236}">
                <a16:creationId xmlns:a16="http://schemas.microsoft.com/office/drawing/2014/main" id="{6B847C5F-A58E-3D8C-75C6-162F20527A3F}"/>
              </a:ext>
            </a:extLst>
          </p:cNvPr>
          <p:cNvSpPr/>
          <p:nvPr/>
        </p:nvSpPr>
        <p:spPr>
          <a:xfrm>
            <a:off x="8503211" y="2263711"/>
            <a:ext cx="2919989" cy="461665"/>
          </a:xfrm>
          <a:prstGeom prst="roundRect">
            <a:avLst>
              <a:gd name="adj" fmla="val 50000"/>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1" anchor="ctr"/>
          <a:lstStyle/>
          <a:p>
            <a:pPr algn="ctr" rtl="1"/>
            <a:r>
              <a:rPr lang="ar-SA" sz="2400" b="1" dirty="0">
                <a:solidFill>
                  <a:schemeClr val="tx1"/>
                </a:solidFill>
              </a:rPr>
              <a:t>عالِم بيانات </a:t>
            </a:r>
          </a:p>
        </p:txBody>
      </p:sp>
      <p:sp>
        <p:nvSpPr>
          <p:cNvPr id="11" name="مستطيل: زوايا مستديرة 10">
            <a:extLst>
              <a:ext uri="{FF2B5EF4-FFF2-40B4-BE49-F238E27FC236}">
                <a16:creationId xmlns:a16="http://schemas.microsoft.com/office/drawing/2014/main" id="{CCBAC4A1-1902-6271-53CD-9361A16D19CD}"/>
              </a:ext>
            </a:extLst>
          </p:cNvPr>
          <p:cNvSpPr/>
          <p:nvPr/>
        </p:nvSpPr>
        <p:spPr>
          <a:xfrm>
            <a:off x="8526658" y="3991634"/>
            <a:ext cx="2919991" cy="461665"/>
          </a:xfrm>
          <a:prstGeom prst="roundRect">
            <a:avLst>
              <a:gd name="adj" fmla="val 5000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1" anchor="ctr"/>
          <a:lstStyle/>
          <a:p>
            <a:pPr algn="ctr" rtl="1"/>
            <a:r>
              <a:rPr lang="ar-SA" sz="2400" b="1" dirty="0">
                <a:solidFill>
                  <a:schemeClr val="tx1"/>
                </a:solidFill>
              </a:rPr>
              <a:t>مهندس عمليات البيانات</a:t>
            </a:r>
          </a:p>
        </p:txBody>
      </p:sp>
      <p:sp>
        <p:nvSpPr>
          <p:cNvPr id="12" name="مستطيل: زوايا مستديرة 11">
            <a:extLst>
              <a:ext uri="{FF2B5EF4-FFF2-40B4-BE49-F238E27FC236}">
                <a16:creationId xmlns:a16="http://schemas.microsoft.com/office/drawing/2014/main" id="{48452795-69C9-AFE1-0114-170F8424F678}"/>
              </a:ext>
            </a:extLst>
          </p:cNvPr>
          <p:cNvSpPr/>
          <p:nvPr/>
        </p:nvSpPr>
        <p:spPr>
          <a:xfrm>
            <a:off x="8503212" y="2847104"/>
            <a:ext cx="2919990" cy="461665"/>
          </a:xfrm>
          <a:prstGeom prst="roundRect">
            <a:avLst>
              <a:gd name="adj" fmla="val 50000"/>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1" anchor="ctr"/>
          <a:lstStyle/>
          <a:p>
            <a:pPr algn="ctr" rtl="1"/>
            <a:r>
              <a:rPr lang="ar-SA" sz="2400" b="1" dirty="0">
                <a:solidFill>
                  <a:schemeClr val="tx1"/>
                </a:solidFill>
              </a:rPr>
              <a:t>مهندس بيانات </a:t>
            </a:r>
          </a:p>
        </p:txBody>
      </p:sp>
    </p:spTree>
    <p:extLst>
      <p:ext uri="{BB962C8B-B14F-4D97-AF65-F5344CB8AC3E}">
        <p14:creationId xmlns:p14="http://schemas.microsoft.com/office/powerpoint/2010/main" val="290953713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900" decel="100000" fill="hold"/>
                                            <p:tgtEl>
                                              <p:spTgt spid="4"/>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900" decel="100000" fill="hold"/>
                                            <p:tgtEl>
                                              <p:spTgt spid="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900" decel="100000" fill="hold"/>
                                            <p:tgtEl>
                                              <p:spTgt spid="6"/>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900" decel="100000" fill="hold"/>
                                            <p:tgtEl>
                                              <p:spTgt spid="7"/>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2" accel="100000" fill="hold" grpId="0" nodeType="clickEffect" p14:presetBounceEnd="82000">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14:bounceEnd="82000">
                                          <p:cBhvr additive="base">
                                            <p:cTn id="39" dur="500" fill="hold"/>
                                            <p:tgtEl>
                                              <p:spTgt spid="8"/>
                                            </p:tgtEl>
                                            <p:attrNameLst>
                                              <p:attrName>ppt_x</p:attrName>
                                            </p:attrNameLst>
                                          </p:cBhvr>
                                          <p:tavLst>
                                            <p:tav tm="0">
                                              <p:val>
                                                <p:strVal val="1+#ppt_w/2"/>
                                              </p:val>
                                            </p:tav>
                                            <p:tav tm="100000">
                                              <p:val>
                                                <p:strVal val="#ppt_x"/>
                                              </p:val>
                                            </p:tav>
                                          </p:tavLst>
                                        </p:anim>
                                        <p:anim calcmode="lin" valueType="num" p14:bounceEnd="82000">
                                          <p:cBhvr additive="base">
                                            <p:cTn id="40" dur="500" fill="hold"/>
                                            <p:tgtEl>
                                              <p:spTgt spid="8"/>
                                            </p:tgtEl>
                                            <p:attrNameLst>
                                              <p:attrName>ppt_y</p:attrName>
                                            </p:attrNameLst>
                                          </p:cBhvr>
                                          <p:tavLst>
                                            <p:tav tm="0">
                                              <p:val>
                                                <p:strVal val="#ppt_y"/>
                                              </p:val>
                                            </p:tav>
                                            <p:tav tm="100000">
                                              <p:val>
                                                <p:strVal val="#ppt_y"/>
                                              </p:val>
                                            </p:tav>
                                          </p:tavLst>
                                        </p:anim>
                                      </p:childTnLst>
                                    </p:cTn>
                                  </p:par>
                                  <p:par>
                                    <p:cTn id="41" presetID="2" presetClass="entr" presetSubtype="2" accel="100000" fill="hold" grpId="0" nodeType="withEffect" p14:presetBounceEnd="82000">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14:bounceEnd="82000">
                                          <p:cBhvr additive="base">
                                            <p:cTn id="43" dur="500" fill="hold"/>
                                            <p:tgtEl>
                                              <p:spTgt spid="9"/>
                                            </p:tgtEl>
                                            <p:attrNameLst>
                                              <p:attrName>ppt_x</p:attrName>
                                            </p:attrNameLst>
                                          </p:cBhvr>
                                          <p:tavLst>
                                            <p:tav tm="0">
                                              <p:val>
                                                <p:strVal val="1+#ppt_w/2"/>
                                              </p:val>
                                            </p:tav>
                                            <p:tav tm="100000">
                                              <p:val>
                                                <p:strVal val="#ppt_x"/>
                                              </p:val>
                                            </p:tav>
                                          </p:tavLst>
                                        </p:anim>
                                        <p:anim calcmode="lin" valueType="num" p14:bounceEnd="82000">
                                          <p:cBhvr additive="base">
                                            <p:cTn id="44" dur="500" fill="hold"/>
                                            <p:tgtEl>
                                              <p:spTgt spid="9"/>
                                            </p:tgtEl>
                                            <p:attrNameLst>
                                              <p:attrName>ppt_y</p:attrName>
                                            </p:attrNameLst>
                                          </p:cBhvr>
                                          <p:tavLst>
                                            <p:tav tm="0">
                                              <p:val>
                                                <p:strVal val="#ppt_y"/>
                                              </p:val>
                                            </p:tav>
                                            <p:tav tm="100000">
                                              <p:val>
                                                <p:strVal val="#ppt_y"/>
                                              </p:val>
                                            </p:tav>
                                          </p:tavLst>
                                        </p:anim>
                                      </p:childTnLst>
                                    </p:cTn>
                                  </p:par>
                                  <p:par>
                                    <p:cTn id="45" presetID="2" presetClass="entr" presetSubtype="2" accel="100000" fill="hold" grpId="0" nodeType="withEffect" p14:presetBounceEnd="82000">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14:bounceEnd="82000">
                                          <p:cBhvr additive="base">
                                            <p:cTn id="47" dur="500" fill="hold"/>
                                            <p:tgtEl>
                                              <p:spTgt spid="10"/>
                                            </p:tgtEl>
                                            <p:attrNameLst>
                                              <p:attrName>ppt_x</p:attrName>
                                            </p:attrNameLst>
                                          </p:cBhvr>
                                          <p:tavLst>
                                            <p:tav tm="0">
                                              <p:val>
                                                <p:strVal val="1+#ppt_w/2"/>
                                              </p:val>
                                            </p:tav>
                                            <p:tav tm="100000">
                                              <p:val>
                                                <p:strVal val="#ppt_x"/>
                                              </p:val>
                                            </p:tav>
                                          </p:tavLst>
                                        </p:anim>
                                        <p:anim calcmode="lin" valueType="num" p14:bounceEnd="82000">
                                          <p:cBhvr additive="base">
                                            <p:cTn id="48" dur="500" fill="hold"/>
                                            <p:tgtEl>
                                              <p:spTgt spid="10"/>
                                            </p:tgtEl>
                                            <p:attrNameLst>
                                              <p:attrName>ppt_y</p:attrName>
                                            </p:attrNameLst>
                                          </p:cBhvr>
                                          <p:tavLst>
                                            <p:tav tm="0">
                                              <p:val>
                                                <p:strVal val="#ppt_y"/>
                                              </p:val>
                                            </p:tav>
                                            <p:tav tm="100000">
                                              <p:val>
                                                <p:strVal val="#ppt_y"/>
                                              </p:val>
                                            </p:tav>
                                          </p:tavLst>
                                        </p:anim>
                                      </p:childTnLst>
                                    </p:cTn>
                                  </p:par>
                                  <p:par>
                                    <p:cTn id="49" presetID="2" presetClass="entr" presetSubtype="2" accel="100000" fill="hold" grpId="0" nodeType="withEffect" p14:presetBounceEnd="82000">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14:bounceEnd="82000">
                                          <p:cBhvr additive="base">
                                            <p:cTn id="51" dur="500" fill="hold"/>
                                            <p:tgtEl>
                                              <p:spTgt spid="11"/>
                                            </p:tgtEl>
                                            <p:attrNameLst>
                                              <p:attrName>ppt_x</p:attrName>
                                            </p:attrNameLst>
                                          </p:cBhvr>
                                          <p:tavLst>
                                            <p:tav tm="0">
                                              <p:val>
                                                <p:strVal val="1+#ppt_w/2"/>
                                              </p:val>
                                            </p:tav>
                                            <p:tav tm="100000">
                                              <p:val>
                                                <p:strVal val="#ppt_x"/>
                                              </p:val>
                                            </p:tav>
                                          </p:tavLst>
                                        </p:anim>
                                        <p:anim calcmode="lin" valueType="num" p14:bounceEnd="82000">
                                          <p:cBhvr additive="base">
                                            <p:cTn id="52" dur="500" fill="hold"/>
                                            <p:tgtEl>
                                              <p:spTgt spid="11"/>
                                            </p:tgtEl>
                                            <p:attrNameLst>
                                              <p:attrName>ppt_y</p:attrName>
                                            </p:attrNameLst>
                                          </p:cBhvr>
                                          <p:tavLst>
                                            <p:tav tm="0">
                                              <p:val>
                                                <p:strVal val="#ppt_y"/>
                                              </p:val>
                                            </p:tav>
                                            <p:tav tm="100000">
                                              <p:val>
                                                <p:strVal val="#ppt_y"/>
                                              </p:val>
                                            </p:tav>
                                          </p:tavLst>
                                        </p:anim>
                                      </p:childTnLst>
                                    </p:cTn>
                                  </p:par>
                                  <p:par>
                                    <p:cTn id="53" presetID="2" presetClass="entr" presetSubtype="2" accel="100000" fill="hold" grpId="0" nodeType="withEffect" p14:presetBounceEnd="82000">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14:bounceEnd="82000">
                                          <p:cBhvr additive="base">
                                            <p:cTn id="55" dur="500" fill="hold"/>
                                            <p:tgtEl>
                                              <p:spTgt spid="12"/>
                                            </p:tgtEl>
                                            <p:attrNameLst>
                                              <p:attrName>ppt_x</p:attrName>
                                            </p:attrNameLst>
                                          </p:cBhvr>
                                          <p:tavLst>
                                            <p:tav tm="0">
                                              <p:val>
                                                <p:strVal val="1+#ppt_w/2"/>
                                              </p:val>
                                            </p:tav>
                                            <p:tav tm="100000">
                                              <p:val>
                                                <p:strVal val="#ppt_x"/>
                                              </p:val>
                                            </p:tav>
                                          </p:tavLst>
                                        </p:anim>
                                        <p:anim calcmode="lin" valueType="num" p14:bounceEnd="82000">
                                          <p:cBhvr additive="base">
                                            <p:cTn id="56"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path" presetSubtype="0" accel="50000" decel="50000" fill="hold" grpId="1" nodeType="clickEffect">
                                      <p:stCondLst>
                                        <p:cond delay="0"/>
                                      </p:stCondLst>
                                      <p:childTnLst>
                                        <p:animMotion origin="layout" path="M -0.00209 -0.00116 L 0.2944 0.16134 " pathEditMode="relative" rAng="0" ptsTypes="AA">
                                          <p:cBhvr>
                                            <p:cTn id="60" dur="2000" fill="hold"/>
                                            <p:tgtEl>
                                              <p:spTgt spid="10"/>
                                            </p:tgtEl>
                                            <p:attrNameLst>
                                              <p:attrName>ppt_x</p:attrName>
                                              <p:attrName>ppt_y</p:attrName>
                                            </p:attrNameLst>
                                          </p:cBhvr>
                                          <p:rCtr x="14818" y="8125"/>
                                        </p:animMotion>
                                      </p:childTnLst>
                                    </p:cTn>
                                  </p:par>
                                </p:childTnLst>
                              </p:cTn>
                            </p:par>
                          </p:childTnLst>
                        </p:cTn>
                      </p:par>
                      <p:par>
                        <p:cTn id="61" fill="hold">
                          <p:stCondLst>
                            <p:cond delay="indefinite"/>
                          </p:stCondLst>
                          <p:childTnLst>
                            <p:par>
                              <p:cTn id="62" fill="hold">
                                <p:stCondLst>
                                  <p:cond delay="0"/>
                                </p:stCondLst>
                                <p:childTnLst>
                                  <p:par>
                                    <p:cTn id="63" presetID="42" presetClass="path" presetSubtype="0" accel="50000" decel="50000" fill="hold" grpId="1" nodeType="clickEffect">
                                      <p:stCondLst>
                                        <p:cond delay="0"/>
                                      </p:stCondLst>
                                      <p:childTnLst>
                                        <p:animMotion origin="layout" path="M -0.01042 -0.0037 L 0.60104 0.26505 " pathEditMode="relative" rAng="0" ptsTypes="AA">
                                          <p:cBhvr>
                                            <p:cTn id="64" dur="2000" fill="hold"/>
                                            <p:tgtEl>
                                              <p:spTgt spid="12"/>
                                            </p:tgtEl>
                                            <p:attrNameLst>
                                              <p:attrName>ppt_x</p:attrName>
                                              <p:attrName>ppt_y</p:attrName>
                                            </p:attrNameLst>
                                          </p:cBhvr>
                                          <p:rCtr x="30573" y="13426"/>
                                        </p:animMotion>
                                      </p:childTnLst>
                                    </p:cTn>
                                  </p:par>
                                </p:childTnLst>
                              </p:cTn>
                            </p:par>
                          </p:childTnLst>
                        </p:cTn>
                      </p:par>
                      <p:par>
                        <p:cTn id="65" fill="hold">
                          <p:stCondLst>
                            <p:cond delay="indefinite"/>
                          </p:stCondLst>
                          <p:childTnLst>
                            <p:par>
                              <p:cTn id="66" fill="hold">
                                <p:stCondLst>
                                  <p:cond delay="0"/>
                                </p:stCondLst>
                                <p:childTnLst>
                                  <p:par>
                                    <p:cTn id="67" presetID="42" presetClass="path" presetSubtype="0" accel="50000" decel="50000" fill="hold" grpId="1" nodeType="clickEffect">
                                      <p:stCondLst>
                                        <p:cond delay="0"/>
                                      </p:stCondLst>
                                      <p:childTnLst>
                                        <p:animMotion origin="layout" path="M -0.00143 -0.00625 L 0.14115 0.37222 " pathEditMode="relative" rAng="0" ptsTypes="AA">
                                          <p:cBhvr>
                                            <p:cTn id="68" dur="2000" fill="hold"/>
                                            <p:tgtEl>
                                              <p:spTgt spid="9"/>
                                            </p:tgtEl>
                                            <p:attrNameLst>
                                              <p:attrName>ppt_x</p:attrName>
                                              <p:attrName>ppt_y</p:attrName>
                                            </p:attrNameLst>
                                          </p:cBhvr>
                                          <p:rCtr x="7122" y="18912"/>
                                        </p:animMotion>
                                      </p:childTnLst>
                                    </p:cTn>
                                  </p:par>
                                </p:childTnLst>
                              </p:cTn>
                            </p:par>
                          </p:childTnLst>
                        </p:cTn>
                      </p:par>
                      <p:par>
                        <p:cTn id="69" fill="hold">
                          <p:stCondLst>
                            <p:cond delay="indefinite"/>
                          </p:stCondLst>
                          <p:childTnLst>
                            <p:par>
                              <p:cTn id="70" fill="hold">
                                <p:stCondLst>
                                  <p:cond delay="0"/>
                                </p:stCondLst>
                                <p:childTnLst>
                                  <p:par>
                                    <p:cTn id="71" presetID="42" presetClass="path" presetSubtype="0" accel="50000" decel="50000" fill="hold" grpId="1" nodeType="clickEffect">
                                      <p:stCondLst>
                                        <p:cond delay="0"/>
                                      </p:stCondLst>
                                      <p:childTnLst>
                                        <p:animMotion origin="layout" path="M 0.00313 -0.00116 L 0.4474 0.48079 " pathEditMode="relative" rAng="0" ptsTypes="AA">
                                          <p:cBhvr>
                                            <p:cTn id="72" dur="2000" fill="hold"/>
                                            <p:tgtEl>
                                              <p:spTgt spid="11"/>
                                            </p:tgtEl>
                                            <p:attrNameLst>
                                              <p:attrName>ppt_x</p:attrName>
                                              <p:attrName>ppt_y</p:attrName>
                                            </p:attrNameLst>
                                          </p:cBhvr>
                                          <p:rCtr x="22214" y="24097"/>
                                        </p:animMotion>
                                      </p:childTnLst>
                                    </p:cTn>
                                  </p:par>
                                </p:childTnLst>
                              </p:cTn>
                            </p:par>
                          </p:childTnLst>
                        </p:cTn>
                      </p:par>
                      <p:par>
                        <p:cTn id="73" fill="hold">
                          <p:stCondLst>
                            <p:cond delay="indefinite"/>
                          </p:stCondLst>
                          <p:childTnLst>
                            <p:par>
                              <p:cTn id="74" fill="hold">
                                <p:stCondLst>
                                  <p:cond delay="0"/>
                                </p:stCondLst>
                                <p:childTnLst>
                                  <p:par>
                                    <p:cTn id="75" presetID="42" presetClass="path" presetSubtype="0" accel="50000" decel="50000" fill="hold" grpId="1" nodeType="clickEffect">
                                      <p:stCondLst>
                                        <p:cond delay="0"/>
                                      </p:stCondLst>
                                      <p:childTnLst>
                                        <p:animMotion origin="layout" path="M -0.01445 -3.33333E-6 L -0.01445 0.59375 " pathEditMode="relative" rAng="0" ptsTypes="AA">
                                          <p:cBhvr>
                                            <p:cTn id="76" dur="2000" fill="hold"/>
                                            <p:tgtEl>
                                              <p:spTgt spid="8"/>
                                            </p:tgtEl>
                                            <p:attrNameLst>
                                              <p:attrName>ppt_x</p:attrName>
                                              <p:attrName>ppt_y</p:attrName>
                                            </p:attrNameLst>
                                          </p:cBhvr>
                                          <p:rCtr x="0" y="2967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900" decel="100000" fill="hold"/>
                                            <p:tgtEl>
                                              <p:spTgt spid="4"/>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900" decel="100000" fill="hold"/>
                                            <p:tgtEl>
                                              <p:spTgt spid="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23" presetID="37"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900" decel="100000" fill="hold"/>
                                            <p:tgtEl>
                                              <p:spTgt spid="6"/>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29" presetID="37"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900" decel="100000" fill="hold"/>
                                            <p:tgtEl>
                                              <p:spTgt spid="7"/>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2" accel="10000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1+#ppt_w/2"/>
                                              </p:val>
                                            </p:tav>
                                            <p:tav tm="100000">
                                              <p:val>
                                                <p:strVal val="#ppt_x"/>
                                              </p:val>
                                            </p:tav>
                                          </p:tavLst>
                                        </p:anim>
                                        <p:anim calcmode="lin" valueType="num">
                                          <p:cBhvr additive="base">
                                            <p:cTn id="40" dur="500" fill="hold"/>
                                            <p:tgtEl>
                                              <p:spTgt spid="8"/>
                                            </p:tgtEl>
                                            <p:attrNameLst>
                                              <p:attrName>ppt_y</p:attrName>
                                            </p:attrNameLst>
                                          </p:cBhvr>
                                          <p:tavLst>
                                            <p:tav tm="0">
                                              <p:val>
                                                <p:strVal val="#ppt_y"/>
                                              </p:val>
                                            </p:tav>
                                            <p:tav tm="100000">
                                              <p:val>
                                                <p:strVal val="#ppt_y"/>
                                              </p:val>
                                            </p:tav>
                                          </p:tavLst>
                                        </p:anim>
                                      </p:childTnLst>
                                    </p:cTn>
                                  </p:par>
                                  <p:par>
                                    <p:cTn id="41" presetID="2" presetClass="entr" presetSubtype="2" accel="100000"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1+#ppt_w/2"/>
                                              </p:val>
                                            </p:tav>
                                            <p:tav tm="100000">
                                              <p:val>
                                                <p:strVal val="#ppt_x"/>
                                              </p:val>
                                            </p:tav>
                                          </p:tavLst>
                                        </p:anim>
                                        <p:anim calcmode="lin" valueType="num">
                                          <p:cBhvr additive="base">
                                            <p:cTn id="44" dur="500" fill="hold"/>
                                            <p:tgtEl>
                                              <p:spTgt spid="9"/>
                                            </p:tgtEl>
                                            <p:attrNameLst>
                                              <p:attrName>ppt_y</p:attrName>
                                            </p:attrNameLst>
                                          </p:cBhvr>
                                          <p:tavLst>
                                            <p:tav tm="0">
                                              <p:val>
                                                <p:strVal val="#ppt_y"/>
                                              </p:val>
                                            </p:tav>
                                            <p:tav tm="100000">
                                              <p:val>
                                                <p:strVal val="#ppt_y"/>
                                              </p:val>
                                            </p:tav>
                                          </p:tavLst>
                                        </p:anim>
                                      </p:childTnLst>
                                    </p:cTn>
                                  </p:par>
                                  <p:par>
                                    <p:cTn id="45" presetID="2" presetClass="entr" presetSubtype="2" accel="100000"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500" fill="hold"/>
                                            <p:tgtEl>
                                              <p:spTgt spid="10"/>
                                            </p:tgtEl>
                                            <p:attrNameLst>
                                              <p:attrName>ppt_x</p:attrName>
                                            </p:attrNameLst>
                                          </p:cBhvr>
                                          <p:tavLst>
                                            <p:tav tm="0">
                                              <p:val>
                                                <p:strVal val="1+#ppt_w/2"/>
                                              </p:val>
                                            </p:tav>
                                            <p:tav tm="100000">
                                              <p:val>
                                                <p:strVal val="#ppt_x"/>
                                              </p:val>
                                            </p:tav>
                                          </p:tavLst>
                                        </p:anim>
                                        <p:anim calcmode="lin" valueType="num">
                                          <p:cBhvr additive="base">
                                            <p:cTn id="48" dur="500" fill="hold"/>
                                            <p:tgtEl>
                                              <p:spTgt spid="10"/>
                                            </p:tgtEl>
                                            <p:attrNameLst>
                                              <p:attrName>ppt_y</p:attrName>
                                            </p:attrNameLst>
                                          </p:cBhvr>
                                          <p:tavLst>
                                            <p:tav tm="0">
                                              <p:val>
                                                <p:strVal val="#ppt_y"/>
                                              </p:val>
                                            </p:tav>
                                            <p:tav tm="100000">
                                              <p:val>
                                                <p:strVal val="#ppt_y"/>
                                              </p:val>
                                            </p:tav>
                                          </p:tavLst>
                                        </p:anim>
                                      </p:childTnLst>
                                    </p:cTn>
                                  </p:par>
                                  <p:par>
                                    <p:cTn id="49" presetID="2" presetClass="entr" presetSubtype="2" accel="100000"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500" fill="hold"/>
                                            <p:tgtEl>
                                              <p:spTgt spid="11"/>
                                            </p:tgtEl>
                                            <p:attrNameLst>
                                              <p:attrName>ppt_x</p:attrName>
                                            </p:attrNameLst>
                                          </p:cBhvr>
                                          <p:tavLst>
                                            <p:tav tm="0">
                                              <p:val>
                                                <p:strVal val="1+#ppt_w/2"/>
                                              </p:val>
                                            </p:tav>
                                            <p:tav tm="100000">
                                              <p:val>
                                                <p:strVal val="#ppt_x"/>
                                              </p:val>
                                            </p:tav>
                                          </p:tavLst>
                                        </p:anim>
                                        <p:anim calcmode="lin" valueType="num">
                                          <p:cBhvr additive="base">
                                            <p:cTn id="52" dur="500" fill="hold"/>
                                            <p:tgtEl>
                                              <p:spTgt spid="11"/>
                                            </p:tgtEl>
                                            <p:attrNameLst>
                                              <p:attrName>ppt_y</p:attrName>
                                            </p:attrNameLst>
                                          </p:cBhvr>
                                          <p:tavLst>
                                            <p:tav tm="0">
                                              <p:val>
                                                <p:strVal val="#ppt_y"/>
                                              </p:val>
                                            </p:tav>
                                            <p:tav tm="100000">
                                              <p:val>
                                                <p:strVal val="#ppt_y"/>
                                              </p:val>
                                            </p:tav>
                                          </p:tavLst>
                                        </p:anim>
                                      </p:childTnLst>
                                    </p:cTn>
                                  </p:par>
                                  <p:par>
                                    <p:cTn id="53" presetID="2" presetClass="entr" presetSubtype="2" accel="100000" fill="hold" grpId="0" nodeType="with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500" fill="hold"/>
                                            <p:tgtEl>
                                              <p:spTgt spid="12"/>
                                            </p:tgtEl>
                                            <p:attrNameLst>
                                              <p:attrName>ppt_x</p:attrName>
                                            </p:attrNameLst>
                                          </p:cBhvr>
                                          <p:tavLst>
                                            <p:tav tm="0">
                                              <p:val>
                                                <p:strVal val="1+#ppt_w/2"/>
                                              </p:val>
                                            </p:tav>
                                            <p:tav tm="100000">
                                              <p:val>
                                                <p:strVal val="#ppt_x"/>
                                              </p:val>
                                            </p:tav>
                                          </p:tavLst>
                                        </p:anim>
                                        <p:anim calcmode="lin" valueType="num">
                                          <p:cBhvr additive="base">
                                            <p:cTn id="56"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path" presetSubtype="0" accel="50000" decel="50000" fill="hold" grpId="1" nodeType="clickEffect">
                                      <p:stCondLst>
                                        <p:cond delay="0"/>
                                      </p:stCondLst>
                                      <p:childTnLst>
                                        <p:animMotion origin="layout" path="M -0.00209 -0.00116 L 0.2944 0.16134 " pathEditMode="relative" rAng="0" ptsTypes="AA">
                                          <p:cBhvr>
                                            <p:cTn id="60" dur="2000" fill="hold"/>
                                            <p:tgtEl>
                                              <p:spTgt spid="10"/>
                                            </p:tgtEl>
                                            <p:attrNameLst>
                                              <p:attrName>ppt_x</p:attrName>
                                              <p:attrName>ppt_y</p:attrName>
                                            </p:attrNameLst>
                                          </p:cBhvr>
                                          <p:rCtr x="14818" y="8125"/>
                                        </p:animMotion>
                                      </p:childTnLst>
                                    </p:cTn>
                                  </p:par>
                                </p:childTnLst>
                              </p:cTn>
                            </p:par>
                          </p:childTnLst>
                        </p:cTn>
                      </p:par>
                      <p:par>
                        <p:cTn id="61" fill="hold">
                          <p:stCondLst>
                            <p:cond delay="indefinite"/>
                          </p:stCondLst>
                          <p:childTnLst>
                            <p:par>
                              <p:cTn id="62" fill="hold">
                                <p:stCondLst>
                                  <p:cond delay="0"/>
                                </p:stCondLst>
                                <p:childTnLst>
                                  <p:par>
                                    <p:cTn id="63" presetID="42" presetClass="path" presetSubtype="0" accel="50000" decel="50000" fill="hold" grpId="1" nodeType="clickEffect">
                                      <p:stCondLst>
                                        <p:cond delay="0"/>
                                      </p:stCondLst>
                                      <p:childTnLst>
                                        <p:animMotion origin="layout" path="M -0.01042 -0.0037 L 0.60104 0.26505 " pathEditMode="relative" rAng="0" ptsTypes="AA">
                                          <p:cBhvr>
                                            <p:cTn id="64" dur="2000" fill="hold"/>
                                            <p:tgtEl>
                                              <p:spTgt spid="12"/>
                                            </p:tgtEl>
                                            <p:attrNameLst>
                                              <p:attrName>ppt_x</p:attrName>
                                              <p:attrName>ppt_y</p:attrName>
                                            </p:attrNameLst>
                                          </p:cBhvr>
                                          <p:rCtr x="30573" y="13426"/>
                                        </p:animMotion>
                                      </p:childTnLst>
                                    </p:cTn>
                                  </p:par>
                                </p:childTnLst>
                              </p:cTn>
                            </p:par>
                          </p:childTnLst>
                        </p:cTn>
                      </p:par>
                      <p:par>
                        <p:cTn id="65" fill="hold">
                          <p:stCondLst>
                            <p:cond delay="indefinite"/>
                          </p:stCondLst>
                          <p:childTnLst>
                            <p:par>
                              <p:cTn id="66" fill="hold">
                                <p:stCondLst>
                                  <p:cond delay="0"/>
                                </p:stCondLst>
                                <p:childTnLst>
                                  <p:par>
                                    <p:cTn id="67" presetID="42" presetClass="path" presetSubtype="0" accel="50000" decel="50000" fill="hold" grpId="1" nodeType="clickEffect">
                                      <p:stCondLst>
                                        <p:cond delay="0"/>
                                      </p:stCondLst>
                                      <p:childTnLst>
                                        <p:animMotion origin="layout" path="M -0.00143 -0.00625 L 0.14115 0.37222 " pathEditMode="relative" rAng="0" ptsTypes="AA">
                                          <p:cBhvr>
                                            <p:cTn id="68" dur="2000" fill="hold"/>
                                            <p:tgtEl>
                                              <p:spTgt spid="9"/>
                                            </p:tgtEl>
                                            <p:attrNameLst>
                                              <p:attrName>ppt_x</p:attrName>
                                              <p:attrName>ppt_y</p:attrName>
                                            </p:attrNameLst>
                                          </p:cBhvr>
                                          <p:rCtr x="7122" y="18912"/>
                                        </p:animMotion>
                                      </p:childTnLst>
                                    </p:cTn>
                                  </p:par>
                                </p:childTnLst>
                              </p:cTn>
                            </p:par>
                          </p:childTnLst>
                        </p:cTn>
                      </p:par>
                      <p:par>
                        <p:cTn id="69" fill="hold">
                          <p:stCondLst>
                            <p:cond delay="indefinite"/>
                          </p:stCondLst>
                          <p:childTnLst>
                            <p:par>
                              <p:cTn id="70" fill="hold">
                                <p:stCondLst>
                                  <p:cond delay="0"/>
                                </p:stCondLst>
                                <p:childTnLst>
                                  <p:par>
                                    <p:cTn id="71" presetID="42" presetClass="path" presetSubtype="0" accel="50000" decel="50000" fill="hold" grpId="1" nodeType="clickEffect">
                                      <p:stCondLst>
                                        <p:cond delay="0"/>
                                      </p:stCondLst>
                                      <p:childTnLst>
                                        <p:animMotion origin="layout" path="M 0.00313 -0.00116 L 0.4474 0.48079 " pathEditMode="relative" rAng="0" ptsTypes="AA">
                                          <p:cBhvr>
                                            <p:cTn id="72" dur="2000" fill="hold"/>
                                            <p:tgtEl>
                                              <p:spTgt spid="11"/>
                                            </p:tgtEl>
                                            <p:attrNameLst>
                                              <p:attrName>ppt_x</p:attrName>
                                              <p:attrName>ppt_y</p:attrName>
                                            </p:attrNameLst>
                                          </p:cBhvr>
                                          <p:rCtr x="22214" y="24097"/>
                                        </p:animMotion>
                                      </p:childTnLst>
                                    </p:cTn>
                                  </p:par>
                                </p:childTnLst>
                              </p:cTn>
                            </p:par>
                          </p:childTnLst>
                        </p:cTn>
                      </p:par>
                      <p:par>
                        <p:cTn id="73" fill="hold">
                          <p:stCondLst>
                            <p:cond delay="indefinite"/>
                          </p:stCondLst>
                          <p:childTnLst>
                            <p:par>
                              <p:cTn id="74" fill="hold">
                                <p:stCondLst>
                                  <p:cond delay="0"/>
                                </p:stCondLst>
                                <p:childTnLst>
                                  <p:par>
                                    <p:cTn id="75" presetID="42" presetClass="path" presetSubtype="0" accel="50000" decel="50000" fill="hold" grpId="1" nodeType="clickEffect">
                                      <p:stCondLst>
                                        <p:cond delay="0"/>
                                      </p:stCondLst>
                                      <p:childTnLst>
                                        <p:animMotion origin="layout" path="M -0.01445 -3.33333E-6 L -0.01445 0.59375 " pathEditMode="relative" rAng="0" ptsTypes="AA">
                                          <p:cBhvr>
                                            <p:cTn id="76" dur="2000" fill="hold"/>
                                            <p:tgtEl>
                                              <p:spTgt spid="8"/>
                                            </p:tgtEl>
                                            <p:attrNameLst>
                                              <p:attrName>ppt_x</p:attrName>
                                              <p:attrName>ppt_y</p:attrName>
                                            </p:attrNameLst>
                                          </p:cBhvr>
                                          <p:rCtr x="0" y="2967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زوايا مستديرة 2">
            <a:extLst>
              <a:ext uri="{FF2B5EF4-FFF2-40B4-BE49-F238E27FC236}">
                <a16:creationId xmlns:a16="http://schemas.microsoft.com/office/drawing/2014/main" id="{C5B28DB1-309C-B6B7-8BB2-EB8EAF465927}"/>
              </a:ext>
            </a:extLst>
          </p:cNvPr>
          <p:cNvSpPr/>
          <p:nvPr/>
        </p:nvSpPr>
        <p:spPr>
          <a:xfrm>
            <a:off x="1552135" y="135961"/>
            <a:ext cx="9087729" cy="675141"/>
          </a:xfrm>
          <a:prstGeom prst="roundRect">
            <a:avLst>
              <a:gd name="adj" fmla="val 50000"/>
            </a:avLst>
          </a:prstGeom>
          <a:solidFill>
            <a:srgbClr val="677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solidFill>
                  <a:schemeClr val="bg1"/>
                </a:solidFill>
                <a:latin typeface="Calibri" panose="020F0502020204030204" pitchFamily="34" charset="0"/>
                <a:cs typeface="Calibri" panose="020F0502020204030204" pitchFamily="34" charset="0"/>
              </a:rPr>
              <a:t>تطبيقات الذكاء الاصطناعي في الحياة</a:t>
            </a:r>
          </a:p>
        </p:txBody>
      </p:sp>
      <p:pic>
        <p:nvPicPr>
          <p:cNvPr id="4" name="صورة 3">
            <a:extLst>
              <a:ext uri="{FF2B5EF4-FFF2-40B4-BE49-F238E27FC236}">
                <a16:creationId xmlns:a16="http://schemas.microsoft.com/office/drawing/2014/main" id="{2699872D-6777-3612-CCDF-ED833C7F0148}"/>
              </a:ext>
            </a:extLst>
          </p:cNvPr>
          <p:cNvPicPr>
            <a:picLocks noChangeAspect="1"/>
          </p:cNvPicPr>
          <p:nvPr/>
        </p:nvPicPr>
        <p:blipFill>
          <a:blip r:embed="rId2"/>
          <a:stretch>
            <a:fillRect/>
          </a:stretch>
        </p:blipFill>
        <p:spPr>
          <a:xfrm>
            <a:off x="4019403" y="1510812"/>
            <a:ext cx="4393077" cy="4557524"/>
          </a:xfrm>
          <a:prstGeom prst="rect">
            <a:avLst/>
          </a:prstGeom>
        </p:spPr>
      </p:pic>
      <p:sp>
        <p:nvSpPr>
          <p:cNvPr id="5" name="مربع نص 4">
            <a:extLst>
              <a:ext uri="{FF2B5EF4-FFF2-40B4-BE49-F238E27FC236}">
                <a16:creationId xmlns:a16="http://schemas.microsoft.com/office/drawing/2014/main" id="{C0CB0120-BFC4-CC5D-7FC2-BC2DB22DA7B5}"/>
              </a:ext>
            </a:extLst>
          </p:cNvPr>
          <p:cNvSpPr txBox="1"/>
          <p:nvPr/>
        </p:nvSpPr>
        <p:spPr>
          <a:xfrm>
            <a:off x="8432144" y="1563315"/>
            <a:ext cx="2256822" cy="1323439"/>
          </a:xfrm>
          <a:prstGeom prst="rect">
            <a:avLst/>
          </a:prstGeom>
          <a:noFill/>
        </p:spPr>
        <p:txBody>
          <a:bodyPr wrap="square">
            <a:spAutoFit/>
          </a:bodyPr>
          <a:lstStyle/>
          <a:p>
            <a:pPr algn="ctr" rtl="1"/>
            <a:r>
              <a:rPr lang="ar-SA" sz="2000" b="1" i="0" u="none" strike="noStrike" baseline="0" dirty="0">
                <a:solidFill>
                  <a:srgbClr val="F7931F"/>
                </a:solidFill>
                <a:latin typeface="Calibri" panose="020F0502020204030204" pitchFamily="34" charset="0"/>
                <a:cs typeface="Calibri" panose="020F0502020204030204" pitchFamily="34" charset="0"/>
              </a:rPr>
              <a:t>التصنيع</a:t>
            </a:r>
          </a:p>
          <a:p>
            <a:pPr algn="ctr" rtl="1"/>
            <a:r>
              <a:rPr lang="ar-SA" sz="2000" b="1" dirty="0">
                <a:solidFill>
                  <a:schemeClr val="tx1"/>
                </a:solidFill>
                <a:latin typeface="Calibri" panose="020F0502020204030204" pitchFamily="34" charset="0"/>
                <a:cs typeface="Calibri" panose="020F0502020204030204" pitchFamily="34" charset="0"/>
              </a:rPr>
              <a:t>يُحسن كفاءة الإنتاج والقدرة التصنيعية للآلات الذاتية والذكية.</a:t>
            </a:r>
          </a:p>
        </p:txBody>
      </p:sp>
      <p:sp>
        <p:nvSpPr>
          <p:cNvPr id="6" name="مربع نص 5">
            <a:extLst>
              <a:ext uri="{FF2B5EF4-FFF2-40B4-BE49-F238E27FC236}">
                <a16:creationId xmlns:a16="http://schemas.microsoft.com/office/drawing/2014/main" id="{8C971338-418E-8C64-EDFD-83645420541D}"/>
              </a:ext>
            </a:extLst>
          </p:cNvPr>
          <p:cNvSpPr txBox="1"/>
          <p:nvPr/>
        </p:nvSpPr>
        <p:spPr>
          <a:xfrm>
            <a:off x="8432144" y="3671745"/>
            <a:ext cx="2256822" cy="1323439"/>
          </a:xfrm>
          <a:prstGeom prst="rect">
            <a:avLst/>
          </a:prstGeom>
          <a:noFill/>
        </p:spPr>
        <p:txBody>
          <a:bodyPr wrap="square">
            <a:spAutoFit/>
          </a:bodyPr>
          <a:lstStyle/>
          <a:p>
            <a:pPr algn="ctr" rtl="1"/>
            <a:r>
              <a:rPr lang="ar-SA" sz="2000" b="1" i="0" u="none" strike="noStrike" baseline="0" dirty="0">
                <a:solidFill>
                  <a:srgbClr val="4CC1EF"/>
                </a:solidFill>
                <a:latin typeface="Calibri" panose="020F0502020204030204" pitchFamily="34" charset="0"/>
                <a:cs typeface="Calibri" panose="020F0502020204030204" pitchFamily="34" charset="0"/>
              </a:rPr>
              <a:t>الطب</a:t>
            </a:r>
          </a:p>
          <a:p>
            <a:pPr algn="ctr" rtl="1"/>
            <a:r>
              <a:rPr lang="ar-SA" sz="2000" b="1" dirty="0">
                <a:solidFill>
                  <a:schemeClr val="tx1"/>
                </a:solidFill>
                <a:latin typeface="Calibri" panose="020F0502020204030204" pitchFamily="34" charset="0"/>
                <a:cs typeface="Calibri" panose="020F0502020204030204" pitchFamily="34" charset="0"/>
              </a:rPr>
              <a:t>يُحسن التشخيص الطبي للمريض ويطور الأدوية الشخصية.</a:t>
            </a:r>
          </a:p>
        </p:txBody>
      </p:sp>
      <p:sp>
        <p:nvSpPr>
          <p:cNvPr id="7" name="مربع نص 6">
            <a:extLst>
              <a:ext uri="{FF2B5EF4-FFF2-40B4-BE49-F238E27FC236}">
                <a16:creationId xmlns:a16="http://schemas.microsoft.com/office/drawing/2014/main" id="{36B5FA9F-3D10-A3CD-3AFC-71F9221BAF6E}"/>
              </a:ext>
            </a:extLst>
          </p:cNvPr>
          <p:cNvSpPr txBox="1"/>
          <p:nvPr/>
        </p:nvSpPr>
        <p:spPr>
          <a:xfrm>
            <a:off x="7303733" y="5290964"/>
            <a:ext cx="2256822" cy="1323439"/>
          </a:xfrm>
          <a:prstGeom prst="rect">
            <a:avLst/>
          </a:prstGeom>
          <a:noFill/>
        </p:spPr>
        <p:txBody>
          <a:bodyPr wrap="square">
            <a:spAutoFit/>
          </a:bodyPr>
          <a:lstStyle/>
          <a:p>
            <a:pPr algn="ctr" rtl="1"/>
            <a:r>
              <a:rPr lang="ar-SA" sz="2000" b="1" i="0" u="none" strike="noStrike" baseline="0" dirty="0">
                <a:solidFill>
                  <a:srgbClr val="FFCC4C"/>
                </a:solidFill>
                <a:latin typeface="Calibri" panose="020F0502020204030204" pitchFamily="34" charset="0"/>
                <a:cs typeface="Calibri" panose="020F0502020204030204" pitchFamily="34" charset="0"/>
              </a:rPr>
              <a:t>الخدمات المصرفية</a:t>
            </a:r>
          </a:p>
          <a:p>
            <a:pPr algn="ctr" rtl="1"/>
            <a:r>
              <a:rPr lang="ar-SA" sz="2000" b="1" dirty="0">
                <a:solidFill>
                  <a:schemeClr val="tx1"/>
                </a:solidFill>
                <a:latin typeface="Calibri" panose="020F0502020204030204" pitchFamily="34" charset="0"/>
                <a:cs typeface="Calibri" panose="020F0502020204030204" pitchFamily="34" charset="0"/>
              </a:rPr>
              <a:t>يُحلل  الدخل والإنفاق ويقدم توصيات للادخار أو الاستثمارات.</a:t>
            </a:r>
          </a:p>
        </p:txBody>
      </p:sp>
      <p:sp>
        <p:nvSpPr>
          <p:cNvPr id="8" name="مربع نص 7">
            <a:extLst>
              <a:ext uri="{FF2B5EF4-FFF2-40B4-BE49-F238E27FC236}">
                <a16:creationId xmlns:a16="http://schemas.microsoft.com/office/drawing/2014/main" id="{4A457BA0-5614-CF1E-8202-14A3C7B5E710}"/>
              </a:ext>
            </a:extLst>
          </p:cNvPr>
          <p:cNvSpPr txBox="1"/>
          <p:nvPr/>
        </p:nvSpPr>
        <p:spPr>
          <a:xfrm>
            <a:off x="1913422" y="1534629"/>
            <a:ext cx="2256822" cy="1631216"/>
          </a:xfrm>
          <a:prstGeom prst="rect">
            <a:avLst/>
          </a:prstGeom>
          <a:noFill/>
        </p:spPr>
        <p:txBody>
          <a:bodyPr wrap="square">
            <a:spAutoFit/>
          </a:bodyPr>
          <a:lstStyle/>
          <a:p>
            <a:pPr algn="ctr" rtl="1"/>
            <a:r>
              <a:rPr lang="ar-SA" sz="2000" b="1" i="0" u="none" strike="noStrike" baseline="0" dirty="0">
                <a:solidFill>
                  <a:schemeClr val="bg1">
                    <a:lumMod val="65000"/>
                  </a:schemeClr>
                </a:solidFill>
                <a:latin typeface="Calibri" panose="020F0502020204030204" pitchFamily="34" charset="0"/>
                <a:cs typeface="Calibri" panose="020F0502020204030204" pitchFamily="34" charset="0"/>
              </a:rPr>
              <a:t>التجزئة</a:t>
            </a:r>
          </a:p>
          <a:p>
            <a:pPr algn="ctr" rtl="1"/>
            <a:r>
              <a:rPr lang="ar-SA" sz="2000" b="1" dirty="0">
                <a:solidFill>
                  <a:schemeClr val="tx1"/>
                </a:solidFill>
                <a:latin typeface="Calibri" panose="020F0502020204030204" pitchFamily="34" charset="0"/>
                <a:cs typeface="Calibri" panose="020F0502020204030204" pitchFamily="34" charset="0"/>
              </a:rPr>
              <a:t>يتوقع احتياجات العملاء بواسطة الخوارزميات من خلال سيناريوهات التسوق المختلفة.</a:t>
            </a:r>
          </a:p>
        </p:txBody>
      </p:sp>
      <p:sp>
        <p:nvSpPr>
          <p:cNvPr id="9" name="مربع نص 8">
            <a:extLst>
              <a:ext uri="{FF2B5EF4-FFF2-40B4-BE49-F238E27FC236}">
                <a16:creationId xmlns:a16="http://schemas.microsoft.com/office/drawing/2014/main" id="{409B1F0F-AC27-AF37-3B53-6E48D01CC67F}"/>
              </a:ext>
            </a:extLst>
          </p:cNvPr>
          <p:cNvSpPr txBox="1"/>
          <p:nvPr/>
        </p:nvSpPr>
        <p:spPr>
          <a:xfrm>
            <a:off x="1503034" y="3429000"/>
            <a:ext cx="2256822" cy="1631216"/>
          </a:xfrm>
          <a:prstGeom prst="rect">
            <a:avLst/>
          </a:prstGeom>
          <a:noFill/>
        </p:spPr>
        <p:txBody>
          <a:bodyPr wrap="square">
            <a:spAutoFit/>
          </a:bodyPr>
          <a:lstStyle/>
          <a:p>
            <a:pPr algn="ctr" rtl="1"/>
            <a:r>
              <a:rPr lang="ar-SA" sz="2000" b="1" i="0" u="none" strike="noStrike" baseline="0" dirty="0">
                <a:solidFill>
                  <a:srgbClr val="A2B969"/>
                </a:solidFill>
                <a:latin typeface="Calibri" panose="020F0502020204030204" pitchFamily="34" charset="0"/>
                <a:cs typeface="Calibri" panose="020F0502020204030204" pitchFamily="34" charset="0"/>
              </a:rPr>
              <a:t>المدن</a:t>
            </a:r>
          </a:p>
          <a:p>
            <a:pPr algn="ctr" rtl="1"/>
            <a:r>
              <a:rPr lang="ar-SA" sz="2000" b="1" dirty="0">
                <a:solidFill>
                  <a:schemeClr val="tx1"/>
                </a:solidFill>
                <a:latin typeface="Calibri" panose="020F0502020204030204" pitchFamily="34" charset="0"/>
                <a:cs typeface="Calibri" panose="020F0502020204030204" pitchFamily="34" charset="0"/>
              </a:rPr>
              <a:t>يُقلل من تكاليف الطاقة و المواصلات في المدن الذكية ويناسب ذلك احتياجات المواطن. </a:t>
            </a:r>
          </a:p>
        </p:txBody>
      </p:sp>
      <p:sp>
        <p:nvSpPr>
          <p:cNvPr id="10" name="مربع نص 9">
            <a:extLst>
              <a:ext uri="{FF2B5EF4-FFF2-40B4-BE49-F238E27FC236}">
                <a16:creationId xmlns:a16="http://schemas.microsoft.com/office/drawing/2014/main" id="{93E81BA7-05F4-6BDF-E3DF-8FD6C7305BD9}"/>
              </a:ext>
            </a:extLst>
          </p:cNvPr>
          <p:cNvSpPr txBox="1"/>
          <p:nvPr/>
        </p:nvSpPr>
        <p:spPr>
          <a:xfrm>
            <a:off x="2761219" y="5290963"/>
            <a:ext cx="2256822" cy="1323439"/>
          </a:xfrm>
          <a:prstGeom prst="rect">
            <a:avLst/>
          </a:prstGeom>
          <a:noFill/>
        </p:spPr>
        <p:txBody>
          <a:bodyPr wrap="square">
            <a:spAutoFit/>
          </a:bodyPr>
          <a:lstStyle/>
          <a:p>
            <a:pPr algn="ctr" rtl="1"/>
            <a:r>
              <a:rPr lang="ar-SA" sz="2000" b="1" i="0" u="none" strike="noStrike" baseline="0" dirty="0">
                <a:solidFill>
                  <a:srgbClr val="C13018"/>
                </a:solidFill>
                <a:latin typeface="Calibri" panose="020F0502020204030204" pitchFamily="34" charset="0"/>
                <a:cs typeface="Calibri" panose="020F0502020204030204" pitchFamily="34" charset="0"/>
              </a:rPr>
              <a:t>النقل</a:t>
            </a:r>
          </a:p>
          <a:p>
            <a:pPr algn="ctr" rtl="1"/>
            <a:r>
              <a:rPr lang="ar-SA" sz="2000" b="1" dirty="0">
                <a:solidFill>
                  <a:schemeClr val="tx1"/>
                </a:solidFill>
                <a:latin typeface="Calibri" panose="020F0502020204030204" pitchFamily="34" charset="0"/>
                <a:cs typeface="Calibri" panose="020F0502020204030204" pitchFamily="34" charset="0"/>
              </a:rPr>
              <a:t>يبدأ استخدام المركبات أو القطارات ذاتية القيادة.</a:t>
            </a:r>
          </a:p>
        </p:txBody>
      </p:sp>
    </p:spTree>
    <p:extLst>
      <p:ext uri="{BB962C8B-B14F-4D97-AF65-F5344CB8AC3E}">
        <p14:creationId xmlns:p14="http://schemas.microsoft.com/office/powerpoint/2010/main" val="2735667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وايا مستديرة 1">
            <a:extLst>
              <a:ext uri="{FF2B5EF4-FFF2-40B4-BE49-F238E27FC236}">
                <a16:creationId xmlns:a16="http://schemas.microsoft.com/office/drawing/2014/main" id="{D20DA978-9F34-F0AC-68E3-FB27ECCE296D}"/>
              </a:ext>
            </a:extLst>
          </p:cNvPr>
          <p:cNvSpPr/>
          <p:nvPr/>
        </p:nvSpPr>
        <p:spPr>
          <a:xfrm>
            <a:off x="1552135" y="135961"/>
            <a:ext cx="9087729" cy="675141"/>
          </a:xfrm>
          <a:prstGeom prst="roundRect">
            <a:avLst>
              <a:gd name="adj" fmla="val 50000"/>
            </a:avLst>
          </a:prstGeom>
          <a:solidFill>
            <a:srgbClr val="677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التطورات المستقبلية في مجال الذكاء الاصطناعي</a:t>
            </a:r>
          </a:p>
        </p:txBody>
      </p:sp>
      <p:grpSp>
        <p:nvGrpSpPr>
          <p:cNvPr id="3" name="مجموعة 2">
            <a:extLst>
              <a:ext uri="{FF2B5EF4-FFF2-40B4-BE49-F238E27FC236}">
                <a16:creationId xmlns:a16="http://schemas.microsoft.com/office/drawing/2014/main" id="{F0B62547-E981-8F5D-AF92-50010E26D35D}"/>
              </a:ext>
            </a:extLst>
          </p:cNvPr>
          <p:cNvGrpSpPr/>
          <p:nvPr/>
        </p:nvGrpSpPr>
        <p:grpSpPr>
          <a:xfrm>
            <a:off x="10632045" y="1099761"/>
            <a:ext cx="1314889" cy="1474816"/>
            <a:chOff x="6167959" y="993371"/>
            <a:chExt cx="1299162" cy="1474816"/>
          </a:xfrm>
        </p:grpSpPr>
        <p:grpSp>
          <p:nvGrpSpPr>
            <p:cNvPr id="6" name="مجموعة 5">
              <a:extLst>
                <a:ext uri="{FF2B5EF4-FFF2-40B4-BE49-F238E27FC236}">
                  <a16:creationId xmlns:a16="http://schemas.microsoft.com/office/drawing/2014/main" id="{676A390D-9EFC-2A0B-0AC0-83604357FBB0}"/>
                </a:ext>
              </a:extLst>
            </p:cNvPr>
            <p:cNvGrpSpPr/>
            <p:nvPr/>
          </p:nvGrpSpPr>
          <p:grpSpPr>
            <a:xfrm>
              <a:off x="6167959" y="993371"/>
              <a:ext cx="1299162" cy="1474816"/>
              <a:chOff x="6167958" y="1221520"/>
              <a:chExt cx="1541207" cy="1749587"/>
            </a:xfrm>
          </p:grpSpPr>
          <p:sp>
            <p:nvSpPr>
              <p:cNvPr id="8" name="سهم: لأسفل 7">
                <a:extLst>
                  <a:ext uri="{FF2B5EF4-FFF2-40B4-BE49-F238E27FC236}">
                    <a16:creationId xmlns:a16="http://schemas.microsoft.com/office/drawing/2014/main" id="{A5B33626-05C1-C86F-F08E-D945B0666ADC}"/>
                  </a:ext>
                </a:extLst>
              </p:cNvPr>
              <p:cNvSpPr/>
              <p:nvPr/>
            </p:nvSpPr>
            <p:spPr>
              <a:xfrm>
                <a:off x="6457808" y="2261616"/>
                <a:ext cx="961506" cy="709491"/>
              </a:xfrm>
              <a:prstGeom prst="downArrow">
                <a:avLst>
                  <a:gd name="adj1" fmla="val 100000"/>
                  <a:gd name="adj2" fmla="val 50000"/>
                </a:avLst>
              </a:prstGeom>
              <a:solidFill>
                <a:srgbClr val="D53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2000">
                  <a:latin typeface="Calibri" panose="020F0502020204030204" pitchFamily="34" charset="0"/>
                  <a:cs typeface="Calibri" panose="020F0502020204030204" pitchFamily="34" charset="0"/>
                </a:endParaRPr>
              </a:p>
            </p:txBody>
          </p:sp>
          <p:sp>
            <p:nvSpPr>
              <p:cNvPr id="9" name="شكل بيضاوي 8">
                <a:extLst>
                  <a:ext uri="{FF2B5EF4-FFF2-40B4-BE49-F238E27FC236}">
                    <a16:creationId xmlns:a16="http://schemas.microsoft.com/office/drawing/2014/main" id="{EE372F86-5FF2-BD3E-6DA7-9239C1E88D13}"/>
                  </a:ext>
                </a:extLst>
              </p:cNvPr>
              <p:cNvSpPr/>
              <p:nvPr/>
            </p:nvSpPr>
            <p:spPr>
              <a:xfrm>
                <a:off x="6167958" y="1221520"/>
                <a:ext cx="1541207" cy="1541207"/>
              </a:xfrm>
              <a:prstGeom prst="ellipse">
                <a:avLst/>
              </a:prstGeom>
              <a:solidFill>
                <a:schemeClr val="bg1"/>
              </a:solidFill>
              <a:ln w="57150">
                <a:solidFill>
                  <a:srgbClr val="D5393D"/>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2000">
                  <a:latin typeface="Calibri" panose="020F0502020204030204" pitchFamily="34" charset="0"/>
                  <a:cs typeface="Calibri" panose="020F0502020204030204" pitchFamily="34" charset="0"/>
                </a:endParaRPr>
              </a:p>
            </p:txBody>
          </p:sp>
        </p:grpSp>
        <p:pic>
          <p:nvPicPr>
            <p:cNvPr id="5" name="Picture 2" descr="Technical Support - Free communications icons">
              <a:extLst>
                <a:ext uri="{FF2B5EF4-FFF2-40B4-BE49-F238E27FC236}">
                  <a16:creationId xmlns:a16="http://schemas.microsoft.com/office/drawing/2014/main" id="{1A5878CE-76A8-95F3-1DC5-D204F30C32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6523" y="1139281"/>
              <a:ext cx="996221" cy="996221"/>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مربع نص 9">
            <a:extLst>
              <a:ext uri="{FF2B5EF4-FFF2-40B4-BE49-F238E27FC236}">
                <a16:creationId xmlns:a16="http://schemas.microsoft.com/office/drawing/2014/main" id="{02B14D2B-88A2-6534-3315-BC0776531948}"/>
              </a:ext>
            </a:extLst>
          </p:cNvPr>
          <p:cNvSpPr txBox="1"/>
          <p:nvPr/>
        </p:nvSpPr>
        <p:spPr>
          <a:xfrm>
            <a:off x="275814" y="1151348"/>
            <a:ext cx="10304420" cy="1569660"/>
          </a:xfrm>
          <a:prstGeom prst="rect">
            <a:avLst/>
          </a:prstGeom>
          <a:noFill/>
        </p:spPr>
        <p:txBody>
          <a:bodyPr wrap="square">
            <a:spAutoFit/>
          </a:bodyPr>
          <a:lstStyle/>
          <a:p>
            <a:pPr algn="just"/>
            <a:r>
              <a:rPr lang="ar-SA" sz="2400" b="1" kern="0" dirty="0">
                <a:solidFill>
                  <a:srgbClr val="D5393D"/>
                </a:solidFill>
                <a:latin typeface="Calibri" panose="020F0502020204030204" pitchFamily="34" charset="0"/>
                <a:ea typeface="+mj-ea"/>
                <a:cs typeface="Calibri" panose="020F0502020204030204" pitchFamily="34" charset="0"/>
              </a:rPr>
              <a:t>مجال المعدات والمكونات التقنية : </a:t>
            </a:r>
            <a:r>
              <a:rPr lang="ar-SA" sz="2400" b="1" kern="0" dirty="0">
                <a:latin typeface="Calibri" panose="020F0502020204030204" pitchFamily="34" charset="0"/>
                <a:ea typeface="+mj-ea"/>
                <a:cs typeface="Calibri" panose="020F0502020204030204" pitchFamily="34" charset="0"/>
              </a:rPr>
              <a:t>بدلا من استخدام وحدات المعالجة المركزية لمعالجة بيانات نماذج الذكاء الاصطناعي، يوجد الآن جيل جديد من المعالجات تسمى وحدات المعالجة العصبية التي تم إنشاؤها خصيصا لإجراء حسابات للشبكات العصبية. يمكن أن تكون وحدات المعالجة العصبية أسرع </a:t>
            </a:r>
            <a:r>
              <a:rPr lang="en-US" sz="2400" b="1" kern="0" dirty="0">
                <a:latin typeface="Calibri" panose="020F0502020204030204" pitchFamily="34" charset="0"/>
                <a:ea typeface="+mj-ea"/>
                <a:cs typeface="Calibri" panose="020F0502020204030204" pitchFamily="34" charset="0"/>
              </a:rPr>
              <a:t>25</a:t>
            </a:r>
            <a:r>
              <a:rPr lang="ar-SA" sz="2400" b="1" kern="0" dirty="0">
                <a:latin typeface="Calibri" panose="020F0502020204030204" pitchFamily="34" charset="0"/>
                <a:ea typeface="+mj-ea"/>
                <a:cs typeface="Calibri" panose="020F0502020204030204" pitchFamily="34" charset="0"/>
              </a:rPr>
              <a:t> مرة من وحدات المعالجة المركزية </a:t>
            </a:r>
            <a:r>
              <a:rPr lang="ar-SA" sz="2400" b="1" dirty="0">
                <a:latin typeface="Calibri" panose="020F0502020204030204" pitchFamily="34" charset="0"/>
                <a:ea typeface="+mj-ea"/>
                <a:cs typeface="Calibri" panose="020F0502020204030204" pitchFamily="34" charset="0"/>
              </a:rPr>
              <a:t>في تطبيقات الذكاء الاصطناعي.</a:t>
            </a:r>
            <a:endParaRPr lang="en-US" sz="2400" b="1" dirty="0">
              <a:latin typeface="Calibri" panose="020F0502020204030204" pitchFamily="34" charset="0"/>
              <a:ea typeface="+mj-ea"/>
              <a:cs typeface="Calibri" panose="020F0502020204030204" pitchFamily="34" charset="0"/>
            </a:endParaRPr>
          </a:p>
        </p:txBody>
      </p:sp>
      <p:grpSp>
        <p:nvGrpSpPr>
          <p:cNvPr id="11" name="مجموعة 10">
            <a:extLst>
              <a:ext uri="{FF2B5EF4-FFF2-40B4-BE49-F238E27FC236}">
                <a16:creationId xmlns:a16="http://schemas.microsoft.com/office/drawing/2014/main" id="{E5D3B6C6-6C13-500B-518E-3F599A32889F}"/>
              </a:ext>
            </a:extLst>
          </p:cNvPr>
          <p:cNvGrpSpPr/>
          <p:nvPr/>
        </p:nvGrpSpPr>
        <p:grpSpPr>
          <a:xfrm>
            <a:off x="10434695" y="3071770"/>
            <a:ext cx="1703704" cy="1896203"/>
            <a:chOff x="3730335" y="1023545"/>
            <a:chExt cx="1683327" cy="1896203"/>
          </a:xfrm>
        </p:grpSpPr>
        <p:grpSp>
          <p:nvGrpSpPr>
            <p:cNvPr id="12" name="مجموعة 11">
              <a:extLst>
                <a:ext uri="{FF2B5EF4-FFF2-40B4-BE49-F238E27FC236}">
                  <a16:creationId xmlns:a16="http://schemas.microsoft.com/office/drawing/2014/main" id="{10D4D1E7-91C5-2DD8-4195-2E060E11CEF8}"/>
                </a:ext>
              </a:extLst>
            </p:cNvPr>
            <p:cNvGrpSpPr/>
            <p:nvPr/>
          </p:nvGrpSpPr>
          <p:grpSpPr>
            <a:xfrm>
              <a:off x="3730335" y="1023545"/>
              <a:ext cx="1683327" cy="1896203"/>
              <a:chOff x="3730335" y="1526465"/>
              <a:chExt cx="1683327" cy="1896203"/>
            </a:xfrm>
          </p:grpSpPr>
          <p:grpSp>
            <p:nvGrpSpPr>
              <p:cNvPr id="14" name="مجموعة 13">
                <a:extLst>
                  <a:ext uri="{FF2B5EF4-FFF2-40B4-BE49-F238E27FC236}">
                    <a16:creationId xmlns:a16="http://schemas.microsoft.com/office/drawing/2014/main" id="{247AACDB-B6BE-951A-3177-FA4CB225C17E}"/>
                  </a:ext>
                </a:extLst>
              </p:cNvPr>
              <p:cNvGrpSpPr/>
              <p:nvPr/>
            </p:nvGrpSpPr>
            <p:grpSpPr>
              <a:xfrm>
                <a:off x="3922419" y="1526465"/>
                <a:ext cx="1299162" cy="1474816"/>
                <a:chOff x="6167958" y="1221520"/>
                <a:chExt cx="1541207" cy="1749587"/>
              </a:xfrm>
            </p:grpSpPr>
            <p:sp>
              <p:nvSpPr>
                <p:cNvPr id="16" name="سهم: لأسفل 15">
                  <a:extLst>
                    <a:ext uri="{FF2B5EF4-FFF2-40B4-BE49-F238E27FC236}">
                      <a16:creationId xmlns:a16="http://schemas.microsoft.com/office/drawing/2014/main" id="{971A3F15-F20C-FFAA-6D36-2B2EFC54F67A}"/>
                    </a:ext>
                  </a:extLst>
                </p:cNvPr>
                <p:cNvSpPr/>
                <p:nvPr/>
              </p:nvSpPr>
              <p:spPr>
                <a:xfrm>
                  <a:off x="6457808" y="2261616"/>
                  <a:ext cx="961506" cy="709491"/>
                </a:xfrm>
                <a:prstGeom prst="downArrow">
                  <a:avLst>
                    <a:gd name="adj1" fmla="val 100000"/>
                    <a:gd name="adj2" fmla="val 50000"/>
                  </a:avLst>
                </a:prstGeom>
                <a:solidFill>
                  <a:srgbClr val="6A24CA"/>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2000">
                    <a:latin typeface="Calibri" panose="020F0502020204030204" pitchFamily="34" charset="0"/>
                    <a:cs typeface="Calibri" panose="020F0502020204030204" pitchFamily="34" charset="0"/>
                  </a:endParaRPr>
                </a:p>
              </p:txBody>
            </p:sp>
            <p:sp>
              <p:nvSpPr>
                <p:cNvPr id="17" name="شكل بيضاوي 16">
                  <a:extLst>
                    <a:ext uri="{FF2B5EF4-FFF2-40B4-BE49-F238E27FC236}">
                      <a16:creationId xmlns:a16="http://schemas.microsoft.com/office/drawing/2014/main" id="{4F918F50-A384-FA12-FD74-5B53B1CF446A}"/>
                    </a:ext>
                  </a:extLst>
                </p:cNvPr>
                <p:cNvSpPr/>
                <p:nvPr/>
              </p:nvSpPr>
              <p:spPr>
                <a:xfrm>
                  <a:off x="6167958" y="1221520"/>
                  <a:ext cx="1541207" cy="1541207"/>
                </a:xfrm>
                <a:prstGeom prst="ellipse">
                  <a:avLst/>
                </a:prstGeom>
                <a:solidFill>
                  <a:schemeClr val="bg1"/>
                </a:solidFill>
                <a:ln w="57150">
                  <a:solidFill>
                    <a:srgbClr val="6A24CA"/>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sz="2000">
                    <a:latin typeface="Calibri" panose="020F0502020204030204" pitchFamily="34" charset="0"/>
                    <a:cs typeface="Calibri" panose="020F0502020204030204" pitchFamily="34" charset="0"/>
                  </a:endParaRPr>
                </a:p>
              </p:txBody>
            </p:sp>
          </p:grpSp>
          <p:sp>
            <p:nvSpPr>
              <p:cNvPr id="15" name="مربع نص 14">
                <a:extLst>
                  <a:ext uri="{FF2B5EF4-FFF2-40B4-BE49-F238E27FC236}">
                    <a16:creationId xmlns:a16="http://schemas.microsoft.com/office/drawing/2014/main" id="{C329FAB7-7FD9-9528-3DA5-FBB8CC98F96A}"/>
                  </a:ext>
                </a:extLst>
              </p:cNvPr>
              <p:cNvSpPr txBox="1"/>
              <p:nvPr/>
            </p:nvSpPr>
            <p:spPr>
              <a:xfrm>
                <a:off x="3730335" y="3022558"/>
                <a:ext cx="1683327" cy="400110"/>
              </a:xfrm>
              <a:prstGeom prst="rect">
                <a:avLst/>
              </a:prstGeom>
              <a:noFill/>
            </p:spPr>
            <p:txBody>
              <a:bodyPr wrap="square">
                <a:spAutoFit/>
              </a:bodyPr>
              <a:lstStyle/>
              <a:p>
                <a:pPr algn="ctr"/>
                <a:endParaRPr lang="ar-SA" sz="2000" b="1" kern="0" dirty="0">
                  <a:solidFill>
                    <a:srgbClr val="6A24CA"/>
                  </a:solidFill>
                  <a:latin typeface="Calibri" panose="020F0502020204030204" pitchFamily="34" charset="0"/>
                  <a:ea typeface="+mj-ea"/>
                  <a:cs typeface="Calibri" panose="020F0502020204030204" pitchFamily="34" charset="0"/>
                </a:endParaRPr>
              </a:p>
            </p:txBody>
          </p:sp>
        </p:grpSp>
        <p:pic>
          <p:nvPicPr>
            <p:cNvPr id="13" name="Picture 4" descr="Free vector autonomous taxi abstract concept illustration">
              <a:extLst>
                <a:ext uri="{FF2B5EF4-FFF2-40B4-BE49-F238E27FC236}">
                  <a16:creationId xmlns:a16="http://schemas.microsoft.com/office/drawing/2014/main" id="{6B9F7F51-E8B7-EAD7-D79B-CF18A37722C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22417" y="1028437"/>
              <a:ext cx="1223406" cy="1223406"/>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مربع نص 17">
            <a:extLst>
              <a:ext uri="{FF2B5EF4-FFF2-40B4-BE49-F238E27FC236}">
                <a16:creationId xmlns:a16="http://schemas.microsoft.com/office/drawing/2014/main" id="{BE8A70EF-C1DC-AFBB-A210-693B86FBC16E}"/>
              </a:ext>
            </a:extLst>
          </p:cNvPr>
          <p:cNvSpPr txBox="1"/>
          <p:nvPr/>
        </p:nvSpPr>
        <p:spPr>
          <a:xfrm>
            <a:off x="237653" y="3220493"/>
            <a:ext cx="10304420" cy="1200329"/>
          </a:xfrm>
          <a:prstGeom prst="rect">
            <a:avLst/>
          </a:prstGeom>
          <a:noFill/>
        </p:spPr>
        <p:txBody>
          <a:bodyPr wrap="square">
            <a:spAutoFit/>
          </a:bodyPr>
          <a:lstStyle/>
          <a:p>
            <a:pPr algn="just"/>
            <a:r>
              <a:rPr lang="ar-SA" sz="2400" b="1" kern="0" dirty="0">
                <a:solidFill>
                  <a:srgbClr val="6A24CA"/>
                </a:solidFill>
                <a:latin typeface="Calibri" panose="020F0502020204030204" pitchFamily="34" charset="0"/>
                <a:cs typeface="Calibri" panose="020F0502020204030204" pitchFamily="34" charset="0"/>
              </a:rPr>
              <a:t>مجال الأنظمة المستقلة: </a:t>
            </a:r>
            <a:r>
              <a:rPr lang="ar-SA" sz="2400" b="1" dirty="0">
                <a:latin typeface="Calibri" panose="020F0502020204030204" pitchFamily="34" charset="0"/>
                <a:ea typeface="+mj-ea"/>
                <a:cs typeface="Calibri" panose="020F0502020204030204" pitchFamily="34" charset="0"/>
              </a:rPr>
              <a:t>تستخدم المركبات ذاتية القيادة ومساعدات الإنتاج التعاوني والروبوتات المحلية التي تتطلب الكشف السريع عن الأشياء وحدات المعالجة العصبية للعمل على نماذج التنبؤ مثل الشبكات العصبية العميقة التي تعتبر أسرع بكثير من وحدات المعالجة المركزية التقليدية.</a:t>
            </a:r>
            <a:endParaRPr lang="en-US" sz="2400" b="1" dirty="0">
              <a:latin typeface="Calibri" panose="020F0502020204030204" pitchFamily="34" charset="0"/>
              <a:ea typeface="+mj-ea"/>
              <a:cs typeface="Calibri" panose="020F0502020204030204" pitchFamily="34" charset="0"/>
            </a:endParaRPr>
          </a:p>
        </p:txBody>
      </p:sp>
      <p:grpSp>
        <p:nvGrpSpPr>
          <p:cNvPr id="19" name="مجموعة 18">
            <a:extLst>
              <a:ext uri="{FF2B5EF4-FFF2-40B4-BE49-F238E27FC236}">
                <a16:creationId xmlns:a16="http://schemas.microsoft.com/office/drawing/2014/main" id="{8223557C-3D00-BE3B-97E8-F41929E4FE34}"/>
              </a:ext>
            </a:extLst>
          </p:cNvPr>
          <p:cNvGrpSpPr/>
          <p:nvPr/>
        </p:nvGrpSpPr>
        <p:grpSpPr>
          <a:xfrm>
            <a:off x="10409487" y="4901841"/>
            <a:ext cx="1683327" cy="1880793"/>
            <a:chOff x="1484798" y="1053719"/>
            <a:chExt cx="1683327" cy="1880793"/>
          </a:xfrm>
        </p:grpSpPr>
        <p:grpSp>
          <p:nvGrpSpPr>
            <p:cNvPr id="20" name="مجموعة 19">
              <a:extLst>
                <a:ext uri="{FF2B5EF4-FFF2-40B4-BE49-F238E27FC236}">
                  <a16:creationId xmlns:a16="http://schemas.microsoft.com/office/drawing/2014/main" id="{E23F4FAB-591B-162A-6C3A-8C58D2C16AA0}"/>
                </a:ext>
              </a:extLst>
            </p:cNvPr>
            <p:cNvGrpSpPr/>
            <p:nvPr/>
          </p:nvGrpSpPr>
          <p:grpSpPr>
            <a:xfrm>
              <a:off x="1484798" y="1053719"/>
              <a:ext cx="1683327" cy="1880793"/>
              <a:chOff x="1484798" y="1556639"/>
              <a:chExt cx="1683327" cy="1880793"/>
            </a:xfrm>
          </p:grpSpPr>
          <p:grpSp>
            <p:nvGrpSpPr>
              <p:cNvPr id="22" name="مجموعة 21">
                <a:extLst>
                  <a:ext uri="{FF2B5EF4-FFF2-40B4-BE49-F238E27FC236}">
                    <a16:creationId xmlns:a16="http://schemas.microsoft.com/office/drawing/2014/main" id="{E9198639-F887-BA5B-2CF6-E36B65D48A86}"/>
                  </a:ext>
                </a:extLst>
              </p:cNvPr>
              <p:cNvGrpSpPr/>
              <p:nvPr/>
            </p:nvGrpSpPr>
            <p:grpSpPr>
              <a:xfrm>
                <a:off x="1676879" y="1556639"/>
                <a:ext cx="1299162" cy="1474816"/>
                <a:chOff x="6167958" y="1221520"/>
                <a:chExt cx="1541207" cy="1749587"/>
              </a:xfrm>
            </p:grpSpPr>
            <p:sp>
              <p:nvSpPr>
                <p:cNvPr id="24" name="سهم: لأسفل 23">
                  <a:extLst>
                    <a:ext uri="{FF2B5EF4-FFF2-40B4-BE49-F238E27FC236}">
                      <a16:creationId xmlns:a16="http://schemas.microsoft.com/office/drawing/2014/main" id="{D09BE933-24B4-A17F-BD7E-A14AEE308038}"/>
                    </a:ext>
                  </a:extLst>
                </p:cNvPr>
                <p:cNvSpPr/>
                <p:nvPr/>
              </p:nvSpPr>
              <p:spPr>
                <a:xfrm>
                  <a:off x="6457808" y="2261616"/>
                  <a:ext cx="961506" cy="709491"/>
                </a:xfrm>
                <a:prstGeom prst="downArrow">
                  <a:avLst>
                    <a:gd name="adj1" fmla="val 100000"/>
                    <a:gd name="adj2" fmla="val 50000"/>
                  </a:avLst>
                </a:prstGeom>
                <a:solidFill>
                  <a:srgbClr val="1AB39F"/>
                </a:solidFill>
                <a:ln w="25400" cap="flat" cmpd="sng" algn="ctr">
                  <a:solidFill>
                    <a:srgbClr val="1AB39F"/>
                  </a:solidFill>
                  <a:prstDash val="solid"/>
                </a:ln>
                <a:effectLst/>
              </p:spPr>
              <p:txBody>
                <a:bodyPr rtlCol="1"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ar-SA" sz="2000" b="0" i="0" u="none" strike="noStrike" kern="0" cap="none" spc="0" normalizeH="0" baseline="0" noProof="0">
                    <a:ln>
                      <a:noFill/>
                    </a:ln>
                    <a:solidFill>
                      <a:srgbClr val="FFFFFF"/>
                    </a:solidFill>
                    <a:effectLst/>
                    <a:uLnTx/>
                    <a:uFillTx/>
                    <a:latin typeface="Calibri" panose="020F0502020204030204" pitchFamily="34" charset="0"/>
                    <a:cs typeface="Calibri" panose="020F0502020204030204" pitchFamily="34" charset="0"/>
                    <a:sym typeface="Arial"/>
                  </a:endParaRPr>
                </a:p>
              </p:txBody>
            </p:sp>
            <p:sp>
              <p:nvSpPr>
                <p:cNvPr id="25" name="شكل بيضاوي 24">
                  <a:extLst>
                    <a:ext uri="{FF2B5EF4-FFF2-40B4-BE49-F238E27FC236}">
                      <a16:creationId xmlns:a16="http://schemas.microsoft.com/office/drawing/2014/main" id="{D71E333E-5249-1B24-710F-EF44220C7E0A}"/>
                    </a:ext>
                  </a:extLst>
                </p:cNvPr>
                <p:cNvSpPr/>
                <p:nvPr/>
              </p:nvSpPr>
              <p:spPr>
                <a:xfrm>
                  <a:off x="6167958" y="1221520"/>
                  <a:ext cx="1541207" cy="1541207"/>
                </a:xfrm>
                <a:prstGeom prst="ellipse">
                  <a:avLst/>
                </a:prstGeom>
                <a:solidFill>
                  <a:srgbClr val="FFFFFF"/>
                </a:solidFill>
                <a:ln w="57150" cap="flat" cmpd="sng" algn="ctr">
                  <a:solidFill>
                    <a:srgbClr val="1AB39F"/>
                  </a:solidFill>
                  <a:prstDash val="solid"/>
                </a:ln>
                <a:effectLst/>
              </p:spPr>
              <p:txBody>
                <a:bodyPr rtlCol="1"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ar-SA" sz="20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endParaRPr>
                </a:p>
              </p:txBody>
            </p:sp>
          </p:grpSp>
          <p:sp>
            <p:nvSpPr>
              <p:cNvPr id="23" name="مربع نص 22">
                <a:extLst>
                  <a:ext uri="{FF2B5EF4-FFF2-40B4-BE49-F238E27FC236}">
                    <a16:creationId xmlns:a16="http://schemas.microsoft.com/office/drawing/2014/main" id="{E1A6FEEC-D682-1C6F-C45C-F78D915F18D1}"/>
                  </a:ext>
                </a:extLst>
              </p:cNvPr>
              <p:cNvSpPr txBox="1"/>
              <p:nvPr/>
            </p:nvSpPr>
            <p:spPr>
              <a:xfrm>
                <a:off x="1484798" y="3037322"/>
                <a:ext cx="1683327"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ar-SA" sz="2000" b="1" i="0" u="none" strike="noStrike" kern="0" cap="none" spc="0" normalizeH="0" baseline="0" noProof="0" dirty="0">
                  <a:ln>
                    <a:noFill/>
                  </a:ln>
                  <a:solidFill>
                    <a:srgbClr val="1AB39F"/>
                  </a:solidFill>
                  <a:effectLst/>
                  <a:uLnTx/>
                  <a:uFillTx/>
                  <a:latin typeface="Calibri" panose="020F0502020204030204" pitchFamily="34" charset="0"/>
                  <a:ea typeface="+mj-ea"/>
                  <a:cs typeface="Calibri" panose="020F0502020204030204" pitchFamily="34" charset="0"/>
                  <a:sym typeface="Arial"/>
                </a:endParaRPr>
              </a:p>
            </p:txBody>
          </p:sp>
        </p:grpSp>
        <p:pic>
          <p:nvPicPr>
            <p:cNvPr id="21" name="Picture 6" descr="Biology - Free education icons">
              <a:extLst>
                <a:ext uri="{FF2B5EF4-FFF2-40B4-BE49-F238E27FC236}">
                  <a16:creationId xmlns:a16="http://schemas.microsoft.com/office/drawing/2014/main" id="{AF1354BE-F6BC-DB7E-3242-87DAE305E2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3261" y="1261545"/>
              <a:ext cx="883509" cy="883509"/>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مربع نص 25">
            <a:extLst>
              <a:ext uri="{FF2B5EF4-FFF2-40B4-BE49-F238E27FC236}">
                <a16:creationId xmlns:a16="http://schemas.microsoft.com/office/drawing/2014/main" id="{4A84C5CF-ABC0-0458-2B33-8658E67DB841}"/>
              </a:ext>
            </a:extLst>
          </p:cNvPr>
          <p:cNvSpPr txBox="1"/>
          <p:nvPr/>
        </p:nvSpPr>
        <p:spPr>
          <a:xfrm>
            <a:off x="354386" y="5163109"/>
            <a:ext cx="10235453" cy="1200329"/>
          </a:xfrm>
          <a:prstGeom prst="rect">
            <a:avLst/>
          </a:prstGeom>
          <a:noFill/>
        </p:spPr>
        <p:txBody>
          <a:bodyPr wrap="square">
            <a:spAutoFit/>
          </a:bodyPr>
          <a:lstStyle/>
          <a:p>
            <a:pPr algn="just">
              <a:buClr>
                <a:srgbClr val="000000"/>
              </a:buClr>
            </a:pPr>
            <a:r>
              <a:rPr lang="ar-SA" sz="2400" b="1" kern="0" dirty="0">
                <a:solidFill>
                  <a:srgbClr val="1AB39F"/>
                </a:solidFill>
                <a:latin typeface="Calibri" panose="020F0502020204030204" pitchFamily="34" charset="0"/>
                <a:cs typeface="Calibri" panose="020F0502020204030204" pitchFamily="34" charset="0"/>
                <a:sym typeface="Arial"/>
              </a:rPr>
              <a:t>مجال الصحة والبيولوجي: </a:t>
            </a:r>
            <a:r>
              <a:rPr lang="ar-SA" sz="2400" b="1" kern="0" dirty="0">
                <a:latin typeface="Calibri" panose="020F0502020204030204" pitchFamily="34" charset="0"/>
                <a:ea typeface="+mj-ea"/>
                <a:cs typeface="Calibri" panose="020F0502020204030204" pitchFamily="34" charset="0"/>
                <a:sym typeface="Arial"/>
              </a:rPr>
              <a:t>تستخدم الشبكات العصبية العميقة في مجال اكتشاف الأدوية، التنبؤ بانتشار الفيروس والمشاكل البيولوجية الأخرى، مثل اكتشافي كيفية عمل أجزاء معينة من الدماغ، كيف تتفاعل الجينات مع بعضها البعض، وكيف تنثني البروتينات وأكثر.</a:t>
            </a:r>
            <a:endParaRPr lang="en-US" sz="2400" b="1" kern="0" dirty="0">
              <a:latin typeface="Calibri" panose="020F0502020204030204" pitchFamily="34" charset="0"/>
              <a:ea typeface="+mj-ea"/>
              <a:cs typeface="Calibri" panose="020F0502020204030204" pitchFamily="34" charset="0"/>
              <a:sym typeface="Arial"/>
            </a:endParaRPr>
          </a:p>
        </p:txBody>
      </p:sp>
    </p:spTree>
    <p:extLst>
      <p:ext uri="{BB962C8B-B14F-4D97-AF65-F5344CB8AC3E}">
        <p14:creationId xmlns:p14="http://schemas.microsoft.com/office/powerpoint/2010/main" val="1164591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1000"/>
                                        <p:tgtEl>
                                          <p:spTgt spid="26"/>
                                        </p:tgtEl>
                                      </p:cBhvr>
                                    </p:animEffect>
                                    <p:anim calcmode="lin" valueType="num">
                                      <p:cBhvr>
                                        <p:cTn id="37" dur="1000" fill="hold"/>
                                        <p:tgtEl>
                                          <p:spTgt spid="26"/>
                                        </p:tgtEl>
                                        <p:attrNameLst>
                                          <p:attrName>ppt_x</p:attrName>
                                        </p:attrNameLst>
                                      </p:cBhvr>
                                      <p:tavLst>
                                        <p:tav tm="0">
                                          <p:val>
                                            <p:strVal val="#ppt_x"/>
                                          </p:val>
                                        </p:tav>
                                        <p:tav tm="100000">
                                          <p:val>
                                            <p:strVal val="#ppt_x"/>
                                          </p:val>
                                        </p:tav>
                                      </p:tavLst>
                                    </p:anim>
                                    <p:anim calcmode="lin" valueType="num">
                                      <p:cBhvr>
                                        <p:cTn id="3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p:bldP spid="2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زوايا مستديرة 1">
            <a:extLst>
              <a:ext uri="{FF2B5EF4-FFF2-40B4-BE49-F238E27FC236}">
                <a16:creationId xmlns:a16="http://schemas.microsoft.com/office/drawing/2014/main" id="{D20DA978-9F34-F0AC-68E3-FB27ECCE296D}"/>
              </a:ext>
            </a:extLst>
          </p:cNvPr>
          <p:cNvSpPr/>
          <p:nvPr/>
        </p:nvSpPr>
        <p:spPr>
          <a:xfrm>
            <a:off x="1552135" y="135961"/>
            <a:ext cx="9087729" cy="675141"/>
          </a:xfrm>
          <a:prstGeom prst="roundRect">
            <a:avLst>
              <a:gd name="adj" fmla="val 50000"/>
            </a:avLst>
          </a:prstGeom>
          <a:solidFill>
            <a:srgbClr val="677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تقويم ختامي</a:t>
            </a:r>
          </a:p>
        </p:txBody>
      </p:sp>
      <p:sp>
        <p:nvSpPr>
          <p:cNvPr id="9" name="مستطيل: زوايا مستديرة 8">
            <a:extLst>
              <a:ext uri="{FF2B5EF4-FFF2-40B4-BE49-F238E27FC236}">
                <a16:creationId xmlns:a16="http://schemas.microsoft.com/office/drawing/2014/main" id="{F5DEFDD3-0CE6-8135-A5F8-5B10FCB16044}"/>
              </a:ext>
            </a:extLst>
          </p:cNvPr>
          <p:cNvSpPr/>
          <p:nvPr/>
        </p:nvSpPr>
        <p:spPr>
          <a:xfrm>
            <a:off x="227351" y="1121088"/>
            <a:ext cx="11737298" cy="412955"/>
          </a:xfrm>
          <a:prstGeom prst="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rtl="1"/>
            <a:r>
              <a:rPr lang="ar-SA" sz="2400" b="1" dirty="0">
                <a:solidFill>
                  <a:schemeClr val="bg1"/>
                </a:solidFill>
                <a:latin typeface="Calibri" panose="020F0502020204030204" pitchFamily="34" charset="0"/>
                <a:cs typeface="Calibri" panose="020F0502020204030204" pitchFamily="34" charset="0"/>
              </a:rPr>
              <a:t>مهندس عمليات التعلم الآلي يحول متطلبات العمل إلى حلول تعلم آلي </a:t>
            </a:r>
          </a:p>
        </p:txBody>
      </p:sp>
      <p:sp>
        <p:nvSpPr>
          <p:cNvPr id="10" name="مستطيل: زوايا مستديرة 9">
            <a:extLst>
              <a:ext uri="{FF2B5EF4-FFF2-40B4-BE49-F238E27FC236}">
                <a16:creationId xmlns:a16="http://schemas.microsoft.com/office/drawing/2014/main" id="{6BE1755F-3102-E2C9-E768-21005D6E44B4}"/>
              </a:ext>
            </a:extLst>
          </p:cNvPr>
          <p:cNvSpPr/>
          <p:nvPr/>
        </p:nvSpPr>
        <p:spPr>
          <a:xfrm>
            <a:off x="227350" y="1627561"/>
            <a:ext cx="11737298" cy="412955"/>
          </a:xfrm>
          <a:prstGeom prst="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400" b="1" kern="1200" dirty="0">
                <a:solidFill>
                  <a:schemeClr val="bg1"/>
                </a:solidFill>
                <a:latin typeface="Calibri" panose="020F0502020204030204" pitchFamily="34" charset="0"/>
                <a:cs typeface="Calibri" panose="020F0502020204030204" pitchFamily="34" charset="0"/>
              </a:rPr>
              <a:t>من تطبيقات الذكاء الاصطناعي الأنظمة المستقلة</a:t>
            </a:r>
            <a:endParaRPr lang="ar-SA" sz="2400" b="1" dirty="0">
              <a:solidFill>
                <a:schemeClr val="bg1"/>
              </a:solidFill>
              <a:latin typeface="Calibri" panose="020F0502020204030204" pitchFamily="34" charset="0"/>
              <a:cs typeface="Calibri" panose="020F0502020204030204" pitchFamily="34" charset="0"/>
            </a:endParaRPr>
          </a:p>
        </p:txBody>
      </p:sp>
      <p:sp>
        <p:nvSpPr>
          <p:cNvPr id="11" name="مستطيل: زوايا مستديرة 10">
            <a:extLst>
              <a:ext uri="{FF2B5EF4-FFF2-40B4-BE49-F238E27FC236}">
                <a16:creationId xmlns:a16="http://schemas.microsoft.com/office/drawing/2014/main" id="{FA113D23-73C4-EFF4-FD60-F53094354C2A}"/>
              </a:ext>
            </a:extLst>
          </p:cNvPr>
          <p:cNvSpPr/>
          <p:nvPr/>
        </p:nvSpPr>
        <p:spPr>
          <a:xfrm>
            <a:off x="227350" y="2146137"/>
            <a:ext cx="11737298" cy="412955"/>
          </a:xfrm>
          <a:prstGeom prst="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400" b="1" kern="1200" dirty="0">
                <a:solidFill>
                  <a:schemeClr val="bg1"/>
                </a:solidFill>
                <a:latin typeface="Calibri" panose="020F0502020204030204" pitchFamily="34" charset="0"/>
                <a:cs typeface="Calibri" panose="020F0502020204030204" pitchFamily="34" charset="0"/>
              </a:rPr>
              <a:t>تستخدم وحدات المعالجة العصبية بدلا من وحدات المعالجة المركزية في مجال المعدات والمكونات التقنية  </a:t>
            </a:r>
          </a:p>
        </p:txBody>
      </p:sp>
      <p:sp>
        <p:nvSpPr>
          <p:cNvPr id="12" name="مستطيل: زوايا مستديرة 11">
            <a:extLst>
              <a:ext uri="{FF2B5EF4-FFF2-40B4-BE49-F238E27FC236}">
                <a16:creationId xmlns:a16="http://schemas.microsoft.com/office/drawing/2014/main" id="{460ABF25-08B7-7113-C4E4-0E441DE3E12E}"/>
              </a:ext>
            </a:extLst>
          </p:cNvPr>
          <p:cNvSpPr/>
          <p:nvPr/>
        </p:nvSpPr>
        <p:spPr>
          <a:xfrm>
            <a:off x="227351" y="2664713"/>
            <a:ext cx="11737297" cy="412955"/>
          </a:xfrm>
          <a:prstGeom prst="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rtl="1"/>
            <a:r>
              <a:rPr lang="ar-SA" sz="2400" b="1" kern="1200" dirty="0">
                <a:solidFill>
                  <a:schemeClr val="bg1"/>
                </a:solidFill>
                <a:latin typeface="Calibri" panose="020F0502020204030204" pitchFamily="34" charset="0"/>
                <a:cs typeface="Calibri" panose="020F0502020204030204" pitchFamily="34" charset="0"/>
              </a:rPr>
              <a:t>التحوّل الرقمي </a:t>
            </a:r>
            <a:r>
              <a:rPr lang="ar-SA" sz="2400" b="1" dirty="0">
                <a:solidFill>
                  <a:schemeClr val="bg1"/>
                </a:solidFill>
                <a:latin typeface="Calibri" panose="020F0502020204030204" pitchFamily="34" charset="0"/>
                <a:cs typeface="Calibri" panose="020F0502020204030204" pitchFamily="34" charset="0"/>
              </a:rPr>
              <a:t>من التغييرات التي أثرت على مختلف جوانب حياتنا اليومية</a:t>
            </a:r>
            <a:endParaRPr lang="ar-SA" sz="2400" b="1" kern="1200" dirty="0">
              <a:solidFill>
                <a:schemeClr val="bg1"/>
              </a:solidFill>
              <a:latin typeface="Calibri" panose="020F0502020204030204" pitchFamily="34" charset="0"/>
              <a:cs typeface="Calibri" panose="020F0502020204030204" pitchFamily="34" charset="0"/>
            </a:endParaRPr>
          </a:p>
        </p:txBody>
      </p:sp>
      <p:sp>
        <p:nvSpPr>
          <p:cNvPr id="13" name="مستطيل: زوايا مستديرة 12">
            <a:extLst>
              <a:ext uri="{FF2B5EF4-FFF2-40B4-BE49-F238E27FC236}">
                <a16:creationId xmlns:a16="http://schemas.microsoft.com/office/drawing/2014/main" id="{FCF98D2B-FAF0-D970-704C-6DDEF0E96F9A}"/>
              </a:ext>
            </a:extLst>
          </p:cNvPr>
          <p:cNvSpPr/>
          <p:nvPr/>
        </p:nvSpPr>
        <p:spPr>
          <a:xfrm>
            <a:off x="227350" y="3171186"/>
            <a:ext cx="11737297" cy="412955"/>
          </a:xfrm>
          <a:prstGeom prst="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rtl="1"/>
            <a:r>
              <a:rPr lang="ar-SA" sz="2400" b="1" kern="1200" dirty="0">
                <a:solidFill>
                  <a:schemeClr val="bg1"/>
                </a:solidFill>
                <a:latin typeface="Calibri" panose="020F0502020204030204" pitchFamily="34" charset="0"/>
                <a:cs typeface="Calibri" panose="020F0502020204030204" pitchFamily="34" charset="0"/>
              </a:rPr>
              <a:t>من أكبر التغييرات التي أحدثها التحول الرقمي طريقة التواصل بين الأفراد وسرعة تدفق المعلومات</a:t>
            </a:r>
          </a:p>
        </p:txBody>
      </p:sp>
      <p:sp>
        <p:nvSpPr>
          <p:cNvPr id="14" name="مستطيل: زوايا مستديرة 13">
            <a:extLst>
              <a:ext uri="{FF2B5EF4-FFF2-40B4-BE49-F238E27FC236}">
                <a16:creationId xmlns:a16="http://schemas.microsoft.com/office/drawing/2014/main" id="{831EDDE8-BBBE-662A-A2A6-D08B4DD70D78}"/>
              </a:ext>
            </a:extLst>
          </p:cNvPr>
          <p:cNvSpPr/>
          <p:nvPr/>
        </p:nvSpPr>
        <p:spPr>
          <a:xfrm>
            <a:off x="227350" y="3689762"/>
            <a:ext cx="11737297" cy="412955"/>
          </a:xfrm>
          <a:prstGeom prst="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rtl="1"/>
            <a:r>
              <a:rPr lang="ar-SA" sz="2400" b="1" dirty="0">
                <a:solidFill>
                  <a:schemeClr val="bg1"/>
                </a:solidFill>
                <a:latin typeface="Calibri" panose="020F0502020204030204" pitchFamily="34" charset="0"/>
                <a:cs typeface="Calibri" panose="020F0502020204030204" pitchFamily="34" charset="0"/>
              </a:rPr>
              <a:t>من أمثلة على التحولات الرقمية وسائل الترفيه التي تحل محل معظم المعاملات المالية</a:t>
            </a:r>
          </a:p>
        </p:txBody>
      </p:sp>
      <p:sp>
        <p:nvSpPr>
          <p:cNvPr id="15" name="شكل بيضاوي 14">
            <a:extLst>
              <a:ext uri="{FF2B5EF4-FFF2-40B4-BE49-F238E27FC236}">
                <a16:creationId xmlns:a16="http://schemas.microsoft.com/office/drawing/2014/main" id="{0090DBDA-A6EB-B8F8-81F8-72816923EA47}"/>
              </a:ext>
            </a:extLst>
          </p:cNvPr>
          <p:cNvSpPr/>
          <p:nvPr/>
        </p:nvSpPr>
        <p:spPr>
          <a:xfrm>
            <a:off x="254832" y="1188686"/>
            <a:ext cx="329783" cy="2777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6" name="شكل بيضاوي 15">
            <a:extLst>
              <a:ext uri="{FF2B5EF4-FFF2-40B4-BE49-F238E27FC236}">
                <a16:creationId xmlns:a16="http://schemas.microsoft.com/office/drawing/2014/main" id="{33721E97-CB3C-C7CA-B3A0-FC90DE6B1FAB}"/>
              </a:ext>
            </a:extLst>
          </p:cNvPr>
          <p:cNvSpPr/>
          <p:nvPr/>
        </p:nvSpPr>
        <p:spPr>
          <a:xfrm>
            <a:off x="254832" y="1700620"/>
            <a:ext cx="329783" cy="2777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7" name="شكل بيضاوي 16">
            <a:extLst>
              <a:ext uri="{FF2B5EF4-FFF2-40B4-BE49-F238E27FC236}">
                <a16:creationId xmlns:a16="http://schemas.microsoft.com/office/drawing/2014/main" id="{DD4338F4-AE1D-C66A-887C-E235A4D0869F}"/>
              </a:ext>
            </a:extLst>
          </p:cNvPr>
          <p:cNvSpPr/>
          <p:nvPr/>
        </p:nvSpPr>
        <p:spPr>
          <a:xfrm>
            <a:off x="254831" y="2229806"/>
            <a:ext cx="329783" cy="2777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8" name="شكل بيضاوي 17">
            <a:extLst>
              <a:ext uri="{FF2B5EF4-FFF2-40B4-BE49-F238E27FC236}">
                <a16:creationId xmlns:a16="http://schemas.microsoft.com/office/drawing/2014/main" id="{CD880CA0-B523-CA4D-ACE8-6A7F5C9E2EA9}"/>
              </a:ext>
            </a:extLst>
          </p:cNvPr>
          <p:cNvSpPr/>
          <p:nvPr/>
        </p:nvSpPr>
        <p:spPr>
          <a:xfrm>
            <a:off x="254830" y="2736175"/>
            <a:ext cx="329783" cy="2777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19" name="شكل بيضاوي 18">
            <a:extLst>
              <a:ext uri="{FF2B5EF4-FFF2-40B4-BE49-F238E27FC236}">
                <a16:creationId xmlns:a16="http://schemas.microsoft.com/office/drawing/2014/main" id="{47047616-7581-88E1-63E9-F0D9F7729DE7}"/>
              </a:ext>
            </a:extLst>
          </p:cNvPr>
          <p:cNvSpPr/>
          <p:nvPr/>
        </p:nvSpPr>
        <p:spPr>
          <a:xfrm>
            <a:off x="254830" y="3230231"/>
            <a:ext cx="329783" cy="2777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20" name="شكل بيضاوي 19">
            <a:extLst>
              <a:ext uri="{FF2B5EF4-FFF2-40B4-BE49-F238E27FC236}">
                <a16:creationId xmlns:a16="http://schemas.microsoft.com/office/drawing/2014/main" id="{09A476FA-EEC8-67B4-7216-6F630D85BA50}"/>
              </a:ext>
            </a:extLst>
          </p:cNvPr>
          <p:cNvSpPr/>
          <p:nvPr/>
        </p:nvSpPr>
        <p:spPr>
          <a:xfrm>
            <a:off x="254830" y="3757360"/>
            <a:ext cx="329783" cy="2777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22" name="صورة 21" descr="صورة تحتوي على نص&#10;&#10;تم إنشاء الوصف تلقائياً">
            <a:extLst>
              <a:ext uri="{FF2B5EF4-FFF2-40B4-BE49-F238E27FC236}">
                <a16:creationId xmlns:a16="http://schemas.microsoft.com/office/drawing/2014/main" id="{94C8399B-9554-866B-D665-BC86D49A53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5816" y="4120932"/>
            <a:ext cx="5320368" cy="2737068"/>
          </a:xfrm>
          <a:prstGeom prst="rect">
            <a:avLst/>
          </a:prstGeom>
        </p:spPr>
      </p:pic>
      <p:pic>
        <p:nvPicPr>
          <p:cNvPr id="24" name="صورة 23">
            <a:extLst>
              <a:ext uri="{FF2B5EF4-FFF2-40B4-BE49-F238E27FC236}">
                <a16:creationId xmlns:a16="http://schemas.microsoft.com/office/drawing/2014/main" id="{B150E671-33AB-81D7-9877-8F4BB4079ADC}"/>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33269" r="47897" b="31069"/>
          <a:stretch/>
        </p:blipFill>
        <p:spPr>
          <a:xfrm>
            <a:off x="17485" y="2642761"/>
            <a:ext cx="804472" cy="412955"/>
          </a:xfrm>
          <a:prstGeom prst="rect">
            <a:avLst/>
          </a:prstGeom>
        </p:spPr>
      </p:pic>
      <p:pic>
        <p:nvPicPr>
          <p:cNvPr id="25" name="صورة 24">
            <a:extLst>
              <a:ext uri="{FF2B5EF4-FFF2-40B4-BE49-F238E27FC236}">
                <a16:creationId xmlns:a16="http://schemas.microsoft.com/office/drawing/2014/main" id="{F2E19800-DCDA-4715-C543-F172DC503CBD}"/>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33269" r="47897" b="31069"/>
          <a:stretch/>
        </p:blipFill>
        <p:spPr>
          <a:xfrm>
            <a:off x="17485" y="3107450"/>
            <a:ext cx="804472" cy="412955"/>
          </a:xfrm>
          <a:prstGeom prst="rect">
            <a:avLst/>
          </a:prstGeom>
        </p:spPr>
      </p:pic>
      <p:pic>
        <p:nvPicPr>
          <p:cNvPr id="26" name="صورة 25">
            <a:extLst>
              <a:ext uri="{FF2B5EF4-FFF2-40B4-BE49-F238E27FC236}">
                <a16:creationId xmlns:a16="http://schemas.microsoft.com/office/drawing/2014/main" id="{D6797D6C-F2B2-60A4-CBBB-C0F7D3300F14}"/>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33269" r="47897" b="31069"/>
          <a:stretch/>
        </p:blipFill>
        <p:spPr>
          <a:xfrm>
            <a:off x="17485" y="2090869"/>
            <a:ext cx="804472" cy="412955"/>
          </a:xfrm>
          <a:prstGeom prst="rect">
            <a:avLst/>
          </a:prstGeom>
        </p:spPr>
      </p:pic>
      <p:pic>
        <p:nvPicPr>
          <p:cNvPr id="28" name="صورة 27">
            <a:extLst>
              <a:ext uri="{FF2B5EF4-FFF2-40B4-BE49-F238E27FC236}">
                <a16:creationId xmlns:a16="http://schemas.microsoft.com/office/drawing/2014/main" id="{D2AAFE06-47D9-CB07-C55D-7CC9B65E3C06}"/>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5000" t="32803" r="11557" b="23360"/>
          <a:stretch/>
        </p:blipFill>
        <p:spPr>
          <a:xfrm>
            <a:off x="87438" y="1015467"/>
            <a:ext cx="644577" cy="633678"/>
          </a:xfrm>
          <a:prstGeom prst="rect">
            <a:avLst/>
          </a:prstGeom>
        </p:spPr>
      </p:pic>
      <p:pic>
        <p:nvPicPr>
          <p:cNvPr id="29" name="صورة 28">
            <a:extLst>
              <a:ext uri="{FF2B5EF4-FFF2-40B4-BE49-F238E27FC236}">
                <a16:creationId xmlns:a16="http://schemas.microsoft.com/office/drawing/2014/main" id="{12A3FFF8-E015-E28A-2BD7-CD03810A9893}"/>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5000" t="32803" r="11557" b="23360"/>
          <a:stretch/>
        </p:blipFill>
        <p:spPr>
          <a:xfrm>
            <a:off x="89933" y="1526854"/>
            <a:ext cx="644577" cy="633678"/>
          </a:xfrm>
          <a:prstGeom prst="rect">
            <a:avLst/>
          </a:prstGeom>
        </p:spPr>
      </p:pic>
      <p:pic>
        <p:nvPicPr>
          <p:cNvPr id="30" name="صورة 29">
            <a:extLst>
              <a:ext uri="{FF2B5EF4-FFF2-40B4-BE49-F238E27FC236}">
                <a16:creationId xmlns:a16="http://schemas.microsoft.com/office/drawing/2014/main" id="{9FAAFA74-00A6-46C9-0645-AFE251DE35E8}"/>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5000" t="32803" r="11557" b="23360"/>
          <a:stretch/>
        </p:blipFill>
        <p:spPr>
          <a:xfrm>
            <a:off x="87438" y="3579450"/>
            <a:ext cx="644577" cy="633678"/>
          </a:xfrm>
          <a:prstGeom prst="rect">
            <a:avLst/>
          </a:prstGeom>
        </p:spPr>
      </p:pic>
    </p:spTree>
    <p:extLst>
      <p:ext uri="{BB962C8B-B14F-4D97-AF65-F5344CB8AC3E}">
        <p14:creationId xmlns:p14="http://schemas.microsoft.com/office/powerpoint/2010/main" val="2377853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صورة 9">
            <a:extLst>
              <a:ext uri="{FF2B5EF4-FFF2-40B4-BE49-F238E27FC236}">
                <a16:creationId xmlns:a16="http://schemas.microsoft.com/office/drawing/2014/main" id="{98F10152-07DE-AFD8-471B-DBB4A3B5C6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474" y="0"/>
            <a:ext cx="12093526" cy="6772607"/>
          </a:xfrm>
          <a:prstGeom prst="rect">
            <a:avLst/>
          </a:prstGeom>
        </p:spPr>
      </p:pic>
      <p:graphicFrame>
        <p:nvGraphicFramePr>
          <p:cNvPr id="2" name="جدول 3">
            <a:extLst>
              <a:ext uri="{FF2B5EF4-FFF2-40B4-BE49-F238E27FC236}">
                <a16:creationId xmlns:a16="http://schemas.microsoft.com/office/drawing/2014/main" id="{D855FB33-59A5-810C-DC11-DB6555710A68}"/>
              </a:ext>
            </a:extLst>
          </p:cNvPr>
          <p:cNvGraphicFramePr>
            <a:graphicFrameLocks noGrp="1"/>
          </p:cNvGraphicFramePr>
          <p:nvPr>
            <p:extLst>
              <p:ext uri="{D42A27DB-BD31-4B8C-83A1-F6EECF244321}">
                <p14:modId xmlns:p14="http://schemas.microsoft.com/office/powerpoint/2010/main" val="176878115"/>
              </p:ext>
            </p:extLst>
          </p:nvPr>
        </p:nvGraphicFramePr>
        <p:xfrm>
          <a:off x="1005783" y="2257896"/>
          <a:ext cx="10407638" cy="2590800"/>
        </p:xfrm>
        <a:graphic>
          <a:graphicData uri="http://schemas.openxmlformats.org/drawingml/2006/table">
            <a:tbl>
              <a:tblPr rtl="1" firstRow="1" bandRow="1">
                <a:tableStyleId>{8799B23B-EC83-4686-B30A-512413B5E67A}</a:tableStyleId>
              </a:tblPr>
              <a:tblGrid>
                <a:gridCol w="1198078">
                  <a:extLst>
                    <a:ext uri="{9D8B030D-6E8A-4147-A177-3AD203B41FA5}">
                      <a16:colId xmlns:a16="http://schemas.microsoft.com/office/drawing/2014/main" val="3380243027"/>
                    </a:ext>
                  </a:extLst>
                </a:gridCol>
                <a:gridCol w="2302390">
                  <a:extLst>
                    <a:ext uri="{9D8B030D-6E8A-4147-A177-3AD203B41FA5}">
                      <a16:colId xmlns:a16="http://schemas.microsoft.com/office/drawing/2014/main" val="1310643101"/>
                    </a:ext>
                  </a:extLst>
                </a:gridCol>
                <a:gridCol w="2302390">
                  <a:extLst>
                    <a:ext uri="{9D8B030D-6E8A-4147-A177-3AD203B41FA5}">
                      <a16:colId xmlns:a16="http://schemas.microsoft.com/office/drawing/2014/main" val="1012142367"/>
                    </a:ext>
                  </a:extLst>
                </a:gridCol>
                <a:gridCol w="2302390">
                  <a:extLst>
                    <a:ext uri="{9D8B030D-6E8A-4147-A177-3AD203B41FA5}">
                      <a16:colId xmlns:a16="http://schemas.microsoft.com/office/drawing/2014/main" val="4224355080"/>
                    </a:ext>
                  </a:extLst>
                </a:gridCol>
                <a:gridCol w="2302390">
                  <a:extLst>
                    <a:ext uri="{9D8B030D-6E8A-4147-A177-3AD203B41FA5}">
                      <a16:colId xmlns:a16="http://schemas.microsoft.com/office/drawing/2014/main" val="2591333469"/>
                    </a:ext>
                  </a:extLst>
                </a:gridCol>
              </a:tblGrid>
              <a:tr h="370840">
                <a:tc>
                  <a:txBody>
                    <a:bodyPr/>
                    <a:lstStyle/>
                    <a:p>
                      <a:pPr algn="ctr" rtl="1"/>
                      <a:r>
                        <a:rPr lang="ar-SA" sz="2800" b="0" dirty="0">
                          <a:cs typeface="Sultan bold" pitchFamily="2" charset="-78"/>
                        </a:rPr>
                        <a:t>المجموعة</a:t>
                      </a:r>
                    </a:p>
                  </a:txBody>
                  <a:tcPr/>
                </a:tc>
                <a:tc>
                  <a:txBody>
                    <a:bodyPr/>
                    <a:lstStyle/>
                    <a:p>
                      <a:pPr algn="ctr" rtl="1"/>
                      <a:r>
                        <a:rPr lang="ar-SA" sz="2800" b="0" dirty="0">
                          <a:cs typeface="Sultan bold" pitchFamily="2" charset="-78"/>
                        </a:rPr>
                        <a:t>راضي بشدة</a:t>
                      </a:r>
                    </a:p>
                  </a:txBody>
                  <a:tcPr/>
                </a:tc>
                <a:tc>
                  <a:txBody>
                    <a:bodyPr/>
                    <a:lstStyle/>
                    <a:p>
                      <a:pPr algn="ctr" rtl="1"/>
                      <a:r>
                        <a:rPr lang="ar-SA" sz="2800" b="0" dirty="0">
                          <a:cs typeface="Sultan bold" pitchFamily="2" charset="-78"/>
                        </a:rPr>
                        <a:t>راضي</a:t>
                      </a:r>
                    </a:p>
                  </a:txBody>
                  <a:tcPr/>
                </a:tc>
                <a:tc>
                  <a:txBody>
                    <a:bodyPr/>
                    <a:lstStyle/>
                    <a:p>
                      <a:pPr algn="ctr" rtl="1"/>
                      <a:r>
                        <a:rPr lang="ar-SA" sz="2800" b="0" dirty="0">
                          <a:cs typeface="Sultan bold" pitchFamily="2" charset="-78"/>
                        </a:rPr>
                        <a:t>مقبول</a:t>
                      </a:r>
                    </a:p>
                  </a:txBody>
                  <a:tcPr/>
                </a:tc>
                <a:tc>
                  <a:txBody>
                    <a:bodyPr/>
                    <a:lstStyle/>
                    <a:p>
                      <a:pPr algn="ctr" rtl="1"/>
                      <a:r>
                        <a:rPr lang="ar-SA" sz="2800" b="0" dirty="0">
                          <a:cs typeface="Sultan bold" pitchFamily="2" charset="-78"/>
                        </a:rPr>
                        <a:t>غير راضي</a:t>
                      </a:r>
                    </a:p>
                  </a:txBody>
                  <a:tcPr/>
                </a:tc>
                <a:extLst>
                  <a:ext uri="{0D108BD9-81ED-4DB2-BD59-A6C34878D82A}">
                    <a16:rowId xmlns:a16="http://schemas.microsoft.com/office/drawing/2014/main" val="3908391789"/>
                  </a:ext>
                </a:extLst>
              </a:tr>
              <a:tr h="370840">
                <a:tc>
                  <a:txBody>
                    <a:bodyPr/>
                    <a:lstStyle/>
                    <a:p>
                      <a:pPr algn="ctr" rtl="1"/>
                      <a:r>
                        <a:rPr lang="ar-SA" sz="2800" b="0" dirty="0">
                          <a:cs typeface="Sultan bold" pitchFamily="2" charset="-78"/>
                        </a:rPr>
                        <a:t>الاولى</a:t>
                      </a:r>
                    </a:p>
                  </a:txBody>
                  <a:tcPr/>
                </a:tc>
                <a:tc>
                  <a:txBody>
                    <a:bodyPr/>
                    <a:lstStyle/>
                    <a:p>
                      <a:pPr algn="ctr" rtl="1"/>
                      <a:endParaRPr lang="ar-SA" sz="2800" b="0" dirty="0">
                        <a:cs typeface="Sultan bold" pitchFamily="2" charset="-78"/>
                      </a:endParaRPr>
                    </a:p>
                  </a:txBody>
                  <a:tcPr/>
                </a:tc>
                <a:tc>
                  <a:txBody>
                    <a:bodyPr/>
                    <a:lstStyle/>
                    <a:p>
                      <a:pPr algn="ctr" rtl="1"/>
                      <a:endParaRPr lang="ar-SA" sz="2800" b="0" dirty="0">
                        <a:cs typeface="Sultan bold" pitchFamily="2" charset="-78"/>
                      </a:endParaRPr>
                    </a:p>
                  </a:txBody>
                  <a:tcPr/>
                </a:tc>
                <a:tc>
                  <a:txBody>
                    <a:bodyPr/>
                    <a:lstStyle/>
                    <a:p>
                      <a:pPr algn="ctr" rtl="1"/>
                      <a:endParaRPr lang="ar-SA" sz="2800" b="0" dirty="0">
                        <a:cs typeface="Sultan bold" pitchFamily="2" charset="-78"/>
                      </a:endParaRPr>
                    </a:p>
                  </a:txBody>
                  <a:tcPr/>
                </a:tc>
                <a:tc>
                  <a:txBody>
                    <a:bodyPr/>
                    <a:lstStyle/>
                    <a:p>
                      <a:pPr algn="ctr" rtl="1"/>
                      <a:endParaRPr lang="ar-SA" sz="2800" b="0" dirty="0">
                        <a:cs typeface="Sultan bold" pitchFamily="2" charset="-78"/>
                      </a:endParaRPr>
                    </a:p>
                  </a:txBody>
                  <a:tcPr/>
                </a:tc>
                <a:extLst>
                  <a:ext uri="{0D108BD9-81ED-4DB2-BD59-A6C34878D82A}">
                    <a16:rowId xmlns:a16="http://schemas.microsoft.com/office/drawing/2014/main" val="2536040475"/>
                  </a:ext>
                </a:extLst>
              </a:tr>
              <a:tr h="370840">
                <a:tc>
                  <a:txBody>
                    <a:bodyPr/>
                    <a:lstStyle/>
                    <a:p>
                      <a:pPr algn="ctr" rtl="1"/>
                      <a:r>
                        <a:rPr lang="ar-SA" sz="2800" b="0" dirty="0">
                          <a:cs typeface="Sultan bold" pitchFamily="2" charset="-78"/>
                        </a:rPr>
                        <a:t>الثانية </a:t>
                      </a:r>
                    </a:p>
                  </a:txBody>
                  <a:tcPr/>
                </a:tc>
                <a:tc>
                  <a:txBody>
                    <a:bodyPr/>
                    <a:lstStyle/>
                    <a:p>
                      <a:pPr algn="ctr" rtl="1"/>
                      <a:endParaRPr lang="ar-SA" sz="2800" b="0" dirty="0">
                        <a:cs typeface="Sultan bold" pitchFamily="2" charset="-78"/>
                      </a:endParaRPr>
                    </a:p>
                  </a:txBody>
                  <a:tcPr/>
                </a:tc>
                <a:tc>
                  <a:txBody>
                    <a:bodyPr/>
                    <a:lstStyle/>
                    <a:p>
                      <a:pPr algn="ctr" rtl="1"/>
                      <a:endParaRPr lang="ar-SA" sz="2800" b="0" dirty="0">
                        <a:cs typeface="Sultan bold" pitchFamily="2" charset="-78"/>
                      </a:endParaRPr>
                    </a:p>
                  </a:txBody>
                  <a:tcPr/>
                </a:tc>
                <a:tc>
                  <a:txBody>
                    <a:bodyPr/>
                    <a:lstStyle/>
                    <a:p>
                      <a:pPr algn="ctr" rtl="1"/>
                      <a:endParaRPr lang="ar-SA" sz="2800" b="0" dirty="0">
                        <a:cs typeface="Sultan bold" pitchFamily="2" charset="-78"/>
                      </a:endParaRPr>
                    </a:p>
                  </a:txBody>
                  <a:tcPr/>
                </a:tc>
                <a:tc>
                  <a:txBody>
                    <a:bodyPr/>
                    <a:lstStyle/>
                    <a:p>
                      <a:pPr algn="ctr" rtl="1"/>
                      <a:endParaRPr lang="ar-SA" sz="2800" b="0" dirty="0">
                        <a:cs typeface="Sultan bold" pitchFamily="2" charset="-78"/>
                      </a:endParaRPr>
                    </a:p>
                  </a:txBody>
                  <a:tcPr/>
                </a:tc>
                <a:extLst>
                  <a:ext uri="{0D108BD9-81ED-4DB2-BD59-A6C34878D82A}">
                    <a16:rowId xmlns:a16="http://schemas.microsoft.com/office/drawing/2014/main" val="2769559636"/>
                  </a:ext>
                </a:extLst>
              </a:tr>
              <a:tr h="370840">
                <a:tc>
                  <a:txBody>
                    <a:bodyPr/>
                    <a:lstStyle/>
                    <a:p>
                      <a:pPr algn="ctr" rtl="1"/>
                      <a:r>
                        <a:rPr lang="ar-SA" sz="2800" b="0" dirty="0">
                          <a:cs typeface="Sultan bold" pitchFamily="2" charset="-78"/>
                        </a:rPr>
                        <a:t>الثالثة</a:t>
                      </a:r>
                    </a:p>
                  </a:txBody>
                  <a:tcPr/>
                </a:tc>
                <a:tc>
                  <a:txBody>
                    <a:bodyPr/>
                    <a:lstStyle/>
                    <a:p>
                      <a:pPr algn="ctr" rtl="1"/>
                      <a:endParaRPr lang="ar-SA" sz="2800" b="0" dirty="0">
                        <a:cs typeface="Sultan bold" pitchFamily="2" charset="-78"/>
                      </a:endParaRPr>
                    </a:p>
                  </a:txBody>
                  <a:tcPr/>
                </a:tc>
                <a:tc>
                  <a:txBody>
                    <a:bodyPr/>
                    <a:lstStyle/>
                    <a:p>
                      <a:pPr algn="ctr" rtl="1"/>
                      <a:endParaRPr lang="ar-SA" sz="2800" b="0" dirty="0">
                        <a:cs typeface="Sultan bold" pitchFamily="2" charset="-78"/>
                      </a:endParaRPr>
                    </a:p>
                  </a:txBody>
                  <a:tcPr/>
                </a:tc>
                <a:tc>
                  <a:txBody>
                    <a:bodyPr/>
                    <a:lstStyle/>
                    <a:p>
                      <a:pPr algn="ctr" rtl="1"/>
                      <a:endParaRPr lang="ar-SA" sz="2800" b="0" dirty="0">
                        <a:cs typeface="Sultan bold" pitchFamily="2" charset="-78"/>
                      </a:endParaRPr>
                    </a:p>
                  </a:txBody>
                  <a:tcPr/>
                </a:tc>
                <a:tc>
                  <a:txBody>
                    <a:bodyPr/>
                    <a:lstStyle/>
                    <a:p>
                      <a:pPr algn="ctr" rtl="1"/>
                      <a:endParaRPr lang="ar-SA" sz="2800" b="0" dirty="0">
                        <a:cs typeface="Sultan bold" pitchFamily="2" charset="-78"/>
                      </a:endParaRPr>
                    </a:p>
                  </a:txBody>
                  <a:tcPr/>
                </a:tc>
                <a:extLst>
                  <a:ext uri="{0D108BD9-81ED-4DB2-BD59-A6C34878D82A}">
                    <a16:rowId xmlns:a16="http://schemas.microsoft.com/office/drawing/2014/main" val="3609490013"/>
                  </a:ext>
                </a:extLst>
              </a:tr>
              <a:tr h="370840">
                <a:tc>
                  <a:txBody>
                    <a:bodyPr/>
                    <a:lstStyle/>
                    <a:p>
                      <a:pPr algn="ctr" rtl="1"/>
                      <a:r>
                        <a:rPr lang="ar-SA" sz="2800" b="0" dirty="0">
                          <a:cs typeface="Sultan bold" pitchFamily="2" charset="-78"/>
                        </a:rPr>
                        <a:t>الرابعة</a:t>
                      </a:r>
                    </a:p>
                  </a:txBody>
                  <a:tcPr/>
                </a:tc>
                <a:tc>
                  <a:txBody>
                    <a:bodyPr/>
                    <a:lstStyle/>
                    <a:p>
                      <a:pPr algn="ctr" rtl="1"/>
                      <a:endParaRPr lang="ar-SA" sz="2800" b="0" dirty="0">
                        <a:cs typeface="Sultan bold" pitchFamily="2" charset="-78"/>
                      </a:endParaRPr>
                    </a:p>
                  </a:txBody>
                  <a:tcPr/>
                </a:tc>
                <a:tc>
                  <a:txBody>
                    <a:bodyPr/>
                    <a:lstStyle/>
                    <a:p>
                      <a:pPr algn="ctr" rtl="1"/>
                      <a:endParaRPr lang="ar-SA" sz="2800" b="0" dirty="0">
                        <a:cs typeface="Sultan bold" pitchFamily="2" charset="-78"/>
                      </a:endParaRPr>
                    </a:p>
                  </a:txBody>
                  <a:tcPr/>
                </a:tc>
                <a:tc>
                  <a:txBody>
                    <a:bodyPr/>
                    <a:lstStyle/>
                    <a:p>
                      <a:pPr algn="ctr" rtl="1"/>
                      <a:endParaRPr lang="ar-SA" sz="2800" b="0" dirty="0">
                        <a:cs typeface="Sultan bold" pitchFamily="2" charset="-78"/>
                      </a:endParaRPr>
                    </a:p>
                  </a:txBody>
                  <a:tcPr/>
                </a:tc>
                <a:tc>
                  <a:txBody>
                    <a:bodyPr/>
                    <a:lstStyle/>
                    <a:p>
                      <a:pPr algn="ctr" rtl="1"/>
                      <a:endParaRPr lang="ar-SA" sz="2800" b="0" dirty="0">
                        <a:cs typeface="Sultan bold" pitchFamily="2" charset="-78"/>
                      </a:endParaRPr>
                    </a:p>
                  </a:txBody>
                  <a:tcPr/>
                </a:tc>
                <a:extLst>
                  <a:ext uri="{0D108BD9-81ED-4DB2-BD59-A6C34878D82A}">
                    <a16:rowId xmlns:a16="http://schemas.microsoft.com/office/drawing/2014/main" val="2668447946"/>
                  </a:ext>
                </a:extLst>
              </a:tr>
            </a:tbl>
          </a:graphicData>
        </a:graphic>
      </p:graphicFrame>
      <p:sp>
        <p:nvSpPr>
          <p:cNvPr id="17" name="2">
            <a:extLst>
              <a:ext uri="{FF2B5EF4-FFF2-40B4-BE49-F238E27FC236}">
                <a16:creationId xmlns:a16="http://schemas.microsoft.com/office/drawing/2014/main" id="{096A957A-5F53-0889-A73E-5BCF1998F6D4}"/>
              </a:ext>
            </a:extLst>
          </p:cNvPr>
          <p:cNvSpPr/>
          <p:nvPr/>
        </p:nvSpPr>
        <p:spPr>
          <a:xfrm>
            <a:off x="2074038" y="2852054"/>
            <a:ext cx="359764" cy="34477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18" name="شكل بيضاوي 17">
            <a:extLst>
              <a:ext uri="{FF2B5EF4-FFF2-40B4-BE49-F238E27FC236}">
                <a16:creationId xmlns:a16="http://schemas.microsoft.com/office/drawing/2014/main" id="{18E51E50-764B-543D-C544-F5930CC9395C}"/>
              </a:ext>
            </a:extLst>
          </p:cNvPr>
          <p:cNvSpPr/>
          <p:nvPr/>
        </p:nvSpPr>
        <p:spPr>
          <a:xfrm>
            <a:off x="2083897" y="2852054"/>
            <a:ext cx="359764" cy="344774"/>
          </a:xfrm>
          <a:prstGeom prst="ellipse">
            <a:avLst/>
          </a:prstGeom>
          <a:solidFill>
            <a:srgbClr val="E95B29"/>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19" name="2">
            <a:extLst>
              <a:ext uri="{FF2B5EF4-FFF2-40B4-BE49-F238E27FC236}">
                <a16:creationId xmlns:a16="http://schemas.microsoft.com/office/drawing/2014/main" id="{8977EEDE-5EDD-894D-65DB-141E3D259EA5}"/>
              </a:ext>
            </a:extLst>
          </p:cNvPr>
          <p:cNvSpPr/>
          <p:nvPr/>
        </p:nvSpPr>
        <p:spPr>
          <a:xfrm>
            <a:off x="4330517" y="2867045"/>
            <a:ext cx="359764" cy="34477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20" name="شكل بيضاوي 19">
            <a:extLst>
              <a:ext uri="{FF2B5EF4-FFF2-40B4-BE49-F238E27FC236}">
                <a16:creationId xmlns:a16="http://schemas.microsoft.com/office/drawing/2014/main" id="{5B87F8C3-D230-1C0B-20EE-208C989E1C2D}"/>
              </a:ext>
            </a:extLst>
          </p:cNvPr>
          <p:cNvSpPr/>
          <p:nvPr/>
        </p:nvSpPr>
        <p:spPr>
          <a:xfrm>
            <a:off x="4340376" y="2867045"/>
            <a:ext cx="359764" cy="344774"/>
          </a:xfrm>
          <a:prstGeom prst="ellipse">
            <a:avLst/>
          </a:prstGeom>
          <a:solidFill>
            <a:srgbClr val="E95B29"/>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21" name="2">
            <a:extLst>
              <a:ext uri="{FF2B5EF4-FFF2-40B4-BE49-F238E27FC236}">
                <a16:creationId xmlns:a16="http://schemas.microsoft.com/office/drawing/2014/main" id="{ACCA035A-0FF5-4838-66F9-1EC444CAE971}"/>
              </a:ext>
            </a:extLst>
          </p:cNvPr>
          <p:cNvSpPr/>
          <p:nvPr/>
        </p:nvSpPr>
        <p:spPr>
          <a:xfrm>
            <a:off x="6567278" y="2852054"/>
            <a:ext cx="359764" cy="34477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22" name="شكل بيضاوي 21">
            <a:extLst>
              <a:ext uri="{FF2B5EF4-FFF2-40B4-BE49-F238E27FC236}">
                <a16:creationId xmlns:a16="http://schemas.microsoft.com/office/drawing/2014/main" id="{7D706069-E68D-3A10-0C5D-FC1982D07D79}"/>
              </a:ext>
            </a:extLst>
          </p:cNvPr>
          <p:cNvSpPr/>
          <p:nvPr/>
        </p:nvSpPr>
        <p:spPr>
          <a:xfrm>
            <a:off x="6577137" y="2852054"/>
            <a:ext cx="359764" cy="344774"/>
          </a:xfrm>
          <a:prstGeom prst="ellipse">
            <a:avLst/>
          </a:prstGeom>
          <a:solidFill>
            <a:srgbClr val="E95B29"/>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23" name="2">
            <a:extLst>
              <a:ext uri="{FF2B5EF4-FFF2-40B4-BE49-F238E27FC236}">
                <a16:creationId xmlns:a16="http://schemas.microsoft.com/office/drawing/2014/main" id="{81C2B34A-71E5-BF5C-EFDF-1651F7D8542B}"/>
              </a:ext>
            </a:extLst>
          </p:cNvPr>
          <p:cNvSpPr/>
          <p:nvPr/>
        </p:nvSpPr>
        <p:spPr>
          <a:xfrm>
            <a:off x="8930653" y="2852054"/>
            <a:ext cx="359764" cy="34477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24" name="شكل بيضاوي 23">
            <a:extLst>
              <a:ext uri="{FF2B5EF4-FFF2-40B4-BE49-F238E27FC236}">
                <a16:creationId xmlns:a16="http://schemas.microsoft.com/office/drawing/2014/main" id="{1830EFBF-453B-30C2-659E-13EBA3964AD2}"/>
              </a:ext>
            </a:extLst>
          </p:cNvPr>
          <p:cNvSpPr/>
          <p:nvPr/>
        </p:nvSpPr>
        <p:spPr>
          <a:xfrm>
            <a:off x="8940512" y="2852054"/>
            <a:ext cx="359764" cy="344774"/>
          </a:xfrm>
          <a:prstGeom prst="ellipse">
            <a:avLst/>
          </a:prstGeom>
          <a:solidFill>
            <a:srgbClr val="E95B29"/>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25" name="2">
            <a:extLst>
              <a:ext uri="{FF2B5EF4-FFF2-40B4-BE49-F238E27FC236}">
                <a16:creationId xmlns:a16="http://schemas.microsoft.com/office/drawing/2014/main" id="{9C48B334-E19C-CD5B-6811-E964177860FB}"/>
              </a:ext>
            </a:extLst>
          </p:cNvPr>
          <p:cNvSpPr/>
          <p:nvPr/>
        </p:nvSpPr>
        <p:spPr>
          <a:xfrm>
            <a:off x="2074038" y="3356274"/>
            <a:ext cx="359764" cy="34477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26" name="شكل بيضاوي 25">
            <a:extLst>
              <a:ext uri="{FF2B5EF4-FFF2-40B4-BE49-F238E27FC236}">
                <a16:creationId xmlns:a16="http://schemas.microsoft.com/office/drawing/2014/main" id="{8D9FD95D-750E-8F5E-C9D6-DC86652E2B76}"/>
              </a:ext>
            </a:extLst>
          </p:cNvPr>
          <p:cNvSpPr/>
          <p:nvPr/>
        </p:nvSpPr>
        <p:spPr>
          <a:xfrm>
            <a:off x="2083897" y="3356274"/>
            <a:ext cx="359764" cy="344774"/>
          </a:xfrm>
          <a:prstGeom prst="ellipse">
            <a:avLst/>
          </a:prstGeom>
          <a:solidFill>
            <a:srgbClr val="E95B29"/>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27" name="2">
            <a:extLst>
              <a:ext uri="{FF2B5EF4-FFF2-40B4-BE49-F238E27FC236}">
                <a16:creationId xmlns:a16="http://schemas.microsoft.com/office/drawing/2014/main" id="{00835BCA-87DC-3509-4A5B-53BFC199EB12}"/>
              </a:ext>
            </a:extLst>
          </p:cNvPr>
          <p:cNvSpPr/>
          <p:nvPr/>
        </p:nvSpPr>
        <p:spPr>
          <a:xfrm>
            <a:off x="4330517" y="3371265"/>
            <a:ext cx="359764" cy="34477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28" name="شكل بيضاوي 27">
            <a:extLst>
              <a:ext uri="{FF2B5EF4-FFF2-40B4-BE49-F238E27FC236}">
                <a16:creationId xmlns:a16="http://schemas.microsoft.com/office/drawing/2014/main" id="{AE063A5B-14CF-EF2C-AB41-4D453A711858}"/>
              </a:ext>
            </a:extLst>
          </p:cNvPr>
          <p:cNvSpPr/>
          <p:nvPr/>
        </p:nvSpPr>
        <p:spPr>
          <a:xfrm>
            <a:off x="4340376" y="3371265"/>
            <a:ext cx="359764" cy="344774"/>
          </a:xfrm>
          <a:prstGeom prst="ellipse">
            <a:avLst/>
          </a:prstGeom>
          <a:solidFill>
            <a:srgbClr val="E95B29"/>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29" name="2">
            <a:extLst>
              <a:ext uri="{FF2B5EF4-FFF2-40B4-BE49-F238E27FC236}">
                <a16:creationId xmlns:a16="http://schemas.microsoft.com/office/drawing/2014/main" id="{D7D92291-EF75-BAF3-7905-6CC4885986FC}"/>
              </a:ext>
            </a:extLst>
          </p:cNvPr>
          <p:cNvSpPr/>
          <p:nvPr/>
        </p:nvSpPr>
        <p:spPr>
          <a:xfrm>
            <a:off x="6567278" y="3356274"/>
            <a:ext cx="359764" cy="34477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30" name="شكل بيضاوي 29">
            <a:extLst>
              <a:ext uri="{FF2B5EF4-FFF2-40B4-BE49-F238E27FC236}">
                <a16:creationId xmlns:a16="http://schemas.microsoft.com/office/drawing/2014/main" id="{FBFB7546-FC62-F50A-A3C6-4EE6ACDE07B5}"/>
              </a:ext>
            </a:extLst>
          </p:cNvPr>
          <p:cNvSpPr/>
          <p:nvPr/>
        </p:nvSpPr>
        <p:spPr>
          <a:xfrm>
            <a:off x="6577137" y="3356274"/>
            <a:ext cx="359764" cy="344774"/>
          </a:xfrm>
          <a:prstGeom prst="ellipse">
            <a:avLst/>
          </a:prstGeom>
          <a:solidFill>
            <a:srgbClr val="E95B29"/>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31" name="2">
            <a:extLst>
              <a:ext uri="{FF2B5EF4-FFF2-40B4-BE49-F238E27FC236}">
                <a16:creationId xmlns:a16="http://schemas.microsoft.com/office/drawing/2014/main" id="{D25415C9-8E0F-4DEF-9AA5-F3C31F40A39B}"/>
              </a:ext>
            </a:extLst>
          </p:cNvPr>
          <p:cNvSpPr/>
          <p:nvPr/>
        </p:nvSpPr>
        <p:spPr>
          <a:xfrm>
            <a:off x="8930653" y="3356274"/>
            <a:ext cx="359764" cy="34477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32" name="شكل بيضاوي 31">
            <a:extLst>
              <a:ext uri="{FF2B5EF4-FFF2-40B4-BE49-F238E27FC236}">
                <a16:creationId xmlns:a16="http://schemas.microsoft.com/office/drawing/2014/main" id="{0CF74C28-374C-5A82-6F44-5A3D1B288452}"/>
              </a:ext>
            </a:extLst>
          </p:cNvPr>
          <p:cNvSpPr/>
          <p:nvPr/>
        </p:nvSpPr>
        <p:spPr>
          <a:xfrm>
            <a:off x="8940512" y="3356274"/>
            <a:ext cx="359764" cy="344774"/>
          </a:xfrm>
          <a:prstGeom prst="ellipse">
            <a:avLst/>
          </a:prstGeom>
          <a:solidFill>
            <a:srgbClr val="E95B29"/>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33" name="2">
            <a:extLst>
              <a:ext uri="{FF2B5EF4-FFF2-40B4-BE49-F238E27FC236}">
                <a16:creationId xmlns:a16="http://schemas.microsoft.com/office/drawing/2014/main" id="{F80D4351-7153-348E-AF79-E5FDC73500A4}"/>
              </a:ext>
            </a:extLst>
          </p:cNvPr>
          <p:cNvSpPr/>
          <p:nvPr/>
        </p:nvSpPr>
        <p:spPr>
          <a:xfrm>
            <a:off x="2064179" y="3915107"/>
            <a:ext cx="359764" cy="34477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34" name="شكل بيضاوي 33">
            <a:extLst>
              <a:ext uri="{FF2B5EF4-FFF2-40B4-BE49-F238E27FC236}">
                <a16:creationId xmlns:a16="http://schemas.microsoft.com/office/drawing/2014/main" id="{8999194E-1496-6ED7-973B-3C7639EF9D0C}"/>
              </a:ext>
            </a:extLst>
          </p:cNvPr>
          <p:cNvSpPr/>
          <p:nvPr/>
        </p:nvSpPr>
        <p:spPr>
          <a:xfrm>
            <a:off x="2074038" y="3915107"/>
            <a:ext cx="359764" cy="344774"/>
          </a:xfrm>
          <a:prstGeom prst="ellipse">
            <a:avLst/>
          </a:prstGeom>
          <a:solidFill>
            <a:srgbClr val="E95B29"/>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35" name="2">
            <a:extLst>
              <a:ext uri="{FF2B5EF4-FFF2-40B4-BE49-F238E27FC236}">
                <a16:creationId xmlns:a16="http://schemas.microsoft.com/office/drawing/2014/main" id="{41DDCB50-AAB0-7EA0-1B38-3FC236D31F84}"/>
              </a:ext>
            </a:extLst>
          </p:cNvPr>
          <p:cNvSpPr/>
          <p:nvPr/>
        </p:nvSpPr>
        <p:spPr>
          <a:xfrm>
            <a:off x="4320658" y="3930098"/>
            <a:ext cx="359764" cy="34477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36" name="شكل بيضاوي 35">
            <a:extLst>
              <a:ext uri="{FF2B5EF4-FFF2-40B4-BE49-F238E27FC236}">
                <a16:creationId xmlns:a16="http://schemas.microsoft.com/office/drawing/2014/main" id="{62AE677F-430A-4214-6151-7A2198C2066B}"/>
              </a:ext>
            </a:extLst>
          </p:cNvPr>
          <p:cNvSpPr/>
          <p:nvPr/>
        </p:nvSpPr>
        <p:spPr>
          <a:xfrm>
            <a:off x="4330517" y="3930098"/>
            <a:ext cx="359764" cy="344774"/>
          </a:xfrm>
          <a:prstGeom prst="ellipse">
            <a:avLst/>
          </a:prstGeom>
          <a:solidFill>
            <a:srgbClr val="E95B29"/>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37" name="2">
            <a:extLst>
              <a:ext uri="{FF2B5EF4-FFF2-40B4-BE49-F238E27FC236}">
                <a16:creationId xmlns:a16="http://schemas.microsoft.com/office/drawing/2014/main" id="{D0A4A8FC-1060-98E9-1C58-863843E04289}"/>
              </a:ext>
            </a:extLst>
          </p:cNvPr>
          <p:cNvSpPr/>
          <p:nvPr/>
        </p:nvSpPr>
        <p:spPr>
          <a:xfrm>
            <a:off x="6557419" y="3915107"/>
            <a:ext cx="359764" cy="34477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38" name="شكل بيضاوي 37">
            <a:extLst>
              <a:ext uri="{FF2B5EF4-FFF2-40B4-BE49-F238E27FC236}">
                <a16:creationId xmlns:a16="http://schemas.microsoft.com/office/drawing/2014/main" id="{86D10628-C834-1CC2-BF86-EEB2EE20F4A8}"/>
              </a:ext>
            </a:extLst>
          </p:cNvPr>
          <p:cNvSpPr/>
          <p:nvPr/>
        </p:nvSpPr>
        <p:spPr>
          <a:xfrm>
            <a:off x="6567278" y="3915107"/>
            <a:ext cx="359764" cy="344774"/>
          </a:xfrm>
          <a:prstGeom prst="ellipse">
            <a:avLst/>
          </a:prstGeom>
          <a:solidFill>
            <a:srgbClr val="E95B29"/>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39" name="2">
            <a:extLst>
              <a:ext uri="{FF2B5EF4-FFF2-40B4-BE49-F238E27FC236}">
                <a16:creationId xmlns:a16="http://schemas.microsoft.com/office/drawing/2014/main" id="{8F6046C6-C6AF-0306-9465-5F59959651FA}"/>
              </a:ext>
            </a:extLst>
          </p:cNvPr>
          <p:cNvSpPr/>
          <p:nvPr/>
        </p:nvSpPr>
        <p:spPr>
          <a:xfrm>
            <a:off x="8920794" y="3915107"/>
            <a:ext cx="359764" cy="34477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40" name="شكل بيضاوي 39">
            <a:extLst>
              <a:ext uri="{FF2B5EF4-FFF2-40B4-BE49-F238E27FC236}">
                <a16:creationId xmlns:a16="http://schemas.microsoft.com/office/drawing/2014/main" id="{B27D9AF6-EEF9-BB58-B295-11398E3F1AEF}"/>
              </a:ext>
            </a:extLst>
          </p:cNvPr>
          <p:cNvSpPr/>
          <p:nvPr/>
        </p:nvSpPr>
        <p:spPr>
          <a:xfrm>
            <a:off x="8930653" y="3915107"/>
            <a:ext cx="359764" cy="344774"/>
          </a:xfrm>
          <a:prstGeom prst="ellipse">
            <a:avLst/>
          </a:prstGeom>
          <a:solidFill>
            <a:srgbClr val="E95B29"/>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41" name="2">
            <a:extLst>
              <a:ext uri="{FF2B5EF4-FFF2-40B4-BE49-F238E27FC236}">
                <a16:creationId xmlns:a16="http://schemas.microsoft.com/office/drawing/2014/main" id="{7F07BE84-DE9D-E869-F009-110AF64D1A7A}"/>
              </a:ext>
            </a:extLst>
          </p:cNvPr>
          <p:cNvSpPr/>
          <p:nvPr/>
        </p:nvSpPr>
        <p:spPr>
          <a:xfrm>
            <a:off x="2064179" y="4449310"/>
            <a:ext cx="359764" cy="34477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42" name="شكل بيضاوي 41">
            <a:extLst>
              <a:ext uri="{FF2B5EF4-FFF2-40B4-BE49-F238E27FC236}">
                <a16:creationId xmlns:a16="http://schemas.microsoft.com/office/drawing/2014/main" id="{35CCBC12-9D7C-2EB3-4423-8BF242615985}"/>
              </a:ext>
            </a:extLst>
          </p:cNvPr>
          <p:cNvSpPr/>
          <p:nvPr/>
        </p:nvSpPr>
        <p:spPr>
          <a:xfrm>
            <a:off x="2074038" y="4449310"/>
            <a:ext cx="359764" cy="344774"/>
          </a:xfrm>
          <a:prstGeom prst="ellipse">
            <a:avLst/>
          </a:prstGeom>
          <a:solidFill>
            <a:srgbClr val="E95B29"/>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43" name="2">
            <a:extLst>
              <a:ext uri="{FF2B5EF4-FFF2-40B4-BE49-F238E27FC236}">
                <a16:creationId xmlns:a16="http://schemas.microsoft.com/office/drawing/2014/main" id="{BB939605-9CDC-01AF-4E88-6DF78ACF3393}"/>
              </a:ext>
            </a:extLst>
          </p:cNvPr>
          <p:cNvSpPr/>
          <p:nvPr/>
        </p:nvSpPr>
        <p:spPr>
          <a:xfrm>
            <a:off x="4320658" y="4464301"/>
            <a:ext cx="359764" cy="34477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44" name="شكل بيضاوي 43">
            <a:extLst>
              <a:ext uri="{FF2B5EF4-FFF2-40B4-BE49-F238E27FC236}">
                <a16:creationId xmlns:a16="http://schemas.microsoft.com/office/drawing/2014/main" id="{BD65FE94-8FCE-187E-61B4-604FBBE6821E}"/>
              </a:ext>
            </a:extLst>
          </p:cNvPr>
          <p:cNvSpPr/>
          <p:nvPr/>
        </p:nvSpPr>
        <p:spPr>
          <a:xfrm>
            <a:off x="4330517" y="4464301"/>
            <a:ext cx="359764" cy="344774"/>
          </a:xfrm>
          <a:prstGeom prst="ellipse">
            <a:avLst/>
          </a:prstGeom>
          <a:solidFill>
            <a:srgbClr val="E95B29"/>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45" name="2">
            <a:extLst>
              <a:ext uri="{FF2B5EF4-FFF2-40B4-BE49-F238E27FC236}">
                <a16:creationId xmlns:a16="http://schemas.microsoft.com/office/drawing/2014/main" id="{7AC6A510-9E5E-ACF4-0576-13891537E2F3}"/>
              </a:ext>
            </a:extLst>
          </p:cNvPr>
          <p:cNvSpPr/>
          <p:nvPr/>
        </p:nvSpPr>
        <p:spPr>
          <a:xfrm>
            <a:off x="6557419" y="4449310"/>
            <a:ext cx="359764" cy="34477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46" name="شكل بيضاوي 45">
            <a:extLst>
              <a:ext uri="{FF2B5EF4-FFF2-40B4-BE49-F238E27FC236}">
                <a16:creationId xmlns:a16="http://schemas.microsoft.com/office/drawing/2014/main" id="{D1740CFB-12CD-82BB-3A89-FC2053EB087F}"/>
              </a:ext>
            </a:extLst>
          </p:cNvPr>
          <p:cNvSpPr/>
          <p:nvPr/>
        </p:nvSpPr>
        <p:spPr>
          <a:xfrm>
            <a:off x="6567278" y="4449310"/>
            <a:ext cx="359764" cy="344774"/>
          </a:xfrm>
          <a:prstGeom prst="ellipse">
            <a:avLst/>
          </a:prstGeom>
          <a:solidFill>
            <a:srgbClr val="E95B29"/>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47" name="2">
            <a:extLst>
              <a:ext uri="{FF2B5EF4-FFF2-40B4-BE49-F238E27FC236}">
                <a16:creationId xmlns:a16="http://schemas.microsoft.com/office/drawing/2014/main" id="{7FF35F8B-9B23-4D33-480E-4B46682E029E}"/>
              </a:ext>
            </a:extLst>
          </p:cNvPr>
          <p:cNvSpPr/>
          <p:nvPr/>
        </p:nvSpPr>
        <p:spPr>
          <a:xfrm>
            <a:off x="8920794" y="4449310"/>
            <a:ext cx="359764" cy="34477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48" name="شكل بيضاوي 47">
            <a:extLst>
              <a:ext uri="{FF2B5EF4-FFF2-40B4-BE49-F238E27FC236}">
                <a16:creationId xmlns:a16="http://schemas.microsoft.com/office/drawing/2014/main" id="{D0EFE8C5-EF52-7AB5-64E0-D84830C5ED63}"/>
              </a:ext>
            </a:extLst>
          </p:cNvPr>
          <p:cNvSpPr/>
          <p:nvPr/>
        </p:nvSpPr>
        <p:spPr>
          <a:xfrm>
            <a:off x="8930653" y="4449310"/>
            <a:ext cx="359764" cy="344774"/>
          </a:xfrm>
          <a:prstGeom prst="ellipse">
            <a:avLst/>
          </a:prstGeom>
          <a:solidFill>
            <a:srgbClr val="E95B29"/>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ar-SA" sz="1800" b="0"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4" name="مستطيل: زوايا مستديرة 3">
            <a:extLst>
              <a:ext uri="{FF2B5EF4-FFF2-40B4-BE49-F238E27FC236}">
                <a16:creationId xmlns:a16="http://schemas.microsoft.com/office/drawing/2014/main" id="{69211DF1-31E1-D061-EEE6-9031FB25C57E}"/>
              </a:ext>
            </a:extLst>
          </p:cNvPr>
          <p:cNvSpPr/>
          <p:nvPr/>
        </p:nvSpPr>
        <p:spPr>
          <a:xfrm>
            <a:off x="1552135" y="135961"/>
            <a:ext cx="9087729" cy="675141"/>
          </a:xfrm>
          <a:prstGeom prst="roundRect">
            <a:avLst>
              <a:gd name="adj" fmla="val 50000"/>
            </a:avLst>
          </a:prstGeom>
          <a:solidFill>
            <a:srgbClr val="677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solidFill>
                  <a:schemeClr val="bg1"/>
                </a:solidFill>
                <a:latin typeface="Calibri" panose="020F0502020204030204" pitchFamily="34" charset="0"/>
                <a:cs typeface="Calibri" panose="020F0502020204030204" pitchFamily="34" charset="0"/>
              </a:rPr>
              <a:t>التحفيز والتعزيز</a:t>
            </a:r>
          </a:p>
        </p:txBody>
      </p:sp>
    </p:spTree>
    <p:extLst>
      <p:ext uri="{BB962C8B-B14F-4D97-AF65-F5344CB8AC3E}">
        <p14:creationId xmlns:p14="http://schemas.microsoft.com/office/powerpoint/2010/main" val="28741564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nextCondLst>
                <p:cond evt="onClick" delay="0">
                  <p:tgtEl>
                    <p:spTgt spid="17"/>
                  </p:tgtEl>
                </p:cond>
              </p:nextCondLst>
            </p:seq>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childTnLst>
              </p:cTn>
              <p:nextCondLst>
                <p:cond evt="onClick" delay="0">
                  <p:tgtEl>
                    <p:spTgt spid="19"/>
                  </p:tgtEl>
                </p:cond>
              </p:nextCondLst>
            </p:seq>
            <p:seq concurrent="1" nextAc="seek">
              <p:cTn id="14" restart="whenNotActive" fill="hold" evtFilter="cancelBubble" nodeType="interactiveSeq">
                <p:stCondLst>
                  <p:cond evt="onClick" delay="0">
                    <p:tgtEl>
                      <p:spTgt spid="21"/>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childTnLst>
                    </p:cTn>
                  </p:par>
                </p:childTnLst>
              </p:cTn>
              <p:nextCondLst>
                <p:cond evt="onClick" delay="0">
                  <p:tgtEl>
                    <p:spTgt spid="21"/>
                  </p:tgtEl>
                </p:cond>
              </p:nextCondLst>
            </p:seq>
            <p:seq concurrent="1" nextAc="seek">
              <p:cTn id="20" restart="whenNotActive" fill="hold" evtFilter="cancelBubble" nodeType="interactiveSeq">
                <p:stCondLst>
                  <p:cond evt="onClick" delay="0">
                    <p:tgtEl>
                      <p:spTgt spid="23"/>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nextCondLst>
                <p:cond evt="onClick" delay="0">
                  <p:tgtEl>
                    <p:spTgt spid="23"/>
                  </p:tgtEl>
                </p:cond>
              </p:nextCondLst>
            </p:seq>
            <p:seq concurrent="1" nextAc="seek">
              <p:cTn id="26" restart="whenNotActive" fill="hold" evtFilter="cancelBubble" nodeType="interactiveSeq">
                <p:stCondLst>
                  <p:cond evt="onClick" delay="0">
                    <p:tgtEl>
                      <p:spTgt spid="25"/>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childTnLst>
                          </p:cTn>
                        </p:par>
                      </p:childTnLst>
                    </p:cTn>
                  </p:par>
                </p:childTnLst>
              </p:cTn>
              <p:nextCondLst>
                <p:cond evt="onClick" delay="0">
                  <p:tgtEl>
                    <p:spTgt spid="25"/>
                  </p:tgtEl>
                </p:cond>
              </p:nextCondLst>
            </p:seq>
            <p:seq concurrent="1" nextAc="seek">
              <p:cTn id="32" restart="whenNotActive" fill="hold" evtFilter="cancelBubble" nodeType="interactiveSeq">
                <p:stCondLst>
                  <p:cond evt="onClick" delay="0">
                    <p:tgtEl>
                      <p:spTgt spid="27"/>
                    </p:tgtEl>
                  </p:cond>
                </p:stCondLst>
                <p:endSync evt="end" delay="0">
                  <p:rtn val="all"/>
                </p:endSync>
                <p:childTnLst>
                  <p:par>
                    <p:cTn id="33" fill="hold">
                      <p:stCondLst>
                        <p:cond delay="0"/>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childTnLst>
                          </p:cTn>
                        </p:par>
                      </p:childTnLst>
                    </p:cTn>
                  </p:par>
                </p:childTnLst>
              </p:cTn>
              <p:nextCondLst>
                <p:cond evt="onClick" delay="0">
                  <p:tgtEl>
                    <p:spTgt spid="27"/>
                  </p:tgtEl>
                </p:cond>
              </p:nextCondLst>
            </p:seq>
            <p:seq concurrent="1" nextAc="seek">
              <p:cTn id="38" restart="whenNotActive" fill="hold" evtFilter="cancelBubble" nodeType="interactiveSeq">
                <p:stCondLst>
                  <p:cond evt="onClick" delay="0">
                    <p:tgtEl>
                      <p:spTgt spid="29"/>
                    </p:tgtEl>
                  </p:cond>
                </p:stCondLst>
                <p:endSync evt="end" delay="0">
                  <p:rtn val="all"/>
                </p:endSync>
                <p:childTnLst>
                  <p:par>
                    <p:cTn id="39" fill="hold">
                      <p:stCondLst>
                        <p:cond delay="0"/>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500"/>
                                        <p:tgtEl>
                                          <p:spTgt spid="30"/>
                                        </p:tgtEl>
                                      </p:cBhvr>
                                    </p:animEffect>
                                  </p:childTnLst>
                                </p:cTn>
                              </p:par>
                            </p:childTnLst>
                          </p:cTn>
                        </p:par>
                      </p:childTnLst>
                    </p:cTn>
                  </p:par>
                </p:childTnLst>
              </p:cTn>
              <p:nextCondLst>
                <p:cond evt="onClick" delay="0">
                  <p:tgtEl>
                    <p:spTgt spid="29"/>
                  </p:tgtEl>
                </p:cond>
              </p:nextCondLst>
            </p:seq>
            <p:seq concurrent="1" nextAc="seek">
              <p:cTn id="44" restart="whenNotActive" fill="hold" evtFilter="cancelBubble" nodeType="interactiveSeq">
                <p:stCondLst>
                  <p:cond evt="onClick" delay="0">
                    <p:tgtEl>
                      <p:spTgt spid="31"/>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fade">
                                      <p:cBhvr>
                                        <p:cTn id="49" dur="500"/>
                                        <p:tgtEl>
                                          <p:spTgt spid="32"/>
                                        </p:tgtEl>
                                      </p:cBhvr>
                                    </p:animEffect>
                                  </p:childTnLst>
                                </p:cTn>
                              </p:par>
                            </p:childTnLst>
                          </p:cTn>
                        </p:par>
                      </p:childTnLst>
                    </p:cTn>
                  </p:par>
                </p:childTnLst>
              </p:cTn>
              <p:nextCondLst>
                <p:cond evt="onClick" delay="0">
                  <p:tgtEl>
                    <p:spTgt spid="31"/>
                  </p:tgtEl>
                </p:cond>
              </p:nextCondLst>
            </p:seq>
            <p:seq concurrent="1" nextAc="seek">
              <p:cTn id="50" restart="whenNotActive" fill="hold" evtFilter="cancelBubble" nodeType="interactiveSeq">
                <p:stCondLst>
                  <p:cond evt="onClick" delay="0">
                    <p:tgtEl>
                      <p:spTgt spid="33"/>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fade">
                                      <p:cBhvr>
                                        <p:cTn id="55" dur="500"/>
                                        <p:tgtEl>
                                          <p:spTgt spid="34"/>
                                        </p:tgtEl>
                                      </p:cBhvr>
                                    </p:animEffect>
                                  </p:childTnLst>
                                </p:cTn>
                              </p:par>
                            </p:childTnLst>
                          </p:cTn>
                        </p:par>
                      </p:childTnLst>
                    </p:cTn>
                  </p:par>
                </p:childTnLst>
              </p:cTn>
              <p:nextCondLst>
                <p:cond evt="onClick" delay="0">
                  <p:tgtEl>
                    <p:spTgt spid="33"/>
                  </p:tgtEl>
                </p:cond>
              </p:nextCondLst>
            </p:seq>
            <p:seq concurrent="1" nextAc="seek">
              <p:cTn id="56" restart="whenNotActive" fill="hold" evtFilter="cancelBubble" nodeType="interactiveSeq">
                <p:stCondLst>
                  <p:cond evt="onClick" delay="0">
                    <p:tgtEl>
                      <p:spTgt spid="35"/>
                    </p:tgtEl>
                  </p:cond>
                </p:stCondLst>
                <p:endSync evt="end" delay="0">
                  <p:rtn val="all"/>
                </p:endSync>
                <p:childTnLst>
                  <p:par>
                    <p:cTn id="57" fill="hold">
                      <p:stCondLst>
                        <p:cond delay="0"/>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fade">
                                      <p:cBhvr>
                                        <p:cTn id="61" dur="500"/>
                                        <p:tgtEl>
                                          <p:spTgt spid="36"/>
                                        </p:tgtEl>
                                      </p:cBhvr>
                                    </p:animEffect>
                                  </p:childTnLst>
                                </p:cTn>
                              </p:par>
                            </p:childTnLst>
                          </p:cTn>
                        </p:par>
                      </p:childTnLst>
                    </p:cTn>
                  </p:par>
                </p:childTnLst>
              </p:cTn>
              <p:nextCondLst>
                <p:cond evt="onClick" delay="0">
                  <p:tgtEl>
                    <p:spTgt spid="35"/>
                  </p:tgtEl>
                </p:cond>
              </p:nextCondLst>
            </p:seq>
            <p:seq concurrent="1" nextAc="seek">
              <p:cTn id="62" restart="whenNotActive" fill="hold" evtFilter="cancelBubble" nodeType="interactiveSeq">
                <p:stCondLst>
                  <p:cond evt="onClick" delay="0">
                    <p:tgtEl>
                      <p:spTgt spid="37"/>
                    </p:tgtEl>
                  </p:cond>
                </p:stCondLst>
                <p:endSync evt="end" delay="0">
                  <p:rtn val="all"/>
                </p:endSync>
                <p:childTnLst>
                  <p:par>
                    <p:cTn id="63" fill="hold">
                      <p:stCondLst>
                        <p:cond delay="0"/>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fade">
                                      <p:cBhvr>
                                        <p:cTn id="67" dur="500"/>
                                        <p:tgtEl>
                                          <p:spTgt spid="38"/>
                                        </p:tgtEl>
                                      </p:cBhvr>
                                    </p:animEffect>
                                  </p:childTnLst>
                                </p:cTn>
                              </p:par>
                            </p:childTnLst>
                          </p:cTn>
                        </p:par>
                      </p:childTnLst>
                    </p:cTn>
                  </p:par>
                </p:childTnLst>
              </p:cTn>
              <p:nextCondLst>
                <p:cond evt="onClick" delay="0">
                  <p:tgtEl>
                    <p:spTgt spid="37"/>
                  </p:tgtEl>
                </p:cond>
              </p:nextCondLst>
            </p:seq>
            <p:seq concurrent="1" nextAc="seek">
              <p:cTn id="68" restart="whenNotActive" fill="hold" evtFilter="cancelBubble" nodeType="interactiveSeq">
                <p:stCondLst>
                  <p:cond evt="onClick" delay="0">
                    <p:tgtEl>
                      <p:spTgt spid="39"/>
                    </p:tgtEl>
                  </p:cond>
                </p:stCondLst>
                <p:endSync evt="end" delay="0">
                  <p:rtn val="all"/>
                </p:endSync>
                <p:childTnLst>
                  <p:par>
                    <p:cTn id="69" fill="hold">
                      <p:stCondLst>
                        <p:cond delay="0"/>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40"/>
                                        </p:tgtEl>
                                        <p:attrNameLst>
                                          <p:attrName>style.visibility</p:attrName>
                                        </p:attrNameLst>
                                      </p:cBhvr>
                                      <p:to>
                                        <p:strVal val="visible"/>
                                      </p:to>
                                    </p:set>
                                    <p:animEffect transition="in" filter="fade">
                                      <p:cBhvr>
                                        <p:cTn id="73" dur="500"/>
                                        <p:tgtEl>
                                          <p:spTgt spid="40"/>
                                        </p:tgtEl>
                                      </p:cBhvr>
                                    </p:animEffect>
                                  </p:childTnLst>
                                </p:cTn>
                              </p:par>
                            </p:childTnLst>
                          </p:cTn>
                        </p:par>
                      </p:childTnLst>
                    </p:cTn>
                  </p:par>
                </p:childTnLst>
              </p:cTn>
              <p:nextCondLst>
                <p:cond evt="onClick" delay="0">
                  <p:tgtEl>
                    <p:spTgt spid="39"/>
                  </p:tgtEl>
                </p:cond>
              </p:nextCondLst>
            </p:seq>
            <p:seq concurrent="1" nextAc="seek">
              <p:cTn id="74" restart="whenNotActive" fill="hold" evtFilter="cancelBubble" nodeType="interactiveSeq">
                <p:stCondLst>
                  <p:cond evt="onClick" delay="0">
                    <p:tgtEl>
                      <p:spTgt spid="41"/>
                    </p:tgtEl>
                  </p:cond>
                </p:stCondLst>
                <p:endSync evt="end" delay="0">
                  <p:rtn val="all"/>
                </p:endSync>
                <p:childTnLst>
                  <p:par>
                    <p:cTn id="75" fill="hold">
                      <p:stCondLst>
                        <p:cond delay="0"/>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42"/>
                                        </p:tgtEl>
                                        <p:attrNameLst>
                                          <p:attrName>style.visibility</p:attrName>
                                        </p:attrNameLst>
                                      </p:cBhvr>
                                      <p:to>
                                        <p:strVal val="visible"/>
                                      </p:to>
                                    </p:set>
                                    <p:animEffect transition="in" filter="fade">
                                      <p:cBhvr>
                                        <p:cTn id="79" dur="500"/>
                                        <p:tgtEl>
                                          <p:spTgt spid="42"/>
                                        </p:tgtEl>
                                      </p:cBhvr>
                                    </p:animEffect>
                                  </p:childTnLst>
                                </p:cTn>
                              </p:par>
                            </p:childTnLst>
                          </p:cTn>
                        </p:par>
                      </p:childTnLst>
                    </p:cTn>
                  </p:par>
                </p:childTnLst>
              </p:cTn>
              <p:nextCondLst>
                <p:cond evt="onClick" delay="0">
                  <p:tgtEl>
                    <p:spTgt spid="41"/>
                  </p:tgtEl>
                </p:cond>
              </p:nextCondLst>
            </p:seq>
            <p:seq concurrent="1" nextAc="seek">
              <p:cTn id="80" restart="whenNotActive" fill="hold" evtFilter="cancelBubble" nodeType="interactiveSeq">
                <p:stCondLst>
                  <p:cond evt="onClick" delay="0">
                    <p:tgtEl>
                      <p:spTgt spid="43"/>
                    </p:tgtEl>
                  </p:cond>
                </p:stCondLst>
                <p:endSync evt="end" delay="0">
                  <p:rtn val="all"/>
                </p:endSync>
                <p:childTnLst>
                  <p:par>
                    <p:cTn id="81" fill="hold">
                      <p:stCondLst>
                        <p:cond delay="0"/>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44"/>
                                        </p:tgtEl>
                                        <p:attrNameLst>
                                          <p:attrName>style.visibility</p:attrName>
                                        </p:attrNameLst>
                                      </p:cBhvr>
                                      <p:to>
                                        <p:strVal val="visible"/>
                                      </p:to>
                                    </p:set>
                                    <p:animEffect transition="in" filter="fade">
                                      <p:cBhvr>
                                        <p:cTn id="85" dur="500"/>
                                        <p:tgtEl>
                                          <p:spTgt spid="44"/>
                                        </p:tgtEl>
                                      </p:cBhvr>
                                    </p:animEffect>
                                  </p:childTnLst>
                                </p:cTn>
                              </p:par>
                            </p:childTnLst>
                          </p:cTn>
                        </p:par>
                      </p:childTnLst>
                    </p:cTn>
                  </p:par>
                </p:childTnLst>
              </p:cTn>
              <p:nextCondLst>
                <p:cond evt="onClick" delay="0">
                  <p:tgtEl>
                    <p:spTgt spid="43"/>
                  </p:tgtEl>
                </p:cond>
              </p:nextCondLst>
            </p:seq>
            <p:seq concurrent="1" nextAc="seek">
              <p:cTn id="86" restart="whenNotActive" fill="hold" evtFilter="cancelBubble" nodeType="interactiveSeq">
                <p:stCondLst>
                  <p:cond evt="onClick" delay="0">
                    <p:tgtEl>
                      <p:spTgt spid="45"/>
                    </p:tgtEl>
                  </p:cond>
                </p:stCondLst>
                <p:endSync evt="end" delay="0">
                  <p:rtn val="all"/>
                </p:endSync>
                <p:childTnLst>
                  <p:par>
                    <p:cTn id="87" fill="hold">
                      <p:stCondLst>
                        <p:cond delay="0"/>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46"/>
                                        </p:tgtEl>
                                        <p:attrNameLst>
                                          <p:attrName>style.visibility</p:attrName>
                                        </p:attrNameLst>
                                      </p:cBhvr>
                                      <p:to>
                                        <p:strVal val="visible"/>
                                      </p:to>
                                    </p:set>
                                    <p:animEffect transition="in" filter="fade">
                                      <p:cBhvr>
                                        <p:cTn id="91" dur="500"/>
                                        <p:tgtEl>
                                          <p:spTgt spid="46"/>
                                        </p:tgtEl>
                                      </p:cBhvr>
                                    </p:animEffect>
                                  </p:childTnLst>
                                </p:cTn>
                              </p:par>
                            </p:childTnLst>
                          </p:cTn>
                        </p:par>
                      </p:childTnLst>
                    </p:cTn>
                  </p:par>
                </p:childTnLst>
              </p:cTn>
              <p:nextCondLst>
                <p:cond evt="onClick" delay="0">
                  <p:tgtEl>
                    <p:spTgt spid="45"/>
                  </p:tgtEl>
                </p:cond>
              </p:nextCondLst>
            </p:seq>
            <p:seq concurrent="1" nextAc="seek">
              <p:cTn id="92" restart="whenNotActive" fill="hold" evtFilter="cancelBubble" nodeType="interactiveSeq">
                <p:stCondLst>
                  <p:cond evt="onClick" delay="0">
                    <p:tgtEl>
                      <p:spTgt spid="47"/>
                    </p:tgtEl>
                  </p:cond>
                </p:stCondLst>
                <p:endSync evt="end" delay="0">
                  <p:rtn val="all"/>
                </p:endSync>
                <p:childTnLst>
                  <p:par>
                    <p:cTn id="93" fill="hold">
                      <p:stCondLst>
                        <p:cond delay="0"/>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48"/>
                                        </p:tgtEl>
                                        <p:attrNameLst>
                                          <p:attrName>style.visibility</p:attrName>
                                        </p:attrNameLst>
                                      </p:cBhvr>
                                      <p:to>
                                        <p:strVal val="visible"/>
                                      </p:to>
                                    </p:set>
                                    <p:animEffect transition="in" filter="fade">
                                      <p:cBhvr>
                                        <p:cTn id="97" dur="500"/>
                                        <p:tgtEl>
                                          <p:spTgt spid="48"/>
                                        </p:tgtEl>
                                      </p:cBhvr>
                                    </p:animEffect>
                                  </p:childTnLst>
                                </p:cTn>
                              </p:par>
                            </p:childTnLst>
                          </p:cTn>
                        </p:par>
                      </p:childTnLst>
                    </p:cTn>
                  </p:par>
                </p:childTnLst>
              </p:cTn>
              <p:nextCondLst>
                <p:cond evt="onClick" delay="0">
                  <p:tgtEl>
                    <p:spTgt spid="47"/>
                  </p:tgtEl>
                </p:cond>
              </p:nextCondLst>
            </p:seq>
          </p:childTnLst>
        </p:cTn>
      </p:par>
    </p:tnLst>
    <p:bldLst>
      <p:bldP spid="18" grpId="0" animBg="1"/>
      <p:bldP spid="20" grpId="0" animBg="1"/>
      <p:bldP spid="22" grpId="0" animBg="1"/>
      <p:bldP spid="24" grpId="0" animBg="1"/>
      <p:bldP spid="26" grpId="0" animBg="1"/>
      <p:bldP spid="28" grpId="0" animBg="1"/>
      <p:bldP spid="30" grpId="0" animBg="1"/>
      <p:bldP spid="32" grpId="0" animBg="1"/>
      <p:bldP spid="34" grpId="0" animBg="1"/>
      <p:bldP spid="36" grpId="0" animBg="1"/>
      <p:bldP spid="38" grpId="0" animBg="1"/>
      <p:bldP spid="40" grpId="0" animBg="1"/>
      <p:bldP spid="42" grpId="0" animBg="1"/>
      <p:bldP spid="44" grpId="0" animBg="1"/>
      <p:bldP spid="46" grpId="0" animBg="1"/>
      <p:bldP spid="4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رسم 8" descr="نظارة ثلاثية الأبعاد مع تعبئة خالصة">
            <a:extLst>
              <a:ext uri="{FF2B5EF4-FFF2-40B4-BE49-F238E27FC236}">
                <a16:creationId xmlns:a16="http://schemas.microsoft.com/office/drawing/2014/main" id="{478C11C2-9668-5C41-B337-AB75E4D675B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967880" y="1802181"/>
            <a:ext cx="474518" cy="474518"/>
          </a:xfrm>
          <a:prstGeom prst="rect">
            <a:avLst/>
          </a:prstGeom>
        </p:spPr>
      </p:pic>
      <p:pic>
        <p:nvPicPr>
          <p:cNvPr id="3" name="صورة 2">
            <a:extLst>
              <a:ext uri="{FF2B5EF4-FFF2-40B4-BE49-F238E27FC236}">
                <a16:creationId xmlns:a16="http://schemas.microsoft.com/office/drawing/2014/main" id="{FF8F3176-2F03-87EE-DB70-AB529922B4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5522" y="970672"/>
            <a:ext cx="8360392" cy="5602868"/>
          </a:xfrm>
          <a:prstGeom prst="rect">
            <a:avLst/>
          </a:prstGeom>
        </p:spPr>
      </p:pic>
      <p:sp>
        <p:nvSpPr>
          <p:cNvPr id="4" name="مربع نص 3">
            <a:extLst>
              <a:ext uri="{FF2B5EF4-FFF2-40B4-BE49-F238E27FC236}">
                <a16:creationId xmlns:a16="http://schemas.microsoft.com/office/drawing/2014/main" id="{5FE483DE-F3FF-111B-F248-3E25D6DD49A9}"/>
              </a:ext>
            </a:extLst>
          </p:cNvPr>
          <p:cNvSpPr txBox="1"/>
          <p:nvPr/>
        </p:nvSpPr>
        <p:spPr>
          <a:xfrm>
            <a:off x="2799471" y="1140461"/>
            <a:ext cx="4620927" cy="1323439"/>
          </a:xfrm>
          <a:prstGeom prst="rect">
            <a:avLst/>
          </a:prstGeom>
          <a:noFill/>
        </p:spPr>
        <p:txBody>
          <a:bodyPr wrap="square">
            <a:spAutoFit/>
          </a:bodyPr>
          <a:lstStyle/>
          <a:p>
            <a:pPr algn="ctr"/>
            <a:r>
              <a:rPr lang="ar-SA" sz="4000" b="1" dirty="0">
                <a:solidFill>
                  <a:srgbClr val="122546"/>
                </a:solidFill>
                <a:latin typeface="Sakkal Majalla" panose="02000000000000000000" pitchFamily="2" charset="-78"/>
                <a:cs typeface="Sakkal Majalla" panose="02000000000000000000" pitchFamily="2" charset="-78"/>
              </a:rPr>
              <a:t>حل الواجب الخاص بالدرس في دفتر المهام والواجبات.</a:t>
            </a:r>
            <a:endParaRPr lang="ar-SA" sz="4000" b="1" dirty="0">
              <a:solidFill>
                <a:srgbClr val="122546"/>
              </a:solidFill>
            </a:endParaRPr>
          </a:p>
        </p:txBody>
      </p:sp>
      <p:sp>
        <p:nvSpPr>
          <p:cNvPr id="6" name="مستطيل: زوايا مستديرة 5">
            <a:extLst>
              <a:ext uri="{FF2B5EF4-FFF2-40B4-BE49-F238E27FC236}">
                <a16:creationId xmlns:a16="http://schemas.microsoft.com/office/drawing/2014/main" id="{D552D423-303D-2466-A46A-0CD0D10CDA20}"/>
              </a:ext>
            </a:extLst>
          </p:cNvPr>
          <p:cNvSpPr/>
          <p:nvPr/>
        </p:nvSpPr>
        <p:spPr>
          <a:xfrm>
            <a:off x="1552135" y="135961"/>
            <a:ext cx="9087729" cy="675141"/>
          </a:xfrm>
          <a:prstGeom prst="roundRect">
            <a:avLst>
              <a:gd name="adj" fmla="val 50000"/>
            </a:avLst>
          </a:prstGeom>
          <a:solidFill>
            <a:srgbClr val="677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solidFill>
                  <a:schemeClr val="bg1"/>
                </a:solidFill>
                <a:latin typeface="Calibri" panose="020F0502020204030204" pitchFamily="34" charset="0"/>
                <a:cs typeface="Calibri" panose="020F0502020204030204" pitchFamily="34" charset="0"/>
              </a:rPr>
              <a:t>الواجب والمهام الادائية</a:t>
            </a:r>
          </a:p>
        </p:txBody>
      </p:sp>
    </p:spTree>
    <p:extLst>
      <p:ext uri="{BB962C8B-B14F-4D97-AF65-F5344CB8AC3E}">
        <p14:creationId xmlns:p14="http://schemas.microsoft.com/office/powerpoint/2010/main" val="4690707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E06807D3-14B7-8329-910C-2706F43D7868}"/>
              </a:ext>
            </a:extLst>
          </p:cNvPr>
          <p:cNvSpPr txBox="1"/>
          <p:nvPr/>
        </p:nvSpPr>
        <p:spPr>
          <a:xfrm>
            <a:off x="4003061" y="1267233"/>
            <a:ext cx="7509267" cy="584775"/>
          </a:xfrm>
          <a:prstGeom prst="rect">
            <a:avLst/>
          </a:prstGeom>
          <a:noFill/>
        </p:spPr>
        <p:txBody>
          <a:bodyPr wrap="square" rtlCol="1">
            <a:spAutoFit/>
          </a:bodyPr>
          <a:lstStyle/>
          <a:p>
            <a:r>
              <a:rPr lang="ar-SA" sz="3200" b="1" dirty="0">
                <a:latin typeface="Sakkal Majalla" panose="02000000000000000000" pitchFamily="2" charset="-78"/>
                <a:cs typeface="Sakkal Majalla" panose="02000000000000000000" pitchFamily="2" charset="-78"/>
              </a:rPr>
              <a:t>معرفة المفاهيم الاساسية للذكاء الاصطناعي .</a:t>
            </a:r>
          </a:p>
        </p:txBody>
      </p:sp>
      <p:sp>
        <p:nvSpPr>
          <p:cNvPr id="4" name="Google Shape;915;p14">
            <a:extLst>
              <a:ext uri="{FF2B5EF4-FFF2-40B4-BE49-F238E27FC236}">
                <a16:creationId xmlns:a16="http://schemas.microsoft.com/office/drawing/2014/main" id="{EC9549A4-34F9-295D-258A-61FC84117F3D}"/>
              </a:ext>
            </a:extLst>
          </p:cNvPr>
          <p:cNvSpPr/>
          <p:nvPr/>
        </p:nvSpPr>
        <p:spPr>
          <a:xfrm>
            <a:off x="11463005" y="1283526"/>
            <a:ext cx="563400" cy="5634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5" name="Google Shape;916;p14">
            <a:extLst>
              <a:ext uri="{FF2B5EF4-FFF2-40B4-BE49-F238E27FC236}">
                <a16:creationId xmlns:a16="http://schemas.microsoft.com/office/drawing/2014/main" id="{A30452D4-F74C-798F-F2D0-5AA22B6FEBCC}"/>
              </a:ext>
            </a:extLst>
          </p:cNvPr>
          <p:cNvSpPr/>
          <p:nvPr/>
        </p:nvSpPr>
        <p:spPr>
          <a:xfrm>
            <a:off x="11463005" y="1958189"/>
            <a:ext cx="563400" cy="5634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6" name="Google Shape;917;p14">
            <a:extLst>
              <a:ext uri="{FF2B5EF4-FFF2-40B4-BE49-F238E27FC236}">
                <a16:creationId xmlns:a16="http://schemas.microsoft.com/office/drawing/2014/main" id="{CC7487B7-55DA-BE47-C730-7ECE092262D6}"/>
              </a:ext>
            </a:extLst>
          </p:cNvPr>
          <p:cNvSpPr/>
          <p:nvPr/>
        </p:nvSpPr>
        <p:spPr>
          <a:xfrm>
            <a:off x="11463005" y="2632851"/>
            <a:ext cx="563400" cy="5634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7" name="Google Shape;918;p14">
            <a:extLst>
              <a:ext uri="{FF2B5EF4-FFF2-40B4-BE49-F238E27FC236}">
                <a16:creationId xmlns:a16="http://schemas.microsoft.com/office/drawing/2014/main" id="{6885D16F-416D-985C-ED9F-A34EA5167AA9}"/>
              </a:ext>
            </a:extLst>
          </p:cNvPr>
          <p:cNvSpPr/>
          <p:nvPr/>
        </p:nvSpPr>
        <p:spPr>
          <a:xfrm>
            <a:off x="11463005" y="3307514"/>
            <a:ext cx="563400" cy="5634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8" name="Google Shape;921;p14">
            <a:extLst>
              <a:ext uri="{FF2B5EF4-FFF2-40B4-BE49-F238E27FC236}">
                <a16:creationId xmlns:a16="http://schemas.microsoft.com/office/drawing/2014/main" id="{46169916-FE83-E95F-907C-0CE98466A4B3}"/>
              </a:ext>
            </a:extLst>
          </p:cNvPr>
          <p:cNvSpPr/>
          <p:nvPr/>
        </p:nvSpPr>
        <p:spPr>
          <a:xfrm>
            <a:off x="11573157" y="3338776"/>
            <a:ext cx="438806" cy="477153"/>
          </a:xfrm>
          <a:custGeom>
            <a:avLst/>
            <a:gdLst/>
            <a:ahLst/>
            <a:cxnLst/>
            <a:rect l="l" t="t" r="r" b="b"/>
            <a:pathLst>
              <a:path w="1132403" h="1871189" extrusionOk="0">
                <a:moveTo>
                  <a:pt x="0" y="932567"/>
                </a:moveTo>
                <a:lnTo>
                  <a:pt x="272504" y="569229"/>
                </a:lnTo>
                <a:lnTo>
                  <a:pt x="436006" y="1235348"/>
                </a:lnTo>
                <a:lnTo>
                  <a:pt x="654008" y="0"/>
                </a:lnTo>
                <a:lnTo>
                  <a:pt x="1132403" y="242225"/>
                </a:lnTo>
                <a:lnTo>
                  <a:pt x="472339" y="1871189"/>
                </a:lnTo>
                <a:lnTo>
                  <a:pt x="0" y="932567"/>
                </a:lnTo>
                <a:close/>
              </a:path>
            </a:pathLst>
          </a:custGeom>
          <a:solidFill>
            <a:srgbClr val="DD7728"/>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FFFFFF"/>
              </a:solidFill>
              <a:latin typeface="Calibri"/>
              <a:ea typeface="Calibri"/>
              <a:cs typeface="Calibri"/>
              <a:sym typeface="Calibri"/>
            </a:endParaRPr>
          </a:p>
        </p:txBody>
      </p:sp>
      <p:sp>
        <p:nvSpPr>
          <p:cNvPr id="9" name="Google Shape;922;p14">
            <a:extLst>
              <a:ext uri="{FF2B5EF4-FFF2-40B4-BE49-F238E27FC236}">
                <a16:creationId xmlns:a16="http://schemas.microsoft.com/office/drawing/2014/main" id="{197B26D8-8C9F-0694-DB61-D37AF46D99FD}"/>
              </a:ext>
            </a:extLst>
          </p:cNvPr>
          <p:cNvSpPr/>
          <p:nvPr/>
        </p:nvSpPr>
        <p:spPr>
          <a:xfrm>
            <a:off x="11573157" y="2696101"/>
            <a:ext cx="438806" cy="477153"/>
          </a:xfrm>
          <a:custGeom>
            <a:avLst/>
            <a:gdLst/>
            <a:ahLst/>
            <a:cxnLst/>
            <a:rect l="l" t="t" r="r" b="b"/>
            <a:pathLst>
              <a:path w="1132403" h="1871189" extrusionOk="0">
                <a:moveTo>
                  <a:pt x="0" y="932567"/>
                </a:moveTo>
                <a:lnTo>
                  <a:pt x="272504" y="569229"/>
                </a:lnTo>
                <a:lnTo>
                  <a:pt x="436006" y="1235348"/>
                </a:lnTo>
                <a:lnTo>
                  <a:pt x="654008" y="0"/>
                </a:lnTo>
                <a:lnTo>
                  <a:pt x="1132403" y="242225"/>
                </a:lnTo>
                <a:lnTo>
                  <a:pt x="472339" y="1871189"/>
                </a:lnTo>
                <a:lnTo>
                  <a:pt x="0" y="932567"/>
                </a:lnTo>
                <a:close/>
              </a:path>
            </a:pathLst>
          </a:custGeom>
          <a:solidFill>
            <a:srgbClr val="DD7728"/>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FFFFFF"/>
              </a:solidFill>
              <a:latin typeface="Calibri"/>
              <a:ea typeface="Calibri"/>
              <a:cs typeface="Calibri"/>
              <a:sym typeface="Calibri"/>
            </a:endParaRPr>
          </a:p>
        </p:txBody>
      </p:sp>
      <p:sp>
        <p:nvSpPr>
          <p:cNvPr id="10" name="Google Shape;923;p14">
            <a:extLst>
              <a:ext uri="{FF2B5EF4-FFF2-40B4-BE49-F238E27FC236}">
                <a16:creationId xmlns:a16="http://schemas.microsoft.com/office/drawing/2014/main" id="{187BCD39-09E1-DF7F-30A7-1381FB3A4785}"/>
              </a:ext>
            </a:extLst>
          </p:cNvPr>
          <p:cNvSpPr/>
          <p:nvPr/>
        </p:nvSpPr>
        <p:spPr>
          <a:xfrm>
            <a:off x="11505119" y="2053426"/>
            <a:ext cx="438806" cy="477153"/>
          </a:xfrm>
          <a:custGeom>
            <a:avLst/>
            <a:gdLst/>
            <a:ahLst/>
            <a:cxnLst/>
            <a:rect l="l" t="t" r="r" b="b"/>
            <a:pathLst>
              <a:path w="1132403" h="1871189" extrusionOk="0">
                <a:moveTo>
                  <a:pt x="0" y="932567"/>
                </a:moveTo>
                <a:lnTo>
                  <a:pt x="272504" y="569229"/>
                </a:lnTo>
                <a:lnTo>
                  <a:pt x="436006" y="1235348"/>
                </a:lnTo>
                <a:lnTo>
                  <a:pt x="654008" y="0"/>
                </a:lnTo>
                <a:lnTo>
                  <a:pt x="1132403" y="242225"/>
                </a:lnTo>
                <a:lnTo>
                  <a:pt x="472339" y="1871189"/>
                </a:lnTo>
                <a:lnTo>
                  <a:pt x="0" y="932567"/>
                </a:lnTo>
                <a:close/>
              </a:path>
            </a:pathLst>
          </a:custGeom>
          <a:solidFill>
            <a:srgbClr val="DD7728"/>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FFFFFF"/>
              </a:solidFill>
              <a:latin typeface="Calibri"/>
              <a:ea typeface="Calibri"/>
              <a:cs typeface="Calibri"/>
              <a:sym typeface="Calibri"/>
            </a:endParaRPr>
          </a:p>
        </p:txBody>
      </p:sp>
      <p:sp>
        <p:nvSpPr>
          <p:cNvPr id="11" name="Google Shape;924;p14">
            <a:extLst>
              <a:ext uri="{FF2B5EF4-FFF2-40B4-BE49-F238E27FC236}">
                <a16:creationId xmlns:a16="http://schemas.microsoft.com/office/drawing/2014/main" id="{8E009910-7254-2504-DA6C-D8979CB35D65}"/>
              </a:ext>
            </a:extLst>
          </p:cNvPr>
          <p:cNvSpPr/>
          <p:nvPr/>
        </p:nvSpPr>
        <p:spPr>
          <a:xfrm>
            <a:off x="11505107" y="1324114"/>
            <a:ext cx="438806" cy="477153"/>
          </a:xfrm>
          <a:custGeom>
            <a:avLst/>
            <a:gdLst/>
            <a:ahLst/>
            <a:cxnLst/>
            <a:rect l="l" t="t" r="r" b="b"/>
            <a:pathLst>
              <a:path w="1132403" h="1871189" extrusionOk="0">
                <a:moveTo>
                  <a:pt x="0" y="932567"/>
                </a:moveTo>
                <a:lnTo>
                  <a:pt x="272504" y="569229"/>
                </a:lnTo>
                <a:lnTo>
                  <a:pt x="436006" y="1235348"/>
                </a:lnTo>
                <a:lnTo>
                  <a:pt x="654008" y="0"/>
                </a:lnTo>
                <a:lnTo>
                  <a:pt x="1132403" y="242225"/>
                </a:lnTo>
                <a:lnTo>
                  <a:pt x="472339" y="1871189"/>
                </a:lnTo>
                <a:lnTo>
                  <a:pt x="0" y="932567"/>
                </a:lnTo>
                <a:close/>
              </a:path>
            </a:pathLst>
          </a:custGeom>
          <a:solidFill>
            <a:srgbClr val="DD7728"/>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FFFFFF"/>
              </a:solidFill>
              <a:latin typeface="Calibri"/>
              <a:ea typeface="Calibri"/>
              <a:cs typeface="Calibri"/>
              <a:sym typeface="Calibri"/>
            </a:endParaRPr>
          </a:p>
        </p:txBody>
      </p:sp>
      <p:sp>
        <p:nvSpPr>
          <p:cNvPr id="12" name="مربع نص 11">
            <a:extLst>
              <a:ext uri="{FF2B5EF4-FFF2-40B4-BE49-F238E27FC236}">
                <a16:creationId xmlns:a16="http://schemas.microsoft.com/office/drawing/2014/main" id="{AC18E8E7-CB96-5256-557B-6A01B0B04377}"/>
              </a:ext>
            </a:extLst>
          </p:cNvPr>
          <p:cNvSpPr txBox="1"/>
          <p:nvPr/>
        </p:nvSpPr>
        <p:spPr>
          <a:xfrm>
            <a:off x="4146344" y="1965137"/>
            <a:ext cx="7358763" cy="584775"/>
          </a:xfrm>
          <a:prstGeom prst="rect">
            <a:avLst/>
          </a:prstGeom>
          <a:noFill/>
        </p:spPr>
        <p:txBody>
          <a:bodyPr wrap="square">
            <a:spAutoFit/>
          </a:bodyPr>
          <a:lstStyle/>
          <a:p>
            <a:r>
              <a:rPr lang="ar-SA" sz="3200" b="1" dirty="0">
                <a:latin typeface="Sakkal Majalla" panose="02000000000000000000" pitchFamily="2" charset="-78"/>
                <a:cs typeface="Sakkal Majalla" panose="02000000000000000000" pitchFamily="2" charset="-78"/>
              </a:rPr>
              <a:t>التعرف على كيفية تعلم الآلة وتمييز أنواعها المختلفة.</a:t>
            </a:r>
          </a:p>
        </p:txBody>
      </p:sp>
      <p:sp>
        <p:nvSpPr>
          <p:cNvPr id="13" name="مربع نص 12">
            <a:extLst>
              <a:ext uri="{FF2B5EF4-FFF2-40B4-BE49-F238E27FC236}">
                <a16:creationId xmlns:a16="http://schemas.microsoft.com/office/drawing/2014/main" id="{86F2B60E-AF74-0208-EC5F-11590D8F9227}"/>
              </a:ext>
            </a:extLst>
          </p:cNvPr>
          <p:cNvSpPr txBox="1"/>
          <p:nvPr/>
        </p:nvSpPr>
        <p:spPr>
          <a:xfrm>
            <a:off x="3349403" y="2571367"/>
            <a:ext cx="8162925" cy="584775"/>
          </a:xfrm>
          <a:prstGeom prst="rect">
            <a:avLst/>
          </a:prstGeom>
          <a:noFill/>
        </p:spPr>
        <p:txBody>
          <a:bodyPr wrap="square">
            <a:spAutoFit/>
          </a:bodyPr>
          <a:lstStyle/>
          <a:p>
            <a:r>
              <a:rPr lang="ar-SA" sz="3200" b="1" dirty="0">
                <a:latin typeface="Sakkal Majalla" panose="02000000000000000000" pitchFamily="2" charset="-78"/>
                <a:cs typeface="Sakkal Majalla" panose="02000000000000000000" pitchFamily="2" charset="-78"/>
              </a:rPr>
              <a:t>تحديد التحديات القانونية والاخلاقية للذكاء الاصطناعي.</a:t>
            </a:r>
          </a:p>
        </p:txBody>
      </p:sp>
      <p:sp>
        <p:nvSpPr>
          <p:cNvPr id="14" name="مربع نص 13">
            <a:extLst>
              <a:ext uri="{FF2B5EF4-FFF2-40B4-BE49-F238E27FC236}">
                <a16:creationId xmlns:a16="http://schemas.microsoft.com/office/drawing/2014/main" id="{8028473E-2CD7-E320-4875-2A538D100C95}"/>
              </a:ext>
            </a:extLst>
          </p:cNvPr>
          <p:cNvSpPr txBox="1"/>
          <p:nvPr/>
        </p:nvSpPr>
        <p:spPr>
          <a:xfrm>
            <a:off x="1417212" y="3279182"/>
            <a:ext cx="10045793" cy="584775"/>
          </a:xfrm>
          <a:prstGeom prst="rect">
            <a:avLst/>
          </a:prstGeom>
          <a:noFill/>
        </p:spPr>
        <p:txBody>
          <a:bodyPr wrap="square">
            <a:spAutoFit/>
          </a:bodyPr>
          <a:lstStyle/>
          <a:p>
            <a:r>
              <a:rPr lang="ar-SA" sz="3200" b="1" dirty="0">
                <a:latin typeface="Sakkal Majalla" panose="02000000000000000000" pitchFamily="2" charset="-78"/>
                <a:cs typeface="Sakkal Majalla" panose="02000000000000000000" pitchFamily="2" charset="-78"/>
              </a:rPr>
              <a:t>تنبؤ الآثار المترتبة على استخدام الذكاء الاصطناعي في الشركات والمجتمع.</a:t>
            </a:r>
          </a:p>
        </p:txBody>
      </p:sp>
      <p:sp>
        <p:nvSpPr>
          <p:cNvPr id="19" name="Google Shape;918;p14">
            <a:extLst>
              <a:ext uri="{FF2B5EF4-FFF2-40B4-BE49-F238E27FC236}">
                <a16:creationId xmlns:a16="http://schemas.microsoft.com/office/drawing/2014/main" id="{90E6A96F-0AF8-9F18-5E03-9172279D7089}"/>
              </a:ext>
            </a:extLst>
          </p:cNvPr>
          <p:cNvSpPr/>
          <p:nvPr/>
        </p:nvSpPr>
        <p:spPr>
          <a:xfrm>
            <a:off x="11448563" y="4009920"/>
            <a:ext cx="563400" cy="5634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20" name="Google Shape;921;p14">
            <a:extLst>
              <a:ext uri="{FF2B5EF4-FFF2-40B4-BE49-F238E27FC236}">
                <a16:creationId xmlns:a16="http://schemas.microsoft.com/office/drawing/2014/main" id="{AA8B6CC9-02A8-3D69-412A-45A4FFF71957}"/>
              </a:ext>
            </a:extLst>
          </p:cNvPr>
          <p:cNvSpPr/>
          <p:nvPr/>
        </p:nvSpPr>
        <p:spPr>
          <a:xfrm>
            <a:off x="11558715" y="4041182"/>
            <a:ext cx="438806" cy="477153"/>
          </a:xfrm>
          <a:custGeom>
            <a:avLst/>
            <a:gdLst/>
            <a:ahLst/>
            <a:cxnLst/>
            <a:rect l="l" t="t" r="r" b="b"/>
            <a:pathLst>
              <a:path w="1132403" h="1871189" extrusionOk="0">
                <a:moveTo>
                  <a:pt x="0" y="932567"/>
                </a:moveTo>
                <a:lnTo>
                  <a:pt x="272504" y="569229"/>
                </a:lnTo>
                <a:lnTo>
                  <a:pt x="436006" y="1235348"/>
                </a:lnTo>
                <a:lnTo>
                  <a:pt x="654008" y="0"/>
                </a:lnTo>
                <a:lnTo>
                  <a:pt x="1132403" y="242225"/>
                </a:lnTo>
                <a:lnTo>
                  <a:pt x="472339" y="1871189"/>
                </a:lnTo>
                <a:lnTo>
                  <a:pt x="0" y="932567"/>
                </a:lnTo>
                <a:close/>
              </a:path>
            </a:pathLst>
          </a:custGeom>
          <a:solidFill>
            <a:srgbClr val="DD7728"/>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FFFFFF"/>
              </a:solidFill>
              <a:latin typeface="Calibri"/>
              <a:ea typeface="Calibri"/>
              <a:cs typeface="Calibri"/>
              <a:sym typeface="Calibri"/>
            </a:endParaRPr>
          </a:p>
        </p:txBody>
      </p:sp>
      <p:sp>
        <p:nvSpPr>
          <p:cNvPr id="21" name="مربع نص 20">
            <a:extLst>
              <a:ext uri="{FF2B5EF4-FFF2-40B4-BE49-F238E27FC236}">
                <a16:creationId xmlns:a16="http://schemas.microsoft.com/office/drawing/2014/main" id="{E4DB00A7-766A-A80F-5881-D1EA74187F87}"/>
              </a:ext>
            </a:extLst>
          </p:cNvPr>
          <p:cNvSpPr txBox="1"/>
          <p:nvPr/>
        </p:nvSpPr>
        <p:spPr>
          <a:xfrm>
            <a:off x="882640" y="3981588"/>
            <a:ext cx="10565923" cy="584775"/>
          </a:xfrm>
          <a:prstGeom prst="rect">
            <a:avLst/>
          </a:prstGeom>
          <a:noFill/>
        </p:spPr>
        <p:txBody>
          <a:bodyPr wrap="square">
            <a:spAutoFit/>
          </a:bodyPr>
          <a:lstStyle/>
          <a:p>
            <a:r>
              <a:rPr lang="ar-SA" sz="3200" b="1" dirty="0">
                <a:latin typeface="Sakkal Majalla" panose="02000000000000000000" pitchFamily="2" charset="-78"/>
                <a:cs typeface="Sakkal Majalla" panose="02000000000000000000" pitchFamily="2" charset="-78"/>
              </a:rPr>
              <a:t>معرفة تطبيقات الذكاء الاصطناعي في الحياة والتطورات المستقبلية المرتبطة به.</a:t>
            </a:r>
          </a:p>
        </p:txBody>
      </p:sp>
      <p:sp>
        <p:nvSpPr>
          <p:cNvPr id="22" name="Google Shape;918;p14">
            <a:extLst>
              <a:ext uri="{FF2B5EF4-FFF2-40B4-BE49-F238E27FC236}">
                <a16:creationId xmlns:a16="http://schemas.microsoft.com/office/drawing/2014/main" id="{5FA560DD-074F-B1D6-A4CD-1C4FFC08215E}"/>
              </a:ext>
            </a:extLst>
          </p:cNvPr>
          <p:cNvSpPr/>
          <p:nvPr/>
        </p:nvSpPr>
        <p:spPr>
          <a:xfrm>
            <a:off x="11434121" y="4670403"/>
            <a:ext cx="563400" cy="5634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600"/>
          </a:p>
        </p:txBody>
      </p:sp>
      <p:sp>
        <p:nvSpPr>
          <p:cNvPr id="23" name="Google Shape;921;p14">
            <a:extLst>
              <a:ext uri="{FF2B5EF4-FFF2-40B4-BE49-F238E27FC236}">
                <a16:creationId xmlns:a16="http://schemas.microsoft.com/office/drawing/2014/main" id="{0C60E1B6-FBC3-2804-CC57-DC7DB15B449B}"/>
              </a:ext>
            </a:extLst>
          </p:cNvPr>
          <p:cNvSpPr/>
          <p:nvPr/>
        </p:nvSpPr>
        <p:spPr>
          <a:xfrm>
            <a:off x="11544273" y="4701665"/>
            <a:ext cx="438806" cy="477153"/>
          </a:xfrm>
          <a:custGeom>
            <a:avLst/>
            <a:gdLst/>
            <a:ahLst/>
            <a:cxnLst/>
            <a:rect l="l" t="t" r="r" b="b"/>
            <a:pathLst>
              <a:path w="1132403" h="1871189" extrusionOk="0">
                <a:moveTo>
                  <a:pt x="0" y="932567"/>
                </a:moveTo>
                <a:lnTo>
                  <a:pt x="272504" y="569229"/>
                </a:lnTo>
                <a:lnTo>
                  <a:pt x="436006" y="1235348"/>
                </a:lnTo>
                <a:lnTo>
                  <a:pt x="654008" y="0"/>
                </a:lnTo>
                <a:lnTo>
                  <a:pt x="1132403" y="242225"/>
                </a:lnTo>
                <a:lnTo>
                  <a:pt x="472339" y="1871189"/>
                </a:lnTo>
                <a:lnTo>
                  <a:pt x="0" y="932567"/>
                </a:lnTo>
                <a:close/>
              </a:path>
            </a:pathLst>
          </a:custGeom>
          <a:solidFill>
            <a:srgbClr val="DD7728"/>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rgbClr val="FFFFFF"/>
              </a:solidFill>
              <a:latin typeface="Calibri"/>
              <a:ea typeface="Calibri"/>
              <a:cs typeface="Calibri"/>
              <a:sym typeface="Calibri"/>
            </a:endParaRPr>
          </a:p>
        </p:txBody>
      </p:sp>
      <p:sp>
        <p:nvSpPr>
          <p:cNvPr id="24" name="مربع نص 23">
            <a:extLst>
              <a:ext uri="{FF2B5EF4-FFF2-40B4-BE49-F238E27FC236}">
                <a16:creationId xmlns:a16="http://schemas.microsoft.com/office/drawing/2014/main" id="{C95F2828-1AC2-AB51-C84A-F301C25138A1}"/>
              </a:ext>
            </a:extLst>
          </p:cNvPr>
          <p:cNvSpPr txBox="1"/>
          <p:nvPr/>
        </p:nvSpPr>
        <p:spPr>
          <a:xfrm>
            <a:off x="1388328" y="4647144"/>
            <a:ext cx="10045793" cy="584775"/>
          </a:xfrm>
          <a:prstGeom prst="rect">
            <a:avLst/>
          </a:prstGeom>
          <a:noFill/>
        </p:spPr>
        <p:txBody>
          <a:bodyPr wrap="square">
            <a:spAutoFit/>
          </a:bodyPr>
          <a:lstStyle/>
          <a:p>
            <a:r>
              <a:rPr lang="ar-SA" sz="3200" b="1" dirty="0">
                <a:latin typeface="Sakkal Majalla" panose="02000000000000000000" pitchFamily="2" charset="-78"/>
                <a:cs typeface="Sakkal Majalla" panose="02000000000000000000" pitchFamily="2" charset="-78"/>
              </a:rPr>
              <a:t>معرفة المجالات المتقدمة للتطورات المستقبلية في الذكاء الاصطناعي.</a:t>
            </a:r>
          </a:p>
        </p:txBody>
      </p:sp>
      <p:sp>
        <p:nvSpPr>
          <p:cNvPr id="15" name="مستطيل: زوايا مستديرة 14">
            <a:extLst>
              <a:ext uri="{FF2B5EF4-FFF2-40B4-BE49-F238E27FC236}">
                <a16:creationId xmlns:a16="http://schemas.microsoft.com/office/drawing/2014/main" id="{33A3B892-F01D-6E63-E751-557B1D86ADFA}"/>
              </a:ext>
            </a:extLst>
          </p:cNvPr>
          <p:cNvSpPr/>
          <p:nvPr/>
        </p:nvSpPr>
        <p:spPr>
          <a:xfrm>
            <a:off x="1621736" y="115080"/>
            <a:ext cx="9087729" cy="675141"/>
          </a:xfrm>
          <a:prstGeom prst="roundRect">
            <a:avLst>
              <a:gd name="adj" fmla="val 50000"/>
            </a:avLst>
          </a:prstGeom>
          <a:solidFill>
            <a:srgbClr val="677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SA" sz="2400" b="1" dirty="0">
                <a:solidFill>
                  <a:schemeClr val="bg1"/>
                </a:solidFill>
                <a:latin typeface="Calibri" panose="020F0502020204030204" pitchFamily="34" charset="0"/>
                <a:cs typeface="Calibri" panose="020F0502020204030204" pitchFamily="34" charset="0"/>
              </a:rPr>
              <a:t>نواتج التعلم</a:t>
            </a:r>
          </a:p>
        </p:txBody>
      </p:sp>
      <p:pic>
        <p:nvPicPr>
          <p:cNvPr id="28" name="صورة 27">
            <a:extLst>
              <a:ext uri="{FF2B5EF4-FFF2-40B4-BE49-F238E27FC236}">
                <a16:creationId xmlns:a16="http://schemas.microsoft.com/office/drawing/2014/main" id="{D045F6E1-3BC7-5876-00B0-7109B1F591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595" y="1219861"/>
            <a:ext cx="2812272" cy="4703415"/>
          </a:xfrm>
          <a:prstGeom prst="rect">
            <a:avLst/>
          </a:prstGeom>
        </p:spPr>
      </p:pic>
    </p:spTree>
    <p:extLst>
      <p:ext uri="{BB962C8B-B14F-4D97-AF65-F5344CB8AC3E}">
        <p14:creationId xmlns:p14="http://schemas.microsoft.com/office/powerpoint/2010/main" val="1137262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20" grpId="0" animBg="1"/>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a:extLst>
              <a:ext uri="{FF2B5EF4-FFF2-40B4-BE49-F238E27FC236}">
                <a16:creationId xmlns:a16="http://schemas.microsoft.com/office/drawing/2014/main" id="{D38E3F3E-20C1-A4F4-0C38-4D3DB4A249D7}"/>
              </a:ext>
            </a:extLst>
          </p:cNvPr>
          <p:cNvSpPr txBox="1"/>
          <p:nvPr/>
        </p:nvSpPr>
        <p:spPr>
          <a:xfrm>
            <a:off x="3840054" y="1049450"/>
            <a:ext cx="8129137" cy="646331"/>
          </a:xfrm>
          <a:prstGeom prst="rect">
            <a:avLst/>
          </a:prstGeom>
          <a:noFill/>
        </p:spPr>
        <p:txBody>
          <a:bodyPr wrap="square">
            <a:spAutoFit/>
          </a:bodyPr>
          <a:lstStyle/>
          <a:p>
            <a:pPr marL="571500" indent="-571500">
              <a:buFont typeface="Arial" panose="020B0604020202020204" pitchFamily="34" charset="0"/>
              <a:buChar char="•"/>
            </a:pPr>
            <a:r>
              <a:rPr lang="ar-SA" sz="3600" b="1" dirty="0">
                <a:solidFill>
                  <a:srgbClr val="333333"/>
                </a:solidFill>
                <a:latin typeface="Sakkal Majalla" panose="02000000000000000000" pitchFamily="2" charset="-78"/>
                <a:cs typeface="Sakkal Majalla" panose="02000000000000000000" pitchFamily="2" charset="-78"/>
              </a:rPr>
              <a:t>هل سمعتم من قبل عن مصطلح التحول الرقمي؟</a:t>
            </a:r>
          </a:p>
        </p:txBody>
      </p:sp>
      <p:sp>
        <p:nvSpPr>
          <p:cNvPr id="6" name="مربع نص 5">
            <a:extLst>
              <a:ext uri="{FF2B5EF4-FFF2-40B4-BE49-F238E27FC236}">
                <a16:creationId xmlns:a16="http://schemas.microsoft.com/office/drawing/2014/main" id="{0C8D47FA-40CC-9E7D-0658-D61BD77A2F3B}"/>
              </a:ext>
            </a:extLst>
          </p:cNvPr>
          <p:cNvSpPr txBox="1"/>
          <p:nvPr/>
        </p:nvSpPr>
        <p:spPr>
          <a:xfrm>
            <a:off x="3840054" y="1695781"/>
            <a:ext cx="8129137" cy="646331"/>
          </a:xfrm>
          <a:prstGeom prst="rect">
            <a:avLst/>
          </a:prstGeom>
          <a:noFill/>
        </p:spPr>
        <p:txBody>
          <a:bodyPr wrap="square">
            <a:spAutoFit/>
          </a:bodyPr>
          <a:lstStyle/>
          <a:p>
            <a:pPr marL="571500" indent="-571500">
              <a:buFont typeface="Arial" panose="020B0604020202020204" pitchFamily="34" charset="0"/>
              <a:buChar char="•"/>
            </a:pPr>
            <a:r>
              <a:rPr lang="ar-SA" sz="3600" b="1" dirty="0">
                <a:solidFill>
                  <a:srgbClr val="333333"/>
                </a:solidFill>
                <a:latin typeface="Sakkal Majalla" panose="02000000000000000000" pitchFamily="2" charset="-78"/>
                <a:cs typeface="Sakkal Majalla" panose="02000000000000000000" pitchFamily="2" charset="-78"/>
              </a:rPr>
              <a:t>ما رأيكم في الذكاء الاصطناعي؟</a:t>
            </a:r>
          </a:p>
        </p:txBody>
      </p:sp>
      <p:sp>
        <p:nvSpPr>
          <p:cNvPr id="7" name="مربع نص 6">
            <a:extLst>
              <a:ext uri="{FF2B5EF4-FFF2-40B4-BE49-F238E27FC236}">
                <a16:creationId xmlns:a16="http://schemas.microsoft.com/office/drawing/2014/main" id="{E144ECCE-A5A6-90C6-C930-ECFD4C255379}"/>
              </a:ext>
            </a:extLst>
          </p:cNvPr>
          <p:cNvSpPr txBox="1"/>
          <p:nvPr/>
        </p:nvSpPr>
        <p:spPr>
          <a:xfrm>
            <a:off x="2463596" y="2394745"/>
            <a:ext cx="9505596" cy="646331"/>
          </a:xfrm>
          <a:prstGeom prst="rect">
            <a:avLst/>
          </a:prstGeom>
          <a:noFill/>
        </p:spPr>
        <p:txBody>
          <a:bodyPr wrap="square">
            <a:spAutoFit/>
          </a:bodyPr>
          <a:lstStyle/>
          <a:p>
            <a:pPr marL="571500" indent="-571500">
              <a:buFont typeface="Arial" panose="020B0604020202020204" pitchFamily="34" charset="0"/>
              <a:buChar char="•"/>
            </a:pPr>
            <a:r>
              <a:rPr lang="ar-SA" sz="3600" b="1" dirty="0">
                <a:solidFill>
                  <a:srgbClr val="333333"/>
                </a:solidFill>
                <a:latin typeface="Sakkal Majalla" panose="02000000000000000000" pitchFamily="2" charset="-78"/>
                <a:cs typeface="Sakkal Majalla" panose="02000000000000000000" pitchFamily="2" charset="-78"/>
              </a:rPr>
              <a:t>هل تعتقدون أنه يمكن تدريب الحاسب على اتخاذ القرارات؟</a:t>
            </a:r>
          </a:p>
        </p:txBody>
      </p:sp>
      <p:sp>
        <p:nvSpPr>
          <p:cNvPr id="3" name="مستطيل: زوايا مستديرة 2">
            <a:extLst>
              <a:ext uri="{FF2B5EF4-FFF2-40B4-BE49-F238E27FC236}">
                <a16:creationId xmlns:a16="http://schemas.microsoft.com/office/drawing/2014/main" id="{F3E147D3-F9E1-DCD0-4B4C-A61B4EA02FCA}"/>
              </a:ext>
            </a:extLst>
          </p:cNvPr>
          <p:cNvSpPr/>
          <p:nvPr/>
        </p:nvSpPr>
        <p:spPr>
          <a:xfrm>
            <a:off x="1552135" y="141957"/>
            <a:ext cx="9087729" cy="675141"/>
          </a:xfrm>
          <a:prstGeom prst="roundRect">
            <a:avLst>
              <a:gd name="adj" fmla="val 50000"/>
            </a:avLst>
          </a:prstGeom>
          <a:solidFill>
            <a:srgbClr val="677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SA" sz="2400" b="1" dirty="0">
                <a:solidFill>
                  <a:schemeClr val="bg1"/>
                </a:solidFill>
                <a:latin typeface="Calibri" panose="020F0502020204030204" pitchFamily="34" charset="0"/>
                <a:cs typeface="Calibri" panose="020F0502020204030204" pitchFamily="34" charset="0"/>
              </a:rPr>
              <a:t>تقويم قبلي</a:t>
            </a:r>
          </a:p>
        </p:txBody>
      </p:sp>
      <p:pic>
        <p:nvPicPr>
          <p:cNvPr id="15" name="صورة 14">
            <a:extLst>
              <a:ext uri="{FF2B5EF4-FFF2-40B4-BE49-F238E27FC236}">
                <a16:creationId xmlns:a16="http://schemas.microsoft.com/office/drawing/2014/main" id="{B9BCFEBD-5795-8885-20AC-02CEF157B8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76870"/>
            <a:ext cx="6206836" cy="3777303"/>
          </a:xfrm>
          <a:prstGeom prst="rect">
            <a:avLst/>
          </a:prstGeom>
        </p:spPr>
      </p:pic>
    </p:spTree>
    <p:extLst>
      <p:ext uri="{BB962C8B-B14F-4D97-AF65-F5344CB8AC3E}">
        <p14:creationId xmlns:p14="http://schemas.microsoft.com/office/powerpoint/2010/main" val="673057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ربع نص 6">
            <a:extLst>
              <a:ext uri="{FF2B5EF4-FFF2-40B4-BE49-F238E27FC236}">
                <a16:creationId xmlns:a16="http://schemas.microsoft.com/office/drawing/2014/main" id="{688030FC-BFF2-FD5F-4C86-79D829F00A1D}"/>
              </a:ext>
            </a:extLst>
          </p:cNvPr>
          <p:cNvSpPr txBox="1"/>
          <p:nvPr/>
        </p:nvSpPr>
        <p:spPr>
          <a:xfrm>
            <a:off x="694007" y="1084385"/>
            <a:ext cx="10513254" cy="2062103"/>
          </a:xfrm>
          <a:prstGeom prst="rect">
            <a:avLst/>
          </a:prstGeom>
          <a:noFill/>
        </p:spPr>
        <p:txBody>
          <a:bodyPr wrap="square">
            <a:spAutoFit/>
          </a:bodyPr>
          <a:lstStyle/>
          <a:p>
            <a:pPr algn="ctr"/>
            <a:r>
              <a:rPr lang="ar-SA" sz="3200" b="1" dirty="0">
                <a:solidFill>
                  <a:srgbClr val="575351"/>
                </a:solidFill>
                <a:latin typeface="Sakkal Majalla" panose="02000000000000000000" pitchFamily="2" charset="-78"/>
                <a:cs typeface="Sakkal Majalla" panose="02000000000000000000" pitchFamily="2" charset="-78"/>
              </a:rPr>
              <a:t>من أهم التحديات التي تواجه علماء الذكاء الاصطناعي لمحاكاة البشري وهي على سبيل المثال : ( </a:t>
            </a:r>
            <a:r>
              <a:rPr lang="ar-SA" sz="3200" b="1" dirty="0">
                <a:solidFill>
                  <a:srgbClr val="29ABE2"/>
                </a:solidFill>
                <a:latin typeface="Sakkal Majalla" panose="02000000000000000000" pitchFamily="2" charset="-78"/>
                <a:cs typeface="Sakkal Majalla" panose="02000000000000000000" pitchFamily="2" charset="-78"/>
              </a:rPr>
              <a:t>الطاقة , سرعة نقل البيانات , التفكير , الخلايا العصبية , المشاعر , الاحساس </a:t>
            </a:r>
            <a:r>
              <a:rPr lang="ar-SA" sz="3200" b="1" dirty="0">
                <a:solidFill>
                  <a:srgbClr val="575351"/>
                </a:solidFill>
                <a:latin typeface="Sakkal Majalla" panose="02000000000000000000" pitchFamily="2" charset="-78"/>
                <a:cs typeface="Sakkal Majalla" panose="02000000000000000000" pitchFamily="2" charset="-78"/>
              </a:rPr>
              <a:t>).</a:t>
            </a:r>
          </a:p>
          <a:p>
            <a:pPr algn="ctr"/>
            <a:r>
              <a:rPr lang="ar-SA" sz="3200" b="1" dirty="0">
                <a:solidFill>
                  <a:srgbClr val="575351"/>
                </a:solidFill>
                <a:latin typeface="Sakkal Majalla" panose="02000000000000000000" pitchFamily="2" charset="-78"/>
                <a:cs typeface="Sakkal Majalla" panose="02000000000000000000" pitchFamily="2" charset="-78"/>
              </a:rPr>
              <a:t>وان محاولات مطوري الذكاء الاصطناعي لمحاكاة المستوى المتقدم من التفكير هي في مراحلها الاولى , ولازالت طور التجارب العلمي .</a:t>
            </a:r>
          </a:p>
        </p:txBody>
      </p:sp>
      <p:pic>
        <p:nvPicPr>
          <p:cNvPr id="16" name="صورة 15" descr="صورة تحتوي على نص&#10;&#10;تم إنشاء الوصف تلقائياً">
            <a:extLst>
              <a:ext uri="{FF2B5EF4-FFF2-40B4-BE49-F238E27FC236}">
                <a16:creationId xmlns:a16="http://schemas.microsoft.com/office/drawing/2014/main" id="{C58C9A84-57F1-1A57-D827-03D0CF3C74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6827" y="3146488"/>
            <a:ext cx="7598343" cy="3560619"/>
          </a:xfrm>
          <a:prstGeom prst="rect">
            <a:avLst/>
          </a:prstGeom>
        </p:spPr>
      </p:pic>
      <p:sp>
        <p:nvSpPr>
          <p:cNvPr id="3" name="مستطيل: زوايا مستديرة 2">
            <a:extLst>
              <a:ext uri="{FF2B5EF4-FFF2-40B4-BE49-F238E27FC236}">
                <a16:creationId xmlns:a16="http://schemas.microsoft.com/office/drawing/2014/main" id="{468878B8-3362-DE84-6ACA-420548C3E945}"/>
              </a:ext>
            </a:extLst>
          </p:cNvPr>
          <p:cNvSpPr/>
          <p:nvPr/>
        </p:nvSpPr>
        <p:spPr>
          <a:xfrm>
            <a:off x="1552135" y="141957"/>
            <a:ext cx="9087729" cy="675141"/>
          </a:xfrm>
          <a:prstGeom prst="roundRect">
            <a:avLst>
              <a:gd name="adj" fmla="val 50000"/>
            </a:avLst>
          </a:prstGeom>
          <a:solidFill>
            <a:srgbClr val="677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a:r>
              <a:rPr lang="ar-SA" sz="2400" b="1" dirty="0">
                <a:solidFill>
                  <a:schemeClr val="bg1"/>
                </a:solidFill>
                <a:latin typeface="Calibri" panose="020F0502020204030204" pitchFamily="34" charset="0"/>
                <a:cs typeface="Calibri" panose="020F0502020204030204" pitchFamily="34" charset="0"/>
              </a:rPr>
              <a:t>مقدمة</a:t>
            </a:r>
          </a:p>
        </p:txBody>
      </p:sp>
    </p:spTree>
    <p:extLst>
      <p:ext uri="{BB962C8B-B14F-4D97-AF65-F5344CB8AC3E}">
        <p14:creationId xmlns:p14="http://schemas.microsoft.com/office/powerpoint/2010/main" val="4257049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a:extLst>
              <a:ext uri="{FF2B5EF4-FFF2-40B4-BE49-F238E27FC236}">
                <a16:creationId xmlns:a16="http://schemas.microsoft.com/office/drawing/2014/main" id="{2B82AF4F-D1D6-101B-82B8-D181553CC272}"/>
              </a:ext>
            </a:extLst>
          </p:cNvPr>
          <p:cNvSpPr txBox="1"/>
          <p:nvPr/>
        </p:nvSpPr>
        <p:spPr>
          <a:xfrm>
            <a:off x="-79831" y="1056079"/>
            <a:ext cx="12351657" cy="1815882"/>
          </a:xfrm>
          <a:prstGeom prst="rect">
            <a:avLst/>
          </a:prstGeom>
          <a:noFill/>
        </p:spPr>
        <p:txBody>
          <a:bodyPr wrap="square">
            <a:spAutoFit/>
          </a:bodyPr>
          <a:lstStyle/>
          <a:p>
            <a:pPr algn="ctr"/>
            <a:r>
              <a:rPr lang="ar-SA" sz="2800" b="1" dirty="0">
                <a:solidFill>
                  <a:srgbClr val="677BAB"/>
                </a:solidFill>
                <a:latin typeface="Calibri" panose="020F0502020204030204" pitchFamily="34" charset="0"/>
                <a:cs typeface="Calibri" panose="020F0502020204030204" pitchFamily="34" charset="0"/>
              </a:rPr>
              <a:t>أحدث ظهور التقنيات الرقمية مجموعة من التغييرات التي أثرت على مختلف جوانب الحياة اليومية والحياة الشخصية والوظائف والمدن والمجتمع بشكل عام.</a:t>
            </a:r>
          </a:p>
          <a:p>
            <a:pPr algn="ctr"/>
            <a:r>
              <a:rPr lang="ar-SA" sz="2800" b="1" dirty="0">
                <a:solidFill>
                  <a:srgbClr val="677BAB"/>
                </a:solidFill>
                <a:latin typeface="Calibri" panose="020F0502020204030204" pitchFamily="34" charset="0"/>
                <a:cs typeface="Calibri" panose="020F0502020204030204" pitchFamily="34" charset="0"/>
              </a:rPr>
              <a:t> ويعد التحول الرقمي أحد تلك المتغيرات، </a:t>
            </a:r>
            <a:r>
              <a:rPr lang="ar-SA" sz="2800" b="1" dirty="0">
                <a:solidFill>
                  <a:srgbClr val="DEA84E"/>
                </a:solidFill>
                <a:latin typeface="Calibri" panose="020F0502020204030204" pitchFamily="34" charset="0"/>
                <a:cs typeface="Calibri" panose="020F0502020204030204" pitchFamily="34" charset="0"/>
              </a:rPr>
              <a:t>فهو عملية تحول في طريقة العمل بالاعتماد على التقنيات الرقمية الجديدة لزيادة الإنتاج وتحسين العمل.</a:t>
            </a:r>
          </a:p>
        </p:txBody>
      </p:sp>
      <p:pic>
        <p:nvPicPr>
          <p:cNvPr id="10" name="صورة 9">
            <a:extLst>
              <a:ext uri="{FF2B5EF4-FFF2-40B4-BE49-F238E27FC236}">
                <a16:creationId xmlns:a16="http://schemas.microsoft.com/office/drawing/2014/main" id="{16A0DC3E-459B-4503-D900-B8A78891FC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0684" y="2448708"/>
            <a:ext cx="7750629" cy="4844143"/>
          </a:xfrm>
          <a:prstGeom prst="rect">
            <a:avLst/>
          </a:prstGeom>
        </p:spPr>
      </p:pic>
      <p:sp>
        <p:nvSpPr>
          <p:cNvPr id="3" name="مستطيل: زوايا مستديرة 2">
            <a:extLst>
              <a:ext uri="{FF2B5EF4-FFF2-40B4-BE49-F238E27FC236}">
                <a16:creationId xmlns:a16="http://schemas.microsoft.com/office/drawing/2014/main" id="{14CB05F5-A7EA-450D-25E7-01F5F88E0D87}"/>
              </a:ext>
            </a:extLst>
          </p:cNvPr>
          <p:cNvSpPr/>
          <p:nvPr/>
        </p:nvSpPr>
        <p:spPr>
          <a:xfrm>
            <a:off x="1552132" y="206303"/>
            <a:ext cx="9087729" cy="675141"/>
          </a:xfrm>
          <a:prstGeom prst="roundRect">
            <a:avLst>
              <a:gd name="adj" fmla="val 50000"/>
            </a:avLst>
          </a:prstGeom>
          <a:solidFill>
            <a:srgbClr val="677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solidFill>
                  <a:schemeClr val="bg1"/>
                </a:solidFill>
                <a:latin typeface="Calibri" panose="020F0502020204030204" pitchFamily="34" charset="0"/>
                <a:cs typeface="Calibri" panose="020F0502020204030204" pitchFamily="34" charset="0"/>
              </a:rPr>
              <a:t>التحول الرقمي</a:t>
            </a:r>
            <a:r>
              <a:rPr lang="en-US" sz="2400" b="1" dirty="0">
                <a:solidFill>
                  <a:schemeClr val="bg1"/>
                </a:solidFill>
                <a:latin typeface="Calibri" panose="020F0502020204030204" pitchFamily="34" charset="0"/>
                <a:cs typeface="Calibri" panose="020F0502020204030204" pitchFamily="34" charset="0"/>
              </a:rPr>
              <a:t>Digital transformation  </a:t>
            </a:r>
            <a:endParaRPr lang="ar-SA" sz="24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73167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a:extLst>
              <a:ext uri="{FF2B5EF4-FFF2-40B4-BE49-F238E27FC236}">
                <a16:creationId xmlns:a16="http://schemas.microsoft.com/office/drawing/2014/main" id="{CCFB82F5-1F00-65F4-8C26-D01856E0EBF6}"/>
              </a:ext>
            </a:extLst>
          </p:cNvPr>
          <p:cNvSpPr txBox="1"/>
          <p:nvPr/>
        </p:nvSpPr>
        <p:spPr>
          <a:xfrm>
            <a:off x="732522" y="1196757"/>
            <a:ext cx="11313391" cy="2246769"/>
          </a:xfrm>
          <a:prstGeom prst="rect">
            <a:avLst/>
          </a:prstGeom>
          <a:noFill/>
        </p:spPr>
        <p:txBody>
          <a:bodyPr wrap="square">
            <a:spAutoFit/>
          </a:bodyPr>
          <a:lstStyle/>
          <a:p>
            <a:pPr algn="ctr"/>
            <a:r>
              <a:rPr lang="ar-SA" sz="2800" b="1" dirty="0">
                <a:solidFill>
                  <a:srgbClr val="193060"/>
                </a:solidFill>
                <a:latin typeface="Calibri" panose="020F0502020204030204" pitchFamily="34" charset="0"/>
                <a:cs typeface="Calibri" panose="020F0502020204030204" pitchFamily="34" charset="0"/>
              </a:rPr>
              <a:t>بشكل عام فإن أكبر التغييرات التي أحدثها التحول الرقمي </a:t>
            </a:r>
            <a:r>
              <a:rPr lang="ar-SA" sz="2800" b="1" dirty="0">
                <a:solidFill>
                  <a:srgbClr val="FF8A3B"/>
                </a:solidFill>
                <a:latin typeface="Calibri" panose="020F0502020204030204" pitchFamily="34" charset="0"/>
                <a:cs typeface="Calibri" panose="020F0502020204030204" pitchFamily="34" charset="0"/>
              </a:rPr>
              <a:t>هي طريقة التواصل بين الأفراد وسرعة تدفق المعلومات عبر الأجهزة وبين الأفراد </a:t>
            </a:r>
            <a:r>
              <a:rPr lang="ar-SA" sz="2800" b="1" dirty="0">
                <a:solidFill>
                  <a:srgbClr val="193060"/>
                </a:solidFill>
                <a:latin typeface="Calibri" panose="020F0502020204030204" pitchFamily="34" charset="0"/>
                <a:cs typeface="Calibri" panose="020F0502020204030204" pitchFamily="34" charset="0"/>
              </a:rPr>
              <a:t>وهذا يعني أن جميع أنواع الصناعات تتقدم بسرعة كبيرة، وتؤثر على جوانب الحياة. وكلما كانت التقنيات أكثر تقدماً، زادت البيانات الناتجة عنها والتي يتم تغذيتها من خلال هذه التقنيات مرة أخرى، مما ينشأ عنه عصر جديد من التغيرات المستمرة، حيث يوفر فيه الابتكار إمكانيات جديدة للشركات والمجتمعات في السنوات القادمة.</a:t>
            </a:r>
          </a:p>
        </p:txBody>
      </p:sp>
      <p:sp>
        <p:nvSpPr>
          <p:cNvPr id="3" name="مستطيل: زوايا مستديرة 2">
            <a:extLst>
              <a:ext uri="{FF2B5EF4-FFF2-40B4-BE49-F238E27FC236}">
                <a16:creationId xmlns:a16="http://schemas.microsoft.com/office/drawing/2014/main" id="{9B21E8F7-C1F2-64A2-88AC-356219972BBC}"/>
              </a:ext>
            </a:extLst>
          </p:cNvPr>
          <p:cNvSpPr/>
          <p:nvPr/>
        </p:nvSpPr>
        <p:spPr>
          <a:xfrm>
            <a:off x="1552135" y="248503"/>
            <a:ext cx="9087729" cy="675141"/>
          </a:xfrm>
          <a:prstGeom prst="roundRect">
            <a:avLst>
              <a:gd name="adj" fmla="val 50000"/>
            </a:avLst>
          </a:prstGeom>
          <a:solidFill>
            <a:srgbClr val="677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solidFill>
                  <a:schemeClr val="bg1"/>
                </a:solidFill>
                <a:latin typeface="Calibri" panose="020F0502020204030204" pitchFamily="34" charset="0"/>
                <a:cs typeface="Calibri" panose="020F0502020204030204" pitchFamily="34" charset="0"/>
              </a:rPr>
              <a:t>تأثير التحول الرقمي على الشركات والمجتمع</a:t>
            </a:r>
          </a:p>
        </p:txBody>
      </p:sp>
      <p:grpSp>
        <p:nvGrpSpPr>
          <p:cNvPr id="6" name="مجموعة 5">
            <a:extLst>
              <a:ext uri="{FF2B5EF4-FFF2-40B4-BE49-F238E27FC236}">
                <a16:creationId xmlns:a16="http://schemas.microsoft.com/office/drawing/2014/main" id="{3DDA52E5-D449-CFBF-B3B4-DCF2C9E6C368}"/>
              </a:ext>
            </a:extLst>
          </p:cNvPr>
          <p:cNvGrpSpPr/>
          <p:nvPr/>
        </p:nvGrpSpPr>
        <p:grpSpPr>
          <a:xfrm>
            <a:off x="3352800" y="3414474"/>
            <a:ext cx="4752109" cy="3650204"/>
            <a:chOff x="3352800" y="3414474"/>
            <a:chExt cx="4752109" cy="3650204"/>
          </a:xfrm>
        </p:grpSpPr>
        <p:pic>
          <p:nvPicPr>
            <p:cNvPr id="10" name="صورة 9">
              <a:extLst>
                <a:ext uri="{FF2B5EF4-FFF2-40B4-BE49-F238E27FC236}">
                  <a16:creationId xmlns:a16="http://schemas.microsoft.com/office/drawing/2014/main" id="{F2E24BC9-5FE8-F483-8653-DE9F7FF2987F}"/>
                </a:ext>
              </a:extLst>
            </p:cNvPr>
            <p:cNvPicPr>
              <a:picLocks noChangeAspect="1"/>
            </p:cNvPicPr>
            <p:nvPr/>
          </p:nvPicPr>
          <p:blipFill rotWithShape="1">
            <a:blip r:embed="rId2">
              <a:extLst>
                <a:ext uri="{28A0092B-C50C-407E-A947-70E740481C1C}">
                  <a14:useLocalDpi xmlns:a14="http://schemas.microsoft.com/office/drawing/2010/main" val="0"/>
                </a:ext>
              </a:extLst>
            </a:blip>
            <a:srcRect t="8897" r="3359"/>
            <a:stretch/>
          </p:blipFill>
          <p:spPr>
            <a:xfrm>
              <a:off x="3352800" y="3443526"/>
              <a:ext cx="4752109" cy="3621152"/>
            </a:xfrm>
            <a:prstGeom prst="rect">
              <a:avLst/>
            </a:prstGeom>
          </p:spPr>
        </p:pic>
        <p:sp>
          <p:nvSpPr>
            <p:cNvPr id="5" name="شكل بيضاوي 4">
              <a:extLst>
                <a:ext uri="{FF2B5EF4-FFF2-40B4-BE49-F238E27FC236}">
                  <a16:creationId xmlns:a16="http://schemas.microsoft.com/office/drawing/2014/main" id="{069231C7-8B06-ACC8-1772-B4FC8843DF74}"/>
                </a:ext>
              </a:extLst>
            </p:cNvPr>
            <p:cNvSpPr/>
            <p:nvPr/>
          </p:nvSpPr>
          <p:spPr>
            <a:xfrm>
              <a:off x="7481454" y="3414474"/>
              <a:ext cx="484909" cy="4017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grpSp>
    </p:spTree>
    <p:extLst>
      <p:ext uri="{BB962C8B-B14F-4D97-AF65-F5344CB8AC3E}">
        <p14:creationId xmlns:p14="http://schemas.microsoft.com/office/powerpoint/2010/main" val="1805338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مربع نص 6">
            <a:extLst>
              <a:ext uri="{FF2B5EF4-FFF2-40B4-BE49-F238E27FC236}">
                <a16:creationId xmlns:a16="http://schemas.microsoft.com/office/drawing/2014/main" id="{C41BB6DD-86A6-8B92-96C7-0D34C09333F0}"/>
              </a:ext>
            </a:extLst>
          </p:cNvPr>
          <p:cNvSpPr txBox="1"/>
          <p:nvPr/>
        </p:nvSpPr>
        <p:spPr>
          <a:xfrm>
            <a:off x="1171720" y="1731208"/>
            <a:ext cx="9848556" cy="1200329"/>
          </a:xfrm>
          <a:prstGeom prst="rect">
            <a:avLst/>
          </a:prstGeom>
          <a:noFill/>
        </p:spPr>
        <p:txBody>
          <a:bodyPr wrap="square">
            <a:spAutoFit/>
          </a:bodyPr>
          <a:lstStyle/>
          <a:p>
            <a:pPr algn="ctr"/>
            <a:r>
              <a:rPr lang="ar-SA" sz="3600" b="1" dirty="0">
                <a:solidFill>
                  <a:srgbClr val="677BAB"/>
                </a:solidFill>
                <a:latin typeface="Calibri" panose="020F0502020204030204" pitchFamily="34" charset="0"/>
                <a:cs typeface="Calibri" panose="020F0502020204030204" pitchFamily="34" charset="0"/>
              </a:rPr>
              <a:t>ماهي الجهود التي بذلتها المملكة العربية السعودية وفق رؤية </a:t>
            </a:r>
            <a:r>
              <a:rPr lang="en-US" sz="3600" b="1" dirty="0">
                <a:solidFill>
                  <a:srgbClr val="677BAB"/>
                </a:solidFill>
                <a:latin typeface="Arial Black" panose="020B0A04020102020204" pitchFamily="34" charset="0"/>
                <a:cs typeface="Calibri" panose="020F0502020204030204" pitchFamily="34" charset="0"/>
              </a:rPr>
              <a:t>2030</a:t>
            </a:r>
            <a:r>
              <a:rPr lang="ar-SA" sz="3600" b="1" dirty="0">
                <a:solidFill>
                  <a:srgbClr val="677BAB"/>
                </a:solidFill>
                <a:latin typeface="Calibri" panose="020F0502020204030204" pitchFamily="34" charset="0"/>
                <a:cs typeface="Calibri" panose="020F0502020204030204" pitchFamily="34" charset="0"/>
              </a:rPr>
              <a:t> وبرامج التحويل الرقمي , ومشاريع ذات العلاقة ؟</a:t>
            </a:r>
          </a:p>
        </p:txBody>
      </p:sp>
      <p:pic>
        <p:nvPicPr>
          <p:cNvPr id="11" name="صورة 10">
            <a:extLst>
              <a:ext uri="{FF2B5EF4-FFF2-40B4-BE49-F238E27FC236}">
                <a16:creationId xmlns:a16="http://schemas.microsoft.com/office/drawing/2014/main" id="{43CE0D12-0C59-7B00-27CF-3796AC6B7647}"/>
              </a:ext>
            </a:extLst>
          </p:cNvPr>
          <p:cNvPicPr>
            <a:picLocks noChangeAspect="1"/>
          </p:cNvPicPr>
          <p:nvPr/>
        </p:nvPicPr>
        <p:blipFill rotWithShape="1">
          <a:blip r:embed="rId2">
            <a:extLst>
              <a:ext uri="{28A0092B-C50C-407E-A947-70E740481C1C}">
                <a14:useLocalDpi xmlns:a14="http://schemas.microsoft.com/office/drawing/2010/main" val="0"/>
              </a:ext>
            </a:extLst>
          </a:blip>
          <a:srcRect t="18088"/>
          <a:stretch/>
        </p:blipFill>
        <p:spPr>
          <a:xfrm>
            <a:off x="3922310" y="3325091"/>
            <a:ext cx="4347377" cy="3561044"/>
          </a:xfrm>
          <a:prstGeom prst="rect">
            <a:avLst/>
          </a:prstGeom>
        </p:spPr>
      </p:pic>
      <p:sp>
        <p:nvSpPr>
          <p:cNvPr id="2" name="مستطيل: زوايا مستديرة 1">
            <a:extLst>
              <a:ext uri="{FF2B5EF4-FFF2-40B4-BE49-F238E27FC236}">
                <a16:creationId xmlns:a16="http://schemas.microsoft.com/office/drawing/2014/main" id="{5486C30E-A52B-162B-92D8-76E8E8E4CB9C}"/>
              </a:ext>
            </a:extLst>
          </p:cNvPr>
          <p:cNvSpPr/>
          <p:nvPr/>
        </p:nvSpPr>
        <p:spPr>
          <a:xfrm>
            <a:off x="1552135" y="248503"/>
            <a:ext cx="9087729" cy="675141"/>
          </a:xfrm>
          <a:prstGeom prst="roundRect">
            <a:avLst>
              <a:gd name="adj" fmla="val 50000"/>
            </a:avLst>
          </a:prstGeom>
          <a:solidFill>
            <a:srgbClr val="677BAB"/>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400" b="1" dirty="0">
                <a:solidFill>
                  <a:schemeClr val="bg1"/>
                </a:solidFill>
                <a:latin typeface="Calibri" panose="020F0502020204030204" pitchFamily="34" charset="0"/>
                <a:cs typeface="Calibri" panose="020F0502020204030204" pitchFamily="34" charset="0"/>
              </a:rPr>
              <a:t>استراتيجية المناقشة النشطة</a:t>
            </a:r>
          </a:p>
        </p:txBody>
      </p:sp>
    </p:spTree>
    <p:extLst>
      <p:ext uri="{BB962C8B-B14F-4D97-AF65-F5344CB8AC3E}">
        <p14:creationId xmlns:p14="http://schemas.microsoft.com/office/powerpoint/2010/main" val="3082485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2361</TotalTime>
  <Words>1688</Words>
  <Application>Microsoft Office PowerPoint</Application>
  <PresentationFormat>شاشة عريضة</PresentationFormat>
  <Paragraphs>162</Paragraphs>
  <Slides>38</Slides>
  <Notes>2</Notes>
  <HiddenSlides>4</HiddenSlides>
  <MMClips>2</MMClips>
  <ScaleCrop>false</ScaleCrop>
  <HeadingPairs>
    <vt:vector size="6" baseType="variant">
      <vt:variant>
        <vt:lpstr>الخطوط المستخدمة</vt:lpstr>
      </vt:variant>
      <vt:variant>
        <vt:i4>8</vt:i4>
      </vt:variant>
      <vt:variant>
        <vt:lpstr>نسق</vt:lpstr>
      </vt:variant>
      <vt:variant>
        <vt:i4>2</vt:i4>
      </vt:variant>
      <vt:variant>
        <vt:lpstr>عناوين الشرائح</vt:lpstr>
      </vt:variant>
      <vt:variant>
        <vt:i4>38</vt:i4>
      </vt:variant>
    </vt:vector>
  </HeadingPairs>
  <TitlesOfParts>
    <vt:vector size="48" baseType="lpstr">
      <vt:lpstr>Archivo Black</vt:lpstr>
      <vt:lpstr>Arial</vt:lpstr>
      <vt:lpstr>Arial Black</vt:lpstr>
      <vt:lpstr>Calibri</vt:lpstr>
      <vt:lpstr>Calibri Light</vt:lpstr>
      <vt:lpstr>Sakkal Majalla</vt:lpstr>
      <vt:lpstr>StagSans-Medium</vt:lpstr>
      <vt:lpstr>Sultan bold</vt:lpstr>
      <vt:lpstr>نسق Office</vt:lpstr>
      <vt:lpstr>1_نسق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abeer saleh</dc:creator>
  <cp:lastModifiedBy>abeer saleh</cp:lastModifiedBy>
  <cp:revision>65</cp:revision>
  <dcterms:created xsi:type="dcterms:W3CDTF">2023-01-03T14:52:58Z</dcterms:created>
  <dcterms:modified xsi:type="dcterms:W3CDTF">2023-01-19T19:06:33Z</dcterms:modified>
</cp:coreProperties>
</file>