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8" r:id="rId4"/>
    <p:sldId id="270" r:id="rId5"/>
    <p:sldId id="309" r:id="rId6"/>
    <p:sldId id="310" r:id="rId7"/>
    <p:sldId id="311" r:id="rId8"/>
    <p:sldId id="316" r:id="rId9"/>
    <p:sldId id="317" r:id="rId10"/>
    <p:sldId id="318" r:id="rId11"/>
    <p:sldId id="319" r:id="rId12"/>
    <p:sldId id="320" r:id="rId13"/>
    <p:sldId id="321" r:id="rId14"/>
    <p:sldId id="315" r:id="rId15"/>
    <p:sldId id="307" r:id="rId16"/>
    <p:sldId id="268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93D"/>
    <a:srgbClr val="1082CE"/>
    <a:srgbClr val="E2412A"/>
    <a:srgbClr val="1483CB"/>
    <a:srgbClr val="8DA46B"/>
    <a:srgbClr val="23929E"/>
    <a:srgbClr val="61605E"/>
    <a:srgbClr val="C3C5C4"/>
    <a:srgbClr val="2F526B"/>
    <a:srgbClr val="FAC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25C02B-0A96-4869-87BA-1D1344DCE1EE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8DE7A-FCEE-4FFE-AB62-00741A930D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798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DE1F4C-6627-1FD5-6A90-D3E9B6C72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F313BE-FAF6-F35A-F4AC-38818F77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E7F27-30AA-93EB-BA39-8DD78811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6A99B-C63F-EB3F-1CED-CAD3DAE9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149623-F1A2-93E8-9392-D938B9F6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79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D7173C-66B8-979E-1C81-7DFE01BE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649108-B18A-C9D2-7D7C-A09779B1B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0F5E9E-199E-81E0-96A0-E5A6AF69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C33F91-5329-4625-2FF1-926B0BFC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5E7DAA-A33C-4A4B-72C9-D3541958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77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8090D3A-D08B-F464-4265-4730B6769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C36483-72E4-AC24-1D67-9A12D42D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588F4E-32CB-3259-C221-59495502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AEAB4-B530-4F3F-94F4-5AD22C3F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82BC1E-267C-4456-3179-7081628E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5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3643B2-F70A-77E5-9455-277E3335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7D17EA-7CC2-9C4D-7533-4B2C4D9A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C666F1-7937-E874-777D-67D8EAAF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E676E8-B3B1-0CE0-6D66-8854A011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B25034-ADA2-775A-E694-80DFFFE1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CC05B-31EE-BFAB-E941-0620DA5A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5D865F-AA48-8AFC-A819-D5AA22A0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EEDDFE-0EDA-4EBC-AB9B-FAAAEC10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08C350-9C7A-146B-04E9-AF2B9251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F5EAA1-4180-5E5D-1690-7708339A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10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5A06EE-4EBA-8F46-3259-959B91D3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388B44-6145-AA90-676B-2AC759F53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DD8DEA-B7D6-19A3-5F52-A23AFB647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16E001-9FD7-1F0B-3AD3-BB6509BC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659CE1-DB44-48FB-4320-3488DB6B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3E0F56-4280-BA24-117E-2AB18B97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8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CA6330-4F1C-3EE0-5A89-A2226C90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30155A-C073-C715-8710-C9B070A48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9EC8B30-B8FF-B87E-87C6-95D2978CF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FDDD614-8ADF-A1C9-735E-020B5E79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75D635-BCCC-23C5-ADF4-6D987B657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AB2EE4-0B4C-7F7A-AB40-63FD1FBD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727FF0-5B9F-26B9-B809-196DCC93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A63C0-3AF4-DF81-14C4-8D492B6D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79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B87E4C-18C9-58F5-A866-D8EFB93C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18F2BD5-9C40-EE96-EB7C-BFFBA2DF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642095-94EE-AA24-A409-650A0F88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EF1082-ACFF-762D-2A19-2EB84BD7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3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0AD947F-3C72-811E-1881-40968F91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C44020-4B7E-4612-FDB7-7D74744E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1CE904-02A7-EBAA-EC36-CA0DABB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35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6CD38A-AA4B-BAE9-3AC1-A36C49EC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E6372-426F-0940-CDFC-7A148FCE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E771AA-5EF6-C58A-A2A9-BE891D72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E236F3-8CA1-7698-ED65-961BF463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3B560E-148A-E64F-ABEC-62958865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1242C0-59EB-34BB-D066-12173E39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4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23B05E-1B40-8410-A2D0-99DFFD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DF3AC81-42F8-DAD6-38D9-241EF2BC5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E599E3-9F03-DA20-25A0-D64C21D63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6B21F9-DA66-1F23-4AD2-BC1834C0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2F8BCD-D53E-CAA7-AD6B-FC1262D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8496E8-8CCF-F268-A274-5569735E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57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38AC2F-1C9F-08BC-AEA4-ECB857D0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3DD9FF-15B0-6BDB-638F-2D4CABD9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79374B-9CC3-52BD-B1CA-720E6425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D64D-7C4A-4F38-AA6B-D9B099558333}" type="datetimeFigureOut">
              <a:rPr lang="ar-SA" smtClean="0"/>
              <a:t>28/06/44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B6E8B-B1A3-DD56-25F3-B4FA08DC6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44D182-2819-C7BD-D269-B616F78A0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DCDC-BD43-4588-B091-992B95FF0B7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8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داكن, سماء الليل&#10;&#10;تم إنشاء الوصف تلقائياً">
            <a:extLst>
              <a:ext uri="{FF2B5EF4-FFF2-40B4-BE49-F238E27FC236}">
                <a16:creationId xmlns:a16="http://schemas.microsoft.com/office/drawing/2014/main" id="{A206D3A1-6AEA-F3A8-46E5-3B8F7FA56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15E490-3348-0562-0FB0-02BD8533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26" y="158065"/>
            <a:ext cx="2171429" cy="1561905"/>
          </a:xfrm>
          <a:prstGeom prst="rect">
            <a:avLst/>
          </a:prstGeom>
        </p:spPr>
      </p:pic>
      <p:sp>
        <p:nvSpPr>
          <p:cNvPr id="11" name="عنوان 1">
            <a:extLst>
              <a:ext uri="{FF2B5EF4-FFF2-40B4-BE49-F238E27FC236}">
                <a16:creationId xmlns:a16="http://schemas.microsoft.com/office/drawing/2014/main" id="{4F43EEC6-2394-00E7-B3A5-9B8643049EED}"/>
              </a:ext>
            </a:extLst>
          </p:cNvPr>
          <p:cNvSpPr txBox="1">
            <a:spLocks/>
          </p:cNvSpPr>
          <p:nvPr/>
        </p:nvSpPr>
        <p:spPr>
          <a:xfrm>
            <a:off x="1183092" y="2045092"/>
            <a:ext cx="9597448" cy="119223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800" b="1" dirty="0">
                <a:solidFill>
                  <a:srgbClr val="677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 : </a:t>
            </a:r>
            <a: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الذكاء الاصطناعي</a:t>
            </a:r>
            <a:b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800" b="1" dirty="0">
                <a:solidFill>
                  <a:srgbClr val="677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 :</a:t>
            </a:r>
            <a:r>
              <a:rPr lang="ar-SA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الذكاء الاصطناعي </a:t>
            </a:r>
            <a: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البرمجة</a:t>
            </a:r>
          </a:p>
        </p:txBody>
      </p:sp>
      <p:sp>
        <p:nvSpPr>
          <p:cNvPr id="20" name="مخطط انسيابي: محطة طرفية 19">
            <a:extLst>
              <a:ext uri="{FF2B5EF4-FFF2-40B4-BE49-F238E27FC236}">
                <a16:creationId xmlns:a16="http://schemas.microsoft.com/office/drawing/2014/main" id="{726719CE-28BA-8726-BFAC-26C0EB0EF49D}"/>
              </a:ext>
            </a:extLst>
          </p:cNvPr>
          <p:cNvSpPr/>
          <p:nvPr/>
        </p:nvSpPr>
        <p:spPr>
          <a:xfrm>
            <a:off x="4629242" y="448094"/>
            <a:ext cx="2933514" cy="841595"/>
          </a:xfrm>
          <a:prstGeom prst="flowChartTerminator">
            <a:avLst/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تقنية رقمية 2-1</a:t>
            </a:r>
          </a:p>
        </p:txBody>
      </p:sp>
      <p:sp>
        <p:nvSpPr>
          <p:cNvPr id="22" name="عنوان فرعي 2">
            <a:extLst>
              <a:ext uri="{FF2B5EF4-FFF2-40B4-BE49-F238E27FC236}">
                <a16:creationId xmlns:a16="http://schemas.microsoft.com/office/drawing/2014/main" id="{F80F6720-CF7E-00E5-CFC7-2A169BEBC1B8}"/>
              </a:ext>
            </a:extLst>
          </p:cNvPr>
          <p:cNvSpPr txBox="1">
            <a:spLocks/>
          </p:cNvSpPr>
          <p:nvPr/>
        </p:nvSpPr>
        <p:spPr>
          <a:xfrm>
            <a:off x="-148112" y="5282420"/>
            <a:ext cx="3082817" cy="120378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677BA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الاستاذة : </a:t>
            </a:r>
          </a:p>
          <a:p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عبير الغريب</a:t>
            </a:r>
          </a:p>
        </p:txBody>
      </p:sp>
    </p:spTree>
    <p:extLst>
      <p:ext uri="{BB962C8B-B14F-4D97-AF65-F5344CB8AC3E}">
        <p14:creationId xmlns:p14="http://schemas.microsoft.com/office/powerpoint/2010/main" val="136739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إنشاء مشروع سكراتش </a:t>
            </a:r>
          </a:p>
        </p:txBody>
      </p:sp>
      <p:pic>
        <p:nvPicPr>
          <p:cNvPr id="3" name="رسم 2" descr="شارة 3 مع تعبئة خالصة">
            <a:extLst>
              <a:ext uri="{FF2B5EF4-FFF2-40B4-BE49-F238E27FC236}">
                <a16:creationId xmlns:a16="http://schemas.microsoft.com/office/drawing/2014/main" id="{28B11A7E-ED5D-4783-89B3-ABFB0114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2688" y="128102"/>
            <a:ext cx="687049" cy="6870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5E78E1-9DE8-AF0C-6D17-0EFC3D911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1" y="1761968"/>
            <a:ext cx="5095875" cy="31242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7104AA-DA59-55D0-0C68-197D3FD52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986010"/>
            <a:ext cx="54197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5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53151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لإضافة الصور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37A60C-FD8D-D28A-6A79-EC3DB01B4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35" y="1223962"/>
            <a:ext cx="92106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53151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لإضافة الصور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6953D9-4D9E-4185-86A8-979632C8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3" y="1217014"/>
            <a:ext cx="10191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5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لإنشاء المقطع البرمجي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9931876-1B89-2949-9D82-A5DEC172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035" y="803243"/>
            <a:ext cx="4728744" cy="60670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D54B530-5599-793D-F1D4-FAAA718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79" y="1305078"/>
            <a:ext cx="39433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ختامي</a:t>
            </a: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E794649-265D-B590-E593-D2217DE05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50192"/>
              </p:ext>
            </p:extLst>
          </p:nvPr>
        </p:nvGraphicFramePr>
        <p:xfrm>
          <a:off x="791149" y="1768772"/>
          <a:ext cx="10819564" cy="2473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656">
                  <a:extLst>
                    <a:ext uri="{9D8B030D-6E8A-4147-A177-3AD203B41FA5}">
                      <a16:colId xmlns:a16="http://schemas.microsoft.com/office/drawing/2014/main" val="3482868030"/>
                    </a:ext>
                  </a:extLst>
                </a:gridCol>
                <a:gridCol w="8771228">
                  <a:extLst>
                    <a:ext uri="{9D8B030D-6E8A-4147-A177-3AD203B41FA5}">
                      <a16:colId xmlns:a16="http://schemas.microsoft.com/office/drawing/2014/main" val="2221522517"/>
                    </a:ext>
                  </a:extLst>
                </a:gridCol>
                <a:gridCol w="687340">
                  <a:extLst>
                    <a:ext uri="{9D8B030D-6E8A-4147-A177-3AD203B41FA5}">
                      <a16:colId xmlns:a16="http://schemas.microsoft.com/office/drawing/2014/main" val="904030235"/>
                    </a:ext>
                  </a:extLst>
                </a:gridCol>
                <a:gridCol w="687340">
                  <a:extLst>
                    <a:ext uri="{9D8B030D-6E8A-4147-A177-3AD203B41FA5}">
                      <a16:colId xmlns:a16="http://schemas.microsoft.com/office/drawing/2014/main" val="2624718960"/>
                    </a:ext>
                  </a:extLst>
                </a:gridCol>
              </a:tblGrid>
              <a:tr h="494648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حدد الاجابة الصحيحة او الخاطئة بتضليل </a:t>
                      </a:r>
                    </a:p>
                  </a:txBody>
                  <a:tcPr>
                    <a:solidFill>
                      <a:srgbClr val="D5393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صح</a:t>
                      </a:r>
                    </a:p>
                  </a:txBody>
                  <a:tcPr>
                    <a:solidFill>
                      <a:srgbClr val="D539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خطأ</a:t>
                      </a:r>
                    </a:p>
                  </a:txBody>
                  <a:tcPr>
                    <a:solidFill>
                      <a:srgbClr val="D539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36212"/>
                  </a:ext>
                </a:extLst>
              </a:tr>
              <a:tr h="494648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تمت إضافة فئتين جديدتين إلى واجهة سكراتش وهي فئة الصور وفئة المواصلات.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86049"/>
                  </a:ext>
                </a:extLst>
              </a:tr>
              <a:tr h="494648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يتم إنشاء لبنة واحدة لكل تسمية في المشروع 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3711"/>
                  </a:ext>
                </a:extLst>
              </a:tr>
              <a:tr h="494648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تستخدم صورة التعرف ( التسمية ) مع لبنة صورة المظهر 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65394"/>
                  </a:ext>
                </a:extLst>
              </a:tr>
              <a:tr h="494648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يمكن استخدام لبنات فئة الصور كلبنات قائمة بذاتها 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7700"/>
                  </a:ext>
                </a:extLst>
              </a:tr>
            </a:tbl>
          </a:graphicData>
        </a:graphic>
      </p:graphicFrame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FEB66D4-D062-4B01-5B2F-B9A3D5D6B79A}"/>
              </a:ext>
            </a:extLst>
          </p:cNvPr>
          <p:cNvSpPr/>
          <p:nvPr/>
        </p:nvSpPr>
        <p:spPr>
          <a:xfrm>
            <a:off x="1648919" y="2293496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932AEE-99C2-AD0B-8675-BA70A679EE9C}"/>
              </a:ext>
            </a:extLst>
          </p:cNvPr>
          <p:cNvSpPr/>
          <p:nvPr/>
        </p:nvSpPr>
        <p:spPr>
          <a:xfrm>
            <a:off x="966451" y="2293496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6404079-56F2-4A0D-05FF-FDCFD7BA1C13}"/>
              </a:ext>
            </a:extLst>
          </p:cNvPr>
          <p:cNvSpPr/>
          <p:nvPr/>
        </p:nvSpPr>
        <p:spPr>
          <a:xfrm>
            <a:off x="1648919" y="2847996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81FA9E8-F4DF-EA9A-1871-C5784204A65C}"/>
              </a:ext>
            </a:extLst>
          </p:cNvPr>
          <p:cNvSpPr/>
          <p:nvPr/>
        </p:nvSpPr>
        <p:spPr>
          <a:xfrm>
            <a:off x="966451" y="2847996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E11652A-1023-49A4-9C5B-3501D8AC459F}"/>
              </a:ext>
            </a:extLst>
          </p:cNvPr>
          <p:cNvSpPr/>
          <p:nvPr/>
        </p:nvSpPr>
        <p:spPr>
          <a:xfrm>
            <a:off x="1648919" y="3316573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5B6ECF7-1D35-2D62-CA3A-7FA579F791F0}"/>
              </a:ext>
            </a:extLst>
          </p:cNvPr>
          <p:cNvSpPr/>
          <p:nvPr/>
        </p:nvSpPr>
        <p:spPr>
          <a:xfrm>
            <a:off x="966451" y="3316573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01AA172-2AB1-13DA-867A-8AE846A5EF22}"/>
              </a:ext>
            </a:extLst>
          </p:cNvPr>
          <p:cNvSpPr/>
          <p:nvPr/>
        </p:nvSpPr>
        <p:spPr>
          <a:xfrm>
            <a:off x="1648919" y="3816939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75FD9FC-0E5E-B722-CE9C-D99F70AF2BEB}"/>
              </a:ext>
            </a:extLst>
          </p:cNvPr>
          <p:cNvSpPr/>
          <p:nvPr/>
        </p:nvSpPr>
        <p:spPr>
          <a:xfrm>
            <a:off x="966451" y="3816939"/>
            <a:ext cx="329783" cy="3147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DC7ED13-B94B-57E7-90FB-122373E52814}"/>
              </a:ext>
            </a:extLst>
          </p:cNvPr>
          <p:cNvSpPr/>
          <p:nvPr/>
        </p:nvSpPr>
        <p:spPr>
          <a:xfrm>
            <a:off x="1648919" y="2293496"/>
            <a:ext cx="329783" cy="3147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56A19DA5-9728-94C0-33B4-9A3651C53817}"/>
              </a:ext>
            </a:extLst>
          </p:cNvPr>
          <p:cNvSpPr/>
          <p:nvPr/>
        </p:nvSpPr>
        <p:spPr>
          <a:xfrm>
            <a:off x="1648918" y="2847996"/>
            <a:ext cx="329783" cy="3147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976C691-3577-65B3-22EC-305826E14AE6}"/>
              </a:ext>
            </a:extLst>
          </p:cNvPr>
          <p:cNvSpPr/>
          <p:nvPr/>
        </p:nvSpPr>
        <p:spPr>
          <a:xfrm>
            <a:off x="1648918" y="3316572"/>
            <a:ext cx="329783" cy="3147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62F1760-70E5-2BB5-DAC5-074F1CB814D5}"/>
              </a:ext>
            </a:extLst>
          </p:cNvPr>
          <p:cNvSpPr/>
          <p:nvPr/>
        </p:nvSpPr>
        <p:spPr>
          <a:xfrm>
            <a:off x="966450" y="3824963"/>
            <a:ext cx="329783" cy="31479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1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98F10152-07DE-AFD8-471B-DBB4A3B5C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2093526" cy="6772607"/>
          </a:xfrm>
          <a:prstGeom prst="rect">
            <a:avLst/>
          </a:prstGeom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D855FB33-59A5-810C-DC11-DB6555710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8115"/>
              </p:ext>
            </p:extLst>
          </p:nvPr>
        </p:nvGraphicFramePr>
        <p:xfrm>
          <a:off x="1005783" y="2257896"/>
          <a:ext cx="10407638" cy="259080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198078">
                  <a:extLst>
                    <a:ext uri="{9D8B030D-6E8A-4147-A177-3AD203B41FA5}">
                      <a16:colId xmlns:a16="http://schemas.microsoft.com/office/drawing/2014/main" val="3380243027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1310643101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1012142367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4224355080"/>
                    </a:ext>
                  </a:extLst>
                </a:gridCol>
                <a:gridCol w="2302390">
                  <a:extLst>
                    <a:ext uri="{9D8B030D-6E8A-4147-A177-3AD203B41FA5}">
                      <a16:colId xmlns:a16="http://schemas.microsoft.com/office/drawing/2014/main" val="2591333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راضي بشدة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راضي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مقبول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غير راضي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9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الاولى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4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الثانية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5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الثالثة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9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>
                          <a:cs typeface="Sultan bold" pitchFamily="2" charset="-78"/>
                        </a:rPr>
                        <a:t>الرابعة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0" dirty="0"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47946"/>
                  </a:ext>
                </a:extLst>
              </a:tr>
            </a:tbl>
          </a:graphicData>
        </a:graphic>
      </p:graphicFrame>
      <p:sp>
        <p:nvSpPr>
          <p:cNvPr id="17" name="2">
            <a:extLst>
              <a:ext uri="{FF2B5EF4-FFF2-40B4-BE49-F238E27FC236}">
                <a16:creationId xmlns:a16="http://schemas.microsoft.com/office/drawing/2014/main" id="{096A957A-5F53-0889-A73E-5BCF1998F6D4}"/>
              </a:ext>
            </a:extLst>
          </p:cNvPr>
          <p:cNvSpPr/>
          <p:nvPr/>
        </p:nvSpPr>
        <p:spPr>
          <a:xfrm>
            <a:off x="2074038" y="285205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8E51E50-764B-543D-C544-F5930CC9395C}"/>
              </a:ext>
            </a:extLst>
          </p:cNvPr>
          <p:cNvSpPr/>
          <p:nvPr/>
        </p:nvSpPr>
        <p:spPr>
          <a:xfrm>
            <a:off x="2083897" y="285205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8977EEDE-5EDD-894D-65DB-141E3D259EA5}"/>
              </a:ext>
            </a:extLst>
          </p:cNvPr>
          <p:cNvSpPr/>
          <p:nvPr/>
        </p:nvSpPr>
        <p:spPr>
          <a:xfrm>
            <a:off x="4330517" y="2867045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B87F8C3-D230-1C0B-20EE-208C989E1C2D}"/>
              </a:ext>
            </a:extLst>
          </p:cNvPr>
          <p:cNvSpPr/>
          <p:nvPr/>
        </p:nvSpPr>
        <p:spPr>
          <a:xfrm>
            <a:off x="4340376" y="2867045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2">
            <a:extLst>
              <a:ext uri="{FF2B5EF4-FFF2-40B4-BE49-F238E27FC236}">
                <a16:creationId xmlns:a16="http://schemas.microsoft.com/office/drawing/2014/main" id="{ACCA035A-0FF5-4838-66F9-1EC444CAE971}"/>
              </a:ext>
            </a:extLst>
          </p:cNvPr>
          <p:cNvSpPr/>
          <p:nvPr/>
        </p:nvSpPr>
        <p:spPr>
          <a:xfrm>
            <a:off x="6567278" y="285205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D706069-E68D-3A10-0C5D-FC1982D07D79}"/>
              </a:ext>
            </a:extLst>
          </p:cNvPr>
          <p:cNvSpPr/>
          <p:nvPr/>
        </p:nvSpPr>
        <p:spPr>
          <a:xfrm>
            <a:off x="6577137" y="285205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81C2B34A-71E5-BF5C-EFDF-1651F7D8542B}"/>
              </a:ext>
            </a:extLst>
          </p:cNvPr>
          <p:cNvSpPr/>
          <p:nvPr/>
        </p:nvSpPr>
        <p:spPr>
          <a:xfrm>
            <a:off x="8930653" y="285205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1830EFBF-453B-30C2-659E-13EBA3964AD2}"/>
              </a:ext>
            </a:extLst>
          </p:cNvPr>
          <p:cNvSpPr/>
          <p:nvPr/>
        </p:nvSpPr>
        <p:spPr>
          <a:xfrm>
            <a:off x="8940512" y="285205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9C48B334-E19C-CD5B-6811-E964177860FB}"/>
              </a:ext>
            </a:extLst>
          </p:cNvPr>
          <p:cNvSpPr/>
          <p:nvPr/>
        </p:nvSpPr>
        <p:spPr>
          <a:xfrm>
            <a:off x="2074038" y="335627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D9FD95D-750E-8F5E-C9D6-DC86652E2B76}"/>
              </a:ext>
            </a:extLst>
          </p:cNvPr>
          <p:cNvSpPr/>
          <p:nvPr/>
        </p:nvSpPr>
        <p:spPr>
          <a:xfrm>
            <a:off x="2083897" y="335627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id="{00835BCA-87DC-3509-4A5B-53BFC199EB12}"/>
              </a:ext>
            </a:extLst>
          </p:cNvPr>
          <p:cNvSpPr/>
          <p:nvPr/>
        </p:nvSpPr>
        <p:spPr>
          <a:xfrm>
            <a:off x="4330517" y="3371265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AE063A5B-14CF-EF2C-AB41-4D453A711858}"/>
              </a:ext>
            </a:extLst>
          </p:cNvPr>
          <p:cNvSpPr/>
          <p:nvPr/>
        </p:nvSpPr>
        <p:spPr>
          <a:xfrm>
            <a:off x="4340376" y="3371265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id="{D7D92291-EF75-BAF3-7905-6CC4885986FC}"/>
              </a:ext>
            </a:extLst>
          </p:cNvPr>
          <p:cNvSpPr/>
          <p:nvPr/>
        </p:nvSpPr>
        <p:spPr>
          <a:xfrm>
            <a:off x="6567278" y="335627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BFB7546-FC62-F50A-A3C6-4EE6ACDE07B5}"/>
              </a:ext>
            </a:extLst>
          </p:cNvPr>
          <p:cNvSpPr/>
          <p:nvPr/>
        </p:nvSpPr>
        <p:spPr>
          <a:xfrm>
            <a:off x="6577137" y="335627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2">
            <a:extLst>
              <a:ext uri="{FF2B5EF4-FFF2-40B4-BE49-F238E27FC236}">
                <a16:creationId xmlns:a16="http://schemas.microsoft.com/office/drawing/2014/main" id="{D25415C9-8E0F-4DEF-9AA5-F3C31F40A39B}"/>
              </a:ext>
            </a:extLst>
          </p:cNvPr>
          <p:cNvSpPr/>
          <p:nvPr/>
        </p:nvSpPr>
        <p:spPr>
          <a:xfrm>
            <a:off x="8930653" y="3356274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0CF74C28-374C-5A82-6F44-5A3D1B288452}"/>
              </a:ext>
            </a:extLst>
          </p:cNvPr>
          <p:cNvSpPr/>
          <p:nvPr/>
        </p:nvSpPr>
        <p:spPr>
          <a:xfrm>
            <a:off x="8940512" y="3356274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2">
            <a:extLst>
              <a:ext uri="{FF2B5EF4-FFF2-40B4-BE49-F238E27FC236}">
                <a16:creationId xmlns:a16="http://schemas.microsoft.com/office/drawing/2014/main" id="{F80D4351-7153-348E-AF79-E5FDC73500A4}"/>
              </a:ext>
            </a:extLst>
          </p:cNvPr>
          <p:cNvSpPr/>
          <p:nvPr/>
        </p:nvSpPr>
        <p:spPr>
          <a:xfrm>
            <a:off x="2064179" y="391510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8999194E-1496-6ED7-973B-3C7639EF9D0C}"/>
              </a:ext>
            </a:extLst>
          </p:cNvPr>
          <p:cNvSpPr/>
          <p:nvPr/>
        </p:nvSpPr>
        <p:spPr>
          <a:xfrm>
            <a:off x="2074038" y="391510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2">
            <a:extLst>
              <a:ext uri="{FF2B5EF4-FFF2-40B4-BE49-F238E27FC236}">
                <a16:creationId xmlns:a16="http://schemas.microsoft.com/office/drawing/2014/main" id="{41DDCB50-AAB0-7EA0-1B38-3FC236D31F84}"/>
              </a:ext>
            </a:extLst>
          </p:cNvPr>
          <p:cNvSpPr/>
          <p:nvPr/>
        </p:nvSpPr>
        <p:spPr>
          <a:xfrm>
            <a:off x="4320658" y="3930098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62AE677F-430A-4214-6151-7A2198C2066B}"/>
              </a:ext>
            </a:extLst>
          </p:cNvPr>
          <p:cNvSpPr/>
          <p:nvPr/>
        </p:nvSpPr>
        <p:spPr>
          <a:xfrm>
            <a:off x="4330517" y="3930098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2">
            <a:extLst>
              <a:ext uri="{FF2B5EF4-FFF2-40B4-BE49-F238E27FC236}">
                <a16:creationId xmlns:a16="http://schemas.microsoft.com/office/drawing/2014/main" id="{D0A4A8FC-1060-98E9-1C58-863843E04289}"/>
              </a:ext>
            </a:extLst>
          </p:cNvPr>
          <p:cNvSpPr/>
          <p:nvPr/>
        </p:nvSpPr>
        <p:spPr>
          <a:xfrm>
            <a:off x="6557419" y="391510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6D10628-C834-1CC2-BF86-EEB2EE20F4A8}"/>
              </a:ext>
            </a:extLst>
          </p:cNvPr>
          <p:cNvSpPr/>
          <p:nvPr/>
        </p:nvSpPr>
        <p:spPr>
          <a:xfrm>
            <a:off x="6567278" y="391510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id="{8F6046C6-C6AF-0306-9465-5F59959651FA}"/>
              </a:ext>
            </a:extLst>
          </p:cNvPr>
          <p:cNvSpPr/>
          <p:nvPr/>
        </p:nvSpPr>
        <p:spPr>
          <a:xfrm>
            <a:off x="8920794" y="3915107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B27D9AF6-EEF9-BB58-B295-11398E3F1AEF}"/>
              </a:ext>
            </a:extLst>
          </p:cNvPr>
          <p:cNvSpPr/>
          <p:nvPr/>
        </p:nvSpPr>
        <p:spPr>
          <a:xfrm>
            <a:off x="8930653" y="3915107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7F07BE84-DE9D-E869-F009-110AF64D1A7A}"/>
              </a:ext>
            </a:extLst>
          </p:cNvPr>
          <p:cNvSpPr/>
          <p:nvPr/>
        </p:nvSpPr>
        <p:spPr>
          <a:xfrm>
            <a:off x="2064179" y="4449310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35CCBC12-9D7C-2EB3-4423-8BF242615985}"/>
              </a:ext>
            </a:extLst>
          </p:cNvPr>
          <p:cNvSpPr/>
          <p:nvPr/>
        </p:nvSpPr>
        <p:spPr>
          <a:xfrm>
            <a:off x="2074038" y="4449310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BB939605-9CDC-01AF-4E88-6DF78ACF3393}"/>
              </a:ext>
            </a:extLst>
          </p:cNvPr>
          <p:cNvSpPr/>
          <p:nvPr/>
        </p:nvSpPr>
        <p:spPr>
          <a:xfrm>
            <a:off x="4320658" y="4464301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BD65FE94-8FCE-187E-61B4-604FBBE6821E}"/>
              </a:ext>
            </a:extLst>
          </p:cNvPr>
          <p:cNvSpPr/>
          <p:nvPr/>
        </p:nvSpPr>
        <p:spPr>
          <a:xfrm>
            <a:off x="4330517" y="4464301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2">
            <a:extLst>
              <a:ext uri="{FF2B5EF4-FFF2-40B4-BE49-F238E27FC236}">
                <a16:creationId xmlns:a16="http://schemas.microsoft.com/office/drawing/2014/main" id="{7AC6A510-9E5E-ACF4-0576-13891537E2F3}"/>
              </a:ext>
            </a:extLst>
          </p:cNvPr>
          <p:cNvSpPr/>
          <p:nvPr/>
        </p:nvSpPr>
        <p:spPr>
          <a:xfrm>
            <a:off x="6557419" y="4449310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D1740CFB-12CD-82BB-3A89-FC2053EB087F}"/>
              </a:ext>
            </a:extLst>
          </p:cNvPr>
          <p:cNvSpPr/>
          <p:nvPr/>
        </p:nvSpPr>
        <p:spPr>
          <a:xfrm>
            <a:off x="6567278" y="4449310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7FF35F8B-9B23-4D33-480E-4B46682E029E}"/>
              </a:ext>
            </a:extLst>
          </p:cNvPr>
          <p:cNvSpPr/>
          <p:nvPr/>
        </p:nvSpPr>
        <p:spPr>
          <a:xfrm>
            <a:off x="8920794" y="4449310"/>
            <a:ext cx="359764" cy="3447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D0EFE8C5-EF52-7AB5-64E0-D84830C5ED63}"/>
              </a:ext>
            </a:extLst>
          </p:cNvPr>
          <p:cNvSpPr/>
          <p:nvPr/>
        </p:nvSpPr>
        <p:spPr>
          <a:xfrm>
            <a:off x="8930653" y="4449310"/>
            <a:ext cx="359764" cy="344774"/>
          </a:xfrm>
          <a:prstGeom prst="ellipse">
            <a:avLst/>
          </a:prstGeom>
          <a:solidFill>
            <a:srgbClr val="E9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9211DF1-31E1-D061-EEE6-9031FB25C57E}"/>
              </a:ext>
            </a:extLst>
          </p:cNvPr>
          <p:cNvSpPr/>
          <p:nvPr/>
        </p:nvSpPr>
        <p:spPr>
          <a:xfrm>
            <a:off x="1552135" y="135961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التحفيز والتعزيز</a:t>
            </a:r>
          </a:p>
        </p:txBody>
      </p:sp>
    </p:spTree>
    <p:extLst>
      <p:ext uri="{BB962C8B-B14F-4D97-AF65-F5344CB8AC3E}">
        <p14:creationId xmlns:p14="http://schemas.microsoft.com/office/powerpoint/2010/main" val="28741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نظارة ثلاثية الأبعاد مع تعبئة خالصة">
            <a:extLst>
              <a:ext uri="{FF2B5EF4-FFF2-40B4-BE49-F238E27FC236}">
                <a16:creationId xmlns:a16="http://schemas.microsoft.com/office/drawing/2014/main" id="{478C11C2-9668-5C41-B337-AB75E4D6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880" y="1802181"/>
            <a:ext cx="474518" cy="4745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F8F3176-2F03-87EE-DB70-AB529922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22" y="970672"/>
            <a:ext cx="8360392" cy="560286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FE483DE-F3FF-111B-F248-3E25D6DD49A9}"/>
              </a:ext>
            </a:extLst>
          </p:cNvPr>
          <p:cNvSpPr txBox="1"/>
          <p:nvPr/>
        </p:nvSpPr>
        <p:spPr>
          <a:xfrm>
            <a:off x="2799471" y="1140461"/>
            <a:ext cx="4620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2254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الواجب الخاص بالدرس في دفتر المهام والواجبات.</a:t>
            </a:r>
            <a:endParaRPr lang="ar-SA" sz="4000" b="1" dirty="0">
              <a:solidFill>
                <a:srgbClr val="122546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52D423-303D-2466-A46A-0CD0D10CDA20}"/>
              </a:ext>
            </a:extLst>
          </p:cNvPr>
          <p:cNvSpPr/>
          <p:nvPr/>
        </p:nvSpPr>
        <p:spPr>
          <a:xfrm>
            <a:off x="1552135" y="135961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الواجب والمهام الادائية</a:t>
            </a:r>
          </a:p>
        </p:txBody>
      </p:sp>
    </p:spTree>
    <p:extLst>
      <p:ext uri="{BB962C8B-B14F-4D97-AF65-F5344CB8AC3E}">
        <p14:creationId xmlns:p14="http://schemas.microsoft.com/office/powerpoint/2010/main" val="46907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الحضور والغياب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FCEA937-6111-CC22-3483-03F11F545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1188080"/>
            <a:ext cx="5541818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الدرس السابق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724EBEE-3318-5D09-6BA9-D9193DB42B17}"/>
              </a:ext>
            </a:extLst>
          </p:cNvPr>
          <p:cNvSpPr/>
          <p:nvPr/>
        </p:nvSpPr>
        <p:spPr>
          <a:xfrm rot="20675026">
            <a:off x="2604546" y="1589274"/>
            <a:ext cx="6271863" cy="2437048"/>
          </a:xfrm>
          <a:prstGeom prst="rect">
            <a:avLst/>
          </a:prstGeom>
          <a:solidFill>
            <a:srgbClr val="D8E6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من تطبيقات تعلم الآلة وتتمثل في اتخاذ قرارات استراتيجية بناء على الأفكار الرئيسة من البيانات المعالجة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‌ذكاء الأعمال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‌بالحكومة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‌التقنية الحيوية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195D129-B76F-AC86-4173-4AA64426F482}"/>
              </a:ext>
            </a:extLst>
          </p:cNvPr>
          <p:cNvSpPr/>
          <p:nvPr/>
        </p:nvSpPr>
        <p:spPr>
          <a:xfrm>
            <a:off x="5455702" y="2613898"/>
            <a:ext cx="6365107" cy="2545980"/>
          </a:xfrm>
          <a:prstGeom prst="rect">
            <a:avLst/>
          </a:prstGeom>
          <a:solidFill>
            <a:srgbClr val="98B37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من تطبيقات تعلم الآلة وتتمثل في تحليل أنماط المواطنين للحصول على توزيع أفضل للموارد والأصول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‌ذكاء الأعمال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‌الحكومة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‌التقنية الحيوية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0E6ABFA-1585-C431-6376-4F06C20E017D}"/>
              </a:ext>
            </a:extLst>
          </p:cNvPr>
          <p:cNvSpPr/>
          <p:nvPr/>
        </p:nvSpPr>
        <p:spPr>
          <a:xfrm rot="1282718">
            <a:off x="395219" y="2007495"/>
            <a:ext cx="6444983" cy="2843010"/>
          </a:xfrm>
          <a:prstGeom prst="rect">
            <a:avLst/>
          </a:prstGeom>
          <a:solidFill>
            <a:srgbClr val="F4DA6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من تطبيقات تعلم الآلة وتتمثل في السيارات ذاتية القيادة لحل مشكلة الازدحام المروري في المدن الذكية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‌التقنية الحيوية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‌الطاقة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‌النقل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5761BD6-5749-B1BE-A4FE-94E80FFAEB53}"/>
              </a:ext>
            </a:extLst>
          </p:cNvPr>
          <p:cNvSpPr/>
          <p:nvPr/>
        </p:nvSpPr>
        <p:spPr>
          <a:xfrm>
            <a:off x="2313981" y="3886888"/>
            <a:ext cx="6773517" cy="2843010"/>
          </a:xfrm>
          <a:prstGeom prst="rect">
            <a:avLst/>
          </a:prstGeom>
          <a:solidFill>
            <a:srgbClr val="CF9F9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هي التعيين المستخرج لقيم الإدخال من مجموعة البيانات إلى مجموعة محددة بوضوح من قيم الإخراج أو النتائج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الدالة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الخوارزمية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مجموعة البيانات</a:t>
            </a:r>
          </a:p>
        </p:txBody>
      </p:sp>
    </p:spTree>
    <p:extLst>
      <p:ext uri="{BB962C8B-B14F-4D97-AF65-F5344CB8AC3E}">
        <p14:creationId xmlns:p14="http://schemas.microsoft.com/office/powerpoint/2010/main" val="2471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06807D3-14B7-8329-910C-2706F43D7868}"/>
              </a:ext>
            </a:extLst>
          </p:cNvPr>
          <p:cNvSpPr txBox="1"/>
          <p:nvPr/>
        </p:nvSpPr>
        <p:spPr>
          <a:xfrm>
            <a:off x="3713310" y="1054056"/>
            <a:ext cx="7509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تحقق التكامل بين منصتي سكراتش وتعلم الآلة للأطفال.</a:t>
            </a:r>
          </a:p>
        </p:txBody>
      </p:sp>
      <p:sp>
        <p:nvSpPr>
          <p:cNvPr id="4" name="Google Shape;915;p14">
            <a:extLst>
              <a:ext uri="{FF2B5EF4-FFF2-40B4-BE49-F238E27FC236}">
                <a16:creationId xmlns:a16="http://schemas.microsoft.com/office/drawing/2014/main" id="{EC9549A4-34F9-295D-258A-61FC84117F3D}"/>
              </a:ext>
            </a:extLst>
          </p:cNvPr>
          <p:cNvSpPr/>
          <p:nvPr/>
        </p:nvSpPr>
        <p:spPr>
          <a:xfrm>
            <a:off x="11173253" y="1066738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" name="Google Shape;916;p14">
            <a:extLst>
              <a:ext uri="{FF2B5EF4-FFF2-40B4-BE49-F238E27FC236}">
                <a16:creationId xmlns:a16="http://schemas.microsoft.com/office/drawing/2014/main" id="{A30452D4-F74C-798F-F2D0-5AA22B6FEBCC}"/>
              </a:ext>
            </a:extLst>
          </p:cNvPr>
          <p:cNvSpPr/>
          <p:nvPr/>
        </p:nvSpPr>
        <p:spPr>
          <a:xfrm>
            <a:off x="11173253" y="1741401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" name="Google Shape;917;p14">
            <a:extLst>
              <a:ext uri="{FF2B5EF4-FFF2-40B4-BE49-F238E27FC236}">
                <a16:creationId xmlns:a16="http://schemas.microsoft.com/office/drawing/2014/main" id="{CC7487B7-55DA-BE47-C730-7ECE092262D6}"/>
              </a:ext>
            </a:extLst>
          </p:cNvPr>
          <p:cNvSpPr/>
          <p:nvPr/>
        </p:nvSpPr>
        <p:spPr>
          <a:xfrm>
            <a:off x="11173253" y="2416063"/>
            <a:ext cx="563400" cy="56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" name="Google Shape;922;p14">
            <a:extLst>
              <a:ext uri="{FF2B5EF4-FFF2-40B4-BE49-F238E27FC236}">
                <a16:creationId xmlns:a16="http://schemas.microsoft.com/office/drawing/2014/main" id="{197B26D8-8C9F-0694-DB61-D37AF46D99FD}"/>
              </a:ext>
            </a:extLst>
          </p:cNvPr>
          <p:cNvSpPr/>
          <p:nvPr/>
        </p:nvSpPr>
        <p:spPr>
          <a:xfrm>
            <a:off x="11283405" y="2479313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772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3;p14">
            <a:extLst>
              <a:ext uri="{FF2B5EF4-FFF2-40B4-BE49-F238E27FC236}">
                <a16:creationId xmlns:a16="http://schemas.microsoft.com/office/drawing/2014/main" id="{187BCD39-09E1-DF7F-30A7-1381FB3A4785}"/>
              </a:ext>
            </a:extLst>
          </p:cNvPr>
          <p:cNvSpPr/>
          <p:nvPr/>
        </p:nvSpPr>
        <p:spPr>
          <a:xfrm>
            <a:off x="11215367" y="1836638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772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4;p14">
            <a:extLst>
              <a:ext uri="{FF2B5EF4-FFF2-40B4-BE49-F238E27FC236}">
                <a16:creationId xmlns:a16="http://schemas.microsoft.com/office/drawing/2014/main" id="{8E009910-7254-2504-DA6C-D8979CB35D65}"/>
              </a:ext>
            </a:extLst>
          </p:cNvPr>
          <p:cNvSpPr/>
          <p:nvPr/>
        </p:nvSpPr>
        <p:spPr>
          <a:xfrm>
            <a:off x="11215355" y="1107326"/>
            <a:ext cx="438806" cy="477153"/>
          </a:xfrm>
          <a:custGeom>
            <a:avLst/>
            <a:gdLst/>
            <a:ahLst/>
            <a:cxnLst/>
            <a:rect l="l" t="t" r="r" b="b"/>
            <a:pathLst>
              <a:path w="1132403" h="1871189" extrusionOk="0">
                <a:moveTo>
                  <a:pt x="0" y="932567"/>
                </a:moveTo>
                <a:lnTo>
                  <a:pt x="272504" y="569229"/>
                </a:lnTo>
                <a:lnTo>
                  <a:pt x="436006" y="1235348"/>
                </a:lnTo>
                <a:lnTo>
                  <a:pt x="654008" y="0"/>
                </a:lnTo>
                <a:lnTo>
                  <a:pt x="1132403" y="242225"/>
                </a:lnTo>
                <a:lnTo>
                  <a:pt x="472339" y="1871189"/>
                </a:lnTo>
                <a:lnTo>
                  <a:pt x="0" y="932567"/>
                </a:lnTo>
                <a:close/>
              </a:path>
            </a:pathLst>
          </a:custGeom>
          <a:solidFill>
            <a:srgbClr val="DD772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C18E8E7-CB96-5256-557B-6A01B0B04377}"/>
              </a:ext>
            </a:extLst>
          </p:cNvPr>
          <p:cNvSpPr txBox="1"/>
          <p:nvPr/>
        </p:nvSpPr>
        <p:spPr>
          <a:xfrm>
            <a:off x="3856592" y="1748349"/>
            <a:ext cx="7358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معرفة تطبيقات تعلم الألة.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F2B60E-AF74-0208-EC5F-11590D8F9227}"/>
              </a:ext>
            </a:extLst>
          </p:cNvPr>
          <p:cNvSpPr txBox="1"/>
          <p:nvPr/>
        </p:nvSpPr>
        <p:spPr>
          <a:xfrm>
            <a:off x="969423" y="2354579"/>
            <a:ext cx="10253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إنشاء نموذج تعلم الآلة باستخدام سكراتش يهدف الى التعرف على الصور وتمييزيها.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3A3B892-F01D-6E63-E751-557B1D86ADFA}"/>
              </a:ext>
            </a:extLst>
          </p:cNvPr>
          <p:cNvSpPr/>
          <p:nvPr/>
        </p:nvSpPr>
        <p:spPr>
          <a:xfrm>
            <a:off x="1621736" y="115080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نواتج التعلم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045F6E1-3BC7-5876-00B0-7109B1F5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0" y="2956466"/>
            <a:ext cx="2227797" cy="37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قبلي</a:t>
            </a:r>
          </a:p>
        </p:txBody>
      </p:sp>
      <p:pic>
        <p:nvPicPr>
          <p:cNvPr id="2" name="Picture 2" descr="Scratch Review | PCMag">
            <a:extLst>
              <a:ext uri="{FF2B5EF4-FFF2-40B4-BE49-F238E27FC236}">
                <a16:creationId xmlns:a16="http://schemas.microsoft.com/office/drawing/2014/main" id="{CF139109-4861-B2ED-91DC-6AF166B3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56" y="2905017"/>
            <a:ext cx="4513408" cy="2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FDEFEA4-DDB4-9BC9-ACD0-342E6F1880C1}"/>
              </a:ext>
            </a:extLst>
          </p:cNvPr>
          <p:cNvSpPr txBox="1"/>
          <p:nvPr/>
        </p:nvSpPr>
        <p:spPr>
          <a:xfrm>
            <a:off x="2059426" y="1658490"/>
            <a:ext cx="75092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تعرفون عن برنامج ؟ </a:t>
            </a:r>
          </a:p>
        </p:txBody>
      </p:sp>
    </p:spTree>
    <p:extLst>
      <p:ext uri="{BB962C8B-B14F-4D97-AF65-F5344CB8AC3E}">
        <p14:creationId xmlns:p14="http://schemas.microsoft.com/office/powerpoint/2010/main" val="381499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مشروع في تعلم الآلة</a:t>
            </a:r>
          </a:p>
        </p:txBody>
      </p:sp>
      <p:sp>
        <p:nvSpPr>
          <p:cNvPr id="2" name="Google Shape;299;p14">
            <a:extLst>
              <a:ext uri="{FF2B5EF4-FFF2-40B4-BE49-F238E27FC236}">
                <a16:creationId xmlns:a16="http://schemas.microsoft.com/office/drawing/2014/main" id="{C60FFB49-3E50-2010-47CA-AB2854683F4A}"/>
              </a:ext>
            </a:extLst>
          </p:cNvPr>
          <p:cNvSpPr>
            <a:spLocks/>
          </p:cNvSpPr>
          <p:nvPr/>
        </p:nvSpPr>
        <p:spPr bwMode="auto">
          <a:xfrm>
            <a:off x="2097881" y="2794000"/>
            <a:ext cx="2760663" cy="635000"/>
          </a:xfrm>
          <a:custGeom>
            <a:avLst/>
            <a:gdLst>
              <a:gd name="T0" fmla="*/ 669 w 753"/>
              <a:gd name="T1" fmla="*/ 173 h 173"/>
              <a:gd name="T2" fmla="*/ 10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10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10" y="173"/>
                  <a:pt x="10" y="173"/>
                  <a:pt x="10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10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616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300;p14">
            <a:extLst>
              <a:ext uri="{FF2B5EF4-FFF2-40B4-BE49-F238E27FC236}">
                <a16:creationId xmlns:a16="http://schemas.microsoft.com/office/drawing/2014/main" id="{85970598-48CA-68D5-2798-82972EF2D5B5}"/>
              </a:ext>
            </a:extLst>
          </p:cNvPr>
          <p:cNvSpPr>
            <a:spLocks/>
          </p:cNvSpPr>
          <p:nvPr/>
        </p:nvSpPr>
        <p:spPr bwMode="auto">
          <a:xfrm>
            <a:off x="4715669" y="2794000"/>
            <a:ext cx="2760662" cy="635000"/>
          </a:xfrm>
          <a:custGeom>
            <a:avLst/>
            <a:gdLst>
              <a:gd name="T0" fmla="*/ 669 w 753"/>
              <a:gd name="T1" fmla="*/ 173 h 173"/>
              <a:gd name="T2" fmla="*/ 9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9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9" y="173"/>
                  <a:pt x="9" y="173"/>
                  <a:pt x="9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9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C3C5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301;p14">
            <a:extLst>
              <a:ext uri="{FF2B5EF4-FFF2-40B4-BE49-F238E27FC236}">
                <a16:creationId xmlns:a16="http://schemas.microsoft.com/office/drawing/2014/main" id="{FD2301EB-1013-E835-D1CA-D11058D6F399}"/>
              </a:ext>
            </a:extLst>
          </p:cNvPr>
          <p:cNvSpPr>
            <a:spLocks/>
          </p:cNvSpPr>
          <p:nvPr/>
        </p:nvSpPr>
        <p:spPr bwMode="auto">
          <a:xfrm>
            <a:off x="7333456" y="2794000"/>
            <a:ext cx="2759075" cy="635000"/>
          </a:xfrm>
          <a:custGeom>
            <a:avLst/>
            <a:gdLst>
              <a:gd name="T0" fmla="*/ 669 w 753"/>
              <a:gd name="T1" fmla="*/ 173 h 173"/>
              <a:gd name="T2" fmla="*/ 9 w 753"/>
              <a:gd name="T3" fmla="*/ 173 h 173"/>
              <a:gd name="T4" fmla="*/ 3 w 753"/>
              <a:gd name="T5" fmla="*/ 164 h 173"/>
              <a:gd name="T6" fmla="*/ 73 w 753"/>
              <a:gd name="T7" fmla="*/ 89 h 173"/>
              <a:gd name="T8" fmla="*/ 73 w 753"/>
              <a:gd name="T9" fmla="*/ 83 h 173"/>
              <a:gd name="T10" fmla="*/ 3 w 753"/>
              <a:gd name="T11" fmla="*/ 8 h 173"/>
              <a:gd name="T12" fmla="*/ 9 w 753"/>
              <a:gd name="T13" fmla="*/ 0 h 173"/>
              <a:gd name="T14" fmla="*/ 669 w 753"/>
              <a:gd name="T15" fmla="*/ 0 h 173"/>
              <a:gd name="T16" fmla="*/ 675 w 753"/>
              <a:gd name="T17" fmla="*/ 2 h 173"/>
              <a:gd name="T18" fmla="*/ 751 w 753"/>
              <a:gd name="T19" fmla="*/ 83 h 173"/>
              <a:gd name="T20" fmla="*/ 751 w 753"/>
              <a:gd name="T21" fmla="*/ 89 h 173"/>
              <a:gd name="T22" fmla="*/ 675 w 753"/>
              <a:gd name="T23" fmla="*/ 170 h 173"/>
              <a:gd name="T24" fmla="*/ 669 w 753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3" h="173" extrusionOk="0">
                <a:moveTo>
                  <a:pt x="669" y="173"/>
                </a:moveTo>
                <a:cubicBezTo>
                  <a:pt x="9" y="173"/>
                  <a:pt x="9" y="173"/>
                  <a:pt x="9" y="173"/>
                </a:cubicBezTo>
                <a:cubicBezTo>
                  <a:pt x="3" y="173"/>
                  <a:pt x="0" y="168"/>
                  <a:pt x="3" y="164"/>
                </a:cubicBezTo>
                <a:cubicBezTo>
                  <a:pt x="73" y="89"/>
                  <a:pt x="73" y="89"/>
                  <a:pt x="73" y="89"/>
                </a:cubicBezTo>
                <a:cubicBezTo>
                  <a:pt x="75" y="87"/>
                  <a:pt x="75" y="85"/>
                  <a:pt x="73" y="83"/>
                </a:cubicBezTo>
                <a:cubicBezTo>
                  <a:pt x="3" y="8"/>
                  <a:pt x="3" y="8"/>
                  <a:pt x="3" y="8"/>
                </a:cubicBezTo>
                <a:cubicBezTo>
                  <a:pt x="0" y="4"/>
                  <a:pt x="3" y="0"/>
                  <a:pt x="9" y="0"/>
                </a:cubicBezTo>
                <a:cubicBezTo>
                  <a:pt x="669" y="0"/>
                  <a:pt x="669" y="0"/>
                  <a:pt x="669" y="0"/>
                </a:cubicBezTo>
                <a:cubicBezTo>
                  <a:pt x="671" y="0"/>
                  <a:pt x="674" y="1"/>
                  <a:pt x="675" y="2"/>
                </a:cubicBezTo>
                <a:cubicBezTo>
                  <a:pt x="751" y="83"/>
                  <a:pt x="751" y="83"/>
                  <a:pt x="751" y="83"/>
                </a:cubicBezTo>
                <a:cubicBezTo>
                  <a:pt x="753" y="85"/>
                  <a:pt x="753" y="87"/>
                  <a:pt x="751" y="89"/>
                </a:cubicBezTo>
                <a:cubicBezTo>
                  <a:pt x="675" y="170"/>
                  <a:pt x="675" y="170"/>
                  <a:pt x="675" y="170"/>
                </a:cubicBezTo>
                <a:cubicBezTo>
                  <a:pt x="674" y="172"/>
                  <a:pt x="671" y="173"/>
                  <a:pt x="669" y="173"/>
                </a:cubicBezTo>
                <a:close/>
              </a:path>
            </a:pathLst>
          </a:custGeom>
          <a:solidFill>
            <a:srgbClr val="2F5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" name="Google Shape;311;p14">
            <a:extLst>
              <a:ext uri="{FF2B5EF4-FFF2-40B4-BE49-F238E27FC236}">
                <a16:creationId xmlns:a16="http://schemas.microsoft.com/office/drawing/2014/main" id="{6D7EEF71-04F5-A9F7-DF5F-1B48FEC39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1" y="3429000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61605E"/>
              </a:buClr>
              <a:buSzPts val="2300"/>
            </a:pPr>
            <a:r>
              <a:rPr lang="ar-SA" altLang="en-US" sz="2800" b="1" dirty="0">
                <a:solidFill>
                  <a:srgbClr val="61605E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الانشاء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312;p14">
            <a:extLst>
              <a:ext uri="{FF2B5EF4-FFF2-40B4-BE49-F238E27FC236}">
                <a16:creationId xmlns:a16="http://schemas.microsoft.com/office/drawing/2014/main" id="{D5275D18-CDCB-5993-4F74-F93E1C884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5" y="3491355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9A9C9B"/>
              </a:buClr>
              <a:buSzPts val="2300"/>
            </a:pPr>
            <a:r>
              <a:rPr lang="ar-SA" altLang="en-US" sz="2800" b="1" dirty="0">
                <a:solidFill>
                  <a:srgbClr val="9A9C9B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الاختيار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Google Shape;313;p14">
            <a:extLst>
              <a:ext uri="{FF2B5EF4-FFF2-40B4-BE49-F238E27FC236}">
                <a16:creationId xmlns:a16="http://schemas.microsoft.com/office/drawing/2014/main" id="{1B87A295-9167-E35D-BA60-477676C3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061" y="3506546"/>
            <a:ext cx="1609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Clr>
                <a:srgbClr val="2F526B"/>
              </a:buClr>
              <a:buSzPts val="2300"/>
            </a:pPr>
            <a:r>
              <a:rPr lang="ar-SA" altLang="en-US" sz="2800" b="1" dirty="0">
                <a:solidFill>
                  <a:srgbClr val="2F526B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Semibold" panose="020B0706030804020204" pitchFamily="34" charset="0"/>
              </a:rPr>
              <a:t>التدريب</a:t>
            </a:r>
            <a:endParaRPr lang="ar-EG" altLang="en-US" sz="2800" b="1" dirty="0">
              <a:solidFill>
                <a:srgbClr val="2F526B"/>
              </a:solidFill>
              <a:latin typeface="Calibri" panose="020F0502020204030204" pitchFamily="34" charset="0"/>
              <a:cs typeface="Calibri" panose="020F050202020403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Google Shape;318;p14">
            <a:extLst>
              <a:ext uri="{FF2B5EF4-FFF2-40B4-BE49-F238E27FC236}">
                <a16:creationId xmlns:a16="http://schemas.microsoft.com/office/drawing/2014/main" id="{58E91F42-1C7D-D328-BA23-D88B66E5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7" y="3924742"/>
            <a:ext cx="3868399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إنشاء لعبة في سكراتش تستخدم قدرة الحاسب للتعرف على الأمثلة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endParaRPr lang="ar-EG" altLang="en-US" sz="2400" b="1" dirty="0">
              <a:latin typeface="Calibri" panose="020F0502020204030204" pitchFamily="34" charset="0"/>
              <a:cs typeface="Calibri" panose="020F050202020403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Google Shape;319;p14">
            <a:extLst>
              <a:ext uri="{FF2B5EF4-FFF2-40B4-BE49-F238E27FC236}">
                <a16:creationId xmlns:a16="http://schemas.microsoft.com/office/drawing/2014/main" id="{F283DAF4-1CDE-5735-83D4-EC6650B82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256" y="3991417"/>
            <a:ext cx="2759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استخدام الأمثلة لتدريب الحاسب على التعرف عليها</a:t>
            </a:r>
          </a:p>
        </p:txBody>
      </p:sp>
      <p:sp>
        <p:nvSpPr>
          <p:cNvPr id="11" name="Google Shape;320;p14">
            <a:extLst>
              <a:ext uri="{FF2B5EF4-FFF2-40B4-BE49-F238E27FC236}">
                <a16:creationId xmlns:a16="http://schemas.microsoft.com/office/drawing/2014/main" id="{F4ACEB5B-FAC8-1E93-7DC0-1708BC80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331" y="3994306"/>
            <a:ext cx="3625799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  <a:buSzPts val="1400"/>
            </a:pPr>
            <a:r>
              <a:rPr lang="ar-EG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جمع أمثلة للأشياء المراد من الحاسب</a:t>
            </a:r>
            <a:r>
              <a:rPr lang="ar-SA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r>
              <a:rPr lang="ar-EG" alt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التعرف عليها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E1E09FA-21D9-D3F6-35FD-0CE70BF4EAF0}"/>
              </a:ext>
            </a:extLst>
          </p:cNvPr>
          <p:cNvSpPr txBox="1"/>
          <p:nvPr/>
        </p:nvSpPr>
        <p:spPr>
          <a:xfrm>
            <a:off x="2179348" y="1305342"/>
            <a:ext cx="75092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 هو استخدام النموذج الذي تم إنشاؤه في الدرس السابق لإنشاء لعبة في سكراتش .</a:t>
            </a:r>
          </a:p>
        </p:txBody>
      </p:sp>
    </p:spTree>
    <p:extLst>
      <p:ext uri="{BB962C8B-B14F-4D97-AF65-F5344CB8AC3E}">
        <p14:creationId xmlns:p14="http://schemas.microsoft.com/office/powerpoint/2010/main" val="4624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9" grpId="0"/>
          <p:bldP spid="10" grpId="0"/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إنشاء مشروع سكراتش </a:t>
            </a:r>
          </a:p>
        </p:txBody>
      </p:sp>
      <p:pic>
        <p:nvPicPr>
          <p:cNvPr id="3" name="رسم 2" descr="شارة 3 مع تعبئة خالصة">
            <a:extLst>
              <a:ext uri="{FF2B5EF4-FFF2-40B4-BE49-F238E27FC236}">
                <a16:creationId xmlns:a16="http://schemas.microsoft.com/office/drawing/2014/main" id="{28B11A7E-ED5D-4783-89B3-ABFB0114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2688" y="128102"/>
            <a:ext cx="687049" cy="6870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A9B5AC1-8446-22A5-7A18-E457704D7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70" y="1075934"/>
            <a:ext cx="78105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إنشاء مشروع سكراتش </a:t>
            </a:r>
          </a:p>
        </p:txBody>
      </p:sp>
      <p:pic>
        <p:nvPicPr>
          <p:cNvPr id="3" name="رسم 2" descr="شارة 3 مع تعبئة خالصة">
            <a:extLst>
              <a:ext uri="{FF2B5EF4-FFF2-40B4-BE49-F238E27FC236}">
                <a16:creationId xmlns:a16="http://schemas.microsoft.com/office/drawing/2014/main" id="{28B11A7E-ED5D-4783-89B3-ABFB0114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2688" y="128102"/>
            <a:ext cx="687049" cy="6870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607F78D-28EB-FC76-209D-7FFE0B8E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27" y="1039786"/>
            <a:ext cx="5448300" cy="32194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992E906-9FF2-D46A-6EA3-1D928564DE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0373" y="2696148"/>
            <a:ext cx="7291778" cy="40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6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DE98A2D-B1ED-842C-D2C8-CD63ACD0DDE5}"/>
              </a:ext>
            </a:extLst>
          </p:cNvPr>
          <p:cNvSpPr/>
          <p:nvPr/>
        </p:nvSpPr>
        <p:spPr>
          <a:xfrm>
            <a:off x="1552135" y="128102"/>
            <a:ext cx="9087729" cy="675141"/>
          </a:xfrm>
          <a:prstGeom prst="roundRect">
            <a:avLst>
              <a:gd name="adj" fmla="val 50000"/>
            </a:avLst>
          </a:prstGeom>
          <a:solidFill>
            <a:srgbClr val="677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إنشاء مشروع سكراتش </a:t>
            </a:r>
          </a:p>
        </p:txBody>
      </p:sp>
      <p:pic>
        <p:nvPicPr>
          <p:cNvPr id="3" name="رسم 2" descr="شارة 3 مع تعبئة خالصة">
            <a:extLst>
              <a:ext uri="{FF2B5EF4-FFF2-40B4-BE49-F238E27FC236}">
                <a16:creationId xmlns:a16="http://schemas.microsoft.com/office/drawing/2014/main" id="{28B11A7E-ED5D-4783-89B3-ABFB0114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2688" y="128102"/>
            <a:ext cx="687049" cy="6870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02115F4-B92D-CAAE-A982-2C277E693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753" y="1410324"/>
            <a:ext cx="9315450" cy="4876800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7864883-05A5-A517-4969-9A35FE8ED8A5}"/>
              </a:ext>
            </a:extLst>
          </p:cNvPr>
          <p:cNvSpPr/>
          <p:nvPr/>
        </p:nvSpPr>
        <p:spPr>
          <a:xfrm>
            <a:off x="74950" y="4642578"/>
            <a:ext cx="2232753" cy="9443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08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108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الفئات الجديدة من مشروع تعلم الآلة.</a:t>
            </a:r>
          </a:p>
        </p:txBody>
      </p:sp>
    </p:spTree>
    <p:extLst>
      <p:ext uri="{BB962C8B-B14F-4D97-AF65-F5344CB8AC3E}">
        <p14:creationId xmlns:p14="http://schemas.microsoft.com/office/powerpoint/2010/main" val="28064056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305</Words>
  <Application>Microsoft Office PowerPoint</Application>
  <PresentationFormat>شاشة عريضة</PresentationFormat>
  <Paragraphs>68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(A) Arslan Wessam B</vt:lpstr>
      <vt:lpstr>Arial</vt:lpstr>
      <vt:lpstr>Calibri</vt:lpstr>
      <vt:lpstr>Calibri Light</vt:lpstr>
      <vt:lpstr>Sakkal Majalla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117</cp:revision>
  <dcterms:created xsi:type="dcterms:W3CDTF">2023-01-03T14:52:58Z</dcterms:created>
  <dcterms:modified xsi:type="dcterms:W3CDTF">2023-01-20T00:22:14Z</dcterms:modified>
</cp:coreProperties>
</file>