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97" r:id="rId2"/>
    <p:sldId id="257" r:id="rId3"/>
    <p:sldId id="421" r:id="rId4"/>
    <p:sldId id="407" r:id="rId5"/>
    <p:sldId id="408" r:id="rId6"/>
    <p:sldId id="409" r:id="rId7"/>
    <p:sldId id="423" r:id="rId8"/>
    <p:sldId id="424" r:id="rId9"/>
    <p:sldId id="410" r:id="rId10"/>
    <p:sldId id="411" r:id="rId11"/>
    <p:sldId id="413" r:id="rId12"/>
    <p:sldId id="414" r:id="rId13"/>
    <p:sldId id="422" r:id="rId14"/>
    <p:sldId id="412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4FF"/>
    <a:srgbClr val="FF0000"/>
    <a:srgbClr val="92D050"/>
    <a:srgbClr val="ACAAAA"/>
    <a:srgbClr val="EFEEEE"/>
    <a:srgbClr val="2FAB99"/>
    <a:srgbClr val="06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>
        <p:guide orient="horz" pos="16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14/01/43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lbda7@gmail.co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الأول الثانوي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3739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3739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3739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3739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تقنية رقمية 1 - 1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بنية المحتوى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7367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عبدالله خالد البداح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3739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36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DDB172E-8B83-4AA7-AB61-0B15374621EF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E73072F-98BE-4E27-B665-7F1989F30DEC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17DF1F-71DE-42F5-BA5B-DDA3A04A5F8E}"/>
              </a:ext>
            </a:extLst>
          </p:cNvPr>
          <p:cNvSpPr txBox="1"/>
          <p:nvPr/>
        </p:nvSpPr>
        <p:spPr>
          <a:xfrm>
            <a:off x="2930553" y="1776828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روابط البريد الإلكتروني</a:t>
            </a:r>
            <a:endParaRPr lang="ar-SA" sz="3200" dirty="0">
              <a:cs typeface="(AH) Manal Black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F29D905-D695-48A8-87F1-CDA3847888C9}"/>
              </a:ext>
            </a:extLst>
          </p:cNvPr>
          <p:cNvSpPr txBox="1"/>
          <p:nvPr/>
        </p:nvSpPr>
        <p:spPr>
          <a:xfrm>
            <a:off x="436228" y="2441649"/>
            <a:ext cx="8707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نوع من الروابط يقوم بفتح تطبيق البريد الإلكتروني للمستخدم عند الضغط عليه. يتم هذا عن طريق تعيين قيمة الخاصية </a:t>
            </a:r>
            <a:r>
              <a:rPr lang="en-US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href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لتبدأ بـ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mailto: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متبوعًا بعنوان البريد الإلكتروني الذي سيتم الإرسال إليه.</a:t>
            </a:r>
          </a:p>
        </p:txBody>
      </p:sp>
      <p:sp>
        <p:nvSpPr>
          <p:cNvPr id="11" name="وسيلة الشرح: سهم إلى اليمين 10">
            <a:extLst>
              <a:ext uri="{FF2B5EF4-FFF2-40B4-BE49-F238E27FC236}">
                <a16:creationId xmlns:a16="http://schemas.microsoft.com/office/drawing/2014/main" id="{88195AC4-0787-46FD-B953-DB6D6FD486FE}"/>
              </a:ext>
            </a:extLst>
          </p:cNvPr>
          <p:cNvSpPr/>
          <p:nvPr/>
        </p:nvSpPr>
        <p:spPr>
          <a:xfrm rot="5400000">
            <a:off x="3955982" y="3691982"/>
            <a:ext cx="482972" cy="1817967"/>
          </a:xfrm>
          <a:prstGeom prst="rightArrowCallout">
            <a:avLst>
              <a:gd name="adj1" fmla="val 14578"/>
              <a:gd name="adj2" fmla="val 24209"/>
              <a:gd name="adj3" fmla="val 12159"/>
              <a:gd name="adj4" fmla="val 6497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2DE0ED4-07D1-4899-81B9-2ED48F4EE75A}"/>
              </a:ext>
            </a:extLst>
          </p:cNvPr>
          <p:cNvSpPr txBox="1"/>
          <p:nvPr/>
        </p:nvSpPr>
        <p:spPr>
          <a:xfrm>
            <a:off x="2631701" y="4967749"/>
            <a:ext cx="28712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البريد الالكتروني الذي سيتم الإرسال إليه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A638199-3FF4-4628-938E-60F8A5A7E4E3}"/>
              </a:ext>
            </a:extLst>
          </p:cNvPr>
          <p:cNvSpPr txBox="1"/>
          <p:nvPr/>
        </p:nvSpPr>
        <p:spPr>
          <a:xfrm>
            <a:off x="4826542" y="1205418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A4E8FA8-092B-4FEF-A990-B4582FDF133F}"/>
              </a:ext>
            </a:extLst>
          </p:cNvPr>
          <p:cNvSpPr txBox="1"/>
          <p:nvPr/>
        </p:nvSpPr>
        <p:spPr>
          <a:xfrm>
            <a:off x="1083055" y="43478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b="1" dirty="0">
                <a:solidFill>
                  <a:srgbClr val="0070C0"/>
                </a:solidFill>
              </a:rPr>
              <a:t>&lt;a </a:t>
            </a:r>
            <a:r>
              <a:rPr lang="en-US" b="1" dirty="0" err="1">
                <a:solidFill>
                  <a:srgbClr val="00B050"/>
                </a:solidFill>
              </a:rPr>
              <a:t>href</a:t>
            </a:r>
            <a:r>
              <a:rPr lang="en-US" b="1" dirty="0"/>
              <a:t>=</a:t>
            </a:r>
            <a:r>
              <a:rPr lang="en-US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mailto:albda7@gmail.com</a:t>
            </a:r>
            <a:r>
              <a:rPr lang="en-US" b="1" dirty="0"/>
              <a:t>&gt;</a:t>
            </a:r>
            <a:r>
              <a:rPr lang="ar-SA" b="1" dirty="0"/>
              <a:t>راسلني على بريدي</a:t>
            </a:r>
            <a:r>
              <a:rPr lang="en-TT" b="1" dirty="0">
                <a:solidFill>
                  <a:srgbClr val="0070C0"/>
                </a:solidFill>
              </a:rPr>
              <a:t>&lt;/a&gt;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ED25E62-1157-4DBE-A7E4-5CE44A65EF70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9FD769D-FA20-4F67-99EF-59150E2A7E99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BDDB4D8-C0A8-4F5E-A20D-1EEBD05B9C78}"/>
              </a:ext>
            </a:extLst>
          </p:cNvPr>
          <p:cNvSpPr txBox="1"/>
          <p:nvPr/>
        </p:nvSpPr>
        <p:spPr>
          <a:xfrm>
            <a:off x="4945659" y="1785070"/>
            <a:ext cx="17778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إضافة الصور</a:t>
            </a:r>
            <a:endParaRPr lang="ar-SA" sz="3200" dirty="0">
              <a:cs typeface="(AH) Manal Black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4A0EC17-4583-4006-857D-59AF646D92EF}"/>
              </a:ext>
            </a:extLst>
          </p:cNvPr>
          <p:cNvSpPr txBox="1"/>
          <p:nvPr/>
        </p:nvSpPr>
        <p:spPr>
          <a:xfrm>
            <a:off x="510756" y="2435145"/>
            <a:ext cx="8631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لإضافة الصور بإمكاننا استخدام وسم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img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مع العلم أن هذا الوسم لا يحتوي على وسم إغلاق.</a:t>
            </a:r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12D42E06-21F4-4E1B-8201-FD382322C1F5}"/>
              </a:ext>
            </a:extLst>
          </p:cNvPr>
          <p:cNvCxnSpPr>
            <a:cxnSpLocks/>
          </p:cNvCxnSpPr>
          <p:nvPr/>
        </p:nvCxnSpPr>
        <p:spPr>
          <a:xfrm>
            <a:off x="4658393" y="3724104"/>
            <a:ext cx="0" cy="327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8C6DE00B-F43D-43C7-8C97-7D94C4EE877D}"/>
              </a:ext>
            </a:extLst>
          </p:cNvPr>
          <p:cNvCxnSpPr>
            <a:cxnSpLocks/>
          </p:cNvCxnSpPr>
          <p:nvPr/>
        </p:nvCxnSpPr>
        <p:spPr>
          <a:xfrm flipV="1">
            <a:off x="6654763" y="4636376"/>
            <a:ext cx="0" cy="403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891950D2-9C2C-495F-AD7E-FE3EBE2D8E82}"/>
              </a:ext>
            </a:extLst>
          </p:cNvPr>
          <p:cNvCxnSpPr>
            <a:cxnSpLocks/>
          </p:cNvCxnSpPr>
          <p:nvPr/>
        </p:nvCxnSpPr>
        <p:spPr>
          <a:xfrm>
            <a:off x="2552800" y="4741364"/>
            <a:ext cx="0" cy="447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0CA4F53-6D59-4448-8B94-C15CACF2779A}"/>
              </a:ext>
            </a:extLst>
          </p:cNvPr>
          <p:cNvSpPr txBox="1"/>
          <p:nvPr/>
        </p:nvSpPr>
        <p:spPr>
          <a:xfrm>
            <a:off x="3928017" y="3289211"/>
            <a:ext cx="16353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لتحديد عرض الصورة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8C0A95C-0D88-4579-A954-EF7674496157}"/>
              </a:ext>
            </a:extLst>
          </p:cNvPr>
          <p:cNvSpPr txBox="1"/>
          <p:nvPr/>
        </p:nvSpPr>
        <p:spPr>
          <a:xfrm>
            <a:off x="5991571" y="5164417"/>
            <a:ext cx="15680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لتحديد طول الصورة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39F8EE7-CBC1-49FE-94A6-701F2F24AACF}"/>
              </a:ext>
            </a:extLst>
          </p:cNvPr>
          <p:cNvSpPr txBox="1"/>
          <p:nvPr/>
        </p:nvSpPr>
        <p:spPr>
          <a:xfrm>
            <a:off x="1363353" y="5201003"/>
            <a:ext cx="25154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لإخبار المتصفح بمكان وجود الصورة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F4725AB-8718-49E1-B33E-CEE0EC4F9F1E}"/>
              </a:ext>
            </a:extLst>
          </p:cNvPr>
          <p:cNvSpPr txBox="1"/>
          <p:nvPr/>
        </p:nvSpPr>
        <p:spPr>
          <a:xfrm>
            <a:off x="4826542" y="118025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F5E4B78-81AD-4B1D-9C4B-F2A0DD6D5572}"/>
              </a:ext>
            </a:extLst>
          </p:cNvPr>
          <p:cNvSpPr txBox="1"/>
          <p:nvPr/>
        </p:nvSpPr>
        <p:spPr>
          <a:xfrm>
            <a:off x="1227248" y="4051601"/>
            <a:ext cx="7630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atin typeface="+mj-lt"/>
                <a:cs typeface="+mj-cs"/>
              </a:rPr>
              <a:t>&lt;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+mj-cs"/>
              </a:rPr>
              <a:t>img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j-cs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+mj-lt"/>
                <a:cs typeface="+mj-cs"/>
              </a:rPr>
              <a:t>src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j-cs"/>
              </a:rPr>
              <a:t>=“1.jpg”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+mj-cs"/>
              </a:rPr>
              <a:t>width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j-cs"/>
              </a:rPr>
              <a:t>”400”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+mj-cs"/>
              </a:rPr>
              <a:t>height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j-cs"/>
              </a:rPr>
              <a:t>”400”</a:t>
            </a:r>
            <a:r>
              <a:rPr lang="en-US" sz="3200" b="1" dirty="0">
                <a:latin typeface="+mj-lt"/>
                <a:cs typeface="+mj-cs"/>
              </a:rPr>
              <a:t>&gt;</a:t>
            </a:r>
            <a:r>
              <a:rPr lang="ar-SA" sz="3200" b="1" dirty="0">
                <a:latin typeface="+mj-lt"/>
                <a:cs typeface="+mj-cs"/>
              </a:rPr>
              <a:t> </a:t>
            </a:r>
            <a:endParaRPr lang="ar-SA" sz="3200" dirty="0"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52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DD74F7B-DD0E-4020-BF73-3CFCAD2E936E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61D8162-758A-46C8-B795-379DFE7F89CE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B1B1F03-030F-4CD7-B345-1BF35F4D442E}"/>
              </a:ext>
            </a:extLst>
          </p:cNvPr>
          <p:cNvSpPr txBox="1"/>
          <p:nvPr/>
        </p:nvSpPr>
        <p:spPr>
          <a:xfrm>
            <a:off x="5135810" y="1839237"/>
            <a:ext cx="1920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إضافة الفيديو</a:t>
            </a:r>
            <a:endParaRPr lang="ar-SA" sz="3200" dirty="0">
              <a:cs typeface="(AH) Manal Black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A07BE9B-D111-4606-B6F6-E100336766E7}"/>
              </a:ext>
            </a:extLst>
          </p:cNvPr>
          <p:cNvSpPr txBox="1"/>
          <p:nvPr/>
        </p:nvSpPr>
        <p:spPr>
          <a:xfrm>
            <a:off x="2600587" y="2424012"/>
            <a:ext cx="6483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بالإمكان كذلك إضافة مقاطع فيديو باستخدام وسم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video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&gt;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يحتوي هذا الوسم على بعض المميزات التي تتيح لك التحكم في الفيديو.</a:t>
            </a:r>
          </a:p>
        </p:txBody>
      </p:sp>
      <p:pic>
        <p:nvPicPr>
          <p:cNvPr id="10" name="عنصر نائب للمحتوى 4">
            <a:extLst>
              <a:ext uri="{FF2B5EF4-FFF2-40B4-BE49-F238E27FC236}">
                <a16:creationId xmlns:a16="http://schemas.microsoft.com/office/drawing/2014/main" id="{A99FCA18-A949-4473-B062-1232D12B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7" t="32231" r="24486" b="17610"/>
          <a:stretch/>
        </p:blipFill>
        <p:spPr>
          <a:xfrm>
            <a:off x="0" y="3350157"/>
            <a:ext cx="9261445" cy="355072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F6C6625-8C29-4E6E-8F8E-A21280A3F4C7}"/>
              </a:ext>
            </a:extLst>
          </p:cNvPr>
          <p:cNvSpPr txBox="1"/>
          <p:nvPr/>
        </p:nvSpPr>
        <p:spPr>
          <a:xfrm>
            <a:off x="4826542" y="118025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</p:spTree>
    <p:extLst>
      <p:ext uri="{BB962C8B-B14F-4D97-AF65-F5344CB8AC3E}">
        <p14:creationId xmlns:p14="http://schemas.microsoft.com/office/powerpoint/2010/main" val="40540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D6D9032-6D0B-4A7C-9FFF-12651E65DCD6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8339B3C-0828-4627-82CC-CB374F9419DB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3C5149F-326A-4E00-AF4A-BBB94FA0EDE7}"/>
              </a:ext>
            </a:extLst>
          </p:cNvPr>
          <p:cNvSpPr txBox="1"/>
          <p:nvPr/>
        </p:nvSpPr>
        <p:spPr>
          <a:xfrm>
            <a:off x="4826542" y="118025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F48DD8E-A208-47E2-92B7-BE1D9A6E5D4B}"/>
              </a:ext>
            </a:extLst>
          </p:cNvPr>
          <p:cNvSpPr txBox="1"/>
          <p:nvPr/>
        </p:nvSpPr>
        <p:spPr>
          <a:xfrm>
            <a:off x="5282268" y="1740607"/>
            <a:ext cx="162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في هذا الدرس</a:t>
            </a:r>
            <a:endParaRPr lang="ar-SA" sz="28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EE6745-FC35-461B-9181-E8AD7F7796C5}"/>
              </a:ext>
            </a:extLst>
          </p:cNvPr>
          <p:cNvSpPr txBox="1"/>
          <p:nvPr/>
        </p:nvSpPr>
        <p:spPr>
          <a:xfrm>
            <a:off x="2773610" y="219933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تعرفنا على: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DE17794-9C68-459B-BD19-52E63B279AFE}"/>
              </a:ext>
            </a:extLst>
          </p:cNvPr>
          <p:cNvSpPr txBox="1"/>
          <p:nvPr/>
        </p:nvSpPr>
        <p:spPr>
          <a:xfrm>
            <a:off x="6569183" y="2640628"/>
            <a:ext cx="229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القوائم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8F92770-2223-47FB-8222-0C057BDFF13C}"/>
              </a:ext>
            </a:extLst>
          </p:cNvPr>
          <p:cNvSpPr txBox="1"/>
          <p:nvPr/>
        </p:nvSpPr>
        <p:spPr>
          <a:xfrm>
            <a:off x="778135" y="3377843"/>
            <a:ext cx="812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الروابط التشعبية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Hyperlinks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349D8-3BE9-488A-9617-AA9C94F76E7A}"/>
              </a:ext>
            </a:extLst>
          </p:cNvPr>
          <p:cNvSpPr txBox="1"/>
          <p:nvPr/>
        </p:nvSpPr>
        <p:spPr>
          <a:xfrm>
            <a:off x="2429471" y="4115058"/>
            <a:ext cx="6476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خاصية الهدف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Target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C559AEE-A5A9-408C-B8BF-3722D8EB63A5}"/>
              </a:ext>
            </a:extLst>
          </p:cNvPr>
          <p:cNvSpPr txBox="1"/>
          <p:nvPr/>
        </p:nvSpPr>
        <p:spPr>
          <a:xfrm>
            <a:off x="4759363" y="4852273"/>
            <a:ext cx="4146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روابط البريد الإلكتروني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B5F78C7-A793-4649-8944-E2C6E70466CD}"/>
              </a:ext>
            </a:extLst>
          </p:cNvPr>
          <p:cNvSpPr txBox="1"/>
          <p:nvPr/>
        </p:nvSpPr>
        <p:spPr>
          <a:xfrm>
            <a:off x="6447361" y="5589488"/>
            <a:ext cx="2458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إضافة الصور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6E874BF-4024-4AF4-B72F-41B5B6E6C808}"/>
              </a:ext>
            </a:extLst>
          </p:cNvPr>
          <p:cNvSpPr txBox="1"/>
          <p:nvPr/>
        </p:nvSpPr>
        <p:spPr>
          <a:xfrm>
            <a:off x="6325299" y="6326704"/>
            <a:ext cx="2580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إضافة الفيديو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99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C84CC05-D847-4A69-9463-092E5981D934}"/>
              </a:ext>
            </a:extLst>
          </p:cNvPr>
          <p:cNvSpPr txBox="1"/>
          <p:nvPr/>
        </p:nvSpPr>
        <p:spPr>
          <a:xfrm>
            <a:off x="2039144" y="3638482"/>
            <a:ext cx="562548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latin typeface="29LT Bukra Bold Italic" panose="000B0903020204020204" pitchFamily="34" charset="-78"/>
                <a:cs typeface="(AH) Manal Black" pitchFamily="2" charset="-78"/>
              </a:rPr>
              <a:t>أشكر لكم حسن المتابعة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AE942CE-A0E6-4844-B711-C5DF81F18B60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7143282-3746-45B1-9AB1-6FE770743773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DD4654A-4E6E-4D08-ADCD-C51D06771085}"/>
              </a:ext>
            </a:extLst>
          </p:cNvPr>
          <p:cNvSpPr txBox="1"/>
          <p:nvPr/>
        </p:nvSpPr>
        <p:spPr>
          <a:xfrm>
            <a:off x="4826542" y="1180200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</p:spTree>
    <p:extLst>
      <p:ext uri="{BB962C8B-B14F-4D97-AF65-F5344CB8AC3E}">
        <p14:creationId xmlns:p14="http://schemas.microsoft.com/office/powerpoint/2010/main" val="329543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07297D98-FBF9-49BA-9103-18AB7471996E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8B62D33-A339-40D3-881E-D2CE1EECE31A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4FD0AE5-B900-4948-B7FC-3A27F107B531}"/>
              </a:ext>
            </a:extLst>
          </p:cNvPr>
          <p:cNvSpPr txBox="1"/>
          <p:nvPr/>
        </p:nvSpPr>
        <p:spPr>
          <a:xfrm>
            <a:off x="4826542" y="118025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C002CA2-30AE-4B81-AB80-C9CEBF8E94D2}"/>
              </a:ext>
            </a:extLst>
          </p:cNvPr>
          <p:cNvSpPr txBox="1"/>
          <p:nvPr/>
        </p:nvSpPr>
        <p:spPr>
          <a:xfrm>
            <a:off x="3037233" y="1728852"/>
            <a:ext cx="6117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00206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في الدرس السابق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6CDC9FE-A0D0-4CFB-BC41-65BD9687A7BD}"/>
              </a:ext>
            </a:extLst>
          </p:cNvPr>
          <p:cNvSpPr txBox="1"/>
          <p:nvPr/>
        </p:nvSpPr>
        <p:spPr>
          <a:xfrm>
            <a:off x="2960910" y="2297286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تعرفنا على :</a:t>
            </a:r>
            <a:endParaRPr lang="ar-SA" sz="3200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FAA72AB-F26D-42E8-9927-C79C02C62E6B}"/>
              </a:ext>
            </a:extLst>
          </p:cNvPr>
          <p:cNvSpPr txBox="1"/>
          <p:nvPr/>
        </p:nvSpPr>
        <p:spPr>
          <a:xfrm>
            <a:off x="5921678" y="2882062"/>
            <a:ext cx="3057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ماهي صفحة الويب؟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1E53A26-C073-4F43-B149-9BDB5D3AF90A}"/>
              </a:ext>
            </a:extLst>
          </p:cNvPr>
          <p:cNvSpPr txBox="1"/>
          <p:nvPr/>
        </p:nvSpPr>
        <p:spPr>
          <a:xfrm>
            <a:off x="6248522" y="3426303"/>
            <a:ext cx="2730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ما هو موقع الويب؟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4509950-446B-44F4-8FD1-4B60FB863EB0}"/>
              </a:ext>
            </a:extLst>
          </p:cNvPr>
          <p:cNvSpPr txBox="1"/>
          <p:nvPr/>
        </p:nvSpPr>
        <p:spPr>
          <a:xfrm>
            <a:off x="6132461" y="3970544"/>
            <a:ext cx="2846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مكونات موقع الويب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EDA7035-3D63-4339-96B4-BDA04636B053}"/>
              </a:ext>
            </a:extLst>
          </p:cNvPr>
          <p:cNvSpPr txBox="1"/>
          <p:nvPr/>
        </p:nvSpPr>
        <p:spPr>
          <a:xfrm>
            <a:off x="6488644" y="4514784"/>
            <a:ext cx="2490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ماهي الـ</a:t>
            </a:r>
            <a:r>
              <a:rPr lang="en-US" sz="2400" dirty="0">
                <a:latin typeface="Sakkal Majalla" panose="02000000000000000000" pitchFamily="2" charset="-78"/>
                <a:cs typeface="(AH) Manal Black" pitchFamily="2" charset="-78"/>
              </a:rPr>
              <a:t>HTML </a:t>
            </a:r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 ؟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7690D01-41EC-4DAF-A038-CE30C7DDD1C7}"/>
              </a:ext>
            </a:extLst>
          </p:cNvPr>
          <p:cNvSpPr txBox="1"/>
          <p:nvPr/>
        </p:nvSpPr>
        <p:spPr>
          <a:xfrm>
            <a:off x="3954521" y="5603266"/>
            <a:ext cx="5024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النص التشعبي</a:t>
            </a:r>
            <a:r>
              <a:rPr lang="en-US" sz="2400" dirty="0">
                <a:latin typeface="Sakkal Majalla" panose="02000000000000000000" pitchFamily="2" charset="-78"/>
                <a:cs typeface="(AH) Manal Black" pitchFamily="2" charset="-78"/>
              </a:rPr>
              <a:t>(Hypertext)</a:t>
            </a:r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 والعلامات</a:t>
            </a:r>
            <a:r>
              <a:rPr lang="en-US" sz="2400" dirty="0">
                <a:latin typeface="Sakkal Majalla" panose="02000000000000000000" pitchFamily="2" charset="-78"/>
                <a:cs typeface="(AH) Manal Black" pitchFamily="2" charset="-78"/>
              </a:rPr>
              <a:t>(Markup)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24" name="عنوان 1">
            <a:extLst>
              <a:ext uri="{FF2B5EF4-FFF2-40B4-BE49-F238E27FC236}">
                <a16:creationId xmlns:a16="http://schemas.microsoft.com/office/drawing/2014/main" id="{DD882AB7-D45C-4A5B-B147-24E6954A6B23}"/>
              </a:ext>
            </a:extLst>
          </p:cNvPr>
          <p:cNvSpPr txBox="1">
            <a:spLocks/>
          </p:cNvSpPr>
          <p:nvPr/>
        </p:nvSpPr>
        <p:spPr>
          <a:xfrm>
            <a:off x="5686133" y="6147506"/>
            <a:ext cx="3292623" cy="461665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كيف تعمل لغة </a:t>
            </a:r>
            <a:r>
              <a:rPr lang="en-US" sz="2400" dirty="0">
                <a:latin typeface="Sakkal Majalla" panose="02000000000000000000" pitchFamily="2" charset="-78"/>
                <a:cs typeface="(AH) Manal Black" pitchFamily="2" charset="-78"/>
              </a:rPr>
              <a:t>HTML</a:t>
            </a:r>
            <a:r>
              <a:rPr lang="ar-SA" sz="2400" dirty="0">
                <a:latin typeface="Sakkal Majalla" panose="02000000000000000000" pitchFamily="2" charset="-78"/>
                <a:cs typeface="(AH) Manal Black" pitchFamily="2" charset="-78"/>
              </a:rPr>
              <a:t> 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07AB8D3-4CDD-4D0D-AC4E-E3710983CCA5}"/>
              </a:ext>
            </a:extLst>
          </p:cNvPr>
          <p:cNvGrpSpPr/>
          <p:nvPr/>
        </p:nvGrpSpPr>
        <p:grpSpPr>
          <a:xfrm>
            <a:off x="4617029" y="5047486"/>
            <a:ext cx="4292098" cy="498742"/>
            <a:chOff x="4617029" y="5047486"/>
            <a:chExt cx="4292098" cy="498742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C40455D0-A9C0-4A7C-8E25-6D3ABC558AA6}"/>
                </a:ext>
              </a:extLst>
            </p:cNvPr>
            <p:cNvSpPr txBox="1"/>
            <p:nvPr/>
          </p:nvSpPr>
          <p:spPr>
            <a:xfrm>
              <a:off x="4617029" y="5084563"/>
              <a:ext cx="39767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2400" dirty="0">
                  <a:latin typeface="Sakkal Majalla" panose="02000000000000000000" pitchFamily="2" charset="-78"/>
                  <a:cs typeface="(AH) Manal Black" pitchFamily="2" charset="-78"/>
                </a:rPr>
                <a:t>إيجابيات وسلبيات </a:t>
              </a:r>
              <a:r>
                <a:rPr lang="en-US" sz="2400" dirty="0">
                  <a:latin typeface="Sakkal Majalla" panose="02000000000000000000" pitchFamily="2" charset="-78"/>
                  <a:cs typeface="(AH) Manal Black" pitchFamily="2" charset="-78"/>
                </a:rPr>
                <a:t>HTML</a:t>
              </a:r>
              <a:endParaRPr lang="ar-SA" sz="2400" dirty="0">
                <a:latin typeface="Sakkal Majalla" panose="02000000000000000000" pitchFamily="2" charset="-78"/>
                <a:cs typeface="(AH) Manal Black" pitchFamily="2" charset="-78"/>
              </a:endParaRPr>
            </a:p>
          </p:txBody>
        </p:sp>
        <p:pic>
          <p:nvPicPr>
            <p:cNvPr id="25" name="رسم 24" descr="علامة الإبهام لأعلى مع تعبئة خالصة">
              <a:extLst>
                <a:ext uri="{FF2B5EF4-FFF2-40B4-BE49-F238E27FC236}">
                  <a16:creationId xmlns:a16="http://schemas.microsoft.com/office/drawing/2014/main" id="{5A49AF82-9A37-4A4F-889F-A8C51934C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01" y="5047486"/>
              <a:ext cx="438726" cy="441705"/>
            </a:xfrm>
            <a:prstGeom prst="rect">
              <a:avLst/>
            </a:prstGeom>
          </p:spPr>
        </p:pic>
        <p:pic>
          <p:nvPicPr>
            <p:cNvPr id="26" name="رسم 25" descr="علامة الإبهام لأعلى مع تعبئة خالصة">
              <a:extLst>
                <a:ext uri="{FF2B5EF4-FFF2-40B4-BE49-F238E27FC236}">
                  <a16:creationId xmlns:a16="http://schemas.microsoft.com/office/drawing/2014/main" id="{37518F8D-B711-4F43-8B72-9C245C82A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921678" y="5142281"/>
              <a:ext cx="395977" cy="398666"/>
            </a:xfrm>
            <a:prstGeom prst="rect">
              <a:avLst/>
            </a:prstGeom>
          </p:spPr>
        </p:pic>
      </p:grp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A986BB4-0557-4715-A416-958AC33B8BF8}"/>
              </a:ext>
            </a:extLst>
          </p:cNvPr>
          <p:cNvSpPr txBox="1"/>
          <p:nvPr/>
        </p:nvSpPr>
        <p:spPr>
          <a:xfrm>
            <a:off x="3037233" y="2673301"/>
            <a:ext cx="22365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ملف منظم يحتوي على:</a:t>
            </a:r>
            <a:endParaRPr lang="ar-SA" sz="2000" dirty="0"/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5318F48-BDBA-42A2-B4F9-02DA3062CE53}"/>
              </a:ext>
            </a:extLst>
          </p:cNvPr>
          <p:cNvSpPr txBox="1"/>
          <p:nvPr/>
        </p:nvSpPr>
        <p:spPr>
          <a:xfrm>
            <a:off x="4169090" y="3130431"/>
            <a:ext cx="1394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نصوص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4C40441-C61A-4DAA-9AF9-E177FAFC5929}"/>
              </a:ext>
            </a:extLst>
          </p:cNvPr>
          <p:cNvSpPr txBox="1"/>
          <p:nvPr/>
        </p:nvSpPr>
        <p:spPr>
          <a:xfrm>
            <a:off x="3850550" y="3125876"/>
            <a:ext cx="548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صور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F64CF1E-F808-4ED6-9CF3-4F52341A14A1}"/>
              </a:ext>
            </a:extLst>
          </p:cNvPr>
          <p:cNvSpPr txBox="1"/>
          <p:nvPr/>
        </p:nvSpPr>
        <p:spPr>
          <a:xfrm>
            <a:off x="2123878" y="3125876"/>
            <a:ext cx="1279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وسائط متعددة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82E47C0-DACB-486F-8495-363DDF625957}"/>
              </a:ext>
            </a:extLst>
          </p:cNvPr>
          <p:cNvSpPr txBox="1"/>
          <p:nvPr/>
        </p:nvSpPr>
        <p:spPr>
          <a:xfrm>
            <a:off x="145325" y="3144964"/>
            <a:ext cx="184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ارتباطات تشعبية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8D2D0FFB-8CC1-4268-B450-1F12A962A6BE}"/>
              </a:ext>
            </a:extLst>
          </p:cNvPr>
          <p:cNvSpPr txBox="1"/>
          <p:nvPr/>
        </p:nvSpPr>
        <p:spPr>
          <a:xfrm>
            <a:off x="19862" y="4180397"/>
            <a:ext cx="4819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عرضها جميعاً باستخدام متصفح الويب</a:t>
            </a:r>
            <a:endParaRPr lang="ar-SA" sz="2000" dirty="0"/>
          </a:p>
        </p:txBody>
      </p:sp>
      <p:pic>
        <p:nvPicPr>
          <p:cNvPr id="59" name="رسم 58" descr="مستند مع تعبئة خالصة">
            <a:extLst>
              <a:ext uri="{FF2B5EF4-FFF2-40B4-BE49-F238E27FC236}">
                <a16:creationId xmlns:a16="http://schemas.microsoft.com/office/drawing/2014/main" id="{DAD618FC-5C52-4EB8-92DD-C28E1EF10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6302" y="3533065"/>
            <a:ext cx="619053" cy="619053"/>
          </a:xfrm>
          <a:prstGeom prst="rect">
            <a:avLst/>
          </a:prstGeom>
        </p:spPr>
      </p:pic>
      <p:pic>
        <p:nvPicPr>
          <p:cNvPr id="60" name="رسم 59" descr="الصور مع تعبئة خالصة">
            <a:extLst>
              <a:ext uri="{FF2B5EF4-FFF2-40B4-BE49-F238E27FC236}">
                <a16:creationId xmlns:a16="http://schemas.microsoft.com/office/drawing/2014/main" id="{2B31211B-3BAF-48A6-8402-585A6015D4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0862" y="3518836"/>
            <a:ext cx="619053" cy="619053"/>
          </a:xfrm>
          <a:prstGeom prst="rect">
            <a:avLst/>
          </a:prstGeom>
        </p:spPr>
      </p:pic>
      <p:pic>
        <p:nvPicPr>
          <p:cNvPr id="61" name="رسم 60" descr="كاميرا فيديو مع تعبئة خالصة">
            <a:extLst>
              <a:ext uri="{FF2B5EF4-FFF2-40B4-BE49-F238E27FC236}">
                <a16:creationId xmlns:a16="http://schemas.microsoft.com/office/drawing/2014/main" id="{F6ACE91C-A04B-48EC-8E02-0F0B1BA36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94639" y="3426302"/>
            <a:ext cx="619053" cy="619053"/>
          </a:xfrm>
          <a:prstGeom prst="rect">
            <a:avLst/>
          </a:prstGeom>
        </p:spPr>
      </p:pic>
      <p:pic>
        <p:nvPicPr>
          <p:cNvPr id="62" name="رسم 61" descr="ارتباط مع تعبئة خالصة">
            <a:extLst>
              <a:ext uri="{FF2B5EF4-FFF2-40B4-BE49-F238E27FC236}">
                <a16:creationId xmlns:a16="http://schemas.microsoft.com/office/drawing/2014/main" id="{9A667862-3CAA-4902-A214-C661DAD77E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2419" y="3495208"/>
            <a:ext cx="619053" cy="619053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19A9EE5B-CD07-4547-8D1F-8D45D889D33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4271" r="5839" b="5604"/>
          <a:stretch/>
        </p:blipFill>
        <p:spPr>
          <a:xfrm>
            <a:off x="2763596" y="4695172"/>
            <a:ext cx="573121" cy="570524"/>
          </a:xfrm>
          <a:prstGeom prst="ellipse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E9C3BBCE-4EB6-47EF-9EA7-E61F16D188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95" y="4646643"/>
            <a:ext cx="591480" cy="610693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E10C8174-E7D9-4C56-BCAD-4AB5D153FB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70" y="4666427"/>
            <a:ext cx="620043" cy="620043"/>
          </a:xfrm>
          <a:prstGeom prst="rect">
            <a:avLst/>
          </a:prstGeom>
        </p:spPr>
      </p:pic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7C3157B0-B0A4-470E-BDCC-5FD33B4E2359}"/>
              </a:ext>
            </a:extLst>
          </p:cNvPr>
          <p:cNvSpPr/>
          <p:nvPr/>
        </p:nvSpPr>
        <p:spPr>
          <a:xfrm>
            <a:off x="478172" y="2519376"/>
            <a:ext cx="5354376" cy="3322041"/>
          </a:xfrm>
          <a:custGeom>
            <a:avLst/>
            <a:gdLst>
              <a:gd name="connsiteX0" fmla="*/ 5352177 w 5354376"/>
              <a:gd name="connsiteY0" fmla="*/ 679509 h 3322041"/>
              <a:gd name="connsiteX1" fmla="*/ 5352177 w 5354376"/>
              <a:gd name="connsiteY1" fmla="*/ 679509 h 3322041"/>
              <a:gd name="connsiteX2" fmla="*/ 5276676 w 5354376"/>
              <a:gd name="connsiteY2" fmla="*/ 570452 h 3322041"/>
              <a:gd name="connsiteX3" fmla="*/ 5251509 w 5354376"/>
              <a:gd name="connsiteY3" fmla="*/ 528507 h 3322041"/>
              <a:gd name="connsiteX4" fmla="*/ 5201175 w 5354376"/>
              <a:gd name="connsiteY4" fmla="*/ 469784 h 3322041"/>
              <a:gd name="connsiteX5" fmla="*/ 5125674 w 5354376"/>
              <a:gd name="connsiteY5" fmla="*/ 360727 h 3322041"/>
              <a:gd name="connsiteX6" fmla="*/ 5083729 w 5354376"/>
              <a:gd name="connsiteY6" fmla="*/ 302004 h 3322041"/>
              <a:gd name="connsiteX7" fmla="*/ 5008228 w 5354376"/>
              <a:gd name="connsiteY7" fmla="*/ 251670 h 3322041"/>
              <a:gd name="connsiteX8" fmla="*/ 4907560 w 5354376"/>
              <a:gd name="connsiteY8" fmla="*/ 167780 h 3322041"/>
              <a:gd name="connsiteX9" fmla="*/ 4790114 w 5354376"/>
              <a:gd name="connsiteY9" fmla="*/ 109057 h 3322041"/>
              <a:gd name="connsiteX10" fmla="*/ 4504889 w 5354376"/>
              <a:gd name="connsiteY10" fmla="*/ 67112 h 3322041"/>
              <a:gd name="connsiteX11" fmla="*/ 4362276 w 5354376"/>
              <a:gd name="connsiteY11" fmla="*/ 50334 h 3322041"/>
              <a:gd name="connsiteX12" fmla="*/ 4051883 w 5354376"/>
              <a:gd name="connsiteY12" fmla="*/ 25167 h 3322041"/>
              <a:gd name="connsiteX13" fmla="*/ 3951215 w 5354376"/>
              <a:gd name="connsiteY13" fmla="*/ 16778 h 3322041"/>
              <a:gd name="connsiteX14" fmla="*/ 3020037 w 5354376"/>
              <a:gd name="connsiteY14" fmla="*/ 0 h 3322041"/>
              <a:gd name="connsiteX15" fmla="*/ 2810312 w 5354376"/>
              <a:gd name="connsiteY15" fmla="*/ 16778 h 3322041"/>
              <a:gd name="connsiteX16" fmla="*/ 2441197 w 5354376"/>
              <a:gd name="connsiteY16" fmla="*/ 83890 h 3322041"/>
              <a:gd name="connsiteX17" fmla="*/ 2348918 w 5354376"/>
              <a:gd name="connsiteY17" fmla="*/ 125835 h 3322041"/>
              <a:gd name="connsiteX18" fmla="*/ 1837189 w 5354376"/>
              <a:gd name="connsiteY18" fmla="*/ 151002 h 3322041"/>
              <a:gd name="connsiteX19" fmla="*/ 1627465 w 5354376"/>
              <a:gd name="connsiteY19" fmla="*/ 159391 h 3322041"/>
              <a:gd name="connsiteX20" fmla="*/ 1535186 w 5354376"/>
              <a:gd name="connsiteY20" fmla="*/ 167780 h 3322041"/>
              <a:gd name="connsiteX21" fmla="*/ 1426129 w 5354376"/>
              <a:gd name="connsiteY21" fmla="*/ 159391 h 3322041"/>
              <a:gd name="connsiteX22" fmla="*/ 1157681 w 5354376"/>
              <a:gd name="connsiteY22" fmla="*/ 192947 h 3322041"/>
              <a:gd name="connsiteX23" fmla="*/ 1015068 w 5354376"/>
              <a:gd name="connsiteY23" fmla="*/ 209725 h 3322041"/>
              <a:gd name="connsiteX24" fmla="*/ 805344 w 5354376"/>
              <a:gd name="connsiteY24" fmla="*/ 268448 h 3322041"/>
              <a:gd name="connsiteX25" fmla="*/ 604008 w 5354376"/>
              <a:gd name="connsiteY25" fmla="*/ 377505 h 3322041"/>
              <a:gd name="connsiteX26" fmla="*/ 503340 w 5354376"/>
              <a:gd name="connsiteY26" fmla="*/ 411061 h 3322041"/>
              <a:gd name="connsiteX27" fmla="*/ 327171 w 5354376"/>
              <a:gd name="connsiteY27" fmla="*/ 478173 h 3322041"/>
              <a:gd name="connsiteX28" fmla="*/ 268448 w 5354376"/>
              <a:gd name="connsiteY28" fmla="*/ 520118 h 3322041"/>
              <a:gd name="connsiteX29" fmla="*/ 201336 w 5354376"/>
              <a:gd name="connsiteY29" fmla="*/ 553674 h 3322041"/>
              <a:gd name="connsiteX30" fmla="*/ 142613 w 5354376"/>
              <a:gd name="connsiteY30" fmla="*/ 604008 h 3322041"/>
              <a:gd name="connsiteX31" fmla="*/ 117446 w 5354376"/>
              <a:gd name="connsiteY31" fmla="*/ 620786 h 3322041"/>
              <a:gd name="connsiteX32" fmla="*/ 67112 w 5354376"/>
              <a:gd name="connsiteY32" fmla="*/ 721453 h 3322041"/>
              <a:gd name="connsiteX33" fmla="*/ 0 w 5354376"/>
              <a:gd name="connsiteY33" fmla="*/ 931178 h 3322041"/>
              <a:gd name="connsiteX34" fmla="*/ 25167 w 5354376"/>
              <a:gd name="connsiteY34" fmla="*/ 1157681 h 3322041"/>
              <a:gd name="connsiteX35" fmla="*/ 176169 w 5354376"/>
              <a:gd name="connsiteY35" fmla="*/ 1442907 h 3322041"/>
              <a:gd name="connsiteX36" fmla="*/ 234892 w 5354376"/>
              <a:gd name="connsiteY36" fmla="*/ 1577131 h 3322041"/>
              <a:gd name="connsiteX37" fmla="*/ 260059 w 5354376"/>
              <a:gd name="connsiteY37" fmla="*/ 1694576 h 3322041"/>
              <a:gd name="connsiteX38" fmla="*/ 343949 w 5354376"/>
              <a:gd name="connsiteY38" fmla="*/ 2139193 h 3322041"/>
              <a:gd name="connsiteX39" fmla="*/ 419450 w 5354376"/>
              <a:gd name="connsiteY39" fmla="*/ 2206305 h 3322041"/>
              <a:gd name="connsiteX40" fmla="*/ 444617 w 5354376"/>
              <a:gd name="connsiteY40" fmla="*/ 2231472 h 3322041"/>
              <a:gd name="connsiteX41" fmla="*/ 587230 w 5354376"/>
              <a:gd name="connsiteY41" fmla="*/ 2340529 h 3322041"/>
              <a:gd name="connsiteX42" fmla="*/ 755010 w 5354376"/>
              <a:gd name="connsiteY42" fmla="*/ 2550253 h 3322041"/>
              <a:gd name="connsiteX43" fmla="*/ 889234 w 5354376"/>
              <a:gd name="connsiteY43" fmla="*/ 2801923 h 3322041"/>
              <a:gd name="connsiteX44" fmla="*/ 947956 w 5354376"/>
              <a:gd name="connsiteY44" fmla="*/ 2910980 h 3322041"/>
              <a:gd name="connsiteX45" fmla="*/ 989901 w 5354376"/>
              <a:gd name="connsiteY45" fmla="*/ 2994870 h 3322041"/>
              <a:gd name="connsiteX46" fmla="*/ 1090569 w 5354376"/>
              <a:gd name="connsiteY46" fmla="*/ 3095538 h 3322041"/>
              <a:gd name="connsiteX47" fmla="*/ 1409351 w 5354376"/>
              <a:gd name="connsiteY47" fmla="*/ 3246540 h 3322041"/>
              <a:gd name="connsiteX48" fmla="*/ 1551964 w 5354376"/>
              <a:gd name="connsiteY48" fmla="*/ 3271707 h 3322041"/>
              <a:gd name="connsiteX49" fmla="*/ 1828800 w 5354376"/>
              <a:gd name="connsiteY49" fmla="*/ 3322041 h 3322041"/>
              <a:gd name="connsiteX50" fmla="*/ 1971413 w 5354376"/>
              <a:gd name="connsiteY50" fmla="*/ 3313652 h 3322041"/>
              <a:gd name="connsiteX51" fmla="*/ 2382474 w 5354376"/>
              <a:gd name="connsiteY51" fmla="*/ 3229762 h 3322041"/>
              <a:gd name="connsiteX52" fmla="*/ 2776756 w 5354376"/>
              <a:gd name="connsiteY52" fmla="*/ 3212984 h 3322041"/>
              <a:gd name="connsiteX53" fmla="*/ 3305263 w 5354376"/>
              <a:gd name="connsiteY53" fmla="*/ 3187817 h 3322041"/>
              <a:gd name="connsiteX54" fmla="*/ 3389153 w 5354376"/>
              <a:gd name="connsiteY54" fmla="*/ 3171039 h 3322041"/>
              <a:gd name="connsiteX55" fmla="*/ 3934437 w 5354376"/>
              <a:gd name="connsiteY55" fmla="*/ 3103927 h 3322041"/>
              <a:gd name="connsiteX56" fmla="*/ 4043494 w 5354376"/>
              <a:gd name="connsiteY56" fmla="*/ 3045204 h 3322041"/>
              <a:gd name="connsiteX57" fmla="*/ 4236441 w 5354376"/>
              <a:gd name="connsiteY57" fmla="*/ 2927758 h 3322041"/>
              <a:gd name="connsiteX58" fmla="*/ 4412610 w 5354376"/>
              <a:gd name="connsiteY58" fmla="*/ 2827090 h 3322041"/>
              <a:gd name="connsiteX59" fmla="*/ 4764947 w 5354376"/>
              <a:gd name="connsiteY59" fmla="*/ 2625754 h 3322041"/>
              <a:gd name="connsiteX60" fmla="*/ 5083729 w 5354376"/>
              <a:gd name="connsiteY60" fmla="*/ 2239861 h 3322041"/>
              <a:gd name="connsiteX61" fmla="*/ 5167619 w 5354376"/>
              <a:gd name="connsiteY61" fmla="*/ 2063692 h 3322041"/>
              <a:gd name="connsiteX62" fmla="*/ 5184397 w 5354376"/>
              <a:gd name="connsiteY62" fmla="*/ 1367406 h 3322041"/>
              <a:gd name="connsiteX63" fmla="*/ 5192786 w 5354376"/>
              <a:gd name="connsiteY63" fmla="*/ 1266738 h 3322041"/>
              <a:gd name="connsiteX64" fmla="*/ 5217953 w 5354376"/>
              <a:gd name="connsiteY64" fmla="*/ 1224793 h 3322041"/>
              <a:gd name="connsiteX65" fmla="*/ 5234731 w 5354376"/>
              <a:gd name="connsiteY65" fmla="*/ 1174459 h 3322041"/>
              <a:gd name="connsiteX66" fmla="*/ 5285065 w 5354376"/>
              <a:gd name="connsiteY66" fmla="*/ 1048624 h 3322041"/>
              <a:gd name="connsiteX67" fmla="*/ 5310232 w 5354376"/>
              <a:gd name="connsiteY67" fmla="*/ 838899 h 3322041"/>
              <a:gd name="connsiteX68" fmla="*/ 5343788 w 5354376"/>
              <a:gd name="connsiteY68" fmla="*/ 729842 h 3322041"/>
              <a:gd name="connsiteX69" fmla="*/ 5352177 w 5354376"/>
              <a:gd name="connsiteY69" fmla="*/ 679509 h 332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354376" h="3322041">
                <a:moveTo>
                  <a:pt x="5352177" y="679509"/>
                </a:moveTo>
                <a:lnTo>
                  <a:pt x="5352177" y="679509"/>
                </a:lnTo>
                <a:cubicBezTo>
                  <a:pt x="5327010" y="643157"/>
                  <a:pt x="5301201" y="607240"/>
                  <a:pt x="5276676" y="570452"/>
                </a:cubicBezTo>
                <a:cubicBezTo>
                  <a:pt x="5267631" y="556885"/>
                  <a:pt x="5261292" y="541551"/>
                  <a:pt x="5251509" y="528507"/>
                </a:cubicBezTo>
                <a:cubicBezTo>
                  <a:pt x="5236040" y="507882"/>
                  <a:pt x="5216160" y="490763"/>
                  <a:pt x="5201175" y="469784"/>
                </a:cubicBezTo>
                <a:cubicBezTo>
                  <a:pt x="4943215" y="108641"/>
                  <a:pt x="5388944" y="702978"/>
                  <a:pt x="5125674" y="360727"/>
                </a:cubicBezTo>
                <a:cubicBezTo>
                  <a:pt x="5111007" y="341660"/>
                  <a:pt x="5101356" y="318372"/>
                  <a:pt x="5083729" y="302004"/>
                </a:cubicBezTo>
                <a:cubicBezTo>
                  <a:pt x="5061564" y="281422"/>
                  <a:pt x="5032287" y="270001"/>
                  <a:pt x="5008228" y="251670"/>
                </a:cubicBezTo>
                <a:cubicBezTo>
                  <a:pt x="4973483" y="225198"/>
                  <a:pt x="4946629" y="187314"/>
                  <a:pt x="4907560" y="167780"/>
                </a:cubicBezTo>
                <a:cubicBezTo>
                  <a:pt x="4868411" y="148206"/>
                  <a:pt x="4831758" y="122530"/>
                  <a:pt x="4790114" y="109057"/>
                </a:cubicBezTo>
                <a:cubicBezTo>
                  <a:pt x="4667899" y="69517"/>
                  <a:pt x="4621384" y="78386"/>
                  <a:pt x="4504889" y="67112"/>
                </a:cubicBezTo>
                <a:cubicBezTo>
                  <a:pt x="4457246" y="62501"/>
                  <a:pt x="4409938" y="54747"/>
                  <a:pt x="4362276" y="50334"/>
                </a:cubicBezTo>
                <a:cubicBezTo>
                  <a:pt x="4258914" y="40763"/>
                  <a:pt x="4155343" y="33613"/>
                  <a:pt x="4051883" y="25167"/>
                </a:cubicBezTo>
                <a:cubicBezTo>
                  <a:pt x="4018322" y="22427"/>
                  <a:pt x="3984881" y="17438"/>
                  <a:pt x="3951215" y="16778"/>
                </a:cubicBezTo>
                <a:lnTo>
                  <a:pt x="3020037" y="0"/>
                </a:lnTo>
                <a:cubicBezTo>
                  <a:pt x="2950129" y="5593"/>
                  <a:pt x="2879963" y="8584"/>
                  <a:pt x="2810312" y="16778"/>
                </a:cubicBezTo>
                <a:cubicBezTo>
                  <a:pt x="2634380" y="37476"/>
                  <a:pt x="2598718" y="48885"/>
                  <a:pt x="2441197" y="83890"/>
                </a:cubicBezTo>
                <a:cubicBezTo>
                  <a:pt x="2410437" y="97872"/>
                  <a:pt x="2382263" y="120379"/>
                  <a:pt x="2348918" y="125835"/>
                </a:cubicBezTo>
                <a:cubicBezTo>
                  <a:pt x="2068554" y="171713"/>
                  <a:pt x="2050647" y="163558"/>
                  <a:pt x="1837189" y="151002"/>
                </a:cubicBezTo>
                <a:lnTo>
                  <a:pt x="1627465" y="159391"/>
                </a:lnTo>
                <a:cubicBezTo>
                  <a:pt x="1596626" y="161104"/>
                  <a:pt x="1566073" y="167780"/>
                  <a:pt x="1535186" y="167780"/>
                </a:cubicBezTo>
                <a:cubicBezTo>
                  <a:pt x="1498726" y="167780"/>
                  <a:pt x="1462481" y="162187"/>
                  <a:pt x="1426129" y="159391"/>
                </a:cubicBezTo>
                <a:cubicBezTo>
                  <a:pt x="1193502" y="174899"/>
                  <a:pt x="1409014" y="155986"/>
                  <a:pt x="1157681" y="192947"/>
                </a:cubicBezTo>
                <a:cubicBezTo>
                  <a:pt x="1110325" y="199911"/>
                  <a:pt x="1062282" y="201856"/>
                  <a:pt x="1015068" y="209725"/>
                </a:cubicBezTo>
                <a:cubicBezTo>
                  <a:pt x="966886" y="217755"/>
                  <a:pt x="851014" y="246882"/>
                  <a:pt x="805344" y="268448"/>
                </a:cubicBezTo>
                <a:cubicBezTo>
                  <a:pt x="736327" y="301039"/>
                  <a:pt x="676416" y="353369"/>
                  <a:pt x="604008" y="377505"/>
                </a:cubicBezTo>
                <a:cubicBezTo>
                  <a:pt x="570452" y="388690"/>
                  <a:pt x="536353" y="398364"/>
                  <a:pt x="503340" y="411061"/>
                </a:cubicBezTo>
                <a:cubicBezTo>
                  <a:pt x="306668" y="486704"/>
                  <a:pt x="455771" y="441430"/>
                  <a:pt x="327171" y="478173"/>
                </a:cubicBezTo>
                <a:cubicBezTo>
                  <a:pt x="307597" y="492155"/>
                  <a:pt x="289075" y="507742"/>
                  <a:pt x="268448" y="520118"/>
                </a:cubicBezTo>
                <a:cubicBezTo>
                  <a:pt x="247001" y="532986"/>
                  <a:pt x="222147" y="539800"/>
                  <a:pt x="201336" y="553674"/>
                </a:cubicBezTo>
                <a:cubicBezTo>
                  <a:pt x="179885" y="567975"/>
                  <a:pt x="162745" y="587903"/>
                  <a:pt x="142613" y="604008"/>
                </a:cubicBezTo>
                <a:cubicBezTo>
                  <a:pt x="134740" y="610306"/>
                  <a:pt x="125835" y="615193"/>
                  <a:pt x="117446" y="620786"/>
                </a:cubicBezTo>
                <a:cubicBezTo>
                  <a:pt x="100668" y="654342"/>
                  <a:pt x="81267" y="686709"/>
                  <a:pt x="67112" y="721453"/>
                </a:cubicBezTo>
                <a:cubicBezTo>
                  <a:pt x="47700" y="769100"/>
                  <a:pt x="16897" y="874855"/>
                  <a:pt x="0" y="931178"/>
                </a:cubicBezTo>
                <a:cubicBezTo>
                  <a:pt x="8389" y="1006679"/>
                  <a:pt x="5992" y="1084175"/>
                  <a:pt x="25167" y="1157681"/>
                </a:cubicBezTo>
                <a:cubicBezTo>
                  <a:pt x="47456" y="1243122"/>
                  <a:pt x="132119" y="1364973"/>
                  <a:pt x="176169" y="1442907"/>
                </a:cubicBezTo>
                <a:cubicBezTo>
                  <a:pt x="196299" y="1478522"/>
                  <a:pt x="223975" y="1537101"/>
                  <a:pt x="234892" y="1577131"/>
                </a:cubicBezTo>
                <a:cubicBezTo>
                  <a:pt x="245427" y="1615757"/>
                  <a:pt x="253769" y="1655036"/>
                  <a:pt x="260059" y="1694576"/>
                </a:cubicBezTo>
                <a:cubicBezTo>
                  <a:pt x="262119" y="1707527"/>
                  <a:pt x="303887" y="2103582"/>
                  <a:pt x="343949" y="2139193"/>
                </a:cubicBezTo>
                <a:cubicBezTo>
                  <a:pt x="369116" y="2161564"/>
                  <a:pt x="394628" y="2183552"/>
                  <a:pt x="419450" y="2206305"/>
                </a:cubicBezTo>
                <a:cubicBezTo>
                  <a:pt x="428195" y="2214322"/>
                  <a:pt x="435353" y="2224061"/>
                  <a:pt x="444617" y="2231472"/>
                </a:cubicBezTo>
                <a:cubicBezTo>
                  <a:pt x="491347" y="2268856"/>
                  <a:pt x="543481" y="2299696"/>
                  <a:pt x="587230" y="2340529"/>
                </a:cubicBezTo>
                <a:cubicBezTo>
                  <a:pt x="625925" y="2376644"/>
                  <a:pt x="721473" y="2491928"/>
                  <a:pt x="755010" y="2550253"/>
                </a:cubicBezTo>
                <a:cubicBezTo>
                  <a:pt x="802402" y="2632674"/>
                  <a:pt x="844392" y="2718087"/>
                  <a:pt x="889234" y="2801923"/>
                </a:cubicBezTo>
                <a:cubicBezTo>
                  <a:pt x="908707" y="2838329"/>
                  <a:pt x="928858" y="2874375"/>
                  <a:pt x="947956" y="2910980"/>
                </a:cubicBezTo>
                <a:cubicBezTo>
                  <a:pt x="962418" y="2938698"/>
                  <a:pt x="969886" y="2970852"/>
                  <a:pt x="989901" y="2994870"/>
                </a:cubicBezTo>
                <a:cubicBezTo>
                  <a:pt x="1021970" y="3033352"/>
                  <a:pt x="1046405" y="3068360"/>
                  <a:pt x="1090569" y="3095538"/>
                </a:cubicBezTo>
                <a:cubicBezTo>
                  <a:pt x="1157121" y="3136493"/>
                  <a:pt x="1332747" y="3223133"/>
                  <a:pt x="1409351" y="3246540"/>
                </a:cubicBezTo>
                <a:cubicBezTo>
                  <a:pt x="1455516" y="3260646"/>
                  <a:pt x="1504349" y="3263771"/>
                  <a:pt x="1551964" y="3271707"/>
                </a:cubicBezTo>
                <a:cubicBezTo>
                  <a:pt x="1787547" y="3310971"/>
                  <a:pt x="1631484" y="3279759"/>
                  <a:pt x="1828800" y="3322041"/>
                </a:cubicBezTo>
                <a:cubicBezTo>
                  <a:pt x="1876338" y="3319245"/>
                  <a:pt x="1924441" y="3321481"/>
                  <a:pt x="1971413" y="3313652"/>
                </a:cubicBezTo>
                <a:cubicBezTo>
                  <a:pt x="2109355" y="3290662"/>
                  <a:pt x="2242718" y="3234753"/>
                  <a:pt x="2382474" y="3229762"/>
                </a:cubicBezTo>
                <a:cubicBezTo>
                  <a:pt x="2670536" y="3219474"/>
                  <a:pt x="2539127" y="3225491"/>
                  <a:pt x="2776756" y="3212984"/>
                </a:cubicBezTo>
                <a:cubicBezTo>
                  <a:pt x="3151292" y="3171369"/>
                  <a:pt x="2632477" y="3224514"/>
                  <a:pt x="3305263" y="3187817"/>
                </a:cubicBezTo>
                <a:cubicBezTo>
                  <a:pt x="3333738" y="3186264"/>
                  <a:pt x="3360886" y="3174808"/>
                  <a:pt x="3389153" y="3171039"/>
                </a:cubicBezTo>
                <a:cubicBezTo>
                  <a:pt x="3570679" y="3146835"/>
                  <a:pt x="3934437" y="3103927"/>
                  <a:pt x="3934437" y="3103927"/>
                </a:cubicBezTo>
                <a:cubicBezTo>
                  <a:pt x="3970789" y="3084353"/>
                  <a:pt x="4007831" y="3066008"/>
                  <a:pt x="4043494" y="3045204"/>
                </a:cubicBezTo>
                <a:cubicBezTo>
                  <a:pt x="4108531" y="3007266"/>
                  <a:pt x="4170341" y="2963812"/>
                  <a:pt x="4236441" y="2927758"/>
                </a:cubicBezTo>
                <a:cubicBezTo>
                  <a:pt x="4285531" y="2900982"/>
                  <a:pt x="4365518" y="2858991"/>
                  <a:pt x="4412610" y="2827090"/>
                </a:cubicBezTo>
                <a:cubicBezTo>
                  <a:pt x="4674568" y="2649634"/>
                  <a:pt x="4492523" y="2742507"/>
                  <a:pt x="4764947" y="2625754"/>
                </a:cubicBezTo>
                <a:cubicBezTo>
                  <a:pt x="4928040" y="2475206"/>
                  <a:pt x="4922647" y="2492990"/>
                  <a:pt x="5083729" y="2239861"/>
                </a:cubicBezTo>
                <a:cubicBezTo>
                  <a:pt x="5118648" y="2184988"/>
                  <a:pt x="5139656" y="2122415"/>
                  <a:pt x="5167619" y="2063692"/>
                </a:cubicBezTo>
                <a:cubicBezTo>
                  <a:pt x="5173212" y="1831597"/>
                  <a:pt x="5177069" y="1599453"/>
                  <a:pt x="5184397" y="1367406"/>
                </a:cubicBezTo>
                <a:cubicBezTo>
                  <a:pt x="5185460" y="1333750"/>
                  <a:pt x="5185074" y="1299515"/>
                  <a:pt x="5192786" y="1266738"/>
                </a:cubicBezTo>
                <a:cubicBezTo>
                  <a:pt x="5196521" y="1250866"/>
                  <a:pt x="5211206" y="1239637"/>
                  <a:pt x="5217953" y="1224793"/>
                </a:cubicBezTo>
                <a:cubicBezTo>
                  <a:pt x="5225271" y="1208693"/>
                  <a:pt x="5228163" y="1190880"/>
                  <a:pt x="5234731" y="1174459"/>
                </a:cubicBezTo>
                <a:lnTo>
                  <a:pt x="5285065" y="1048624"/>
                </a:lnTo>
                <a:cubicBezTo>
                  <a:pt x="5290976" y="995427"/>
                  <a:pt x="5303592" y="878737"/>
                  <a:pt x="5310232" y="838899"/>
                </a:cubicBezTo>
                <a:cubicBezTo>
                  <a:pt x="5315596" y="806712"/>
                  <a:pt x="5328285" y="760848"/>
                  <a:pt x="5343788" y="729842"/>
                </a:cubicBezTo>
                <a:cubicBezTo>
                  <a:pt x="5362117" y="693184"/>
                  <a:pt x="5350779" y="687898"/>
                  <a:pt x="5352177" y="6795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20EC707-E3FC-465A-9EC3-754591EC0861}"/>
              </a:ext>
            </a:extLst>
          </p:cNvPr>
          <p:cNvSpPr txBox="1"/>
          <p:nvPr/>
        </p:nvSpPr>
        <p:spPr>
          <a:xfrm>
            <a:off x="478172" y="3141408"/>
            <a:ext cx="4819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يتكون موقع الويب من مجموعة من الصفحات المترابطة التي يمكن العثور عليها في نفس المجال </a:t>
            </a:r>
            <a:r>
              <a:rPr lang="en-US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(Domain)</a:t>
            </a:r>
            <a:endParaRPr lang="ar-SA" sz="2400" dirty="0">
              <a:solidFill>
                <a:srgbClr val="0070C0"/>
              </a:solidFill>
            </a:endParaRPr>
          </a:p>
        </p:txBody>
      </p: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2288A261-06B2-4426-920C-F1080BDB722B}"/>
              </a:ext>
            </a:extLst>
          </p:cNvPr>
          <p:cNvSpPr/>
          <p:nvPr/>
        </p:nvSpPr>
        <p:spPr>
          <a:xfrm>
            <a:off x="796954" y="2994870"/>
            <a:ext cx="4794312" cy="1543574"/>
          </a:xfrm>
          <a:custGeom>
            <a:avLst/>
            <a:gdLst>
              <a:gd name="connsiteX0" fmla="*/ 4530055 w 4794312"/>
              <a:gd name="connsiteY0" fmla="*/ 117446 h 1543574"/>
              <a:gd name="connsiteX1" fmla="*/ 4530055 w 4794312"/>
              <a:gd name="connsiteY1" fmla="*/ 117446 h 1543574"/>
              <a:gd name="connsiteX2" fmla="*/ 4026716 w 4794312"/>
              <a:gd name="connsiteY2" fmla="*/ 226502 h 1543574"/>
              <a:gd name="connsiteX3" fmla="*/ 3238151 w 4794312"/>
              <a:gd name="connsiteY3" fmla="*/ 209724 h 1543574"/>
              <a:gd name="connsiteX4" fmla="*/ 2860646 w 4794312"/>
              <a:gd name="connsiteY4" fmla="*/ 142613 h 1543574"/>
              <a:gd name="connsiteX5" fmla="*/ 2759978 w 4794312"/>
              <a:gd name="connsiteY5" fmla="*/ 134224 h 1543574"/>
              <a:gd name="connsiteX6" fmla="*/ 2692866 w 4794312"/>
              <a:gd name="connsiteY6" fmla="*/ 125835 h 1543574"/>
              <a:gd name="connsiteX7" fmla="*/ 2491530 w 4794312"/>
              <a:gd name="connsiteY7" fmla="*/ 75501 h 1543574"/>
              <a:gd name="connsiteX8" fmla="*/ 2290195 w 4794312"/>
              <a:gd name="connsiteY8" fmla="*/ 67112 h 1543574"/>
              <a:gd name="connsiteX9" fmla="*/ 2063692 w 4794312"/>
              <a:gd name="connsiteY9" fmla="*/ 50334 h 1543574"/>
              <a:gd name="connsiteX10" fmla="*/ 1853967 w 4794312"/>
              <a:gd name="connsiteY10" fmla="*/ 33556 h 1543574"/>
              <a:gd name="connsiteX11" fmla="*/ 1669409 w 4794312"/>
              <a:gd name="connsiteY11" fmla="*/ 8389 h 1543574"/>
              <a:gd name="connsiteX12" fmla="*/ 1644242 w 4794312"/>
              <a:gd name="connsiteY12" fmla="*/ 0 h 1543574"/>
              <a:gd name="connsiteX13" fmla="*/ 1619075 w 4794312"/>
              <a:gd name="connsiteY13" fmla="*/ 8389 h 1543574"/>
              <a:gd name="connsiteX14" fmla="*/ 1442907 w 4794312"/>
              <a:gd name="connsiteY14" fmla="*/ 33556 h 1543574"/>
              <a:gd name="connsiteX15" fmla="*/ 1283516 w 4794312"/>
              <a:gd name="connsiteY15" fmla="*/ 41945 h 1543574"/>
              <a:gd name="connsiteX16" fmla="*/ 989901 w 4794312"/>
              <a:gd name="connsiteY16" fmla="*/ 8389 h 1543574"/>
              <a:gd name="connsiteX17" fmla="*/ 897622 w 4794312"/>
              <a:gd name="connsiteY17" fmla="*/ 0 h 1543574"/>
              <a:gd name="connsiteX18" fmla="*/ 679508 w 4794312"/>
              <a:gd name="connsiteY18" fmla="*/ 8389 h 1543574"/>
              <a:gd name="connsiteX19" fmla="*/ 570452 w 4794312"/>
              <a:gd name="connsiteY19" fmla="*/ 16778 h 1543574"/>
              <a:gd name="connsiteX20" fmla="*/ 251670 w 4794312"/>
              <a:gd name="connsiteY20" fmla="*/ 100668 h 1543574"/>
              <a:gd name="connsiteX21" fmla="*/ 184558 w 4794312"/>
              <a:gd name="connsiteY21" fmla="*/ 134224 h 1543574"/>
              <a:gd name="connsiteX22" fmla="*/ 50334 w 4794312"/>
              <a:gd name="connsiteY22" fmla="*/ 226502 h 1543574"/>
              <a:gd name="connsiteX23" fmla="*/ 33556 w 4794312"/>
              <a:gd name="connsiteY23" fmla="*/ 251669 h 1543574"/>
              <a:gd name="connsiteX24" fmla="*/ 0 w 4794312"/>
              <a:gd name="connsiteY24" fmla="*/ 620785 h 1543574"/>
              <a:gd name="connsiteX25" fmla="*/ 8389 w 4794312"/>
              <a:gd name="connsiteY25" fmla="*/ 738231 h 1543574"/>
              <a:gd name="connsiteX26" fmla="*/ 402672 w 4794312"/>
              <a:gd name="connsiteY26" fmla="*/ 1090569 h 1543574"/>
              <a:gd name="connsiteX27" fmla="*/ 713064 w 4794312"/>
              <a:gd name="connsiteY27" fmla="*/ 1317071 h 1543574"/>
              <a:gd name="connsiteX28" fmla="*/ 838899 w 4794312"/>
              <a:gd name="connsiteY28" fmla="*/ 1359016 h 1543574"/>
              <a:gd name="connsiteX29" fmla="*/ 1258349 w 4794312"/>
              <a:gd name="connsiteY29" fmla="*/ 1384183 h 1543574"/>
              <a:gd name="connsiteX30" fmla="*/ 1426129 w 4794312"/>
              <a:gd name="connsiteY30" fmla="*/ 1400961 h 1543574"/>
              <a:gd name="connsiteX31" fmla="*/ 1954635 w 4794312"/>
              <a:gd name="connsiteY31" fmla="*/ 1342238 h 1543574"/>
              <a:gd name="connsiteX32" fmla="*/ 2239861 w 4794312"/>
              <a:gd name="connsiteY32" fmla="*/ 1333849 h 1543574"/>
              <a:gd name="connsiteX33" fmla="*/ 2441196 w 4794312"/>
              <a:gd name="connsiteY33" fmla="*/ 1350627 h 1543574"/>
              <a:gd name="connsiteX34" fmla="*/ 2709644 w 4794312"/>
              <a:gd name="connsiteY34" fmla="*/ 1400961 h 1543574"/>
              <a:gd name="connsiteX35" fmla="*/ 2969703 w 4794312"/>
              <a:gd name="connsiteY35" fmla="*/ 1442906 h 1543574"/>
              <a:gd name="connsiteX36" fmla="*/ 3070371 w 4794312"/>
              <a:gd name="connsiteY36" fmla="*/ 1476462 h 1543574"/>
              <a:gd name="connsiteX37" fmla="*/ 3305263 w 4794312"/>
              <a:gd name="connsiteY37" fmla="*/ 1526796 h 1543574"/>
              <a:gd name="connsiteX38" fmla="*/ 3556932 w 4794312"/>
              <a:gd name="connsiteY38" fmla="*/ 1543574 h 1543574"/>
              <a:gd name="connsiteX39" fmla="*/ 3699545 w 4794312"/>
              <a:gd name="connsiteY39" fmla="*/ 1535185 h 1543574"/>
              <a:gd name="connsiteX40" fmla="*/ 4018327 w 4794312"/>
              <a:gd name="connsiteY40" fmla="*/ 1526796 h 1543574"/>
              <a:gd name="connsiteX41" fmla="*/ 4093828 w 4794312"/>
              <a:gd name="connsiteY41" fmla="*/ 1501629 h 1543574"/>
              <a:gd name="connsiteX42" fmla="*/ 4253218 w 4794312"/>
              <a:gd name="connsiteY42" fmla="*/ 1459684 h 1543574"/>
              <a:gd name="connsiteX43" fmla="*/ 4303552 w 4794312"/>
              <a:gd name="connsiteY43" fmla="*/ 1434517 h 1543574"/>
              <a:gd name="connsiteX44" fmla="*/ 4412609 w 4794312"/>
              <a:gd name="connsiteY44" fmla="*/ 1426128 h 1543574"/>
              <a:gd name="connsiteX45" fmla="*/ 4546833 w 4794312"/>
              <a:gd name="connsiteY45" fmla="*/ 1392572 h 1543574"/>
              <a:gd name="connsiteX46" fmla="*/ 4639112 w 4794312"/>
              <a:gd name="connsiteY46" fmla="*/ 1283515 h 1543574"/>
              <a:gd name="connsiteX47" fmla="*/ 4672668 w 4794312"/>
              <a:gd name="connsiteY47" fmla="*/ 1166069 h 1543574"/>
              <a:gd name="connsiteX48" fmla="*/ 4773336 w 4794312"/>
              <a:gd name="connsiteY48" fmla="*/ 998290 h 1543574"/>
              <a:gd name="connsiteX49" fmla="*/ 4781725 w 4794312"/>
              <a:gd name="connsiteY49" fmla="*/ 704675 h 1543574"/>
              <a:gd name="connsiteX50" fmla="*/ 4756558 w 4794312"/>
              <a:gd name="connsiteY50" fmla="*/ 662730 h 1543574"/>
              <a:gd name="connsiteX51" fmla="*/ 4655890 w 4794312"/>
              <a:gd name="connsiteY51" fmla="*/ 478172 h 1543574"/>
              <a:gd name="connsiteX52" fmla="*/ 4563611 w 4794312"/>
              <a:gd name="connsiteY52" fmla="*/ 369115 h 1543574"/>
              <a:gd name="connsiteX53" fmla="*/ 4546833 w 4794312"/>
              <a:gd name="connsiteY53" fmla="*/ 343948 h 1543574"/>
              <a:gd name="connsiteX54" fmla="*/ 4530055 w 4794312"/>
              <a:gd name="connsiteY54" fmla="*/ 117446 h 154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794312" h="1543574">
                <a:moveTo>
                  <a:pt x="4530055" y="117446"/>
                </a:moveTo>
                <a:lnTo>
                  <a:pt x="4530055" y="117446"/>
                </a:lnTo>
                <a:cubicBezTo>
                  <a:pt x="4362275" y="153798"/>
                  <a:pt x="4196911" y="204024"/>
                  <a:pt x="4026716" y="226502"/>
                </a:cubicBezTo>
                <a:cubicBezTo>
                  <a:pt x="3801436" y="256256"/>
                  <a:pt x="3460809" y="223640"/>
                  <a:pt x="3238151" y="209724"/>
                </a:cubicBezTo>
                <a:cubicBezTo>
                  <a:pt x="3118308" y="186897"/>
                  <a:pt x="2980770" y="159297"/>
                  <a:pt x="2860646" y="142613"/>
                </a:cubicBezTo>
                <a:cubicBezTo>
                  <a:pt x="2827294" y="137981"/>
                  <a:pt x="2793483" y="137575"/>
                  <a:pt x="2759978" y="134224"/>
                </a:cubicBezTo>
                <a:cubicBezTo>
                  <a:pt x="2737545" y="131981"/>
                  <a:pt x="2715237" y="128631"/>
                  <a:pt x="2692866" y="125835"/>
                </a:cubicBezTo>
                <a:cubicBezTo>
                  <a:pt x="2653821" y="115186"/>
                  <a:pt x="2527245" y="79362"/>
                  <a:pt x="2491530" y="75501"/>
                </a:cubicBezTo>
                <a:cubicBezTo>
                  <a:pt x="2424749" y="68281"/>
                  <a:pt x="2357249" y="71056"/>
                  <a:pt x="2290195" y="67112"/>
                </a:cubicBezTo>
                <a:cubicBezTo>
                  <a:pt x="2214618" y="62666"/>
                  <a:pt x="2139232" y="55370"/>
                  <a:pt x="2063692" y="50334"/>
                </a:cubicBezTo>
                <a:cubicBezTo>
                  <a:pt x="2022652" y="47598"/>
                  <a:pt x="1904255" y="41099"/>
                  <a:pt x="1853967" y="33556"/>
                </a:cubicBezTo>
                <a:cubicBezTo>
                  <a:pt x="1649377" y="2868"/>
                  <a:pt x="1902028" y="27774"/>
                  <a:pt x="1669409" y="8389"/>
                </a:cubicBezTo>
                <a:cubicBezTo>
                  <a:pt x="1661020" y="5593"/>
                  <a:pt x="1653085" y="0"/>
                  <a:pt x="1644242" y="0"/>
                </a:cubicBezTo>
                <a:cubicBezTo>
                  <a:pt x="1635399" y="0"/>
                  <a:pt x="1627797" y="6935"/>
                  <a:pt x="1619075" y="8389"/>
                </a:cubicBezTo>
                <a:cubicBezTo>
                  <a:pt x="1560563" y="18141"/>
                  <a:pt x="1501931" y="27654"/>
                  <a:pt x="1442907" y="33556"/>
                </a:cubicBezTo>
                <a:cubicBezTo>
                  <a:pt x="1389967" y="38850"/>
                  <a:pt x="1336646" y="39149"/>
                  <a:pt x="1283516" y="41945"/>
                </a:cubicBezTo>
                <a:cubicBezTo>
                  <a:pt x="1162913" y="26870"/>
                  <a:pt x="1165060" y="26827"/>
                  <a:pt x="989901" y="8389"/>
                </a:cubicBezTo>
                <a:cubicBezTo>
                  <a:pt x="959184" y="5156"/>
                  <a:pt x="928382" y="2796"/>
                  <a:pt x="897622" y="0"/>
                </a:cubicBezTo>
                <a:lnTo>
                  <a:pt x="679508" y="8389"/>
                </a:lnTo>
                <a:cubicBezTo>
                  <a:pt x="643096" y="10256"/>
                  <a:pt x="606276" y="10000"/>
                  <a:pt x="570452" y="16778"/>
                </a:cubicBezTo>
                <a:cubicBezTo>
                  <a:pt x="553185" y="20045"/>
                  <a:pt x="304048" y="81621"/>
                  <a:pt x="251670" y="100668"/>
                </a:cubicBezTo>
                <a:cubicBezTo>
                  <a:pt x="228165" y="109215"/>
                  <a:pt x="205767" y="120968"/>
                  <a:pt x="184558" y="134224"/>
                </a:cubicBezTo>
                <a:cubicBezTo>
                  <a:pt x="138516" y="163000"/>
                  <a:pt x="50334" y="226502"/>
                  <a:pt x="50334" y="226502"/>
                </a:cubicBezTo>
                <a:cubicBezTo>
                  <a:pt x="44741" y="234891"/>
                  <a:pt x="36947" y="242174"/>
                  <a:pt x="33556" y="251669"/>
                </a:cubicBezTo>
                <a:cubicBezTo>
                  <a:pt x="-14483" y="386178"/>
                  <a:pt x="5245" y="447705"/>
                  <a:pt x="0" y="620785"/>
                </a:cubicBezTo>
                <a:cubicBezTo>
                  <a:pt x="2796" y="659934"/>
                  <a:pt x="-5024" y="701346"/>
                  <a:pt x="8389" y="738231"/>
                </a:cubicBezTo>
                <a:cubicBezTo>
                  <a:pt x="96326" y="980057"/>
                  <a:pt x="173848" y="905331"/>
                  <a:pt x="402672" y="1090569"/>
                </a:cubicBezTo>
                <a:cubicBezTo>
                  <a:pt x="496792" y="1166762"/>
                  <a:pt x="600706" y="1262704"/>
                  <a:pt x="713064" y="1317071"/>
                </a:cubicBezTo>
                <a:cubicBezTo>
                  <a:pt x="752864" y="1336329"/>
                  <a:pt x="795016" y="1353615"/>
                  <a:pt x="838899" y="1359016"/>
                </a:cubicBezTo>
                <a:cubicBezTo>
                  <a:pt x="977918" y="1376126"/>
                  <a:pt x="1118637" y="1374204"/>
                  <a:pt x="1258349" y="1384183"/>
                </a:cubicBezTo>
                <a:cubicBezTo>
                  <a:pt x="1314412" y="1388187"/>
                  <a:pt x="1370202" y="1395368"/>
                  <a:pt x="1426129" y="1400961"/>
                </a:cubicBezTo>
                <a:cubicBezTo>
                  <a:pt x="2121204" y="1377792"/>
                  <a:pt x="1204492" y="1420611"/>
                  <a:pt x="1954635" y="1342238"/>
                </a:cubicBezTo>
                <a:cubicBezTo>
                  <a:pt x="2049237" y="1332354"/>
                  <a:pt x="2144786" y="1336645"/>
                  <a:pt x="2239861" y="1333849"/>
                </a:cubicBezTo>
                <a:cubicBezTo>
                  <a:pt x="2306973" y="1339442"/>
                  <a:pt x="2374324" y="1342666"/>
                  <a:pt x="2441196" y="1350627"/>
                </a:cubicBezTo>
                <a:cubicBezTo>
                  <a:pt x="2609816" y="1370701"/>
                  <a:pt x="2559466" y="1374263"/>
                  <a:pt x="2709644" y="1400961"/>
                </a:cubicBezTo>
                <a:cubicBezTo>
                  <a:pt x="2796095" y="1416330"/>
                  <a:pt x="2969703" y="1442906"/>
                  <a:pt x="2969703" y="1442906"/>
                </a:cubicBezTo>
                <a:cubicBezTo>
                  <a:pt x="3003259" y="1454091"/>
                  <a:pt x="3036273" y="1467056"/>
                  <a:pt x="3070371" y="1476462"/>
                </a:cubicBezTo>
                <a:cubicBezTo>
                  <a:pt x="3126427" y="1491926"/>
                  <a:pt x="3239831" y="1517449"/>
                  <a:pt x="3305263" y="1526796"/>
                </a:cubicBezTo>
                <a:cubicBezTo>
                  <a:pt x="3380437" y="1537535"/>
                  <a:pt x="3489473" y="1540201"/>
                  <a:pt x="3556932" y="1543574"/>
                </a:cubicBezTo>
                <a:cubicBezTo>
                  <a:pt x="3604470" y="1540778"/>
                  <a:pt x="3651957" y="1536915"/>
                  <a:pt x="3699545" y="1535185"/>
                </a:cubicBezTo>
                <a:cubicBezTo>
                  <a:pt x="3805772" y="1531322"/>
                  <a:pt x="3912412" y="1535810"/>
                  <a:pt x="4018327" y="1526796"/>
                </a:cubicBezTo>
                <a:cubicBezTo>
                  <a:pt x="4044760" y="1524546"/>
                  <a:pt x="4068320" y="1508917"/>
                  <a:pt x="4093828" y="1501629"/>
                </a:cubicBezTo>
                <a:cubicBezTo>
                  <a:pt x="4101454" y="1499450"/>
                  <a:pt x="4227622" y="1469529"/>
                  <a:pt x="4253218" y="1459684"/>
                </a:cubicBezTo>
                <a:cubicBezTo>
                  <a:pt x="4270726" y="1452950"/>
                  <a:pt x="4285196" y="1438381"/>
                  <a:pt x="4303552" y="1434517"/>
                </a:cubicBezTo>
                <a:cubicBezTo>
                  <a:pt x="4339230" y="1427006"/>
                  <a:pt x="4376257" y="1428924"/>
                  <a:pt x="4412609" y="1426128"/>
                </a:cubicBezTo>
                <a:cubicBezTo>
                  <a:pt x="4513841" y="1405882"/>
                  <a:pt x="4469445" y="1418368"/>
                  <a:pt x="4546833" y="1392572"/>
                </a:cubicBezTo>
                <a:cubicBezTo>
                  <a:pt x="4577593" y="1356220"/>
                  <a:pt x="4611804" y="1322527"/>
                  <a:pt x="4639112" y="1283515"/>
                </a:cubicBezTo>
                <a:cubicBezTo>
                  <a:pt x="4719316" y="1168937"/>
                  <a:pt x="4617398" y="1280860"/>
                  <a:pt x="4672668" y="1166069"/>
                </a:cubicBezTo>
                <a:cubicBezTo>
                  <a:pt x="4700962" y="1107305"/>
                  <a:pt x="4739780" y="1054216"/>
                  <a:pt x="4773336" y="998290"/>
                </a:cubicBezTo>
                <a:cubicBezTo>
                  <a:pt x="4794280" y="872624"/>
                  <a:pt x="4803735" y="858747"/>
                  <a:pt x="4781725" y="704675"/>
                </a:cubicBezTo>
                <a:cubicBezTo>
                  <a:pt x="4779419" y="688534"/>
                  <a:pt x="4763850" y="677314"/>
                  <a:pt x="4756558" y="662730"/>
                </a:cubicBezTo>
                <a:cubicBezTo>
                  <a:pt x="4716324" y="582262"/>
                  <a:pt x="4732696" y="568943"/>
                  <a:pt x="4655890" y="478172"/>
                </a:cubicBezTo>
                <a:cubicBezTo>
                  <a:pt x="4625130" y="441820"/>
                  <a:pt x="4593640" y="406073"/>
                  <a:pt x="4563611" y="369115"/>
                </a:cubicBezTo>
                <a:cubicBezTo>
                  <a:pt x="4557253" y="361290"/>
                  <a:pt x="4550711" y="353255"/>
                  <a:pt x="4546833" y="343948"/>
                </a:cubicBezTo>
                <a:cubicBezTo>
                  <a:pt x="4505363" y="244421"/>
                  <a:pt x="4532851" y="155196"/>
                  <a:pt x="4530055" y="117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324BD3E-75EA-402E-A89D-4911BDC51607}"/>
              </a:ext>
            </a:extLst>
          </p:cNvPr>
          <p:cNvSpPr txBox="1"/>
          <p:nvPr/>
        </p:nvSpPr>
        <p:spPr>
          <a:xfrm>
            <a:off x="4198657" y="3675829"/>
            <a:ext cx="1465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2FAB99"/>
                </a:solidFill>
                <a:latin typeface="Sakkal Majalla" panose="02000000000000000000" pitchFamily="2" charset="-78"/>
                <a:cs typeface="(AH) Manal Black" pitchFamily="2" charset="-78"/>
              </a:rPr>
              <a:t>العنوان </a:t>
            </a:r>
            <a:r>
              <a:rPr lang="en-US" sz="1800" dirty="0">
                <a:solidFill>
                  <a:srgbClr val="2FAB99"/>
                </a:solidFill>
                <a:latin typeface="Sakkal Majalla" panose="02000000000000000000" pitchFamily="2" charset="-78"/>
                <a:cs typeface="(AH) Manal Black" pitchFamily="2" charset="-78"/>
              </a:rPr>
              <a:t>(Header)</a:t>
            </a:r>
            <a:endParaRPr lang="ar-SA" dirty="0">
              <a:solidFill>
                <a:srgbClr val="2FAB99"/>
              </a:solidFill>
              <a:cs typeface="(AH) Manal Black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DAA0123-6558-4D62-9F44-A8CB66A25F19}"/>
              </a:ext>
            </a:extLst>
          </p:cNvPr>
          <p:cNvSpPr txBox="1"/>
          <p:nvPr/>
        </p:nvSpPr>
        <p:spPr>
          <a:xfrm>
            <a:off x="1990401" y="3641746"/>
            <a:ext cx="1955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محتوى الصفحة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(Content)</a:t>
            </a:r>
            <a:endParaRPr lang="ar-SA" dirty="0">
              <a:solidFill>
                <a:schemeClr val="bg1">
                  <a:lumMod val="50000"/>
                </a:schemeClr>
              </a:solidFill>
              <a:cs typeface="(AH) Manal Black" pitchFamily="2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9AF4ABD3-C2A6-48E5-B5B5-6ACA1A61841A}"/>
              </a:ext>
            </a:extLst>
          </p:cNvPr>
          <p:cNvSpPr txBox="1"/>
          <p:nvPr/>
        </p:nvSpPr>
        <p:spPr>
          <a:xfrm>
            <a:off x="514464" y="3656604"/>
            <a:ext cx="1324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latin typeface="Sakkal Majalla" panose="02000000000000000000" pitchFamily="2" charset="-78"/>
                <a:cs typeface="(AH) Manal Black" pitchFamily="2" charset="-78"/>
              </a:rPr>
              <a:t>التذييل </a:t>
            </a:r>
            <a:r>
              <a:rPr lang="en-US" sz="1800" dirty="0">
                <a:latin typeface="Sakkal Majalla" panose="02000000000000000000" pitchFamily="2" charset="-78"/>
                <a:cs typeface="(AH) Manal Black" pitchFamily="2" charset="-78"/>
              </a:rPr>
              <a:t>(Footer)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A597DB4-B403-4CE8-ADC4-9856660DD734}"/>
              </a:ext>
            </a:extLst>
          </p:cNvPr>
          <p:cNvSpPr txBox="1"/>
          <p:nvPr/>
        </p:nvSpPr>
        <p:spPr>
          <a:xfrm>
            <a:off x="4109910" y="3955234"/>
            <a:ext cx="1749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2FAB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يتضمن ترويسة رسومية وشريط التنقل</a:t>
            </a:r>
            <a:endParaRPr lang="ar-SA" dirty="0">
              <a:solidFill>
                <a:srgbClr val="2FAB99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DD30D01-B819-4EDD-8D54-16ADC7510DCC}"/>
              </a:ext>
            </a:extLst>
          </p:cNvPr>
          <p:cNvSpPr txBox="1"/>
          <p:nvPr/>
        </p:nvSpPr>
        <p:spPr>
          <a:xfrm>
            <a:off x="2028611" y="3992260"/>
            <a:ext cx="1919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chemeClr val="bg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يشمل محتوى النص والصور وما إلى ذلك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1203511E-A796-472F-9170-DF70819DB850}"/>
              </a:ext>
            </a:extLst>
          </p:cNvPr>
          <p:cNvSpPr txBox="1"/>
          <p:nvPr/>
        </p:nvSpPr>
        <p:spPr>
          <a:xfrm>
            <a:off x="278897" y="4024056"/>
            <a:ext cx="1794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يحتوي على روابط مفيدة</a:t>
            </a:r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DA638E6-0538-4D24-A06B-EEC30B464D1C}"/>
              </a:ext>
            </a:extLst>
          </p:cNvPr>
          <p:cNvSpPr/>
          <p:nvPr/>
        </p:nvSpPr>
        <p:spPr>
          <a:xfrm>
            <a:off x="145325" y="3533065"/>
            <a:ext cx="5776352" cy="1355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0F3802ED-34FB-4786-8E11-F8597EC8AF9D}"/>
              </a:ext>
            </a:extLst>
          </p:cNvPr>
          <p:cNvSpPr txBox="1"/>
          <p:nvPr/>
        </p:nvSpPr>
        <p:spPr>
          <a:xfrm>
            <a:off x="838578" y="3064894"/>
            <a:ext cx="44166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ترميز النص التشعبي (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هي لغة تستخدم لوصف مكونات صفحات الويب لبرامج التصفح من خلال استخدام مجموعة وسوم وتعليمات برمجية.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C0046C7-2E58-491B-8336-E86924B4EDC7}"/>
              </a:ext>
            </a:extLst>
          </p:cNvPr>
          <p:cNvSpPr/>
          <p:nvPr/>
        </p:nvSpPr>
        <p:spPr>
          <a:xfrm>
            <a:off x="586170" y="2994870"/>
            <a:ext cx="4669029" cy="1819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9BAC8E62-3650-4055-B63F-293757659CBC}"/>
              </a:ext>
            </a:extLst>
          </p:cNvPr>
          <p:cNvGrpSpPr/>
          <p:nvPr/>
        </p:nvGrpSpPr>
        <p:grpSpPr>
          <a:xfrm>
            <a:off x="1492443" y="2425733"/>
            <a:ext cx="3557240" cy="851228"/>
            <a:chOff x="2446941" y="2384303"/>
            <a:chExt cx="4892673" cy="1099047"/>
          </a:xfrm>
        </p:grpSpPr>
        <p:pic>
          <p:nvPicPr>
            <p:cNvPr id="46" name="رسم 45" descr="علامة الإبهام لأعلى مع تعبئة خالصة">
              <a:extLst>
                <a:ext uri="{FF2B5EF4-FFF2-40B4-BE49-F238E27FC236}">
                  <a16:creationId xmlns:a16="http://schemas.microsoft.com/office/drawing/2014/main" id="{14739BE8-CC16-4E80-B477-A92BB3B44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25214" y="2384303"/>
              <a:ext cx="914400" cy="914400"/>
            </a:xfrm>
            <a:prstGeom prst="rect">
              <a:avLst/>
            </a:prstGeom>
          </p:spPr>
        </p:pic>
        <p:pic>
          <p:nvPicPr>
            <p:cNvPr id="47" name="رسم 46" descr="علامة الإبهام لأعلى مع تعبئة خالصة">
              <a:extLst>
                <a:ext uri="{FF2B5EF4-FFF2-40B4-BE49-F238E27FC236}">
                  <a16:creationId xmlns:a16="http://schemas.microsoft.com/office/drawing/2014/main" id="{3DA0A001-5BEE-43DB-9995-C43355E6D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2446941" y="2568950"/>
              <a:ext cx="914400" cy="914400"/>
            </a:xfrm>
            <a:prstGeom prst="rect">
              <a:avLst/>
            </a:prstGeom>
          </p:spPr>
        </p:pic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B4D8CEC9-3BBD-4797-9510-C8D58F1953A4}"/>
              </a:ext>
            </a:extLst>
          </p:cNvPr>
          <p:cNvSpPr txBox="1"/>
          <p:nvPr/>
        </p:nvSpPr>
        <p:spPr>
          <a:xfrm>
            <a:off x="3722363" y="3317006"/>
            <a:ext cx="1600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92D050"/>
                </a:solidFill>
                <a:latin typeface="Sakkal Majalla" panose="02000000000000000000" pitchFamily="2" charset="-78"/>
                <a:cs typeface="(AH) Manal Black" pitchFamily="2" charset="-78"/>
              </a:rPr>
              <a:t>شائعة الاستخدام</a:t>
            </a:r>
            <a:endParaRPr lang="ar-SA" dirty="0">
              <a:solidFill>
                <a:srgbClr val="92D050"/>
              </a:solidFill>
              <a:cs typeface="(AH) Manal Black" pitchFamily="2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B3DADA8-5213-49E7-B72B-100937C36AE4}"/>
              </a:ext>
            </a:extLst>
          </p:cNvPr>
          <p:cNvSpPr txBox="1"/>
          <p:nvPr/>
        </p:nvSpPr>
        <p:spPr>
          <a:xfrm>
            <a:off x="3413256" y="3914910"/>
            <a:ext cx="2346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92D050"/>
                </a:solidFill>
                <a:latin typeface="Sakkal Majalla" panose="02000000000000000000" pitchFamily="2" charset="-78"/>
                <a:cs typeface="(AH) Manal Black" pitchFamily="2" charset="-78"/>
              </a:rPr>
              <a:t>مدعومة من معظم المتصفحات</a:t>
            </a:r>
            <a:endParaRPr lang="ar-SA" dirty="0">
              <a:solidFill>
                <a:srgbClr val="92D050"/>
              </a:solidFill>
              <a:cs typeface="(AH) Manal Black" pitchFamily="2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D50DA732-BF4F-47DE-8FC8-8A5E5A962E77}"/>
              </a:ext>
            </a:extLst>
          </p:cNvPr>
          <p:cNvSpPr txBox="1"/>
          <p:nvPr/>
        </p:nvSpPr>
        <p:spPr>
          <a:xfrm>
            <a:off x="3593618" y="4678353"/>
            <a:ext cx="1985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solidFill>
                  <a:srgbClr val="92D050"/>
                </a:solidFill>
                <a:latin typeface="Sakkal Majalla" panose="02000000000000000000" pitchFamily="2" charset="-78"/>
                <a:cs typeface="(AH) Manal Black" pitchFamily="2" charset="-78"/>
              </a:rPr>
              <a:t>سهلة التعلم والاستخدام</a:t>
            </a:r>
            <a:endParaRPr lang="ar-SA" dirty="0">
              <a:solidFill>
                <a:srgbClr val="92D050"/>
              </a:solidFill>
              <a:cs typeface="(AH) Manal Black" pitchFamily="2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378BBC28-E52C-4C23-89BA-BB3FD0894B89}"/>
              </a:ext>
            </a:extLst>
          </p:cNvPr>
          <p:cNvSpPr txBox="1"/>
          <p:nvPr/>
        </p:nvSpPr>
        <p:spPr>
          <a:xfrm>
            <a:off x="531841" y="3218423"/>
            <a:ext cx="2346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يقتصر استخدامها على صفحات الويب غير التفاعلية</a:t>
            </a:r>
            <a:endParaRPr lang="ar-SA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C44AC68-589D-418D-A6D3-6E917CAEB65A}"/>
              </a:ext>
            </a:extLst>
          </p:cNvPr>
          <p:cNvSpPr txBox="1"/>
          <p:nvPr/>
        </p:nvSpPr>
        <p:spPr>
          <a:xfrm>
            <a:off x="537247" y="3837442"/>
            <a:ext cx="2215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يجب كتابة برنامج طويل لكتابة صفحة ويب يسيرة</a:t>
            </a:r>
            <a:endParaRPr lang="ar-SA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628E7589-66CD-44D3-8D2C-4A2460A0B080}"/>
              </a:ext>
            </a:extLst>
          </p:cNvPr>
          <p:cNvSpPr txBox="1"/>
          <p:nvPr/>
        </p:nvSpPr>
        <p:spPr>
          <a:xfrm>
            <a:off x="577223" y="4558214"/>
            <a:ext cx="2001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يصعب صيانة وتصحيح برنامج بتنسيق </a:t>
            </a:r>
            <a:r>
              <a:rPr lang="en-US" sz="1800" dirty="0">
                <a:solidFill>
                  <a:srgbClr val="FF0000"/>
                </a:solidFill>
                <a:latin typeface="Sakkal Majalla" panose="02000000000000000000" pitchFamily="2" charset="-78"/>
                <a:cs typeface="(AH) Manal Black" pitchFamily="2" charset="-78"/>
              </a:rPr>
              <a:t>HTML</a:t>
            </a:r>
            <a:endParaRPr lang="ar-SA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259141D-0AD4-4519-912D-51585CB1C7A5}"/>
              </a:ext>
            </a:extLst>
          </p:cNvPr>
          <p:cNvSpPr/>
          <p:nvPr/>
        </p:nvSpPr>
        <p:spPr>
          <a:xfrm>
            <a:off x="478172" y="2425733"/>
            <a:ext cx="5354376" cy="2889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809390A3-B806-47D7-9927-B496CCCA9689}"/>
              </a:ext>
            </a:extLst>
          </p:cNvPr>
          <p:cNvSpPr txBox="1"/>
          <p:nvPr/>
        </p:nvSpPr>
        <p:spPr>
          <a:xfrm>
            <a:off x="2789915" y="2296293"/>
            <a:ext cx="2789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(AH) Manal Black" pitchFamily="2" charset="-78"/>
              </a:rPr>
              <a:t>النص التشعبي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(AH) Manal Black" pitchFamily="2" charset="-78"/>
              </a:rPr>
              <a:t>(Hypertext)</a:t>
            </a:r>
            <a:endParaRPr lang="ar-SA" sz="2400" dirty="0">
              <a:solidFill>
                <a:srgbClr val="0070C0"/>
              </a:solidFill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BBFF8B3B-AD1B-45D0-A20B-D658769E5DE0}"/>
              </a:ext>
            </a:extLst>
          </p:cNvPr>
          <p:cNvSpPr txBox="1"/>
          <p:nvPr/>
        </p:nvSpPr>
        <p:spPr>
          <a:xfrm>
            <a:off x="910526" y="2744431"/>
            <a:ext cx="46685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نص يتم عرضه على شاشة الحاسب أو أي جهاز إلكتروني آخر يحتوي على مرجعيات ( ارتباطات تشعبية) لنصوص أخرى يمكن للقارئ الوصل إليها بصورة فورية.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2D4246E-238D-4552-AB07-EB3D0AC8E8E1}"/>
              </a:ext>
            </a:extLst>
          </p:cNvPr>
          <p:cNvSpPr txBox="1"/>
          <p:nvPr/>
        </p:nvSpPr>
        <p:spPr>
          <a:xfrm>
            <a:off x="2789915" y="3907891"/>
            <a:ext cx="2789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(AH) Manal Black" pitchFamily="2" charset="-78"/>
              </a:rPr>
              <a:t>العلامات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(AH) Manal Black" pitchFamily="2" charset="-78"/>
              </a:rPr>
              <a:t>(Markup)</a:t>
            </a:r>
            <a:endParaRPr lang="ar-SA" sz="2400" dirty="0">
              <a:solidFill>
                <a:srgbClr val="0070C0"/>
              </a:solidFill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5262B470-38B4-4D58-B5C9-6D70D72E466F}"/>
              </a:ext>
            </a:extLst>
          </p:cNvPr>
          <p:cNvSpPr txBox="1"/>
          <p:nvPr/>
        </p:nvSpPr>
        <p:spPr>
          <a:xfrm>
            <a:off x="910044" y="4292754"/>
            <a:ext cx="4669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يشير مصطلح العلامات إلى سلسلة الأحرف أو الرموز الأخرى التي يمكننا إدراجها في مواقع محددة داخل نص أو داخل ملف معالجة نصوص.  </a:t>
            </a:r>
            <a:endParaRPr lang="ar-SA" sz="2000" dirty="0">
              <a:solidFill>
                <a:srgbClr val="0070C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C93FE00-1996-44EA-A6C2-B76DB0B8A50C}"/>
              </a:ext>
            </a:extLst>
          </p:cNvPr>
          <p:cNvSpPr/>
          <p:nvPr/>
        </p:nvSpPr>
        <p:spPr>
          <a:xfrm>
            <a:off x="702150" y="2296293"/>
            <a:ext cx="4889116" cy="2969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E1454424-526D-4112-B129-14908A0F1648}"/>
              </a:ext>
            </a:extLst>
          </p:cNvPr>
          <p:cNvSpPr txBox="1"/>
          <p:nvPr/>
        </p:nvSpPr>
        <p:spPr>
          <a:xfrm>
            <a:off x="161815" y="2655489"/>
            <a:ext cx="56831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تتكون اللغة من سلسلة أو مجموعة من الأكواد تكتب في ملف نصي ثم تحفظ بامتداد 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تعرض بواسطة مستعرضات الانترنت، و هذه المستعرضات تترجم الأكواد إلى ما تراه على الصفحات. هذه الأكواد تبدأ بما يسمى (وسم) أو </a:t>
            </a:r>
            <a:r>
              <a:rPr lang="en-US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Tag</a:t>
            </a:r>
            <a:r>
              <a:rPr lang="ar-SA" sz="2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تكتب من اليسار لليمين.</a:t>
            </a:r>
          </a:p>
          <a:p>
            <a:pPr algn="just"/>
            <a:endParaRPr lang="ar-SA" sz="2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21266CDF-AB01-49E3-AE53-FBF6D6361C67}"/>
              </a:ext>
            </a:extLst>
          </p:cNvPr>
          <p:cNvSpPr txBox="1"/>
          <p:nvPr/>
        </p:nvSpPr>
        <p:spPr>
          <a:xfrm>
            <a:off x="1121441" y="4390134"/>
            <a:ext cx="2526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53" grpId="0"/>
      <p:bldP spid="54" grpId="0"/>
      <p:bldP spid="55" grpId="0"/>
      <p:bldP spid="56" grpId="0"/>
      <p:bldP spid="57" grpId="0"/>
      <p:bldP spid="58" grpId="0"/>
      <p:bldP spid="3" grpId="0" animBg="1"/>
      <p:bldP spid="32" grpId="0"/>
      <p:bldP spid="5" grpId="0" animBg="1"/>
      <p:bldP spid="34" grpId="0"/>
      <p:bldP spid="35" grpId="0"/>
      <p:bldP spid="36" grpId="0"/>
      <p:bldP spid="37" grpId="0"/>
      <p:bldP spid="38" grpId="0"/>
      <p:bldP spid="39" grpId="0"/>
      <p:bldP spid="10" grpId="0" animBg="1"/>
      <p:bldP spid="42" grpId="0"/>
      <p:bldP spid="12" grpId="0" animBg="1"/>
      <p:bldP spid="48" grpId="0"/>
      <p:bldP spid="49" grpId="0"/>
      <p:bldP spid="50" grpId="0"/>
      <p:bldP spid="51" grpId="0"/>
      <p:bldP spid="52" grpId="0"/>
      <p:bldP spid="66" grpId="0"/>
      <p:bldP spid="13" grpId="0" animBg="1"/>
      <p:bldP spid="67" grpId="0"/>
      <p:bldP spid="68" grpId="0"/>
      <p:bldP spid="69" grpId="0"/>
      <p:bldP spid="70" grpId="0"/>
      <p:bldP spid="14" grpId="0" animBg="1"/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D6D9032-6D0B-4A7C-9FFF-12651E65DCD6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8339B3C-0828-4627-82CC-CB374F9419DB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3C5149F-326A-4E00-AF4A-BBB94FA0EDE7}"/>
              </a:ext>
            </a:extLst>
          </p:cNvPr>
          <p:cNvSpPr txBox="1"/>
          <p:nvPr/>
        </p:nvSpPr>
        <p:spPr>
          <a:xfrm>
            <a:off x="4826542" y="118025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F48DD8E-A208-47E2-92B7-BE1D9A6E5D4B}"/>
              </a:ext>
            </a:extLst>
          </p:cNvPr>
          <p:cNvSpPr txBox="1"/>
          <p:nvPr/>
        </p:nvSpPr>
        <p:spPr>
          <a:xfrm>
            <a:off x="5282268" y="1740607"/>
            <a:ext cx="162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في هذا الدرس</a:t>
            </a:r>
            <a:endParaRPr lang="ar-SA" sz="28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EE6745-FC35-461B-9181-E8AD7F7796C5}"/>
              </a:ext>
            </a:extLst>
          </p:cNvPr>
          <p:cNvSpPr txBox="1"/>
          <p:nvPr/>
        </p:nvSpPr>
        <p:spPr>
          <a:xfrm>
            <a:off x="2767050" y="2086630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سنتعرف على:</a:t>
            </a:r>
            <a:endParaRPr lang="ar-SA" sz="28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DE17794-9C68-459B-BD19-52E63B279AFE}"/>
              </a:ext>
            </a:extLst>
          </p:cNvPr>
          <p:cNvSpPr txBox="1"/>
          <p:nvPr/>
        </p:nvSpPr>
        <p:spPr>
          <a:xfrm>
            <a:off x="6569183" y="2640628"/>
            <a:ext cx="2292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القوائم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8F92770-2223-47FB-8222-0C057BDFF13C}"/>
              </a:ext>
            </a:extLst>
          </p:cNvPr>
          <p:cNvSpPr txBox="1"/>
          <p:nvPr/>
        </p:nvSpPr>
        <p:spPr>
          <a:xfrm>
            <a:off x="778135" y="3377843"/>
            <a:ext cx="8127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الروابط التشعبية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Hyperlinks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6B349D8-3BE9-488A-9617-AA9C94F76E7A}"/>
              </a:ext>
            </a:extLst>
          </p:cNvPr>
          <p:cNvSpPr txBox="1"/>
          <p:nvPr/>
        </p:nvSpPr>
        <p:spPr>
          <a:xfrm>
            <a:off x="2429471" y="4115058"/>
            <a:ext cx="6476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خاصية الهدف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Target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C559AEE-A5A9-408C-B8BF-3722D8EB63A5}"/>
              </a:ext>
            </a:extLst>
          </p:cNvPr>
          <p:cNvSpPr txBox="1"/>
          <p:nvPr/>
        </p:nvSpPr>
        <p:spPr>
          <a:xfrm>
            <a:off x="4759363" y="4852273"/>
            <a:ext cx="4146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روابط البريد الإلكتروني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B5F78C7-A793-4649-8944-E2C6E70466CD}"/>
              </a:ext>
            </a:extLst>
          </p:cNvPr>
          <p:cNvSpPr txBox="1"/>
          <p:nvPr/>
        </p:nvSpPr>
        <p:spPr>
          <a:xfrm>
            <a:off x="6447361" y="5589488"/>
            <a:ext cx="2458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إضافة الصور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6E874BF-4024-4AF4-B72F-41B5B6E6C808}"/>
              </a:ext>
            </a:extLst>
          </p:cNvPr>
          <p:cNvSpPr txBox="1"/>
          <p:nvPr/>
        </p:nvSpPr>
        <p:spPr>
          <a:xfrm>
            <a:off x="6325299" y="6326704"/>
            <a:ext cx="2580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(AH) Manal Black" pitchFamily="2" charset="-78"/>
              </a:rPr>
              <a:t>إضافة الفيديو</a:t>
            </a:r>
            <a:endParaRPr lang="ar-SA" sz="2400" dirty="0">
              <a:latin typeface="Sakkal Majalla" panose="02000000000000000000" pitchFamily="2" charset="-78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9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8D6D9032-6D0B-4A7C-9FFF-12651E65DCD6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8339B3C-0828-4627-82CC-CB374F9419DB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E3B7484-C788-4210-AF73-04EA1E33620F}"/>
              </a:ext>
            </a:extLst>
          </p:cNvPr>
          <p:cNvSpPr txBox="1"/>
          <p:nvPr/>
        </p:nvSpPr>
        <p:spPr>
          <a:xfrm>
            <a:off x="5680058" y="1700962"/>
            <a:ext cx="1022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القوائم</a:t>
            </a:r>
            <a:endParaRPr lang="ar-SA" sz="3200" dirty="0">
              <a:cs typeface="(AH) Manal Black" pitchFamily="2" charset="-78"/>
            </a:endParaRPr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9C02D018-297A-422E-BF01-A9EAE9158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81" y="2636143"/>
            <a:ext cx="1867988" cy="622664"/>
          </a:xfrm>
          <a:prstGeom prst="rect">
            <a:avLst/>
          </a:prstGeom>
        </p:spPr>
      </p:pic>
      <p:sp>
        <p:nvSpPr>
          <p:cNvPr id="9" name="عنصر نائب للنص 4">
            <a:extLst>
              <a:ext uri="{FF2B5EF4-FFF2-40B4-BE49-F238E27FC236}">
                <a16:creationId xmlns:a16="http://schemas.microsoft.com/office/drawing/2014/main" id="{0861ABBB-87CB-4149-AB74-7CD14DEB65DB}"/>
              </a:ext>
            </a:extLst>
          </p:cNvPr>
          <p:cNvSpPr txBox="1">
            <a:spLocks/>
          </p:cNvSpPr>
          <p:nvPr/>
        </p:nvSpPr>
        <p:spPr>
          <a:xfrm>
            <a:off x="4087394" y="2890666"/>
            <a:ext cx="4937760" cy="73628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b="1" dirty="0">
                <a:solidFill>
                  <a:srgbClr val="C00000"/>
                </a:solidFill>
                <a:cs typeface="(AH) Manal Black" pitchFamily="2" charset="-78"/>
              </a:rPr>
              <a:t>القائمة المرتبة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190AF02-B5A9-4812-A4FF-8C9332BD6F8B}"/>
              </a:ext>
            </a:extLst>
          </p:cNvPr>
          <p:cNvSpPr txBox="1"/>
          <p:nvPr/>
        </p:nvSpPr>
        <p:spPr>
          <a:xfrm>
            <a:off x="4169913" y="3300278"/>
            <a:ext cx="485524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هذه القائمة يتم اتباع تسلسل رقمي بحيث يتم ترقيم كل عنصر في القائمة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C296CC9-FB3C-4840-9BF6-A160292DA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t="16186" r="26902" b="4179"/>
          <a:stretch/>
        </p:blipFill>
        <p:spPr>
          <a:xfrm>
            <a:off x="4681059" y="3626948"/>
            <a:ext cx="4480678" cy="3256219"/>
          </a:xfrm>
          <a:prstGeom prst="rect">
            <a:avLst/>
          </a:prstGeom>
        </p:spPr>
      </p:pic>
      <p:sp>
        <p:nvSpPr>
          <p:cNvPr id="12" name="عنصر نائب للنص 2">
            <a:extLst>
              <a:ext uri="{FF2B5EF4-FFF2-40B4-BE49-F238E27FC236}">
                <a16:creationId xmlns:a16="http://schemas.microsoft.com/office/drawing/2014/main" id="{E637FF7E-96A2-494D-B62B-0C8301D5239E}"/>
              </a:ext>
            </a:extLst>
          </p:cNvPr>
          <p:cNvSpPr txBox="1">
            <a:spLocks/>
          </p:cNvSpPr>
          <p:nvPr/>
        </p:nvSpPr>
        <p:spPr>
          <a:xfrm>
            <a:off x="1121495" y="2863384"/>
            <a:ext cx="4087394" cy="7362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b="1" dirty="0">
                <a:solidFill>
                  <a:srgbClr val="C00000"/>
                </a:solidFill>
                <a:cs typeface="(AH) Manal Black" pitchFamily="2" charset="-78"/>
              </a:rPr>
              <a:t>القائمة الغير مرتبة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234B276-7DEF-469A-A67C-0CFFB00107DE}"/>
              </a:ext>
            </a:extLst>
          </p:cNvPr>
          <p:cNvSpPr txBox="1"/>
          <p:nvPr/>
        </p:nvSpPr>
        <p:spPr>
          <a:xfrm>
            <a:off x="766923" y="3207382"/>
            <a:ext cx="3060453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هذه القائمة يتم تمييز العناصر فيها بتعداد نقطي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B87FBC2-2FE4-4F5B-AC8D-82E82B493D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17325" r="26329" b="5114"/>
          <a:stretch/>
        </p:blipFill>
        <p:spPr>
          <a:xfrm>
            <a:off x="65145" y="3523133"/>
            <a:ext cx="4379622" cy="3351645"/>
          </a:xfrm>
          <a:prstGeom prst="rect">
            <a:avLst/>
          </a:prstGeom>
        </p:spPr>
      </p:pic>
      <p:pic>
        <p:nvPicPr>
          <p:cNvPr id="15" name="عنصر نائب للمحتوى 9">
            <a:extLst>
              <a:ext uri="{FF2B5EF4-FFF2-40B4-BE49-F238E27FC236}">
                <a16:creationId xmlns:a16="http://schemas.microsoft.com/office/drawing/2014/main" id="{232F37B7-E3FD-46BE-B6B0-BCA1CA590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2" y="2636595"/>
            <a:ext cx="1830223" cy="610073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78A530D-6278-4569-9AAF-553CB9FAD53F}"/>
              </a:ext>
            </a:extLst>
          </p:cNvPr>
          <p:cNvSpPr txBox="1"/>
          <p:nvPr/>
        </p:nvSpPr>
        <p:spPr>
          <a:xfrm>
            <a:off x="4826542" y="120323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</p:spTree>
    <p:extLst>
      <p:ext uri="{BB962C8B-B14F-4D97-AF65-F5344CB8AC3E}">
        <p14:creationId xmlns:p14="http://schemas.microsoft.com/office/powerpoint/2010/main" val="39693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F3E3038-8835-4729-BA98-DEA3BF030C1E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0577EFA-E732-47F5-ABB8-90918D2AF94D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97A26F-0B83-4375-A5F3-31CBC6F678B5}"/>
              </a:ext>
            </a:extLst>
          </p:cNvPr>
          <p:cNvSpPr txBox="1"/>
          <p:nvPr/>
        </p:nvSpPr>
        <p:spPr>
          <a:xfrm>
            <a:off x="4185057" y="1771715"/>
            <a:ext cx="3623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الروابط التشعبية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Hyperlinks</a:t>
            </a:r>
            <a:endParaRPr lang="ar-SA" sz="2800" dirty="0">
              <a:cs typeface="(AH) Manal Black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7204CD1-4188-4105-B71E-A6699EEE45EA}"/>
              </a:ext>
            </a:extLst>
          </p:cNvPr>
          <p:cNvSpPr txBox="1"/>
          <p:nvPr/>
        </p:nvSpPr>
        <p:spPr>
          <a:xfrm>
            <a:off x="-56626" y="2402657"/>
            <a:ext cx="9218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انشاء الروابط باستخدام وسم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&lt;a&gt; &lt;/a&gt;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حيث إن كل ما يقع بين هذا الوسمين يصبح قابلًا للضغط عليه، ويمكننا تحديد الصفحة التي سيتم فتحها عند الضغط على الرابط باستخدام خاصية </a:t>
            </a:r>
            <a:r>
              <a:rPr lang="en-US" sz="24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href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وهي اختصار لـِ (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hypertext Reference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مرجع النص التشعبي وبدونه لا يكون الوسم 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&lt;a&gt;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ارتباطاً تشعبياً.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637F53-EA0D-4418-8E60-AB70F11197B9}"/>
              </a:ext>
            </a:extLst>
          </p:cNvPr>
          <p:cNvSpPr txBox="1"/>
          <p:nvPr/>
        </p:nvSpPr>
        <p:spPr>
          <a:xfrm>
            <a:off x="2930553" y="3738757"/>
            <a:ext cx="61323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أمثلة على الروابط التشعبية: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روابط من صفحة إلى أخرى في نفس الموقع.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روابط من موقع إلى آخر.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روابط تفتح في نافذة متصفح جديدة.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روابط تفتح تطبيق بريدك الإلكتروني لإنشاء رسالة جديدة.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60CA052-8F62-4902-AD36-346E7E692E70}"/>
              </a:ext>
            </a:extLst>
          </p:cNvPr>
          <p:cNvSpPr txBox="1"/>
          <p:nvPr/>
        </p:nvSpPr>
        <p:spPr>
          <a:xfrm>
            <a:off x="4826542" y="118025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</p:spTree>
    <p:extLst>
      <p:ext uri="{BB962C8B-B14F-4D97-AF65-F5344CB8AC3E}">
        <p14:creationId xmlns:p14="http://schemas.microsoft.com/office/powerpoint/2010/main" val="136252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2CC03E0-9A35-4678-AB0B-C7F3BA3915D9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B48B7A5-31F4-49A8-80F4-B7F9CBE80C14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0F6F203-6CFB-4D69-9270-BBF8DEB6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10970" r="64421" b="65203"/>
          <a:stretch/>
        </p:blipFill>
        <p:spPr>
          <a:xfrm>
            <a:off x="4228497" y="2025637"/>
            <a:ext cx="4698375" cy="200721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A223A8B-7D04-4679-845F-9AFB20481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5" b="82276"/>
          <a:stretch/>
        </p:blipFill>
        <p:spPr>
          <a:xfrm>
            <a:off x="5373720" y="4360966"/>
            <a:ext cx="3181036" cy="166431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C748869-2A10-4724-8333-222E93A62E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577" r="1811" b="17634"/>
          <a:stretch/>
        </p:blipFill>
        <p:spPr>
          <a:xfrm>
            <a:off x="94650" y="3936287"/>
            <a:ext cx="3799273" cy="266350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A8D161D-EA65-463F-BDA2-2D6CC3515266}"/>
              </a:ext>
            </a:extLst>
          </p:cNvPr>
          <p:cNvSpPr txBox="1"/>
          <p:nvPr/>
        </p:nvSpPr>
        <p:spPr>
          <a:xfrm>
            <a:off x="5132790" y="6230460"/>
            <a:ext cx="36407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حال الضغط على الرابط سيتم الانتقال إلى الموقع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E7B4B9-080F-4781-AD9C-A68192429494}"/>
              </a:ext>
            </a:extLst>
          </p:cNvPr>
          <p:cNvSpPr txBox="1"/>
          <p:nvPr/>
        </p:nvSpPr>
        <p:spPr>
          <a:xfrm>
            <a:off x="4826542" y="118025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</p:spTree>
    <p:extLst>
      <p:ext uri="{BB962C8B-B14F-4D97-AF65-F5344CB8AC3E}">
        <p14:creationId xmlns:p14="http://schemas.microsoft.com/office/powerpoint/2010/main" val="16080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2CC03E0-9A35-4678-AB0B-C7F3BA3915D9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B48B7A5-31F4-49A8-80F4-B7F9CBE80C14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E7B4B9-080F-4781-AD9C-A68192429494}"/>
              </a:ext>
            </a:extLst>
          </p:cNvPr>
          <p:cNvSpPr txBox="1"/>
          <p:nvPr/>
        </p:nvSpPr>
        <p:spPr>
          <a:xfrm>
            <a:off x="4826542" y="118025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C9B6841-89BF-4D7E-81E0-98AC887E11EF}"/>
              </a:ext>
            </a:extLst>
          </p:cNvPr>
          <p:cNvSpPr txBox="1"/>
          <p:nvPr/>
        </p:nvSpPr>
        <p:spPr>
          <a:xfrm>
            <a:off x="4985507" y="1778359"/>
            <a:ext cx="2220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i="0" u="none" strike="noStrike" baseline="0" dirty="0">
                <a:solidFill>
                  <a:srgbClr val="0070C0"/>
                </a:solidFill>
                <a:latin typeface="Calibri-Bold"/>
                <a:cs typeface="(AH) Manal Black" pitchFamily="2" charset="-78"/>
              </a:rPr>
              <a:t>إنشاء شريط التنقل</a:t>
            </a:r>
            <a:endParaRPr lang="ar-SA" sz="2800" dirty="0">
              <a:solidFill>
                <a:srgbClr val="0070C0"/>
              </a:solidFill>
              <a:cs typeface="(AH) Manal Black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AA611CB-FC8A-4FA3-A371-278287A92008}"/>
              </a:ext>
            </a:extLst>
          </p:cNvPr>
          <p:cNvSpPr txBox="1"/>
          <p:nvPr/>
        </p:nvSpPr>
        <p:spPr>
          <a:xfrm>
            <a:off x="-58723" y="2301579"/>
            <a:ext cx="95194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0" i="0" u="none" strike="noStrike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تتكون القائمة التي أنشأناها من مجموعة من الروابط. يجب أن ترتبط بعض عناصر هذه القائمة بجزء معين من الصفحة، بينما سيرتبط العنصر “اتصل بنا” بصفحة أخرى في نفس الموقع.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7E1182C-20FE-491B-B52E-0E2843BEB6F3}"/>
              </a:ext>
            </a:extLst>
          </p:cNvPr>
          <p:cNvSpPr txBox="1"/>
          <p:nvPr/>
        </p:nvSpPr>
        <p:spPr>
          <a:xfrm>
            <a:off x="5587068" y="3340705"/>
            <a:ext cx="3840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dirty="0">
                <a:solidFill>
                  <a:schemeClr val="accent1"/>
                </a:solidFill>
                <a:latin typeface="Calibri-Bold"/>
                <a:cs typeface="(AH) Manal Black" pitchFamily="2" charset="-78"/>
              </a:rPr>
              <a:t>الارتباط بجزء معين في نفس الصفحة</a:t>
            </a:r>
            <a:endParaRPr lang="ar-SA" sz="2000" dirty="0">
              <a:solidFill>
                <a:schemeClr val="accent1"/>
              </a:solidFill>
              <a:cs typeface="(AH) Manal Black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8792F2D-11F4-4D05-AC92-E5A81889E299}"/>
              </a:ext>
            </a:extLst>
          </p:cNvPr>
          <p:cNvSpPr txBox="1"/>
          <p:nvPr/>
        </p:nvSpPr>
        <p:spPr>
          <a:xfrm>
            <a:off x="494849" y="5488351"/>
            <a:ext cx="3640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b="0" i="0" u="none" strike="noStrike" baseline="0" dirty="0">
                <a:solidFill>
                  <a:srgbClr val="0066FF"/>
                </a:solidFill>
                <a:latin typeface="+mj-lt"/>
              </a:rPr>
              <a:t>&lt;h2 </a:t>
            </a:r>
            <a:r>
              <a:rPr lang="en-US" sz="2400" b="0" i="0" u="none" strike="noStrike" baseline="0" dirty="0">
                <a:solidFill>
                  <a:srgbClr val="00FF00"/>
                </a:solidFill>
                <a:latin typeface="+mj-lt"/>
              </a:rPr>
              <a:t>id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2400" b="0" i="0" u="none" strike="noStrike" baseline="0" dirty="0">
                <a:solidFill>
                  <a:srgbClr val="FF3300"/>
                </a:solidFill>
                <a:latin typeface="+mj-lt"/>
                <a:cs typeface="Calibri" panose="020F0502020204030204" pitchFamily="34" charset="0"/>
              </a:rPr>
              <a:t>"about”</a:t>
            </a:r>
            <a:r>
              <a:rPr lang="en-US" sz="2400" b="0" i="0" u="none" strike="noStrike" baseline="0" dirty="0">
                <a:solidFill>
                  <a:srgbClr val="1874FF"/>
                </a:solidFill>
                <a:latin typeface="+mj-lt"/>
                <a:cs typeface="Calibri" panose="020F0502020204030204" pitchFamily="34" charset="0"/>
              </a:rPr>
              <a:t>&gt;</a:t>
            </a:r>
            <a:r>
              <a:rPr lang="ar-SA" sz="2400" dirty="0">
                <a:solidFill>
                  <a:srgbClr val="FF3300"/>
                </a:solidFill>
                <a:latin typeface="+mj-lt"/>
                <a:cs typeface="Calibri" panose="020F0502020204030204" pitchFamily="34" charset="0"/>
              </a:rPr>
              <a:t>نبذة</a:t>
            </a:r>
            <a:r>
              <a:rPr lang="en-US" sz="24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&lt;/h2&gt;</a:t>
            </a:r>
            <a:endParaRPr lang="ar-SA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43A622F-8A1D-46DF-BC29-8DE87E445CE7}"/>
              </a:ext>
            </a:extLst>
          </p:cNvPr>
          <p:cNvSpPr txBox="1"/>
          <p:nvPr/>
        </p:nvSpPr>
        <p:spPr>
          <a:xfrm>
            <a:off x="494849" y="3340705"/>
            <a:ext cx="61952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&lt;ul&gt;</a:t>
            </a:r>
          </a:p>
          <a:p>
            <a:pPr algn="l" rtl="0"/>
            <a:r>
              <a:rPr lang="en-US" dirty="0">
                <a:solidFill>
                  <a:srgbClr val="0066FF"/>
                </a:solidFill>
                <a:latin typeface="FiraMono-Regular"/>
              </a:rPr>
              <a:t>&lt;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li&gt;&lt;a </a:t>
            </a:r>
            <a:r>
              <a:rPr lang="en-US" sz="1800" b="0" i="0" u="none" strike="noStrike" baseline="0" dirty="0" err="1">
                <a:solidFill>
                  <a:srgbClr val="00FF00"/>
                </a:solidFill>
                <a:latin typeface="FiraMono-Regular"/>
                <a:cs typeface="Calibri" panose="020F0502020204030204" pitchFamily="34" charset="0"/>
              </a:rPr>
              <a:t>href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=</a:t>
            </a:r>
            <a:r>
              <a:rPr lang="en-US" sz="1800" b="0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"#top”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 &gt;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الصفحة الرئيسية 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&lt;/ a&gt;&lt;/li&gt; </a:t>
            </a:r>
            <a:endParaRPr lang="en-US" sz="1800" b="0" i="0" u="none" strike="noStrike" baseline="0" dirty="0">
              <a:solidFill>
                <a:srgbClr val="000000"/>
              </a:solidFill>
              <a:latin typeface="FiraMono-Regular"/>
              <a:cs typeface="Calibri" panose="020F0502020204030204" pitchFamily="34" charset="0"/>
            </a:endParaRPr>
          </a:p>
          <a:p>
            <a:pPr algn="l" rtl="0"/>
            <a:r>
              <a:rPr lang="en-US" dirty="0">
                <a:solidFill>
                  <a:srgbClr val="0066FF"/>
                </a:solidFill>
                <a:latin typeface="FiraMono-Regular"/>
              </a:rPr>
              <a:t>&lt;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li&gt;&lt;a </a:t>
            </a:r>
            <a:r>
              <a:rPr lang="en-US" sz="1800" b="0" i="0" u="none" strike="noStrike" baseline="0" dirty="0" err="1">
                <a:solidFill>
                  <a:srgbClr val="00FF00"/>
                </a:solidFill>
                <a:latin typeface="FiraMono-Regular"/>
                <a:cs typeface="Calibri" panose="020F0502020204030204" pitchFamily="34" charset="0"/>
              </a:rPr>
              <a:t>href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=</a:t>
            </a:r>
            <a:r>
              <a:rPr lang="en-US" sz="1800" b="0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"# history”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 &gt;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التاريخ 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&lt;/ a&gt;&lt;/li&gt; </a:t>
            </a:r>
            <a:endParaRPr lang="en-US" sz="1800" b="0" i="0" u="none" strike="noStrike" baseline="0" dirty="0">
              <a:solidFill>
                <a:srgbClr val="000000"/>
              </a:solidFill>
              <a:latin typeface="FiraMono-Regular"/>
              <a:cs typeface="Calibri" panose="020F0502020204030204" pitchFamily="34" charset="0"/>
            </a:endParaRPr>
          </a:p>
          <a:p>
            <a:pPr algn="l" rtl="0"/>
            <a:r>
              <a:rPr lang="en-US" dirty="0">
                <a:solidFill>
                  <a:srgbClr val="0066FF"/>
                </a:solidFill>
                <a:latin typeface="FiraMono-Regular"/>
              </a:rPr>
              <a:t>&lt;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li&gt;&lt;a </a:t>
            </a:r>
            <a:r>
              <a:rPr lang="en-US" sz="1800" b="0" i="0" u="none" strike="noStrike" baseline="0" dirty="0" err="1">
                <a:solidFill>
                  <a:srgbClr val="00FF00"/>
                </a:solidFill>
                <a:latin typeface="FiraMono-Regular"/>
                <a:cs typeface="Calibri" panose="020F0502020204030204" pitchFamily="34" charset="0"/>
              </a:rPr>
              <a:t>href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=</a:t>
            </a:r>
            <a:r>
              <a:rPr lang="en-US" sz="1800" b="0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"# gallery”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 &gt;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المعرض 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&lt;/ a&gt;&lt;/li&gt; </a:t>
            </a:r>
            <a:endParaRPr lang="en-US" sz="1800" b="0" i="0" u="none" strike="noStrike" baseline="0" dirty="0">
              <a:solidFill>
                <a:srgbClr val="000000"/>
              </a:solidFill>
              <a:latin typeface="FiraMono-Regular"/>
              <a:cs typeface="Calibri" panose="020F0502020204030204" pitchFamily="34" charset="0"/>
            </a:endParaRPr>
          </a:p>
          <a:p>
            <a:pPr algn="l" rtl="0"/>
            <a:r>
              <a:rPr lang="en-US" dirty="0">
                <a:solidFill>
                  <a:srgbClr val="0066FF"/>
                </a:solidFill>
                <a:latin typeface="FiraMono-Regular"/>
              </a:rPr>
              <a:t>&lt;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li&gt;&lt;a </a:t>
            </a:r>
            <a:r>
              <a:rPr lang="en-US" sz="1800" b="0" i="0" u="none" strike="noStrike" baseline="0" dirty="0" err="1">
                <a:solidFill>
                  <a:srgbClr val="00FF00"/>
                </a:solidFill>
                <a:latin typeface="FiraMono-Regular"/>
                <a:cs typeface="Calibri" panose="020F0502020204030204" pitchFamily="34" charset="0"/>
              </a:rPr>
              <a:t>href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=</a:t>
            </a:r>
            <a:r>
              <a:rPr lang="en-US" sz="1800" b="0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"# about”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 &gt;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نبذة 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&lt;/ a&gt;&lt;/li&gt; </a:t>
            </a:r>
            <a:endParaRPr lang="en-US" sz="1800" b="0" i="0" u="none" strike="noStrike" baseline="0" dirty="0">
              <a:solidFill>
                <a:srgbClr val="000000"/>
              </a:solidFill>
              <a:latin typeface="FiraMono-Regular"/>
              <a:cs typeface="Calibri" panose="020F0502020204030204" pitchFamily="34" charset="0"/>
            </a:endParaRPr>
          </a:p>
          <a:p>
            <a:pPr algn="l" rtl="0"/>
            <a:r>
              <a:rPr lang="en-US" dirty="0">
                <a:solidFill>
                  <a:srgbClr val="0066FF"/>
                </a:solidFill>
                <a:latin typeface="FiraMono-Regular"/>
              </a:rPr>
              <a:t>&lt;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li&gt;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اتصل بنا 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&lt;/li&gt; </a:t>
            </a:r>
            <a:endParaRPr lang="en-US" sz="1800" b="0" i="0" u="none" strike="noStrike" baseline="0" dirty="0">
              <a:solidFill>
                <a:srgbClr val="0066FF"/>
              </a:solidFill>
              <a:latin typeface="FiraMono-Regular"/>
              <a:cs typeface="Calibri" panose="020F050202020403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&lt;ul&gt;</a:t>
            </a:r>
          </a:p>
        </p:txBody>
      </p:sp>
    </p:spTree>
    <p:extLst>
      <p:ext uri="{BB962C8B-B14F-4D97-AF65-F5344CB8AC3E}">
        <p14:creationId xmlns:p14="http://schemas.microsoft.com/office/powerpoint/2010/main" val="2074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2CC03E0-9A35-4678-AB0B-C7F3BA3915D9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B48B7A5-31F4-49A8-80F4-B7F9CBE80C14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4E7B4B9-080F-4781-AD9C-A68192429494}"/>
              </a:ext>
            </a:extLst>
          </p:cNvPr>
          <p:cNvSpPr txBox="1"/>
          <p:nvPr/>
        </p:nvSpPr>
        <p:spPr>
          <a:xfrm>
            <a:off x="4826542" y="118025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7E1182C-20FE-491B-B52E-0E2843BEB6F3}"/>
              </a:ext>
            </a:extLst>
          </p:cNvPr>
          <p:cNvSpPr txBox="1"/>
          <p:nvPr/>
        </p:nvSpPr>
        <p:spPr>
          <a:xfrm>
            <a:off x="3741490" y="1843824"/>
            <a:ext cx="38404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dirty="0">
                <a:solidFill>
                  <a:schemeClr val="accent1"/>
                </a:solidFill>
                <a:latin typeface="Calibri-Bold"/>
                <a:cs typeface="(AH) Manal Black" pitchFamily="2" charset="-78"/>
              </a:rPr>
              <a:t>ارتباط صفحة بأخرى على نفس الموقع</a:t>
            </a:r>
            <a:endParaRPr lang="ar-SA" sz="2000" dirty="0">
              <a:solidFill>
                <a:schemeClr val="accent1"/>
              </a:solidFill>
              <a:cs typeface="(AH) Manal Black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558FC56-BE67-4CA3-8A21-858A7FD1F109}"/>
              </a:ext>
            </a:extLst>
          </p:cNvPr>
          <p:cNvSpPr txBox="1"/>
          <p:nvPr/>
        </p:nvSpPr>
        <p:spPr>
          <a:xfrm>
            <a:off x="201234" y="2138198"/>
            <a:ext cx="46253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&lt;ul&gt;</a:t>
            </a:r>
          </a:p>
          <a:p>
            <a:pPr algn="l" rtl="0"/>
            <a:r>
              <a:rPr lang="en-US" dirty="0">
                <a:solidFill>
                  <a:srgbClr val="0066FF"/>
                </a:solidFill>
                <a:latin typeface="FiraMono-Regular"/>
              </a:rPr>
              <a:t>&lt;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li&gt;&lt;a </a:t>
            </a:r>
            <a:r>
              <a:rPr lang="en-US" sz="1800" b="0" i="0" u="none" strike="noStrike" baseline="0" dirty="0" err="1">
                <a:solidFill>
                  <a:srgbClr val="00FF00"/>
                </a:solidFill>
                <a:latin typeface="FiraMono-Regular"/>
                <a:cs typeface="Calibri" panose="020F0502020204030204" pitchFamily="34" charset="0"/>
              </a:rPr>
              <a:t>href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=</a:t>
            </a:r>
            <a:r>
              <a:rPr lang="en-US" sz="1800" b="0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"#top”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 &gt;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الصفحة الرئيسية 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&lt;/ a&gt;&lt;/li&gt; </a:t>
            </a:r>
            <a:endParaRPr lang="en-US" sz="1800" b="0" i="0" u="none" strike="noStrike" baseline="0" dirty="0">
              <a:solidFill>
                <a:srgbClr val="000000"/>
              </a:solidFill>
              <a:latin typeface="FiraMono-Regular"/>
              <a:cs typeface="Calibri" panose="020F0502020204030204" pitchFamily="34" charset="0"/>
            </a:endParaRPr>
          </a:p>
          <a:p>
            <a:pPr algn="l" rtl="0"/>
            <a:r>
              <a:rPr lang="en-US" dirty="0">
                <a:solidFill>
                  <a:srgbClr val="0066FF"/>
                </a:solidFill>
                <a:latin typeface="FiraMono-Regular"/>
              </a:rPr>
              <a:t>&lt;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li&gt;&lt;a </a:t>
            </a:r>
            <a:r>
              <a:rPr lang="en-US" sz="1800" b="0" i="0" u="none" strike="noStrike" baseline="0" dirty="0" err="1">
                <a:solidFill>
                  <a:srgbClr val="00FF00"/>
                </a:solidFill>
                <a:latin typeface="FiraMono-Regular"/>
                <a:cs typeface="Calibri" panose="020F0502020204030204" pitchFamily="34" charset="0"/>
              </a:rPr>
              <a:t>href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=</a:t>
            </a:r>
            <a:r>
              <a:rPr lang="en-US" sz="1800" b="0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"# history”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 &gt;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التاريخ 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&lt;/ a&gt;&lt;/li&gt; </a:t>
            </a:r>
            <a:endParaRPr lang="en-US" sz="1800" b="0" i="0" u="none" strike="noStrike" baseline="0" dirty="0">
              <a:solidFill>
                <a:srgbClr val="000000"/>
              </a:solidFill>
              <a:latin typeface="FiraMono-Regular"/>
              <a:cs typeface="Calibri" panose="020F0502020204030204" pitchFamily="34" charset="0"/>
            </a:endParaRPr>
          </a:p>
          <a:p>
            <a:pPr algn="l" rtl="0"/>
            <a:r>
              <a:rPr lang="en-US" dirty="0">
                <a:solidFill>
                  <a:srgbClr val="0066FF"/>
                </a:solidFill>
                <a:latin typeface="FiraMono-Regular"/>
              </a:rPr>
              <a:t>&lt;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li&gt;&lt;a </a:t>
            </a:r>
            <a:r>
              <a:rPr lang="en-US" sz="1800" b="0" i="0" u="none" strike="noStrike" baseline="0" dirty="0" err="1">
                <a:solidFill>
                  <a:srgbClr val="00FF00"/>
                </a:solidFill>
                <a:latin typeface="FiraMono-Regular"/>
                <a:cs typeface="Calibri" panose="020F0502020204030204" pitchFamily="34" charset="0"/>
              </a:rPr>
              <a:t>href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=</a:t>
            </a:r>
            <a:r>
              <a:rPr lang="en-US" sz="1800" b="0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"# gallery”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 &gt;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المعرض 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&lt;/ a&gt;&lt;/li&gt; </a:t>
            </a:r>
            <a:endParaRPr lang="en-US" sz="1800" b="0" i="0" u="none" strike="noStrike" baseline="0" dirty="0">
              <a:solidFill>
                <a:srgbClr val="000000"/>
              </a:solidFill>
              <a:latin typeface="FiraMono-Regular"/>
              <a:cs typeface="Calibri" panose="020F0502020204030204" pitchFamily="34" charset="0"/>
            </a:endParaRPr>
          </a:p>
          <a:p>
            <a:pPr algn="l" rtl="0"/>
            <a:r>
              <a:rPr lang="en-US" dirty="0">
                <a:solidFill>
                  <a:srgbClr val="0066FF"/>
                </a:solidFill>
                <a:latin typeface="FiraMono-Regular"/>
              </a:rPr>
              <a:t>&lt;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li&gt;&lt;a </a:t>
            </a:r>
            <a:r>
              <a:rPr lang="en-US" sz="1800" b="0" i="0" u="none" strike="noStrike" baseline="0" dirty="0" err="1">
                <a:solidFill>
                  <a:srgbClr val="00FF00"/>
                </a:solidFill>
                <a:latin typeface="FiraMono-Regular"/>
                <a:cs typeface="Calibri" panose="020F0502020204030204" pitchFamily="34" charset="0"/>
              </a:rPr>
              <a:t>href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=</a:t>
            </a:r>
            <a:r>
              <a:rPr lang="en-US" sz="1800" b="0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"# about”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 &gt;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نبذة 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&lt;/ a&gt;&lt;/li&gt; </a:t>
            </a:r>
            <a:endParaRPr lang="en-US" sz="1800" b="0" i="0" u="none" strike="noStrike" baseline="0" dirty="0">
              <a:solidFill>
                <a:srgbClr val="000000"/>
              </a:solidFill>
              <a:latin typeface="FiraMono-Regular"/>
              <a:cs typeface="Calibri" panose="020F0502020204030204" pitchFamily="34" charset="0"/>
            </a:endParaRPr>
          </a:p>
          <a:p>
            <a:pPr algn="l" rtl="0"/>
            <a:r>
              <a:rPr lang="en-US" dirty="0">
                <a:solidFill>
                  <a:srgbClr val="0066FF"/>
                </a:solidFill>
                <a:latin typeface="FiraMono-Regular"/>
              </a:rPr>
              <a:t>&lt;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li&gt;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اتصل بنا 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&lt;/li&gt; </a:t>
            </a:r>
            <a:endParaRPr lang="en-US" sz="1800" b="0" i="0" u="none" strike="noStrike" baseline="0" dirty="0">
              <a:solidFill>
                <a:srgbClr val="0066FF"/>
              </a:solidFill>
              <a:latin typeface="FiraMono-Regular"/>
              <a:cs typeface="Calibri" panose="020F0502020204030204" pitchFamily="34" charset="0"/>
            </a:endParaRPr>
          </a:p>
          <a:p>
            <a:pPr algn="l" rtl="0"/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&lt;ul&gt;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D4AF9FD-4642-4A41-B8FD-8D7F158D6676}"/>
              </a:ext>
            </a:extLst>
          </p:cNvPr>
          <p:cNvSpPr txBox="1"/>
          <p:nvPr/>
        </p:nvSpPr>
        <p:spPr>
          <a:xfrm>
            <a:off x="4605556" y="2353509"/>
            <a:ext cx="4444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r-SA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لقد ربطنا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SA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علامات تبويب في شريط التنقل بأجزاء محددة من نفس الصفحة. ستشير علامة التبويب "اتصل بنا" إلى صفحة أخرى بنفس الموقع</a:t>
            </a:r>
            <a:endParaRPr lang="ar-SA" sz="2400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885C01B-37CF-4739-B2F4-B33025524B23}"/>
              </a:ext>
            </a:extLst>
          </p:cNvPr>
          <p:cNvSpPr txBox="1"/>
          <p:nvPr/>
        </p:nvSpPr>
        <p:spPr>
          <a:xfrm>
            <a:off x="-115350" y="4920741"/>
            <a:ext cx="92656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لذا سننشئ ملف </a:t>
            </a:r>
            <a:r>
              <a:rPr lang="en-US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HTML </a:t>
            </a:r>
            <a:r>
              <a:rPr lang="ar-SA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كما تعلمنا في الدرس الماضي وسنربطه بهذا الملف “</a:t>
            </a:r>
            <a:r>
              <a:rPr lang="en-US" sz="2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”contact-form.html</a:t>
            </a:r>
            <a:endParaRPr lang="ar-SA" sz="2200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724717D-DD6B-41F6-9F4E-706D3149A4D9}"/>
              </a:ext>
            </a:extLst>
          </p:cNvPr>
          <p:cNvSpPr txBox="1"/>
          <p:nvPr/>
        </p:nvSpPr>
        <p:spPr>
          <a:xfrm>
            <a:off x="-216017" y="5677749"/>
            <a:ext cx="9074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</a:rPr>
              <a:t>&lt;li&gt;&lt;a </a:t>
            </a:r>
            <a:r>
              <a:rPr lang="en-US" sz="1800" b="0" i="0" u="none" strike="noStrike" baseline="0" dirty="0" err="1">
                <a:solidFill>
                  <a:srgbClr val="00FF00"/>
                </a:solidFill>
                <a:latin typeface="FiraMono-Regular"/>
              </a:rPr>
              <a:t>href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"/>
              </a:rPr>
              <a:t>=</a:t>
            </a:r>
            <a:r>
              <a:rPr lang="en-US" sz="1800" b="0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"contact-form.html" </a:t>
            </a:r>
            <a:r>
              <a:rPr lang="en-US" sz="1800" b="0" i="0" u="none" strike="noStrike" baseline="0" dirty="0">
                <a:solidFill>
                  <a:srgbClr val="00FF00"/>
                </a:solidFill>
                <a:latin typeface="FiraMono-Regular"/>
                <a:cs typeface="Calibri" panose="020F0502020204030204" pitchFamily="34" charset="0"/>
              </a:rPr>
              <a:t>target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=</a:t>
            </a:r>
            <a:r>
              <a:rPr lang="en-US" sz="1800" b="0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"_blank"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&gt;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Us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&lt;/a&gt;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Us</a:t>
            </a:r>
            <a:r>
              <a:rPr lang="en-US" sz="1800" b="0" i="0" u="none" strike="noStrike" baseline="0" dirty="0">
                <a:solidFill>
                  <a:srgbClr val="0066FF"/>
                </a:solidFill>
                <a:latin typeface="FiraMono-Regular"/>
                <a:cs typeface="Calibri" panose="020F0502020204030204" pitchFamily="34" charset="0"/>
              </a:rPr>
              <a:t>&lt;/li&gt;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48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3AC4282-0B02-4DF3-A1C1-AB2C1C274066}"/>
              </a:ext>
            </a:extLst>
          </p:cNvPr>
          <p:cNvSpPr txBox="1"/>
          <p:nvPr/>
        </p:nvSpPr>
        <p:spPr>
          <a:xfrm>
            <a:off x="5042518" y="350598"/>
            <a:ext cx="229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cs typeface="(AH) Manal High" pitchFamily="2" charset="-78"/>
              </a:rPr>
              <a:t>المادة: تقنية رقمية 1 - 1 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99F1282-B40E-42F9-AD0C-12F76ADAF5BA}"/>
              </a:ext>
            </a:extLst>
          </p:cNvPr>
          <p:cNvSpPr txBox="1"/>
          <p:nvPr/>
        </p:nvSpPr>
        <p:spPr>
          <a:xfrm>
            <a:off x="3827376" y="832716"/>
            <a:ext cx="47273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400" dirty="0">
                <a:cs typeface="(AH) Manal High" pitchFamily="2" charset="-78"/>
              </a:rPr>
              <a:t>الوحدة الثالثة: البرمجة باستخدام لغة ترميز النص التشعبي </a:t>
            </a:r>
            <a:r>
              <a:rPr lang="en-US" sz="1400" dirty="0">
                <a:cs typeface="(AH) Manal High" pitchFamily="2" charset="-78"/>
              </a:rPr>
              <a:t>HTML</a:t>
            </a:r>
            <a:r>
              <a:rPr lang="ar-SA" sz="1400" dirty="0">
                <a:cs typeface="(AH) Manal High" pitchFamily="2" charset="-78"/>
              </a:rPr>
              <a:t> </a:t>
            </a:r>
            <a:endParaRPr lang="ar-SA" sz="14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83F2DE-D394-4D54-8C3E-31E0A2D372E1}"/>
              </a:ext>
            </a:extLst>
          </p:cNvPr>
          <p:cNvSpPr txBox="1"/>
          <p:nvPr/>
        </p:nvSpPr>
        <p:spPr>
          <a:xfrm>
            <a:off x="4478303" y="1721811"/>
            <a:ext cx="2887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خاصية الهدف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cs typeface="(AH) Manal Black" pitchFamily="2" charset="-78"/>
              </a:rPr>
              <a:t>Target</a:t>
            </a:r>
            <a:endParaRPr lang="ar-SA" sz="2800" dirty="0">
              <a:cs typeface="(AH) Manal Black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98A9604-345C-497F-B026-8F61091806D3}"/>
              </a:ext>
            </a:extLst>
          </p:cNvPr>
          <p:cNvSpPr txBox="1"/>
          <p:nvPr/>
        </p:nvSpPr>
        <p:spPr>
          <a:xfrm>
            <a:off x="575136" y="2296441"/>
            <a:ext cx="8278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استخدام هذه الخاصية في معلومات الارتباط التشعبي فإننا نقوم بتحديد موقع فتح الصفحة المرتبطة بعنوان الـ</a:t>
            </a:r>
            <a:r>
              <a:rPr lang="en-US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URL</a:t>
            </a: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هذا.</a:t>
            </a:r>
          </a:p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بإمكان هذه الخاصية اخذ القيم هذه :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822BDA4-11DE-4484-A1F6-5ED4FF46D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3" t="31381" r="29025" b="41627"/>
          <a:stretch/>
        </p:blipFill>
        <p:spPr>
          <a:xfrm>
            <a:off x="403652" y="3592054"/>
            <a:ext cx="8621504" cy="293874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3C9EFB7-2C3B-4D98-820A-25B2131468F5}"/>
              </a:ext>
            </a:extLst>
          </p:cNvPr>
          <p:cNvSpPr txBox="1"/>
          <p:nvPr/>
        </p:nvSpPr>
        <p:spPr>
          <a:xfrm>
            <a:off x="4826542" y="1180251"/>
            <a:ext cx="253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dirty="0">
                <a:cs typeface="(AH) Manal High" pitchFamily="2" charset="-78"/>
              </a:rPr>
              <a:t>الدرس الثاني: بنية المحتوى</a:t>
            </a:r>
          </a:p>
        </p:txBody>
      </p:sp>
    </p:spTree>
    <p:extLst>
      <p:ext uri="{BB962C8B-B14F-4D97-AF65-F5344CB8AC3E}">
        <p14:creationId xmlns:p14="http://schemas.microsoft.com/office/powerpoint/2010/main" val="21314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1202</Words>
  <Application>Microsoft Office PowerPoint</Application>
  <PresentationFormat>شاشة عريضة</PresentationFormat>
  <Paragraphs>152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4" baseType="lpstr">
      <vt:lpstr>29LT Bukra Bold Italic</vt:lpstr>
      <vt:lpstr>ae_AlMateen</vt:lpstr>
      <vt:lpstr>Arial</vt:lpstr>
      <vt:lpstr>Calibri</vt:lpstr>
      <vt:lpstr>Calibri Light</vt:lpstr>
      <vt:lpstr>Calibri-Bold</vt:lpstr>
      <vt:lpstr>FiraMono-Regular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عبدالله البداح</cp:lastModifiedBy>
  <cp:revision>31</cp:revision>
  <dcterms:created xsi:type="dcterms:W3CDTF">2020-09-01T14:46:23Z</dcterms:created>
  <dcterms:modified xsi:type="dcterms:W3CDTF">2021-08-22T19:51:22Z</dcterms:modified>
</cp:coreProperties>
</file>