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256" r:id="rId2"/>
    <p:sldId id="257" r:id="rId3"/>
    <p:sldId id="272" r:id="rId4"/>
    <p:sldId id="307" r:id="rId5"/>
    <p:sldId id="270" r:id="rId6"/>
    <p:sldId id="274" r:id="rId7"/>
    <p:sldId id="281" r:id="rId8"/>
    <p:sldId id="275" r:id="rId9"/>
    <p:sldId id="276" r:id="rId10"/>
    <p:sldId id="277" r:id="rId11"/>
    <p:sldId id="278" r:id="rId12"/>
    <p:sldId id="280" r:id="rId13"/>
    <p:sldId id="283" r:id="rId14"/>
    <p:sldId id="282" r:id="rId15"/>
    <p:sldId id="284" r:id="rId16"/>
    <p:sldId id="285" r:id="rId17"/>
    <p:sldId id="287" r:id="rId18"/>
    <p:sldId id="286" r:id="rId19"/>
    <p:sldId id="288" r:id="rId20"/>
    <p:sldId id="295" r:id="rId21"/>
    <p:sldId id="296" r:id="rId22"/>
    <p:sldId id="297" r:id="rId23"/>
    <p:sldId id="289" r:id="rId24"/>
    <p:sldId id="298" r:id="rId25"/>
    <p:sldId id="299" r:id="rId26"/>
    <p:sldId id="291" r:id="rId27"/>
    <p:sldId id="292" r:id="rId28"/>
    <p:sldId id="293" r:id="rId29"/>
    <p:sldId id="300" r:id="rId30"/>
    <p:sldId id="294" r:id="rId31"/>
    <p:sldId id="301" r:id="rId32"/>
    <p:sldId id="302" r:id="rId33"/>
    <p:sldId id="306" r:id="rId34"/>
    <p:sldId id="303" r:id="rId35"/>
    <p:sldId id="304" r:id="rId36"/>
    <p:sldId id="305" r:id="rId37"/>
    <p:sldId id="268" r:id="rId3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74B"/>
    <a:srgbClr val="F73E3E"/>
    <a:srgbClr val="4999B5"/>
    <a:srgbClr val="FEF1D4"/>
    <a:srgbClr val="F2F9D9"/>
    <a:srgbClr val="1C5BC3"/>
    <a:srgbClr val="F4781F"/>
    <a:srgbClr val="FFC54E"/>
    <a:srgbClr val="F6457D"/>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875" autoAdjust="0"/>
    <p:restoredTop sz="94660"/>
  </p:normalViewPr>
  <p:slideViewPr>
    <p:cSldViewPr snapToGrid="0">
      <p:cViewPr varScale="1">
        <p:scale>
          <a:sx n="64" d="100"/>
          <a:sy n="64" d="100"/>
        </p:scale>
        <p:origin x="2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825C02B-0A96-4869-87BA-1D1344DCE1EE}" type="datetimeFigureOut">
              <a:rPr lang="ar-SA" smtClean="0"/>
              <a:t>28/07/44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008DE7A-FCEE-4FFE-AB62-00741A930D8E}" type="slidenum">
              <a:rPr lang="ar-SA" smtClean="0"/>
              <a:t>‹#›</a:t>
            </a:fld>
            <a:endParaRPr lang="ar-SA"/>
          </a:p>
        </p:txBody>
      </p:sp>
    </p:spTree>
    <p:extLst>
      <p:ext uri="{BB962C8B-B14F-4D97-AF65-F5344CB8AC3E}">
        <p14:creationId xmlns:p14="http://schemas.microsoft.com/office/powerpoint/2010/main" val="9479842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D008DE7A-FCEE-4FFE-AB62-00741A930D8E}" type="slidenum">
              <a:rPr lang="ar-SA" smtClean="0"/>
              <a:t>3</a:t>
            </a:fld>
            <a:endParaRPr lang="ar-SA"/>
          </a:p>
        </p:txBody>
      </p:sp>
    </p:spTree>
    <p:extLst>
      <p:ext uri="{BB962C8B-B14F-4D97-AF65-F5344CB8AC3E}">
        <p14:creationId xmlns:p14="http://schemas.microsoft.com/office/powerpoint/2010/main" val="294284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ملاحظة : الضغط على مربع النص لسؤال لظهور الاجابة .</a:t>
            </a:r>
          </a:p>
        </p:txBody>
      </p:sp>
      <p:sp>
        <p:nvSpPr>
          <p:cNvPr id="4" name="عنصر نائب لرقم الشريحة 3"/>
          <p:cNvSpPr>
            <a:spLocks noGrp="1"/>
          </p:cNvSpPr>
          <p:nvPr>
            <p:ph type="sldNum" sz="quarter" idx="5"/>
          </p:nvPr>
        </p:nvSpPr>
        <p:spPr/>
        <p:txBody>
          <a:bodyPr/>
          <a:lstStyle/>
          <a:p>
            <a:fld id="{D008DE7A-FCEE-4FFE-AB62-00741A930D8E}" type="slidenum">
              <a:rPr lang="ar-SA" smtClean="0"/>
              <a:t>4</a:t>
            </a:fld>
            <a:endParaRPr lang="ar-SA"/>
          </a:p>
        </p:txBody>
      </p:sp>
    </p:spTree>
    <p:extLst>
      <p:ext uri="{BB962C8B-B14F-4D97-AF65-F5344CB8AC3E}">
        <p14:creationId xmlns:p14="http://schemas.microsoft.com/office/powerpoint/2010/main" val="327529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DE1F4C-6627-1FD5-6A90-D3E9B6C72B5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1AF313BE-FAF6-F35A-F4AC-38818F77DB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03E7F27-30AA-93EB-BA39-8DD78811B704}"/>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5" name="عنصر نائب للتذييل 4">
            <a:extLst>
              <a:ext uri="{FF2B5EF4-FFF2-40B4-BE49-F238E27FC236}">
                <a16:creationId xmlns:a16="http://schemas.microsoft.com/office/drawing/2014/main" id="{4936A99B-C63F-EB3F-1CED-CAD3DAE903D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0149623-F1A2-93E8-9392-D938B9F66216}"/>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190794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D7173C-66B8-979E-1C81-7DFE01BEDD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71649108-B18A-C9D2-7D7C-A09779B1BCE5}"/>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60F5E9E-199E-81E0-96A0-E5A6AF6983A7}"/>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5" name="عنصر نائب للتذييل 4">
            <a:extLst>
              <a:ext uri="{FF2B5EF4-FFF2-40B4-BE49-F238E27FC236}">
                <a16:creationId xmlns:a16="http://schemas.microsoft.com/office/drawing/2014/main" id="{F4C33F91-5329-4625-2FF1-926B0BFC7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15E7DAA-A33C-4A4B-72C9-D35419582006}"/>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324377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8090D3A-D08B-F464-4265-4730B6769F0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0C36483-72E4-AC24-1D67-9A12D42D6653}"/>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E588F4E-32CB-3259-C221-59495502746C}"/>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5" name="عنصر نائب للتذييل 4">
            <a:extLst>
              <a:ext uri="{FF2B5EF4-FFF2-40B4-BE49-F238E27FC236}">
                <a16:creationId xmlns:a16="http://schemas.microsoft.com/office/drawing/2014/main" id="{5C9AEAB4-B530-4F3F-94F4-5AD22C3F251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F82BC1E-267C-4456-3179-7081628E6C7D}"/>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15125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3643B2-F70A-77E5-9455-277E333501E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37D17EA-7CC2-9C4D-7533-4B2C4D9A176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7C666F1-7937-E874-777D-67D8EAAFBD04}"/>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5" name="عنصر نائب للتذييل 4">
            <a:extLst>
              <a:ext uri="{FF2B5EF4-FFF2-40B4-BE49-F238E27FC236}">
                <a16:creationId xmlns:a16="http://schemas.microsoft.com/office/drawing/2014/main" id="{76E676E8-B3B1-0CE0-6D66-8854A011FAD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AB25034-ADA2-775A-E694-80DFFFE11D9A}"/>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5832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CCC05B-31EE-BFAB-E941-0620DA5A5FA2}"/>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95D865F-AA48-8AFC-A819-D5AA22A002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7EEDDFE-0EDA-4EBC-AB9B-FAAAEC1080A6}"/>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5" name="عنصر نائب للتذييل 4">
            <a:extLst>
              <a:ext uri="{FF2B5EF4-FFF2-40B4-BE49-F238E27FC236}">
                <a16:creationId xmlns:a16="http://schemas.microsoft.com/office/drawing/2014/main" id="{3708C350-9C7A-146B-04E9-AF2B9251CA5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7F5EAA1-4180-5E5D-1690-7708339AC04B}"/>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56010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5A06EE-4EBA-8F46-3259-959B91D38AE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4388B44-6145-AA90-676B-2AC759F539F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E6DD8DEA-B7D6-19A3-5F52-A23AFB647D4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C816E001-9FD7-1F0B-3AD3-BB6509BCD47E}"/>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6" name="عنصر نائب للتذييل 5">
            <a:extLst>
              <a:ext uri="{FF2B5EF4-FFF2-40B4-BE49-F238E27FC236}">
                <a16:creationId xmlns:a16="http://schemas.microsoft.com/office/drawing/2014/main" id="{9A659CE1-DB44-48FB-4320-3488DB6BB1C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F3E0F56-4280-BA24-117E-2AB18B972906}"/>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9889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CA6330-4F1C-3EE0-5A89-A2226C9011E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C30155A-C073-C715-8710-C9B070A48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9EC8B30-B8FF-B87E-87C6-95D2978CF2E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FDDD614-8ADF-A1C9-735E-020B5E798D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E875D635-BCCC-23C5-ADF4-6D987B6571B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BAB2EE4-0B4C-7F7A-AB40-63FD1FBDA4B1}"/>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8" name="عنصر نائب للتذييل 7">
            <a:extLst>
              <a:ext uri="{FF2B5EF4-FFF2-40B4-BE49-F238E27FC236}">
                <a16:creationId xmlns:a16="http://schemas.microsoft.com/office/drawing/2014/main" id="{FA727FF0-5B9F-26B9-B809-196DCC939999}"/>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63FA63C0-3AF4-DF81-14C4-8D492B6D608E}"/>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215179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B87E4C-18C9-58F5-A866-D8EFB93CB70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418F2BD5-9C40-EE96-EB7C-BFFBA2DF92DE}"/>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4" name="عنصر نائب للتذييل 3">
            <a:extLst>
              <a:ext uri="{FF2B5EF4-FFF2-40B4-BE49-F238E27FC236}">
                <a16:creationId xmlns:a16="http://schemas.microsoft.com/office/drawing/2014/main" id="{2C642095-94EE-AA24-A409-650A0F88EFCE}"/>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6EF1082-ACFF-762D-2A19-2EB84BD7DDFB}"/>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363231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0AD947F-3C72-811E-1881-40968F911D69}"/>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3" name="عنصر نائب للتذييل 2">
            <a:extLst>
              <a:ext uri="{FF2B5EF4-FFF2-40B4-BE49-F238E27FC236}">
                <a16:creationId xmlns:a16="http://schemas.microsoft.com/office/drawing/2014/main" id="{A0C44020-4B7E-4612-FDB7-7D74744E1BF8}"/>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8E1CE904-02A7-EBAA-EC36-CA0DABB86B97}"/>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57535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86CD38A-AA4B-BAE9-3AC1-A36C49EC70D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B4E6372-426F-0940-CDFC-7A148FCED3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9AE771AA-5EF6-C58A-A2A9-BE891D725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8E236F3-8CA1-7698-ED65-961BF4631E3E}"/>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6" name="عنصر نائب للتذييل 5">
            <a:extLst>
              <a:ext uri="{FF2B5EF4-FFF2-40B4-BE49-F238E27FC236}">
                <a16:creationId xmlns:a16="http://schemas.microsoft.com/office/drawing/2014/main" id="{763B560E-148A-E64F-ABEC-629588657E8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01242C0-59EB-34BB-D066-12173E395F73}"/>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42344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23B05E-1B40-8410-A2D0-99DFFDF1A3A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2DF3AC81-42F8-DAD6-38D9-241EF2BC5C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E0E599E3-9F03-DA20-25A0-D64C21D63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36B21F9-DA66-1F23-4AD2-BC1834C06C86}"/>
              </a:ext>
            </a:extLst>
          </p:cNvPr>
          <p:cNvSpPr>
            <a:spLocks noGrp="1"/>
          </p:cNvSpPr>
          <p:nvPr>
            <p:ph type="dt" sz="half" idx="10"/>
          </p:nvPr>
        </p:nvSpPr>
        <p:spPr/>
        <p:txBody>
          <a:bodyPr/>
          <a:lstStyle/>
          <a:p>
            <a:fld id="{4FC6D64D-7C4A-4F38-AA6B-D9B099558333}" type="datetimeFigureOut">
              <a:rPr lang="ar-SA" smtClean="0"/>
              <a:t>28/07/44</a:t>
            </a:fld>
            <a:endParaRPr lang="ar-SA"/>
          </a:p>
        </p:txBody>
      </p:sp>
      <p:sp>
        <p:nvSpPr>
          <p:cNvPr id="6" name="عنصر نائب للتذييل 5">
            <a:extLst>
              <a:ext uri="{FF2B5EF4-FFF2-40B4-BE49-F238E27FC236}">
                <a16:creationId xmlns:a16="http://schemas.microsoft.com/office/drawing/2014/main" id="{8D2F8BCD-D53E-CAA7-AD6B-FC1262DA76D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08496E8-8CCF-F268-A274-5569735E2F7A}"/>
              </a:ext>
            </a:extLst>
          </p:cNvPr>
          <p:cNvSpPr>
            <a:spLocks noGrp="1"/>
          </p:cNvSpPr>
          <p:nvPr>
            <p:ph type="sldNum" sz="quarter" idx="12"/>
          </p:nvPr>
        </p:nvSpPr>
        <p:spPr/>
        <p:txBody>
          <a:bodyPr/>
          <a:lstStyle/>
          <a:p>
            <a:fld id="{E044DCDC-BD43-4588-B091-992B95FF0B78}" type="slidenum">
              <a:rPr lang="ar-SA" smtClean="0"/>
              <a:t>‹#›</a:t>
            </a:fld>
            <a:endParaRPr lang="ar-SA"/>
          </a:p>
        </p:txBody>
      </p:sp>
    </p:spTree>
    <p:extLst>
      <p:ext uri="{BB962C8B-B14F-4D97-AF65-F5344CB8AC3E}">
        <p14:creationId xmlns:p14="http://schemas.microsoft.com/office/powerpoint/2010/main" val="211257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2C38AC2F-1C9F-08BC-AEA4-ECB857D0F79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53DD9FF-15B0-6BDB-638F-2D4CABD9175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A79374B-9CC3-52BD-B1CA-720E6425BC0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C6D64D-7C4A-4F38-AA6B-D9B099558333}" type="datetimeFigureOut">
              <a:rPr lang="ar-SA" smtClean="0"/>
              <a:t>28/07/44</a:t>
            </a:fld>
            <a:endParaRPr lang="ar-SA"/>
          </a:p>
        </p:txBody>
      </p:sp>
      <p:sp>
        <p:nvSpPr>
          <p:cNvPr id="5" name="عنصر نائب للتذييل 4">
            <a:extLst>
              <a:ext uri="{FF2B5EF4-FFF2-40B4-BE49-F238E27FC236}">
                <a16:creationId xmlns:a16="http://schemas.microsoft.com/office/drawing/2014/main" id="{D0FB6E8B-B1A3-DD56-25F3-B4FA08DC6A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6844D182-2819-C7BD-D269-B616F78A0C6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44DCDC-BD43-4588-B091-992B95FF0B78}" type="slidenum">
              <a:rPr lang="ar-SA" smtClean="0"/>
              <a:t>‹#›</a:t>
            </a:fld>
            <a:endParaRPr lang="ar-SA"/>
          </a:p>
        </p:txBody>
      </p:sp>
    </p:spTree>
    <p:extLst>
      <p:ext uri="{BB962C8B-B14F-4D97-AF65-F5344CB8AC3E}">
        <p14:creationId xmlns:p14="http://schemas.microsoft.com/office/powerpoint/2010/main" val="800840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jpg"/></Relationships>
</file>

<file path=ppt/slides/_rels/slide3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gif"/></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 Target="slide3.xm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صورة 2" descr="صورة تحتوي على شخص&#10;&#10;تم إنشاء الوصف تلقائياً">
            <a:extLst>
              <a:ext uri="{FF2B5EF4-FFF2-40B4-BE49-F238E27FC236}">
                <a16:creationId xmlns:a16="http://schemas.microsoft.com/office/drawing/2014/main" id="{9C14F633-42E9-2ACA-F160-A49350712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عنوان 1">
            <a:extLst>
              <a:ext uri="{FF2B5EF4-FFF2-40B4-BE49-F238E27FC236}">
                <a16:creationId xmlns:a16="http://schemas.microsoft.com/office/drawing/2014/main" id="{4F43EEC6-2394-00E7-B3A5-9B8643049EED}"/>
              </a:ext>
            </a:extLst>
          </p:cNvPr>
          <p:cNvSpPr txBox="1">
            <a:spLocks/>
          </p:cNvSpPr>
          <p:nvPr/>
        </p:nvSpPr>
        <p:spPr>
          <a:xfrm>
            <a:off x="79324" y="3599236"/>
            <a:ext cx="6016676" cy="1192237"/>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a:solidFill>
                  <a:srgbClr val="FAB74B"/>
                </a:solidFill>
                <a:latin typeface="Sakkal Majalla" panose="02000000000000000000" pitchFamily="2" charset="-78"/>
                <a:cs typeface="Sakkal Majalla" panose="02000000000000000000" pitchFamily="2" charset="-78"/>
              </a:rPr>
              <a:t>الوحدة الثالثة : </a:t>
            </a:r>
            <a:r>
              <a:rPr lang="ar-SA" sz="3600" b="1" dirty="0">
                <a:solidFill>
                  <a:schemeClr val="bg1"/>
                </a:solidFill>
                <a:latin typeface="Sakkal Majalla" panose="02000000000000000000" pitchFamily="2" charset="-78"/>
                <a:cs typeface="Sakkal Majalla" panose="02000000000000000000" pitchFamily="2" charset="-78"/>
              </a:rPr>
              <a:t>البرمجة المتقدمة باستخدام لغة ترميز النص التشعبي </a:t>
            </a:r>
            <a:r>
              <a:rPr lang="en-US" sz="3600" b="1" dirty="0">
                <a:solidFill>
                  <a:schemeClr val="bg1"/>
                </a:solidFill>
                <a:latin typeface="Sakkal Majalla" panose="02000000000000000000" pitchFamily="2" charset="-78"/>
                <a:cs typeface="Sakkal Majalla" panose="02000000000000000000" pitchFamily="2" charset="-78"/>
              </a:rPr>
              <a:t>HTML</a:t>
            </a:r>
            <a:br>
              <a:rPr lang="ar-SA" sz="3600" b="1" dirty="0">
                <a:solidFill>
                  <a:schemeClr val="bg1"/>
                </a:solidFill>
                <a:latin typeface="Sakkal Majalla" panose="02000000000000000000" pitchFamily="2" charset="-78"/>
                <a:cs typeface="Sakkal Majalla" panose="02000000000000000000" pitchFamily="2" charset="-78"/>
              </a:rPr>
            </a:br>
            <a:r>
              <a:rPr lang="ar-SA" sz="3600" b="1" dirty="0">
                <a:solidFill>
                  <a:srgbClr val="FAB74B"/>
                </a:solidFill>
                <a:latin typeface="Sakkal Majalla" panose="02000000000000000000" pitchFamily="2" charset="-78"/>
                <a:cs typeface="Sakkal Majalla" panose="02000000000000000000" pitchFamily="2" charset="-78"/>
              </a:rPr>
              <a:t>الدرس الثاني : </a:t>
            </a:r>
            <a:r>
              <a:rPr lang="ar-SA" sz="3600" b="1" dirty="0">
                <a:solidFill>
                  <a:schemeClr val="bg1"/>
                </a:solidFill>
                <a:latin typeface="Sakkal Majalla" panose="02000000000000000000" pitchFamily="2" charset="-78"/>
                <a:cs typeface="Sakkal Majalla" panose="02000000000000000000" pitchFamily="2" charset="-78"/>
              </a:rPr>
              <a:t>تصميم الصفحات التنسيق النمطية</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20" name="مخطط انسيابي: محطة طرفية 19">
            <a:extLst>
              <a:ext uri="{FF2B5EF4-FFF2-40B4-BE49-F238E27FC236}">
                <a16:creationId xmlns:a16="http://schemas.microsoft.com/office/drawing/2014/main" id="{726719CE-28BA-8726-BFAC-26C0EB0EF49D}"/>
              </a:ext>
            </a:extLst>
          </p:cNvPr>
          <p:cNvSpPr/>
          <p:nvPr/>
        </p:nvSpPr>
        <p:spPr>
          <a:xfrm>
            <a:off x="1787983" y="1583599"/>
            <a:ext cx="2933514" cy="841595"/>
          </a:xfrm>
          <a:prstGeom prst="flowChartTerminator">
            <a:avLst/>
          </a:prstGeom>
          <a:solidFill>
            <a:srgbClr val="FAB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latin typeface="Sakkal Majalla" panose="02000000000000000000" pitchFamily="2" charset="-78"/>
                <a:cs typeface="Sakkal Majalla" panose="02000000000000000000" pitchFamily="2" charset="-78"/>
              </a:rPr>
              <a:t>تقنية رقمية 2-1</a:t>
            </a:r>
          </a:p>
        </p:txBody>
      </p:sp>
      <p:sp>
        <p:nvSpPr>
          <p:cNvPr id="22" name="عنوان فرعي 2">
            <a:extLst>
              <a:ext uri="{FF2B5EF4-FFF2-40B4-BE49-F238E27FC236}">
                <a16:creationId xmlns:a16="http://schemas.microsoft.com/office/drawing/2014/main" id="{F80F6720-CF7E-00E5-CFC7-2A169BEBC1B8}"/>
              </a:ext>
            </a:extLst>
          </p:cNvPr>
          <p:cNvSpPr txBox="1">
            <a:spLocks/>
          </p:cNvSpPr>
          <p:nvPr/>
        </p:nvSpPr>
        <p:spPr>
          <a:xfrm>
            <a:off x="0" y="5222846"/>
            <a:ext cx="3082817" cy="1203781"/>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SA" sz="3200" b="1" dirty="0">
                <a:solidFill>
                  <a:srgbClr val="FAB74B"/>
                </a:solidFill>
                <a:latin typeface="Sakkal Majalla" panose="02000000000000000000" pitchFamily="2" charset="-78"/>
                <a:cs typeface="Sakkal Majalla" panose="02000000000000000000" pitchFamily="2" charset="-78"/>
              </a:rPr>
              <a:t>تصميم الاستاذة : </a:t>
            </a:r>
          </a:p>
          <a:p>
            <a:r>
              <a:rPr lang="ar-SA" sz="3200" b="1" dirty="0">
                <a:solidFill>
                  <a:schemeClr val="bg1"/>
                </a:solidFill>
                <a:latin typeface="Sakkal Majalla" panose="02000000000000000000" pitchFamily="2" charset="-78"/>
                <a:cs typeface="Sakkal Majalla" panose="02000000000000000000" pitchFamily="2" charset="-78"/>
              </a:rPr>
              <a:t>عبير الغريب</a:t>
            </a:r>
          </a:p>
        </p:txBody>
      </p:sp>
      <p:pic>
        <p:nvPicPr>
          <p:cNvPr id="21" name="صورة 20" descr="صورة تحتوي على نص&#10;&#10;تم إنشاء الوصف تلقائياً">
            <a:extLst>
              <a:ext uri="{FF2B5EF4-FFF2-40B4-BE49-F238E27FC236}">
                <a16:creationId xmlns:a16="http://schemas.microsoft.com/office/drawing/2014/main" id="{0F9DF4DB-DCEC-7139-C1FC-85E12642CE9D}"/>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09563" y="96493"/>
            <a:ext cx="1578420" cy="1135355"/>
          </a:xfrm>
          <a:prstGeom prst="rect">
            <a:avLst/>
          </a:prstGeom>
        </p:spPr>
      </p:pic>
    </p:spTree>
    <p:extLst>
      <p:ext uri="{BB962C8B-B14F-4D97-AF65-F5344CB8AC3E}">
        <p14:creationId xmlns:p14="http://schemas.microsoft.com/office/powerpoint/2010/main" val="136739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مقدمة إلى صفحات التنسيق النمطية </a:t>
              </a:r>
              <a:r>
                <a:rPr lang="en-US" sz="2400" b="1" dirty="0">
                  <a:solidFill>
                    <a:schemeClr val="bg1"/>
                  </a:solidFill>
                  <a:latin typeface="Calibri" panose="020F0502020204030204" pitchFamily="34" charset="0"/>
                  <a:cs typeface="Calibri" panose="020F0502020204030204" pitchFamily="34" charset="0"/>
                </a:rPr>
                <a:t>CSS</a:t>
              </a:r>
            </a:p>
          </p:txBody>
        </p:sp>
      </p:grpSp>
      <p:sp>
        <p:nvSpPr>
          <p:cNvPr id="2"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1DDEB573-39B2-6674-2FA5-CE15C3124688}"/>
              </a:ext>
            </a:extLst>
          </p:cNvPr>
          <p:cNvSpPr txBox="1"/>
          <p:nvPr/>
        </p:nvSpPr>
        <p:spPr>
          <a:xfrm>
            <a:off x="764498" y="963656"/>
            <a:ext cx="11017771" cy="1200329"/>
          </a:xfrm>
          <a:prstGeom prst="rect">
            <a:avLst/>
          </a:prstGeom>
          <a:noFill/>
        </p:spPr>
        <p:txBody>
          <a:bodyPr wrap="square" rtlCol="0">
            <a:spAutoFit/>
          </a:bodyPr>
          <a:lstStyle/>
          <a:p>
            <a:pPr algn="ctr" defTabSz="1218565" rtl="1">
              <a:defRPr/>
            </a:pPr>
            <a:r>
              <a:rPr lang="ar-SA" altLang="zh-CN" sz="2400" b="1" dirty="0">
                <a:latin typeface="Calibri" panose="020F0502020204030204" pitchFamily="34" charset="0"/>
                <a:ea typeface="Montserrat" panose="00000500000000000000" charset="0"/>
                <a:cs typeface="Calibri" panose="020F0502020204030204" pitchFamily="34" charset="0"/>
              </a:rPr>
              <a:t>استخدمت سابقًا لغة </a:t>
            </a:r>
            <a:r>
              <a:rPr lang="en-US" altLang="zh-CN" sz="2400" b="1" dirty="0">
                <a:latin typeface="Calibri" panose="020F0502020204030204" pitchFamily="34" charset="0"/>
                <a:ea typeface="Montserrat" panose="00000500000000000000" charset="0"/>
                <a:cs typeface="Calibri" panose="020F0502020204030204" pitchFamily="34" charset="0"/>
              </a:rPr>
              <a:t> HTML </a:t>
            </a:r>
            <a:r>
              <a:rPr lang="ar-SA" altLang="zh-CN" sz="2400" b="1" dirty="0">
                <a:latin typeface="Calibri" panose="020F0502020204030204" pitchFamily="34" charset="0"/>
                <a:ea typeface="Montserrat" panose="00000500000000000000" charset="0"/>
                <a:cs typeface="Calibri" panose="020F0502020204030204" pitchFamily="34" charset="0"/>
              </a:rPr>
              <a:t>لإضافة محتوى إلى الصفحة الإلكترونية الخاصة بك، وتنسيقها باستخدام وسوم</a:t>
            </a:r>
            <a:r>
              <a:rPr lang="en-US" altLang="zh-CN" sz="2400" b="1" dirty="0">
                <a:latin typeface="Calibri" panose="020F0502020204030204" pitchFamily="34" charset="0"/>
                <a:ea typeface="Montserrat" panose="00000500000000000000" charset="0"/>
                <a:cs typeface="Calibri" panose="020F0502020204030204" pitchFamily="34" charset="0"/>
              </a:rPr>
              <a:t>HTML </a:t>
            </a:r>
            <a:r>
              <a:rPr lang="ar-SA" altLang="zh-CN" sz="2400" b="1" dirty="0">
                <a:latin typeface="Calibri" panose="020F0502020204030204" pitchFamily="34" charset="0"/>
                <a:ea typeface="Montserrat" panose="00000500000000000000" charset="0"/>
                <a:cs typeface="Calibri" panose="020F0502020204030204" pitchFamily="34" charset="0"/>
              </a:rPr>
              <a:t> التي توفر تنسيقًا محدودًا. </a:t>
            </a:r>
          </a:p>
          <a:p>
            <a:pPr algn="ctr" defTabSz="1218565" rtl="1">
              <a:defRPr/>
            </a:pPr>
            <a:r>
              <a:rPr lang="ar-SA" altLang="zh-CN" sz="2400" b="1" dirty="0">
                <a:latin typeface="Calibri" panose="020F0502020204030204" pitchFamily="34" charset="0"/>
                <a:ea typeface="Montserrat" panose="00000500000000000000" charset="0"/>
                <a:cs typeface="Calibri" panose="020F0502020204030204" pitchFamily="34" charset="0"/>
              </a:rPr>
              <a:t>ستتعلم الآن كيفية استخدام</a:t>
            </a:r>
            <a:r>
              <a:rPr lang="ar-SA" altLang="zh-CN" sz="2400" b="1" dirty="0">
                <a:solidFill>
                  <a:srgbClr val="E8347C"/>
                </a:solidFill>
                <a:latin typeface="Calibri" panose="020F0502020204030204" pitchFamily="34" charset="0"/>
                <a:ea typeface="Montserrat" panose="00000500000000000000" charset="0"/>
                <a:cs typeface="Calibri" panose="020F0502020204030204" pitchFamily="34" charset="0"/>
              </a:rPr>
              <a:t> </a:t>
            </a:r>
            <a:r>
              <a:rPr lang="ar-SA" altLang="zh-CN" sz="2400" b="1" dirty="0">
                <a:solidFill>
                  <a:srgbClr val="FFC50E"/>
                </a:solidFill>
                <a:latin typeface="Calibri" panose="020F0502020204030204" pitchFamily="34" charset="0"/>
                <a:ea typeface="Montserrat" panose="00000500000000000000" charset="0"/>
                <a:cs typeface="Calibri" panose="020F0502020204030204" pitchFamily="34" charset="0"/>
              </a:rPr>
              <a:t>صفحات</a:t>
            </a:r>
            <a:r>
              <a:rPr lang="ar-SA" altLang="zh-CN" sz="2400" b="1" dirty="0">
                <a:solidFill>
                  <a:srgbClr val="E8347C"/>
                </a:solidFill>
                <a:latin typeface="Calibri" panose="020F0502020204030204" pitchFamily="34" charset="0"/>
                <a:ea typeface="Montserrat" panose="00000500000000000000" charset="0"/>
                <a:cs typeface="Calibri" panose="020F0502020204030204" pitchFamily="34" charset="0"/>
              </a:rPr>
              <a:t> </a:t>
            </a:r>
            <a:r>
              <a:rPr lang="ar-SA" altLang="zh-CN" sz="2400" b="1" dirty="0">
                <a:solidFill>
                  <a:srgbClr val="006EBA"/>
                </a:solidFill>
                <a:latin typeface="Calibri" panose="020F0502020204030204" pitchFamily="34" charset="0"/>
                <a:ea typeface="Montserrat" panose="00000500000000000000" charset="0"/>
                <a:cs typeface="Calibri" panose="020F0502020204030204" pitchFamily="34" charset="0"/>
              </a:rPr>
              <a:t>التنسيق </a:t>
            </a:r>
            <a:r>
              <a:rPr lang="ar-SA" altLang="zh-CN" sz="2400" b="1" dirty="0">
                <a:solidFill>
                  <a:srgbClr val="49B79A"/>
                </a:solidFill>
                <a:latin typeface="Calibri" panose="020F0502020204030204" pitchFamily="34" charset="0"/>
                <a:ea typeface="Montserrat" panose="00000500000000000000" charset="0"/>
                <a:cs typeface="Calibri" panose="020F0502020204030204" pitchFamily="34" charset="0"/>
              </a:rPr>
              <a:t>النمطية</a:t>
            </a:r>
            <a:r>
              <a:rPr lang="ar-SA" altLang="zh-CN" sz="2400" b="1" dirty="0">
                <a:solidFill>
                  <a:srgbClr val="006EBA"/>
                </a:solidFill>
                <a:latin typeface="Calibri" panose="020F0502020204030204" pitchFamily="34" charset="0"/>
                <a:ea typeface="Montserrat" panose="00000500000000000000" charset="0"/>
                <a:cs typeface="Calibri" panose="020F0502020204030204" pitchFamily="34" charset="0"/>
              </a:rPr>
              <a:t> </a:t>
            </a:r>
            <a:r>
              <a:rPr lang="ar-SA" altLang="zh-CN" sz="2400" b="1" dirty="0">
                <a:latin typeface="Calibri" panose="020F0502020204030204" pitchFamily="34" charset="0"/>
                <a:ea typeface="Montserrat" panose="00000500000000000000" charset="0"/>
                <a:cs typeface="Calibri" panose="020F0502020204030204" pitchFamily="34" charset="0"/>
              </a:rPr>
              <a:t>لإظهار الصفحة بشكل أفضل.</a:t>
            </a:r>
          </a:p>
        </p:txBody>
      </p:sp>
      <p:sp>
        <p:nvSpPr>
          <p:cNvPr id="5"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B57D2266-AF70-FD32-C153-2816F2664442}"/>
              </a:ext>
            </a:extLst>
          </p:cNvPr>
          <p:cNvSpPr txBox="1"/>
          <p:nvPr/>
        </p:nvSpPr>
        <p:spPr>
          <a:xfrm>
            <a:off x="449705" y="2208038"/>
            <a:ext cx="11332564" cy="830997"/>
          </a:xfrm>
          <a:prstGeom prst="rect">
            <a:avLst/>
          </a:prstGeom>
          <a:noFill/>
        </p:spPr>
        <p:txBody>
          <a:bodyPr wrap="square" rtlCol="0">
            <a:spAutoFit/>
          </a:bodyPr>
          <a:lstStyle/>
          <a:p>
            <a:pPr algn="ctr" defTabSz="1218565" rtl="1">
              <a:defRPr/>
            </a:pPr>
            <a:r>
              <a:rPr lang="ar-SA" altLang="zh-CN" sz="2400" b="1" dirty="0">
                <a:solidFill>
                  <a:schemeClr val="tx1"/>
                </a:solidFill>
                <a:latin typeface="Calibri" panose="020F0502020204030204" pitchFamily="34" charset="0"/>
                <a:ea typeface="Montserrat" panose="00000500000000000000" charset="0"/>
                <a:cs typeface="Calibri" panose="020F0502020204030204" pitchFamily="34" charset="0"/>
              </a:rPr>
              <a:t>صفحات </a:t>
            </a:r>
            <a:r>
              <a:rPr lang="ar-SA" altLang="zh-CN" sz="2400" b="1" dirty="0">
                <a:solidFill>
                  <a:srgbClr val="FFC50E"/>
                </a:solidFill>
                <a:latin typeface="Calibri" panose="020F0502020204030204" pitchFamily="34" charset="0"/>
                <a:ea typeface="Montserrat" panose="00000500000000000000" charset="0"/>
                <a:cs typeface="Calibri" panose="020F0502020204030204" pitchFamily="34" charset="0"/>
              </a:rPr>
              <a:t>التنسيق النمطية</a:t>
            </a:r>
            <a:r>
              <a:rPr lang="en-US" altLang="zh-CN" sz="2400" b="1" dirty="0">
                <a:solidFill>
                  <a:srgbClr val="FFC50E"/>
                </a:solidFill>
                <a:latin typeface="Calibri" panose="020F0502020204030204" pitchFamily="34" charset="0"/>
                <a:ea typeface="Montserrat" panose="00000500000000000000" charset="0"/>
                <a:cs typeface="Calibri" panose="020F0502020204030204" pitchFamily="34" charset="0"/>
              </a:rPr>
              <a:t>CSS </a:t>
            </a:r>
            <a:r>
              <a:rPr lang="ar-SA" altLang="zh-CN" sz="2400" b="1" dirty="0">
                <a:solidFill>
                  <a:schemeClr val="tx1"/>
                </a:solidFill>
                <a:latin typeface="Calibri" panose="020F0502020204030204" pitchFamily="34" charset="0"/>
                <a:ea typeface="Montserrat" panose="00000500000000000000" charset="0"/>
                <a:cs typeface="Calibri" panose="020F0502020204030204" pitchFamily="34" charset="0"/>
              </a:rPr>
              <a:t> تستخدم للتحكم في مظهر النص المكتوب بلغة </a:t>
            </a:r>
            <a:r>
              <a:rPr lang="en-US" altLang="zh-CN" sz="2400" b="1" dirty="0">
                <a:solidFill>
                  <a:schemeClr val="tx1"/>
                </a:solidFill>
                <a:latin typeface="Calibri" panose="020F0502020204030204" pitchFamily="34" charset="0"/>
                <a:ea typeface="Montserrat" panose="00000500000000000000" charset="0"/>
                <a:cs typeface="Calibri" panose="020F0502020204030204" pitchFamily="34" charset="0"/>
              </a:rPr>
              <a:t>HTML ، </a:t>
            </a:r>
            <a:r>
              <a:rPr lang="ar-SA" altLang="zh-CN" sz="2400" b="1" dirty="0">
                <a:solidFill>
                  <a:schemeClr val="tx1"/>
                </a:solidFill>
                <a:latin typeface="Calibri" panose="020F0502020204030204" pitchFamily="34" charset="0"/>
                <a:ea typeface="Montserrat" panose="00000500000000000000" charset="0"/>
                <a:cs typeface="Calibri" panose="020F0502020204030204" pitchFamily="34" charset="0"/>
              </a:rPr>
              <a:t>وهذا يمنحك القدرة على تعديل </a:t>
            </a:r>
            <a:r>
              <a:rPr lang="ar-SA" altLang="zh-CN" sz="2400" b="1" dirty="0">
                <a:solidFill>
                  <a:srgbClr val="2755FF"/>
                </a:solidFill>
                <a:latin typeface="Calibri" panose="020F0502020204030204" pitchFamily="34" charset="0"/>
                <a:ea typeface="Montserrat" panose="00000500000000000000" charset="0"/>
                <a:cs typeface="Calibri" panose="020F0502020204030204" pitchFamily="34" charset="0"/>
              </a:rPr>
              <a:t>مظهر الصفحة الإلكترونية </a:t>
            </a:r>
            <a:r>
              <a:rPr lang="ar-SA" altLang="zh-CN" sz="2400" b="1" dirty="0">
                <a:solidFill>
                  <a:schemeClr val="tx1"/>
                </a:solidFill>
                <a:latin typeface="Calibri" panose="020F0502020204030204" pitchFamily="34" charset="0"/>
                <a:ea typeface="Montserrat" panose="00000500000000000000" charset="0"/>
                <a:cs typeface="Calibri" panose="020F0502020204030204" pitchFamily="34" charset="0"/>
              </a:rPr>
              <a:t>بشكل خاص والموقع بشكل عام.</a:t>
            </a:r>
          </a:p>
        </p:txBody>
      </p:sp>
      <p:pic>
        <p:nvPicPr>
          <p:cNvPr id="3" name="صورة 2">
            <a:extLst>
              <a:ext uri="{FF2B5EF4-FFF2-40B4-BE49-F238E27FC236}">
                <a16:creationId xmlns:a16="http://schemas.microsoft.com/office/drawing/2014/main" id="{EA6372FE-29BE-D4E7-1DB3-1F6DAF413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255" y="3399573"/>
            <a:ext cx="3777489" cy="3338504"/>
          </a:xfrm>
          <a:prstGeom prst="rect">
            <a:avLst/>
          </a:prstGeom>
        </p:spPr>
      </p:pic>
    </p:spTree>
    <p:extLst>
      <p:ext uri="{BB962C8B-B14F-4D97-AF65-F5344CB8AC3E}">
        <p14:creationId xmlns:p14="http://schemas.microsoft.com/office/powerpoint/2010/main" val="160504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صورة 45">
            <a:extLst>
              <a:ext uri="{FF2B5EF4-FFF2-40B4-BE49-F238E27FC236}">
                <a16:creationId xmlns:a16="http://schemas.microsoft.com/office/drawing/2014/main" id="{F6BB395A-61D4-DF7C-9EDF-036D53469198}"/>
              </a:ext>
            </a:extLst>
          </p:cNvPr>
          <p:cNvPicPr>
            <a:picLocks noChangeAspect="1"/>
          </p:cNvPicPr>
          <p:nvPr/>
        </p:nvPicPr>
        <p:blipFill>
          <a:blip r:embed="rId2"/>
          <a:stretch>
            <a:fillRect/>
          </a:stretch>
        </p:blipFill>
        <p:spPr>
          <a:xfrm>
            <a:off x="475074" y="701511"/>
            <a:ext cx="11620951" cy="6156489"/>
          </a:xfrm>
          <a:prstGeom prst="rect">
            <a:avLst/>
          </a:prstGeom>
        </p:spPr>
      </p:pic>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a:solidFill>
                    <a:schemeClr val="bg1"/>
                  </a:solidFill>
                  <a:latin typeface="Calibri" panose="020F0502020204030204" pitchFamily="34" charset="0"/>
                  <a:cs typeface="Calibri" panose="020F0502020204030204" pitchFamily="34" charset="0"/>
                </a:rPr>
                <a:t>مزايا استخدام صفحات التنسيق النمطية</a:t>
              </a:r>
              <a:endParaRPr lang="ar-SA" sz="2400" b="1" dirty="0">
                <a:solidFill>
                  <a:schemeClr val="bg1"/>
                </a:solidFill>
                <a:latin typeface="Calibri" panose="020F0502020204030204" pitchFamily="34" charset="0"/>
                <a:cs typeface="Calibri" panose="020F0502020204030204" pitchFamily="34" charset="0"/>
              </a:endParaRPr>
            </a:p>
          </p:txBody>
        </p:sp>
      </p:grpSp>
      <p:grpSp>
        <p:nvGrpSpPr>
          <p:cNvPr id="2" name="مجموعة 1">
            <a:extLst>
              <a:ext uri="{FF2B5EF4-FFF2-40B4-BE49-F238E27FC236}">
                <a16:creationId xmlns:a16="http://schemas.microsoft.com/office/drawing/2014/main" id="{ABDFE2E6-77E5-9EA8-273D-18490CE5FFE3}"/>
              </a:ext>
            </a:extLst>
          </p:cNvPr>
          <p:cNvGrpSpPr/>
          <p:nvPr/>
        </p:nvGrpSpPr>
        <p:grpSpPr>
          <a:xfrm>
            <a:off x="7473739" y="3088620"/>
            <a:ext cx="1793966" cy="1793966"/>
            <a:chOff x="10022067" y="3088620"/>
            <a:chExt cx="1793966" cy="1793966"/>
          </a:xfrm>
        </p:grpSpPr>
        <p:sp>
          <p:nvSpPr>
            <p:cNvPr id="3" name="شكل حر: شكل 2">
              <a:extLst>
                <a:ext uri="{FF2B5EF4-FFF2-40B4-BE49-F238E27FC236}">
                  <a16:creationId xmlns:a16="http://schemas.microsoft.com/office/drawing/2014/main" id="{BC9683DB-2A65-6FE0-0084-7F08F94DBC1B}"/>
                </a:ext>
              </a:extLst>
            </p:cNvPr>
            <p:cNvSpPr/>
            <p:nvPr/>
          </p:nvSpPr>
          <p:spPr>
            <a:xfrm>
              <a:off x="10022067" y="3985602"/>
              <a:ext cx="1793966" cy="896984"/>
            </a:xfrm>
            <a:custGeom>
              <a:avLst/>
              <a:gdLst>
                <a:gd name="connsiteX0" fmla="*/ 0 w 1793966"/>
                <a:gd name="connsiteY0" fmla="*/ 0 h 896984"/>
                <a:gd name="connsiteX1" fmla="*/ 1793966 w 1793966"/>
                <a:gd name="connsiteY1" fmla="*/ 0 h 896984"/>
                <a:gd name="connsiteX2" fmla="*/ 1793966 w 1793966"/>
                <a:gd name="connsiteY2" fmla="*/ 1 h 896984"/>
                <a:gd name="connsiteX3" fmla="*/ 896983 w 1793966"/>
                <a:gd name="connsiteY3" fmla="*/ 896984 h 896984"/>
                <a:gd name="connsiteX4" fmla="*/ 0 w 1793966"/>
                <a:gd name="connsiteY4" fmla="*/ 1 h 896984"/>
                <a:gd name="connsiteX5" fmla="*/ 0 w 1793966"/>
                <a:gd name="connsiteY5" fmla="*/ 0 h 89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966" h="896984">
                  <a:moveTo>
                    <a:pt x="0" y="0"/>
                  </a:moveTo>
                  <a:lnTo>
                    <a:pt x="1793966" y="0"/>
                  </a:lnTo>
                  <a:lnTo>
                    <a:pt x="1793966" y="1"/>
                  </a:lnTo>
                  <a:cubicBezTo>
                    <a:pt x="1793966" y="495391"/>
                    <a:pt x="1392373" y="896984"/>
                    <a:pt x="896983" y="896984"/>
                  </a:cubicBezTo>
                  <a:cubicBezTo>
                    <a:pt x="401593" y="896984"/>
                    <a:pt x="0" y="495391"/>
                    <a:pt x="0" y="1"/>
                  </a:cubicBezTo>
                  <a:lnTo>
                    <a:pt x="0" y="0"/>
                  </a:lnTo>
                  <a:close/>
                </a:path>
              </a:pathLst>
            </a:custGeom>
            <a:solidFill>
              <a:srgbClr val="4E567A"/>
            </a:soli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 name="شكل حر: شكل 3">
              <a:extLst>
                <a:ext uri="{FF2B5EF4-FFF2-40B4-BE49-F238E27FC236}">
                  <a16:creationId xmlns:a16="http://schemas.microsoft.com/office/drawing/2014/main" id="{9297F928-9845-D921-86E9-CA5394F50BA8}"/>
                </a:ext>
              </a:extLst>
            </p:cNvPr>
            <p:cNvSpPr/>
            <p:nvPr/>
          </p:nvSpPr>
          <p:spPr>
            <a:xfrm>
              <a:off x="10022067" y="3088620"/>
              <a:ext cx="1793966" cy="896982"/>
            </a:xfrm>
            <a:custGeom>
              <a:avLst/>
              <a:gdLst>
                <a:gd name="connsiteX0" fmla="*/ 896983 w 1793966"/>
                <a:gd name="connsiteY0" fmla="*/ 0 h 896982"/>
                <a:gd name="connsiteX1" fmla="*/ 1789335 w 1793966"/>
                <a:gd name="connsiteY1" fmla="*/ 805272 h 896982"/>
                <a:gd name="connsiteX2" fmla="*/ 1793966 w 1793966"/>
                <a:gd name="connsiteY2" fmla="*/ 896982 h 896982"/>
                <a:gd name="connsiteX3" fmla="*/ 0 w 1793966"/>
                <a:gd name="connsiteY3" fmla="*/ 896982 h 896982"/>
                <a:gd name="connsiteX4" fmla="*/ 4631 w 1793966"/>
                <a:gd name="connsiteY4" fmla="*/ 805272 h 896982"/>
                <a:gd name="connsiteX5" fmla="*/ 896983 w 1793966"/>
                <a:gd name="connsiteY5" fmla="*/ 0 h 8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966" h="896982">
                  <a:moveTo>
                    <a:pt x="896983" y="0"/>
                  </a:moveTo>
                  <a:cubicBezTo>
                    <a:pt x="1361411" y="0"/>
                    <a:pt x="1743401" y="352962"/>
                    <a:pt x="1789335" y="805272"/>
                  </a:cubicBezTo>
                  <a:lnTo>
                    <a:pt x="1793966" y="896982"/>
                  </a:lnTo>
                  <a:lnTo>
                    <a:pt x="0" y="896982"/>
                  </a:lnTo>
                  <a:lnTo>
                    <a:pt x="4631" y="805272"/>
                  </a:lnTo>
                  <a:cubicBezTo>
                    <a:pt x="50566" y="352962"/>
                    <a:pt x="432555" y="0"/>
                    <a:pt x="896983" y="0"/>
                  </a:cubicBezTo>
                  <a:close/>
                </a:path>
              </a:pathLst>
            </a:custGeom>
            <a:solidFill>
              <a:srgbClr val="FF9156"/>
            </a:soli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5" name="شكل بيضاوي 4">
            <a:extLst>
              <a:ext uri="{FF2B5EF4-FFF2-40B4-BE49-F238E27FC236}">
                <a16:creationId xmlns:a16="http://schemas.microsoft.com/office/drawing/2014/main" id="{4EC49BD3-6496-E7F8-0D7B-3736BC5478E7}"/>
              </a:ext>
            </a:extLst>
          </p:cNvPr>
          <p:cNvSpPr/>
          <p:nvPr/>
        </p:nvSpPr>
        <p:spPr>
          <a:xfrm>
            <a:off x="7665328" y="3280210"/>
            <a:ext cx="1410788" cy="1410786"/>
          </a:xfrm>
          <a:prstGeom prst="ellipse">
            <a:avLst/>
          </a:prstGeom>
          <a:gradFill>
            <a:gsLst>
              <a:gs pos="0">
                <a:srgbClr val="FFCB4C"/>
              </a:gs>
              <a:gs pos="100000">
                <a:srgbClr val="FF6957"/>
              </a:gs>
            </a:gsLst>
            <a:lin ang="5400000" scaled="1"/>
          </a:gradFill>
          <a:ln w="12700" cap="flat" cmpd="sng" algn="ctr">
            <a:noFill/>
            <a:prstDash val="solid"/>
            <a:miter lim="800000"/>
          </a:ln>
          <a:effectLst>
            <a:outerShdw blurRad="101600" sx="102000" sy="102000" algn="ctr" rotWithShape="0">
              <a:prstClr val="black">
                <a:alpha val="3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10" name="مجموعة 9">
            <a:extLst>
              <a:ext uri="{FF2B5EF4-FFF2-40B4-BE49-F238E27FC236}">
                <a16:creationId xmlns:a16="http://schemas.microsoft.com/office/drawing/2014/main" id="{D45E2C39-5E18-2857-4644-A56A8824C657}"/>
              </a:ext>
            </a:extLst>
          </p:cNvPr>
          <p:cNvGrpSpPr/>
          <p:nvPr/>
        </p:nvGrpSpPr>
        <p:grpSpPr>
          <a:xfrm>
            <a:off x="5033575" y="1809511"/>
            <a:ext cx="1793966" cy="1793966"/>
            <a:chOff x="7581903" y="1809511"/>
            <a:chExt cx="1793966" cy="1793966"/>
          </a:xfrm>
        </p:grpSpPr>
        <p:sp>
          <p:nvSpPr>
            <p:cNvPr id="11" name="شكل حر: شكل 10">
              <a:extLst>
                <a:ext uri="{FF2B5EF4-FFF2-40B4-BE49-F238E27FC236}">
                  <a16:creationId xmlns:a16="http://schemas.microsoft.com/office/drawing/2014/main" id="{D2044984-730D-435A-9D54-C95FEB893523}"/>
                </a:ext>
              </a:extLst>
            </p:cNvPr>
            <p:cNvSpPr/>
            <p:nvPr/>
          </p:nvSpPr>
          <p:spPr>
            <a:xfrm flipV="1">
              <a:off x="7581903" y="1809511"/>
              <a:ext cx="1793966" cy="896984"/>
            </a:xfrm>
            <a:custGeom>
              <a:avLst/>
              <a:gdLst>
                <a:gd name="connsiteX0" fmla="*/ 0 w 1793966"/>
                <a:gd name="connsiteY0" fmla="*/ 0 h 896984"/>
                <a:gd name="connsiteX1" fmla="*/ 1793966 w 1793966"/>
                <a:gd name="connsiteY1" fmla="*/ 0 h 896984"/>
                <a:gd name="connsiteX2" fmla="*/ 1793966 w 1793966"/>
                <a:gd name="connsiteY2" fmla="*/ 1 h 896984"/>
                <a:gd name="connsiteX3" fmla="*/ 896983 w 1793966"/>
                <a:gd name="connsiteY3" fmla="*/ 896984 h 896984"/>
                <a:gd name="connsiteX4" fmla="*/ 0 w 1793966"/>
                <a:gd name="connsiteY4" fmla="*/ 1 h 896984"/>
                <a:gd name="connsiteX5" fmla="*/ 0 w 1793966"/>
                <a:gd name="connsiteY5" fmla="*/ 0 h 89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966" h="896984">
                  <a:moveTo>
                    <a:pt x="0" y="0"/>
                  </a:moveTo>
                  <a:lnTo>
                    <a:pt x="1793966" y="0"/>
                  </a:lnTo>
                  <a:lnTo>
                    <a:pt x="1793966" y="1"/>
                  </a:lnTo>
                  <a:cubicBezTo>
                    <a:pt x="1793966" y="495391"/>
                    <a:pt x="1392373" y="896984"/>
                    <a:pt x="896983" y="896984"/>
                  </a:cubicBezTo>
                  <a:cubicBezTo>
                    <a:pt x="401593" y="896984"/>
                    <a:pt x="0" y="495391"/>
                    <a:pt x="0" y="1"/>
                  </a:cubicBezTo>
                  <a:lnTo>
                    <a:pt x="0" y="0"/>
                  </a:lnTo>
                  <a:close/>
                </a:path>
              </a:pathLst>
            </a:custGeom>
            <a:solidFill>
              <a:srgbClr val="4E567A"/>
            </a:soli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شكل حر: شكل 11">
              <a:extLst>
                <a:ext uri="{FF2B5EF4-FFF2-40B4-BE49-F238E27FC236}">
                  <a16:creationId xmlns:a16="http://schemas.microsoft.com/office/drawing/2014/main" id="{2E5597B4-95BE-6B15-158C-934DCC4F2A82}"/>
                </a:ext>
              </a:extLst>
            </p:cNvPr>
            <p:cNvSpPr/>
            <p:nvPr/>
          </p:nvSpPr>
          <p:spPr>
            <a:xfrm flipV="1">
              <a:off x="7581903" y="2706495"/>
              <a:ext cx="1793966" cy="896982"/>
            </a:xfrm>
            <a:custGeom>
              <a:avLst/>
              <a:gdLst>
                <a:gd name="connsiteX0" fmla="*/ 896983 w 1793966"/>
                <a:gd name="connsiteY0" fmla="*/ 0 h 896982"/>
                <a:gd name="connsiteX1" fmla="*/ 1789335 w 1793966"/>
                <a:gd name="connsiteY1" fmla="*/ 805272 h 896982"/>
                <a:gd name="connsiteX2" fmla="*/ 1793966 w 1793966"/>
                <a:gd name="connsiteY2" fmla="*/ 896982 h 896982"/>
                <a:gd name="connsiteX3" fmla="*/ 0 w 1793966"/>
                <a:gd name="connsiteY3" fmla="*/ 896982 h 896982"/>
                <a:gd name="connsiteX4" fmla="*/ 4631 w 1793966"/>
                <a:gd name="connsiteY4" fmla="*/ 805272 h 896982"/>
                <a:gd name="connsiteX5" fmla="*/ 896983 w 1793966"/>
                <a:gd name="connsiteY5" fmla="*/ 0 h 8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966" h="896982">
                  <a:moveTo>
                    <a:pt x="896983" y="0"/>
                  </a:moveTo>
                  <a:cubicBezTo>
                    <a:pt x="1361411" y="0"/>
                    <a:pt x="1743401" y="352962"/>
                    <a:pt x="1789335" y="805272"/>
                  </a:cubicBezTo>
                  <a:lnTo>
                    <a:pt x="1793966" y="896982"/>
                  </a:lnTo>
                  <a:lnTo>
                    <a:pt x="0" y="896982"/>
                  </a:lnTo>
                  <a:lnTo>
                    <a:pt x="4631" y="805272"/>
                  </a:lnTo>
                  <a:cubicBezTo>
                    <a:pt x="50566" y="352962"/>
                    <a:pt x="432555" y="0"/>
                    <a:pt x="896983" y="0"/>
                  </a:cubicBezTo>
                  <a:close/>
                </a:path>
              </a:pathLst>
            </a:custGeom>
            <a:solidFill>
              <a:srgbClr val="FF6998"/>
            </a:soli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3" name="شكل بيضاوي 12">
            <a:extLst>
              <a:ext uri="{FF2B5EF4-FFF2-40B4-BE49-F238E27FC236}">
                <a16:creationId xmlns:a16="http://schemas.microsoft.com/office/drawing/2014/main" id="{02218236-F1A7-45FF-9D16-ACC469F87CB9}"/>
              </a:ext>
            </a:extLst>
          </p:cNvPr>
          <p:cNvSpPr/>
          <p:nvPr/>
        </p:nvSpPr>
        <p:spPr>
          <a:xfrm flipV="1">
            <a:off x="5225164" y="2001101"/>
            <a:ext cx="1410788" cy="1410786"/>
          </a:xfrm>
          <a:prstGeom prst="ellipse">
            <a:avLst/>
          </a:prstGeom>
          <a:gradFill>
            <a:gsLst>
              <a:gs pos="0">
                <a:srgbClr val="FB81D2"/>
              </a:gs>
              <a:gs pos="100000">
                <a:srgbClr val="FF6460"/>
              </a:gs>
            </a:gsLst>
            <a:lin ang="5400000" scaled="1"/>
          </a:gradFill>
          <a:ln w="12700" cap="flat" cmpd="sng" algn="ctr">
            <a:noFill/>
            <a:prstDash val="solid"/>
            <a:miter lim="800000"/>
          </a:ln>
          <a:effectLst>
            <a:outerShdw blurRad="101600" sx="102000" sy="102000" algn="ctr" rotWithShape="0">
              <a:prstClr val="black">
                <a:alpha val="3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1" name="مجموعة 20">
            <a:extLst>
              <a:ext uri="{FF2B5EF4-FFF2-40B4-BE49-F238E27FC236}">
                <a16:creationId xmlns:a16="http://schemas.microsoft.com/office/drawing/2014/main" id="{ED783941-223D-687B-1043-A64C72691312}"/>
              </a:ext>
            </a:extLst>
          </p:cNvPr>
          <p:cNvGrpSpPr/>
          <p:nvPr/>
        </p:nvGrpSpPr>
        <p:grpSpPr>
          <a:xfrm>
            <a:off x="2593412" y="3088620"/>
            <a:ext cx="1793966" cy="1793966"/>
            <a:chOff x="5141740" y="3088620"/>
            <a:chExt cx="1793966" cy="1793966"/>
          </a:xfrm>
        </p:grpSpPr>
        <p:sp>
          <p:nvSpPr>
            <p:cNvPr id="22" name="شكل حر: شكل 21">
              <a:extLst>
                <a:ext uri="{FF2B5EF4-FFF2-40B4-BE49-F238E27FC236}">
                  <a16:creationId xmlns:a16="http://schemas.microsoft.com/office/drawing/2014/main" id="{279EF392-331D-0107-845A-BEBA61591212}"/>
                </a:ext>
              </a:extLst>
            </p:cNvPr>
            <p:cNvSpPr/>
            <p:nvPr/>
          </p:nvSpPr>
          <p:spPr>
            <a:xfrm>
              <a:off x="5141740" y="3985602"/>
              <a:ext cx="1793966" cy="896984"/>
            </a:xfrm>
            <a:custGeom>
              <a:avLst/>
              <a:gdLst>
                <a:gd name="connsiteX0" fmla="*/ 0 w 1793966"/>
                <a:gd name="connsiteY0" fmla="*/ 0 h 896984"/>
                <a:gd name="connsiteX1" fmla="*/ 1793966 w 1793966"/>
                <a:gd name="connsiteY1" fmla="*/ 0 h 896984"/>
                <a:gd name="connsiteX2" fmla="*/ 1793966 w 1793966"/>
                <a:gd name="connsiteY2" fmla="*/ 1 h 896984"/>
                <a:gd name="connsiteX3" fmla="*/ 896983 w 1793966"/>
                <a:gd name="connsiteY3" fmla="*/ 896984 h 896984"/>
                <a:gd name="connsiteX4" fmla="*/ 0 w 1793966"/>
                <a:gd name="connsiteY4" fmla="*/ 1 h 896984"/>
                <a:gd name="connsiteX5" fmla="*/ 0 w 1793966"/>
                <a:gd name="connsiteY5" fmla="*/ 0 h 89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966" h="896984">
                  <a:moveTo>
                    <a:pt x="0" y="0"/>
                  </a:moveTo>
                  <a:lnTo>
                    <a:pt x="1793966" y="0"/>
                  </a:lnTo>
                  <a:lnTo>
                    <a:pt x="1793966" y="1"/>
                  </a:lnTo>
                  <a:cubicBezTo>
                    <a:pt x="1793966" y="495391"/>
                    <a:pt x="1392373" y="896984"/>
                    <a:pt x="896983" y="896984"/>
                  </a:cubicBezTo>
                  <a:cubicBezTo>
                    <a:pt x="401593" y="896984"/>
                    <a:pt x="0" y="495391"/>
                    <a:pt x="0" y="1"/>
                  </a:cubicBezTo>
                  <a:lnTo>
                    <a:pt x="0" y="0"/>
                  </a:lnTo>
                  <a:close/>
                </a:path>
              </a:pathLst>
            </a:custGeom>
            <a:solidFill>
              <a:srgbClr val="4E567A"/>
            </a:soli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3" name="شكل حر: شكل 22">
              <a:extLst>
                <a:ext uri="{FF2B5EF4-FFF2-40B4-BE49-F238E27FC236}">
                  <a16:creationId xmlns:a16="http://schemas.microsoft.com/office/drawing/2014/main" id="{0948595C-FDDC-0CD2-45BC-D3A8AAD438CF}"/>
                </a:ext>
              </a:extLst>
            </p:cNvPr>
            <p:cNvSpPr/>
            <p:nvPr/>
          </p:nvSpPr>
          <p:spPr>
            <a:xfrm>
              <a:off x="5141740" y="3088620"/>
              <a:ext cx="1793966" cy="896982"/>
            </a:xfrm>
            <a:custGeom>
              <a:avLst/>
              <a:gdLst>
                <a:gd name="connsiteX0" fmla="*/ 896983 w 1793966"/>
                <a:gd name="connsiteY0" fmla="*/ 0 h 896982"/>
                <a:gd name="connsiteX1" fmla="*/ 1789335 w 1793966"/>
                <a:gd name="connsiteY1" fmla="*/ 805272 h 896982"/>
                <a:gd name="connsiteX2" fmla="*/ 1793966 w 1793966"/>
                <a:gd name="connsiteY2" fmla="*/ 896982 h 896982"/>
                <a:gd name="connsiteX3" fmla="*/ 0 w 1793966"/>
                <a:gd name="connsiteY3" fmla="*/ 896982 h 896982"/>
                <a:gd name="connsiteX4" fmla="*/ 4631 w 1793966"/>
                <a:gd name="connsiteY4" fmla="*/ 805272 h 896982"/>
                <a:gd name="connsiteX5" fmla="*/ 896983 w 1793966"/>
                <a:gd name="connsiteY5" fmla="*/ 0 h 8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966" h="896982">
                  <a:moveTo>
                    <a:pt x="896983" y="0"/>
                  </a:moveTo>
                  <a:cubicBezTo>
                    <a:pt x="1361411" y="0"/>
                    <a:pt x="1743401" y="352962"/>
                    <a:pt x="1789335" y="805272"/>
                  </a:cubicBezTo>
                  <a:lnTo>
                    <a:pt x="1793966" y="896982"/>
                  </a:lnTo>
                  <a:lnTo>
                    <a:pt x="0" y="896982"/>
                  </a:lnTo>
                  <a:lnTo>
                    <a:pt x="4631" y="805272"/>
                  </a:lnTo>
                  <a:cubicBezTo>
                    <a:pt x="50566" y="352962"/>
                    <a:pt x="432555" y="0"/>
                    <a:pt x="896983" y="0"/>
                  </a:cubicBezTo>
                  <a:close/>
                </a:path>
              </a:pathLst>
            </a:custGeom>
            <a:solidFill>
              <a:srgbClr val="D577FF"/>
            </a:solidFill>
            <a:ln w="12700" cap="flat" cmpd="sng" algn="ctr">
              <a:noFill/>
              <a:prstDash val="solid"/>
              <a:miter lim="800000"/>
            </a:ln>
            <a:effectLst/>
          </p:spPr>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24" name="شكل بيضاوي 23">
            <a:extLst>
              <a:ext uri="{FF2B5EF4-FFF2-40B4-BE49-F238E27FC236}">
                <a16:creationId xmlns:a16="http://schemas.microsoft.com/office/drawing/2014/main" id="{D12191F1-558F-1FD3-3498-FA44780356E8}"/>
              </a:ext>
            </a:extLst>
          </p:cNvPr>
          <p:cNvSpPr/>
          <p:nvPr/>
        </p:nvSpPr>
        <p:spPr>
          <a:xfrm>
            <a:off x="2785001" y="3280210"/>
            <a:ext cx="1410788" cy="1410786"/>
          </a:xfrm>
          <a:prstGeom prst="ellipse">
            <a:avLst/>
          </a:prstGeom>
          <a:gradFill>
            <a:gsLst>
              <a:gs pos="0">
                <a:srgbClr val="9065D7"/>
              </a:gs>
              <a:gs pos="59000">
                <a:srgbClr val="D577FF"/>
              </a:gs>
            </a:gsLst>
            <a:lin ang="5400000" scaled="1"/>
          </a:gradFill>
          <a:ln w="12700" cap="flat" cmpd="sng" algn="ctr">
            <a:noFill/>
            <a:prstDash val="solid"/>
            <a:miter lim="800000"/>
          </a:ln>
          <a:effectLst>
            <a:outerShdw blurRad="101600" sx="102000" sy="102000" algn="ctr" rotWithShape="0">
              <a:prstClr val="black">
                <a:alpha val="3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9" name="مربع نص 38">
            <a:extLst>
              <a:ext uri="{FF2B5EF4-FFF2-40B4-BE49-F238E27FC236}">
                <a16:creationId xmlns:a16="http://schemas.microsoft.com/office/drawing/2014/main" id="{EB36E468-73D3-6D2C-5786-0008A6E5804F}"/>
              </a:ext>
            </a:extLst>
          </p:cNvPr>
          <p:cNvSpPr txBox="1"/>
          <p:nvPr/>
        </p:nvSpPr>
        <p:spPr>
          <a:xfrm>
            <a:off x="7510785" y="2219628"/>
            <a:ext cx="1858101" cy="707886"/>
          </a:xfrm>
          <a:prstGeom prst="rect">
            <a:avLst/>
          </a:prstGeom>
          <a:noFill/>
        </p:spPr>
        <p:txBody>
          <a:bodyPr wrap="square">
            <a:spAutoFit/>
          </a:bodyPr>
          <a:lstStyle/>
          <a:p>
            <a:pPr algn="ctr" rtl="1"/>
            <a:r>
              <a:rPr lang="ar-SA" sz="2000" b="1" i="0" u="none" strike="noStrike" baseline="0" dirty="0">
                <a:latin typeface="Calibri" panose="020F0502020204030204" pitchFamily="34" charset="0"/>
                <a:cs typeface="Calibri" panose="020F0502020204030204" pitchFamily="34" charset="0"/>
              </a:rPr>
              <a:t>تحميل أسرع للصفحات</a:t>
            </a:r>
            <a:endParaRPr lang="ar-SA" sz="2000" dirty="0">
              <a:latin typeface="Calibri" panose="020F0502020204030204" pitchFamily="34" charset="0"/>
              <a:cs typeface="Calibri" panose="020F0502020204030204" pitchFamily="34" charset="0"/>
            </a:endParaRPr>
          </a:p>
        </p:txBody>
      </p:sp>
      <p:sp>
        <p:nvSpPr>
          <p:cNvPr id="40" name="مربع نص 39">
            <a:extLst>
              <a:ext uri="{FF2B5EF4-FFF2-40B4-BE49-F238E27FC236}">
                <a16:creationId xmlns:a16="http://schemas.microsoft.com/office/drawing/2014/main" id="{DB7611DD-634F-8C16-E7F4-65DEF7BA2A22}"/>
              </a:ext>
            </a:extLst>
          </p:cNvPr>
          <p:cNvSpPr txBox="1"/>
          <p:nvPr/>
        </p:nvSpPr>
        <p:spPr>
          <a:xfrm>
            <a:off x="4875365" y="3792575"/>
            <a:ext cx="2110386" cy="707886"/>
          </a:xfrm>
          <a:prstGeom prst="rect">
            <a:avLst/>
          </a:prstGeom>
          <a:noFill/>
        </p:spPr>
        <p:txBody>
          <a:bodyPr wrap="square">
            <a:spAutoFit/>
          </a:bodyPr>
          <a:lstStyle/>
          <a:p>
            <a:pPr algn="ctr" rtl="1"/>
            <a:r>
              <a:rPr lang="ar-SA" sz="2000" b="1" i="0" u="none" strike="noStrike" baseline="0" dirty="0">
                <a:latin typeface="Calibri" panose="020F0502020204030204" pitchFamily="34" charset="0"/>
                <a:cs typeface="Calibri" panose="020F0502020204030204" pitchFamily="34" charset="0"/>
              </a:rPr>
              <a:t>سهولة التعديل على</a:t>
            </a:r>
          </a:p>
          <a:p>
            <a:pPr algn="ctr" rtl="1"/>
            <a:r>
              <a:rPr lang="ar-SA" sz="2000" b="1" i="0" u="none" strike="noStrike" baseline="0" dirty="0">
                <a:latin typeface="Calibri" panose="020F0502020204030204" pitchFamily="34" charset="0"/>
                <a:cs typeface="Calibri" panose="020F0502020204030204" pitchFamily="34" charset="0"/>
              </a:rPr>
              <a:t>الصفحات الإلكترونية</a:t>
            </a:r>
            <a:endParaRPr lang="ar-SA" sz="2000" dirty="0">
              <a:latin typeface="Calibri" panose="020F0502020204030204" pitchFamily="34" charset="0"/>
              <a:cs typeface="Calibri" panose="020F0502020204030204" pitchFamily="34" charset="0"/>
            </a:endParaRPr>
          </a:p>
        </p:txBody>
      </p:sp>
      <p:sp>
        <p:nvSpPr>
          <p:cNvPr id="41" name="مربع نص 40">
            <a:extLst>
              <a:ext uri="{FF2B5EF4-FFF2-40B4-BE49-F238E27FC236}">
                <a16:creationId xmlns:a16="http://schemas.microsoft.com/office/drawing/2014/main" id="{C4C0BA64-B5D5-22F4-1123-E397AC2C2FC7}"/>
              </a:ext>
            </a:extLst>
          </p:cNvPr>
          <p:cNvSpPr txBox="1"/>
          <p:nvPr/>
        </p:nvSpPr>
        <p:spPr>
          <a:xfrm>
            <a:off x="2276991" y="2219628"/>
            <a:ext cx="2110386" cy="707886"/>
          </a:xfrm>
          <a:prstGeom prst="rect">
            <a:avLst/>
          </a:prstGeom>
          <a:noFill/>
        </p:spPr>
        <p:txBody>
          <a:bodyPr wrap="square">
            <a:spAutoFit/>
          </a:bodyPr>
          <a:lstStyle/>
          <a:p>
            <a:pPr algn="ctr" rtl="1"/>
            <a:r>
              <a:rPr lang="ar-SA" sz="2000" b="1" i="0" u="none" strike="noStrike" baseline="0" dirty="0">
                <a:latin typeface="Calibri" panose="020F0502020204030204" pitchFamily="34" charset="0"/>
                <a:cs typeface="Calibri" panose="020F0502020204030204" pitchFamily="34" charset="0"/>
              </a:rPr>
              <a:t>حجم أصغر</a:t>
            </a:r>
          </a:p>
          <a:p>
            <a:pPr algn="ctr" rtl="1"/>
            <a:r>
              <a:rPr lang="ar-SA" sz="2000" b="1" i="0" u="none" strike="noStrike" baseline="0" dirty="0">
                <a:latin typeface="Calibri" panose="020F0502020204030204" pitchFamily="34" charset="0"/>
                <a:cs typeface="Calibri" panose="020F0502020204030204" pitchFamily="34" charset="0"/>
              </a:rPr>
              <a:t> للملف</a:t>
            </a:r>
            <a:endParaRPr lang="ar-SA" sz="2000" dirty="0">
              <a:latin typeface="Calibri" panose="020F0502020204030204" pitchFamily="34" charset="0"/>
              <a:cs typeface="Calibri" panose="020F0502020204030204" pitchFamily="34" charset="0"/>
            </a:endParaRPr>
          </a:p>
        </p:txBody>
      </p:sp>
      <p:pic>
        <p:nvPicPr>
          <p:cNvPr id="42" name="Picture 10" descr="Download, performance, seo, speed, web, web page, web performance">
            <a:extLst>
              <a:ext uri="{FF2B5EF4-FFF2-40B4-BE49-F238E27FC236}">
                <a16:creationId xmlns:a16="http://schemas.microsoft.com/office/drawing/2014/main" id="{D572EA31-D573-0656-8678-56B6C4B43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632" y="3603477"/>
            <a:ext cx="675623" cy="67562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Zip, compress, data, document, file, size">
            <a:extLst>
              <a:ext uri="{FF2B5EF4-FFF2-40B4-BE49-F238E27FC236}">
                <a16:creationId xmlns:a16="http://schemas.microsoft.com/office/drawing/2014/main" id="{56ECFB26-F289-0011-B916-5D9974E4C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8263" y="3643657"/>
            <a:ext cx="744263" cy="74426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Amend, amendment, edit, edit post, editing, editor">
            <a:extLst>
              <a:ext uri="{FF2B5EF4-FFF2-40B4-BE49-F238E27FC236}">
                <a16:creationId xmlns:a16="http://schemas.microsoft.com/office/drawing/2014/main" id="{7CDD4AA9-216E-43D9-52E5-C9E2ED8A9B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664" y="2380734"/>
            <a:ext cx="707886" cy="70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4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1"/>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0"/>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بنية صفحات التنسيق النمطية</a:t>
              </a:r>
            </a:p>
          </p:txBody>
        </p:sp>
      </p:grpSp>
      <p:grpSp>
        <p:nvGrpSpPr>
          <p:cNvPr id="20" name="مجموعة 19">
            <a:extLst>
              <a:ext uri="{FF2B5EF4-FFF2-40B4-BE49-F238E27FC236}">
                <a16:creationId xmlns:a16="http://schemas.microsoft.com/office/drawing/2014/main" id="{0F7B996B-EBF1-22F7-0FE6-ECC6691A13FB}"/>
              </a:ext>
            </a:extLst>
          </p:cNvPr>
          <p:cNvGrpSpPr/>
          <p:nvPr/>
        </p:nvGrpSpPr>
        <p:grpSpPr>
          <a:xfrm>
            <a:off x="183243" y="1435003"/>
            <a:ext cx="11825512" cy="3772985"/>
            <a:chOff x="89940" y="1315082"/>
            <a:chExt cx="11825512" cy="3772985"/>
          </a:xfrm>
        </p:grpSpPr>
        <p:sp>
          <p:nvSpPr>
            <p:cNvPr id="4" name="مستطيل: زوايا مستديرة 3">
              <a:extLst>
                <a:ext uri="{FF2B5EF4-FFF2-40B4-BE49-F238E27FC236}">
                  <a16:creationId xmlns:a16="http://schemas.microsoft.com/office/drawing/2014/main" id="{723B7237-3201-0199-5658-566B66F0D6F8}"/>
                </a:ext>
              </a:extLst>
            </p:cNvPr>
            <p:cNvSpPr/>
            <p:nvPr/>
          </p:nvSpPr>
          <p:spPr>
            <a:xfrm>
              <a:off x="3980789" y="1315082"/>
              <a:ext cx="3769126" cy="665942"/>
            </a:xfrm>
            <a:prstGeom prst="roundRect">
              <a:avLst>
                <a:gd name="adj" fmla="val 50000"/>
              </a:avLst>
            </a:prstGeom>
            <a:solidFill>
              <a:schemeClr val="bg2">
                <a:lumMod val="2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b="1" dirty="0">
                  <a:solidFill>
                    <a:schemeClr val="bg1"/>
                  </a:solidFill>
                  <a:latin typeface="Calibri" panose="020F0502020204030204" pitchFamily="34" charset="0"/>
                  <a:cs typeface="Calibri" panose="020F0502020204030204" pitchFamily="34" charset="0"/>
                </a:rPr>
                <a:t>صفحات التنسيق النمطية</a:t>
              </a:r>
              <a:endParaRPr lang="en-US" sz="2400" b="1" dirty="0">
                <a:solidFill>
                  <a:schemeClr val="bg1"/>
                </a:solidFill>
                <a:latin typeface="Calibri" panose="020F0502020204030204" pitchFamily="34" charset="0"/>
                <a:cs typeface="Calibri" panose="020F0502020204030204" pitchFamily="34" charset="0"/>
              </a:endParaRPr>
            </a:p>
          </p:txBody>
        </p:sp>
        <p:grpSp>
          <p:nvGrpSpPr>
            <p:cNvPr id="5" name="مجموعة 4">
              <a:extLst>
                <a:ext uri="{FF2B5EF4-FFF2-40B4-BE49-F238E27FC236}">
                  <a16:creationId xmlns:a16="http://schemas.microsoft.com/office/drawing/2014/main" id="{0A08BC11-6EF9-BD6C-FB73-51E3A57A5D06}"/>
                </a:ext>
              </a:extLst>
            </p:cNvPr>
            <p:cNvGrpSpPr/>
            <p:nvPr/>
          </p:nvGrpSpPr>
          <p:grpSpPr>
            <a:xfrm>
              <a:off x="7141564" y="1765645"/>
              <a:ext cx="2430089" cy="767297"/>
              <a:chOff x="6437376" y="1618165"/>
              <a:chExt cx="2430089" cy="767297"/>
            </a:xfrm>
            <a:solidFill>
              <a:schemeClr val="bg2">
                <a:lumMod val="25000"/>
              </a:schemeClr>
            </a:solidFill>
          </p:grpSpPr>
          <p:cxnSp>
            <p:nvCxnSpPr>
              <p:cNvPr id="6" name="موصل: على شكل مرفق 5">
                <a:extLst>
                  <a:ext uri="{FF2B5EF4-FFF2-40B4-BE49-F238E27FC236}">
                    <a16:creationId xmlns:a16="http://schemas.microsoft.com/office/drawing/2014/main" id="{53262C89-5A2A-B004-5908-758FEB29BF72}"/>
                  </a:ext>
                </a:extLst>
              </p:cNvPr>
              <p:cNvCxnSpPr>
                <a:cxnSpLocks/>
              </p:cNvCxnSpPr>
              <p:nvPr/>
            </p:nvCxnSpPr>
            <p:spPr>
              <a:xfrm>
                <a:off x="6437376" y="1618165"/>
                <a:ext cx="1361440" cy="593616"/>
              </a:xfrm>
              <a:prstGeom prst="bentConnector3">
                <a:avLst>
                  <a:gd name="adj1" fmla="val 100746"/>
                </a:avLst>
              </a:prstGeom>
              <a:grpFill/>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 name="مستطيل: زوايا مستديرة 6">
                <a:extLst>
                  <a:ext uri="{FF2B5EF4-FFF2-40B4-BE49-F238E27FC236}">
                    <a16:creationId xmlns:a16="http://schemas.microsoft.com/office/drawing/2014/main" id="{62FBF867-F435-7101-DC02-E0AECA244200}"/>
                  </a:ext>
                </a:extLst>
              </p:cNvPr>
              <p:cNvSpPr/>
              <p:nvPr/>
            </p:nvSpPr>
            <p:spPr>
              <a:xfrm>
                <a:off x="7284537" y="2000054"/>
                <a:ext cx="1582928" cy="385408"/>
              </a:xfrm>
              <a:prstGeom prst="roundRect">
                <a:avLst>
                  <a:gd name="adj" fmla="val 50000"/>
                </a:avLst>
              </a:prstGeom>
              <a:solidFill>
                <a:schemeClr val="accent2">
                  <a:lumMod val="7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000" b="1" dirty="0">
                    <a:solidFill>
                      <a:schemeClr val="bg1"/>
                    </a:solidFill>
                    <a:latin typeface="Calibri" panose="020F0502020204030204" pitchFamily="34" charset="0"/>
                    <a:cs typeface="Calibri" panose="020F0502020204030204" pitchFamily="34" charset="0"/>
                  </a:rPr>
                  <a:t>التعريف</a:t>
                </a:r>
              </a:p>
            </p:txBody>
          </p:sp>
        </p:grpSp>
        <p:grpSp>
          <p:nvGrpSpPr>
            <p:cNvPr id="8" name="مجموعة 7">
              <a:extLst>
                <a:ext uri="{FF2B5EF4-FFF2-40B4-BE49-F238E27FC236}">
                  <a16:creationId xmlns:a16="http://schemas.microsoft.com/office/drawing/2014/main" id="{AA1EC267-2A84-3B9F-EDB3-E932E459F183}"/>
                </a:ext>
              </a:extLst>
            </p:cNvPr>
            <p:cNvGrpSpPr/>
            <p:nvPr/>
          </p:nvGrpSpPr>
          <p:grpSpPr>
            <a:xfrm flipH="1">
              <a:off x="2397860" y="1788320"/>
              <a:ext cx="2152904" cy="979024"/>
              <a:chOff x="5867400" y="1047224"/>
              <a:chExt cx="2152904" cy="979024"/>
            </a:xfrm>
            <a:solidFill>
              <a:schemeClr val="bg2">
                <a:lumMod val="25000"/>
              </a:schemeClr>
            </a:solidFill>
          </p:grpSpPr>
          <p:cxnSp>
            <p:nvCxnSpPr>
              <p:cNvPr id="9" name="موصل: على شكل مرفق 8">
                <a:extLst>
                  <a:ext uri="{FF2B5EF4-FFF2-40B4-BE49-F238E27FC236}">
                    <a16:creationId xmlns:a16="http://schemas.microsoft.com/office/drawing/2014/main" id="{2501E4CD-FFC0-0FB3-5B8A-AF70CB61E003}"/>
                  </a:ext>
                </a:extLst>
              </p:cNvPr>
              <p:cNvCxnSpPr/>
              <p:nvPr/>
            </p:nvCxnSpPr>
            <p:spPr>
              <a:xfrm>
                <a:off x="5867400" y="1047224"/>
                <a:ext cx="1361440" cy="593616"/>
              </a:xfrm>
              <a:prstGeom prst="bentConnector3">
                <a:avLst>
                  <a:gd name="adj1" fmla="val 100746"/>
                </a:avLst>
              </a:prstGeom>
              <a:grpFill/>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 name="مستطيل: زوايا مستديرة 9">
                <a:extLst>
                  <a:ext uri="{FF2B5EF4-FFF2-40B4-BE49-F238E27FC236}">
                    <a16:creationId xmlns:a16="http://schemas.microsoft.com/office/drawing/2014/main" id="{5C584626-82D6-4D2B-5BA9-8793991351EC}"/>
                  </a:ext>
                </a:extLst>
              </p:cNvPr>
              <p:cNvSpPr/>
              <p:nvPr/>
            </p:nvSpPr>
            <p:spPr>
              <a:xfrm>
                <a:off x="6437376" y="1640840"/>
                <a:ext cx="1582928" cy="385408"/>
              </a:xfrm>
              <a:prstGeom prst="roundRect">
                <a:avLst>
                  <a:gd name="adj" fmla="val 50000"/>
                </a:avLst>
              </a:prstGeom>
              <a:solidFill>
                <a:schemeClr val="accent2">
                  <a:lumMod val="7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000" b="1" dirty="0">
                    <a:solidFill>
                      <a:schemeClr val="bg1"/>
                    </a:solidFill>
                    <a:latin typeface="Calibri" panose="020F0502020204030204" pitchFamily="34" charset="0"/>
                    <a:cs typeface="Calibri" panose="020F0502020204030204" pitchFamily="34" charset="0"/>
                  </a:rPr>
                  <a:t>المُحددات</a:t>
                </a:r>
              </a:p>
            </p:txBody>
          </p:sp>
        </p:grpSp>
        <p:grpSp>
          <p:nvGrpSpPr>
            <p:cNvPr id="11" name="مجموعة 10">
              <a:extLst>
                <a:ext uri="{FF2B5EF4-FFF2-40B4-BE49-F238E27FC236}">
                  <a16:creationId xmlns:a16="http://schemas.microsoft.com/office/drawing/2014/main" id="{8FD2C10C-D529-9C45-5BB8-3A35D061C47B}"/>
                </a:ext>
              </a:extLst>
            </p:cNvPr>
            <p:cNvGrpSpPr/>
            <p:nvPr/>
          </p:nvGrpSpPr>
          <p:grpSpPr>
            <a:xfrm>
              <a:off x="9041813" y="3209596"/>
              <a:ext cx="1059680" cy="939105"/>
              <a:chOff x="7436112" y="2279260"/>
              <a:chExt cx="1059680" cy="939105"/>
            </a:xfrm>
            <a:solidFill>
              <a:schemeClr val="bg2">
                <a:lumMod val="25000"/>
              </a:schemeClr>
            </a:solidFill>
          </p:grpSpPr>
          <p:sp>
            <p:nvSpPr>
              <p:cNvPr id="12" name="مستطيل: زوايا مستديرة 11">
                <a:extLst>
                  <a:ext uri="{FF2B5EF4-FFF2-40B4-BE49-F238E27FC236}">
                    <a16:creationId xmlns:a16="http://schemas.microsoft.com/office/drawing/2014/main" id="{090794DC-9C82-72B0-E162-A6358902DB03}"/>
                  </a:ext>
                </a:extLst>
              </p:cNvPr>
              <p:cNvSpPr/>
              <p:nvPr/>
            </p:nvSpPr>
            <p:spPr>
              <a:xfrm>
                <a:off x="7436112" y="2832957"/>
                <a:ext cx="1059680" cy="385408"/>
              </a:xfrm>
              <a:prstGeom prst="roundRect">
                <a:avLst>
                  <a:gd name="adj" fmla="val 50000"/>
                </a:avLst>
              </a:prstGeom>
              <a:solidFill>
                <a:schemeClr val="accent2">
                  <a:lumMod val="7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000" b="1" dirty="0">
                    <a:solidFill>
                      <a:schemeClr val="bg1"/>
                    </a:solidFill>
                    <a:latin typeface="Calibri" panose="020F0502020204030204" pitchFamily="34" charset="0"/>
                    <a:cs typeface="Calibri" panose="020F0502020204030204" pitchFamily="34" charset="0"/>
                  </a:rPr>
                  <a:t>القيمة</a:t>
                </a:r>
              </a:p>
            </p:txBody>
          </p:sp>
          <p:cxnSp>
            <p:nvCxnSpPr>
              <p:cNvPr id="13" name="رابط مستقيم 12">
                <a:extLst>
                  <a:ext uri="{FF2B5EF4-FFF2-40B4-BE49-F238E27FC236}">
                    <a16:creationId xmlns:a16="http://schemas.microsoft.com/office/drawing/2014/main" id="{DAA0CEE0-9AD5-C2A4-B6F0-DA32C1FF45BD}"/>
                  </a:ext>
                </a:extLst>
              </p:cNvPr>
              <p:cNvCxnSpPr>
                <a:cxnSpLocks/>
              </p:cNvCxnSpPr>
              <p:nvPr/>
            </p:nvCxnSpPr>
            <p:spPr>
              <a:xfrm>
                <a:off x="7965952" y="2279260"/>
                <a:ext cx="0" cy="553697"/>
              </a:xfrm>
              <a:prstGeom prst="line">
                <a:avLst/>
              </a:prstGeom>
              <a:grpFill/>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17" name="مجموعة 16">
              <a:extLst>
                <a:ext uri="{FF2B5EF4-FFF2-40B4-BE49-F238E27FC236}">
                  <a16:creationId xmlns:a16="http://schemas.microsoft.com/office/drawing/2014/main" id="{2C4DBF17-28B5-149D-8BF1-2DE319C23B14}"/>
                </a:ext>
              </a:extLst>
            </p:cNvPr>
            <p:cNvGrpSpPr/>
            <p:nvPr/>
          </p:nvGrpSpPr>
          <p:grpSpPr>
            <a:xfrm>
              <a:off x="5807568" y="3254566"/>
              <a:ext cx="1059680" cy="969692"/>
              <a:chOff x="7179383" y="2324230"/>
              <a:chExt cx="1059680" cy="969692"/>
            </a:xfrm>
            <a:solidFill>
              <a:schemeClr val="bg2">
                <a:lumMod val="25000"/>
              </a:schemeClr>
            </a:solidFill>
          </p:grpSpPr>
          <p:sp>
            <p:nvSpPr>
              <p:cNvPr id="18" name="مستطيل: زوايا مستديرة 17">
                <a:extLst>
                  <a:ext uri="{FF2B5EF4-FFF2-40B4-BE49-F238E27FC236}">
                    <a16:creationId xmlns:a16="http://schemas.microsoft.com/office/drawing/2014/main" id="{03AA3ACD-5EF5-47ED-CD30-A40BF73ABE02}"/>
                  </a:ext>
                </a:extLst>
              </p:cNvPr>
              <p:cNvSpPr/>
              <p:nvPr/>
            </p:nvSpPr>
            <p:spPr>
              <a:xfrm>
                <a:off x="7179383" y="2908514"/>
                <a:ext cx="1059680" cy="385408"/>
              </a:xfrm>
              <a:prstGeom prst="roundRect">
                <a:avLst>
                  <a:gd name="adj" fmla="val 50000"/>
                </a:avLst>
              </a:prstGeom>
              <a:solidFill>
                <a:schemeClr val="accent2">
                  <a:lumMod val="7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000" b="1" dirty="0">
                    <a:solidFill>
                      <a:schemeClr val="bg1"/>
                    </a:solidFill>
                    <a:latin typeface="Calibri" panose="020F0502020204030204" pitchFamily="34" charset="0"/>
                    <a:cs typeface="Calibri" panose="020F0502020204030204" pitchFamily="34" charset="0"/>
                  </a:rPr>
                  <a:t>الخاصية</a:t>
                </a:r>
              </a:p>
            </p:txBody>
          </p:sp>
          <p:cxnSp>
            <p:nvCxnSpPr>
              <p:cNvPr id="19" name="رابط مستقيم 18">
                <a:extLst>
                  <a:ext uri="{FF2B5EF4-FFF2-40B4-BE49-F238E27FC236}">
                    <a16:creationId xmlns:a16="http://schemas.microsoft.com/office/drawing/2014/main" id="{4694F6A1-9202-4840-D4B7-A9C5040EAB3A}"/>
                  </a:ext>
                </a:extLst>
              </p:cNvPr>
              <p:cNvCxnSpPr>
                <a:cxnSpLocks/>
              </p:cNvCxnSpPr>
              <p:nvPr/>
            </p:nvCxnSpPr>
            <p:spPr>
              <a:xfrm>
                <a:off x="7965952" y="2324230"/>
                <a:ext cx="0" cy="553697"/>
              </a:xfrm>
              <a:prstGeom prst="line">
                <a:avLst/>
              </a:prstGeom>
              <a:grp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 name="مستطيل: زوايا مستديرة 20">
              <a:extLst>
                <a:ext uri="{FF2B5EF4-FFF2-40B4-BE49-F238E27FC236}">
                  <a16:creationId xmlns:a16="http://schemas.microsoft.com/office/drawing/2014/main" id="{1E0D3A95-3AE7-69E7-B1E9-B2FC31F6A6DA}"/>
                </a:ext>
              </a:extLst>
            </p:cNvPr>
            <p:cNvSpPr/>
            <p:nvPr/>
          </p:nvSpPr>
          <p:spPr>
            <a:xfrm>
              <a:off x="6448198" y="3019150"/>
              <a:ext cx="5187230" cy="550405"/>
            </a:xfrm>
            <a:prstGeom prst="roundRect">
              <a:avLst>
                <a:gd name="adj" fmla="val 50000"/>
              </a:avLst>
            </a:prstGeom>
            <a:solidFill>
              <a:schemeClr val="bg2">
                <a:lumMod val="2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000" b="1" dirty="0">
                  <a:solidFill>
                    <a:schemeClr val="bg1"/>
                  </a:solidFill>
                  <a:latin typeface="Calibri" panose="020F0502020204030204" pitchFamily="34" charset="0"/>
                  <a:cs typeface="Calibri" panose="020F0502020204030204" pitchFamily="34" charset="0"/>
                </a:rPr>
                <a:t>تشير إلى كيفية تنسيق العنصر</a:t>
              </a:r>
            </a:p>
          </p:txBody>
        </p:sp>
        <p:grpSp>
          <p:nvGrpSpPr>
            <p:cNvPr id="25" name="مجموعة 24">
              <a:extLst>
                <a:ext uri="{FF2B5EF4-FFF2-40B4-BE49-F238E27FC236}">
                  <a16:creationId xmlns:a16="http://schemas.microsoft.com/office/drawing/2014/main" id="{737336C9-E575-5EC2-D072-AC96E625C8D5}"/>
                </a:ext>
              </a:extLst>
            </p:cNvPr>
            <p:cNvGrpSpPr/>
            <p:nvPr/>
          </p:nvGrpSpPr>
          <p:grpSpPr>
            <a:xfrm>
              <a:off x="89940" y="2590431"/>
              <a:ext cx="6273951" cy="968134"/>
              <a:chOff x="-1184224" y="2050785"/>
              <a:chExt cx="6273951" cy="968134"/>
            </a:xfrm>
            <a:solidFill>
              <a:schemeClr val="bg2">
                <a:lumMod val="25000"/>
              </a:schemeClr>
            </a:solidFill>
          </p:grpSpPr>
          <p:sp>
            <p:nvSpPr>
              <p:cNvPr id="26" name="مستطيل: زوايا مستديرة 25">
                <a:extLst>
                  <a:ext uri="{FF2B5EF4-FFF2-40B4-BE49-F238E27FC236}">
                    <a16:creationId xmlns:a16="http://schemas.microsoft.com/office/drawing/2014/main" id="{C21C7A6F-01C8-DC56-17C2-FB57CEB6AE02}"/>
                  </a:ext>
                </a:extLst>
              </p:cNvPr>
              <p:cNvSpPr/>
              <p:nvPr/>
            </p:nvSpPr>
            <p:spPr>
              <a:xfrm>
                <a:off x="-1184224" y="2468514"/>
                <a:ext cx="6273951" cy="550405"/>
              </a:xfrm>
              <a:prstGeom prst="roundRect">
                <a:avLst>
                  <a:gd name="adj" fmla="val 50000"/>
                </a:avLst>
              </a:prstGeom>
              <a:grp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000" b="1" dirty="0">
                    <a:solidFill>
                      <a:schemeClr val="bg1"/>
                    </a:solidFill>
                    <a:latin typeface="Calibri" panose="020F0502020204030204" pitchFamily="34" charset="0"/>
                    <a:cs typeface="Calibri" panose="020F0502020204030204" pitchFamily="34" charset="0"/>
                  </a:rPr>
                  <a:t>تشير إلى قاعدة أوراق الأنماط المتتالية التي سيتم تطبيقها على العنصر</a:t>
                </a:r>
              </a:p>
            </p:txBody>
          </p:sp>
          <p:cxnSp>
            <p:nvCxnSpPr>
              <p:cNvPr id="28" name="موصل: على شكل مرفق 27">
                <a:extLst>
                  <a:ext uri="{FF2B5EF4-FFF2-40B4-BE49-F238E27FC236}">
                    <a16:creationId xmlns:a16="http://schemas.microsoft.com/office/drawing/2014/main" id="{8FFF0030-60CB-C52F-A7DB-74D842687539}"/>
                  </a:ext>
                </a:extLst>
              </p:cNvPr>
              <p:cNvCxnSpPr>
                <a:cxnSpLocks/>
              </p:cNvCxnSpPr>
              <p:nvPr/>
            </p:nvCxnSpPr>
            <p:spPr>
              <a:xfrm rot="5400000" flipH="1" flipV="1">
                <a:off x="756527" y="2098317"/>
                <a:ext cx="414701" cy="319637"/>
              </a:xfrm>
              <a:prstGeom prst="bentConnector3">
                <a:avLst>
                  <a:gd name="adj1" fmla="val 50000"/>
                </a:avLst>
              </a:prstGeom>
              <a:grpFill/>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33" name="مستطيل: زوايا مستديرة 32">
              <a:extLst>
                <a:ext uri="{FF2B5EF4-FFF2-40B4-BE49-F238E27FC236}">
                  <a16:creationId xmlns:a16="http://schemas.microsoft.com/office/drawing/2014/main" id="{7626206F-C417-8B31-A5D2-D3AD8C083E03}"/>
                </a:ext>
              </a:extLst>
            </p:cNvPr>
            <p:cNvSpPr/>
            <p:nvPr/>
          </p:nvSpPr>
          <p:spPr>
            <a:xfrm>
              <a:off x="89942" y="4702659"/>
              <a:ext cx="5564956" cy="385408"/>
            </a:xfrm>
            <a:prstGeom prst="roundRect">
              <a:avLst>
                <a:gd name="adj" fmla="val 50000"/>
              </a:avLst>
            </a:prstGeom>
            <a:solidFill>
              <a:schemeClr val="bg2">
                <a:lumMod val="2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000" b="1" dirty="0">
                  <a:solidFill>
                    <a:schemeClr val="bg1"/>
                  </a:solidFill>
                  <a:latin typeface="Calibri" panose="020F0502020204030204" pitchFamily="34" charset="0"/>
                  <a:cs typeface="Calibri" panose="020F0502020204030204" pitchFamily="34" charset="0"/>
                </a:rPr>
                <a:t>تشير إلى مظاهر العنصر التي تريد تغييرها</a:t>
              </a:r>
            </a:p>
          </p:txBody>
        </p:sp>
        <p:grpSp>
          <p:nvGrpSpPr>
            <p:cNvPr id="35" name="مجموعة 34">
              <a:extLst>
                <a:ext uri="{FF2B5EF4-FFF2-40B4-BE49-F238E27FC236}">
                  <a16:creationId xmlns:a16="http://schemas.microsoft.com/office/drawing/2014/main" id="{661824B7-DE7E-0AA7-28C9-AFE85C240C77}"/>
                </a:ext>
              </a:extLst>
            </p:cNvPr>
            <p:cNvGrpSpPr/>
            <p:nvPr/>
          </p:nvGrpSpPr>
          <p:grpSpPr>
            <a:xfrm>
              <a:off x="6064297" y="4078360"/>
              <a:ext cx="5851155" cy="981869"/>
              <a:chOff x="5056335" y="3200353"/>
              <a:chExt cx="5851155" cy="981869"/>
            </a:xfrm>
            <a:solidFill>
              <a:schemeClr val="bg2">
                <a:lumMod val="25000"/>
              </a:schemeClr>
            </a:solidFill>
          </p:grpSpPr>
          <p:sp>
            <p:nvSpPr>
              <p:cNvPr id="36" name="مستطيل: زوايا مستديرة 35">
                <a:extLst>
                  <a:ext uri="{FF2B5EF4-FFF2-40B4-BE49-F238E27FC236}">
                    <a16:creationId xmlns:a16="http://schemas.microsoft.com/office/drawing/2014/main" id="{CB85CBEB-6000-C2C7-BE00-BE30F180FDAD}"/>
                  </a:ext>
                </a:extLst>
              </p:cNvPr>
              <p:cNvSpPr/>
              <p:nvPr/>
            </p:nvSpPr>
            <p:spPr>
              <a:xfrm>
                <a:off x="5056335" y="3796814"/>
                <a:ext cx="5851155" cy="385408"/>
              </a:xfrm>
              <a:prstGeom prst="roundRect">
                <a:avLst>
                  <a:gd name="adj" fmla="val 50000"/>
                </a:avLst>
              </a:prstGeom>
              <a:grp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000" b="1" dirty="0">
                    <a:solidFill>
                      <a:schemeClr val="bg1"/>
                    </a:solidFill>
                    <a:latin typeface="Calibri" panose="020F0502020204030204" pitchFamily="34" charset="0"/>
                    <a:cs typeface="Calibri" panose="020F0502020204030204" pitchFamily="34" charset="0"/>
                  </a:rPr>
                  <a:t>تحدد الإعدادات التي تريد استخدامها مع الخصائص المحددة</a:t>
                </a:r>
              </a:p>
            </p:txBody>
          </p:sp>
          <p:cxnSp>
            <p:nvCxnSpPr>
              <p:cNvPr id="39" name="موصل: على شكل مرفق 38">
                <a:extLst>
                  <a:ext uri="{FF2B5EF4-FFF2-40B4-BE49-F238E27FC236}">
                    <a16:creationId xmlns:a16="http://schemas.microsoft.com/office/drawing/2014/main" id="{522BF03D-1111-B02C-9D95-4F1161AEDE49}"/>
                  </a:ext>
                </a:extLst>
              </p:cNvPr>
              <p:cNvCxnSpPr>
                <a:cxnSpLocks/>
              </p:cNvCxnSpPr>
              <p:nvPr/>
            </p:nvCxnSpPr>
            <p:spPr>
              <a:xfrm>
                <a:off x="9077970" y="3200353"/>
                <a:ext cx="649846" cy="566903"/>
              </a:xfrm>
              <a:prstGeom prst="bentConnector3">
                <a:avLst>
                  <a:gd name="adj1" fmla="val 101887"/>
                </a:avLst>
              </a:prstGeom>
              <a:grp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 name="موصل: على شكل مرفق 1">
              <a:extLst>
                <a:ext uri="{FF2B5EF4-FFF2-40B4-BE49-F238E27FC236}">
                  <a16:creationId xmlns:a16="http://schemas.microsoft.com/office/drawing/2014/main" id="{C2E291F8-91EF-61FB-4A4E-4AC951BF4F85}"/>
                </a:ext>
              </a:extLst>
            </p:cNvPr>
            <p:cNvCxnSpPr>
              <a:cxnSpLocks/>
            </p:cNvCxnSpPr>
            <p:nvPr/>
          </p:nvCxnSpPr>
          <p:spPr>
            <a:xfrm rot="16200000" flipH="1">
              <a:off x="9364302" y="2610032"/>
              <a:ext cx="414701" cy="319637"/>
            </a:xfrm>
            <a:prstGeom prst="bentConnector3">
              <a:avLst>
                <a:gd name="adj1" fmla="val 50000"/>
              </a:avLst>
            </a:prstGeom>
            <a:solidFill>
              <a:srgbClr val="77A999"/>
            </a:solidFill>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 name="موصل: على شكل مرفق 2">
              <a:extLst>
                <a:ext uri="{FF2B5EF4-FFF2-40B4-BE49-F238E27FC236}">
                  <a16:creationId xmlns:a16="http://schemas.microsoft.com/office/drawing/2014/main" id="{CE7802F5-22F7-474E-E901-6C7EC7742529}"/>
                </a:ext>
              </a:extLst>
            </p:cNvPr>
            <p:cNvCxnSpPr>
              <a:cxnSpLocks/>
            </p:cNvCxnSpPr>
            <p:nvPr/>
          </p:nvCxnSpPr>
          <p:spPr>
            <a:xfrm rot="16200000">
              <a:off x="5199194" y="4121115"/>
              <a:ext cx="649846" cy="566903"/>
            </a:xfrm>
            <a:prstGeom prst="bentConnector3">
              <a:avLst>
                <a:gd name="adj1" fmla="val 101887"/>
              </a:avLst>
            </a:prstGeom>
            <a:solidFill>
              <a:schemeClr val="bg2">
                <a:lumMod val="2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61166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بناء جُملة صفحات التنسيق النمطية</a:t>
              </a:r>
            </a:p>
          </p:txBody>
        </p:sp>
      </p:grpSp>
      <p:sp>
        <p:nvSpPr>
          <p:cNvPr id="49" name="مستطيل: زوايا مستديرة 48">
            <a:extLst>
              <a:ext uri="{FF2B5EF4-FFF2-40B4-BE49-F238E27FC236}">
                <a16:creationId xmlns:a16="http://schemas.microsoft.com/office/drawing/2014/main" id="{C92ACE17-E92E-4A5C-ED2E-17E656CF8C42}"/>
              </a:ext>
            </a:extLst>
          </p:cNvPr>
          <p:cNvSpPr/>
          <p:nvPr/>
        </p:nvSpPr>
        <p:spPr>
          <a:xfrm>
            <a:off x="2739449" y="3429000"/>
            <a:ext cx="8085947" cy="453421"/>
          </a:xfrm>
          <a:prstGeom prst="round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Calibri" panose="020F0502020204030204" pitchFamily="34" charset="0"/>
                <a:cs typeface="Calibri" panose="020F0502020204030204" pitchFamily="34" charset="0"/>
              </a:rPr>
              <a:t>h1, h2, p { </a:t>
            </a:r>
            <a:r>
              <a:rPr lang="en-US" sz="2800" b="1" dirty="0" err="1">
                <a:solidFill>
                  <a:schemeClr val="tx1"/>
                </a:solidFill>
                <a:latin typeface="Calibri" panose="020F0502020204030204" pitchFamily="34" charset="0"/>
                <a:cs typeface="Calibri" panose="020F0502020204030204" pitchFamily="34" charset="0"/>
              </a:rPr>
              <a:t>color:yellow</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font-family:Arial</a:t>
            </a:r>
            <a:r>
              <a:rPr lang="en-US" sz="2800" b="1" dirty="0">
                <a:solidFill>
                  <a:schemeClr val="tx1"/>
                </a:solidFill>
                <a:latin typeface="Calibri" panose="020F0502020204030204" pitchFamily="34" charset="0"/>
                <a:cs typeface="Calibri" panose="020F0502020204030204" pitchFamily="34" charset="0"/>
              </a:rPr>
              <a:t>; }</a:t>
            </a:r>
          </a:p>
        </p:txBody>
      </p:sp>
      <p:grpSp>
        <p:nvGrpSpPr>
          <p:cNvPr id="80" name="مجموعة 79">
            <a:extLst>
              <a:ext uri="{FF2B5EF4-FFF2-40B4-BE49-F238E27FC236}">
                <a16:creationId xmlns:a16="http://schemas.microsoft.com/office/drawing/2014/main" id="{A09B5915-EB0C-300C-AF2E-CB3B9CF9640A}"/>
              </a:ext>
            </a:extLst>
          </p:cNvPr>
          <p:cNvGrpSpPr/>
          <p:nvPr/>
        </p:nvGrpSpPr>
        <p:grpSpPr>
          <a:xfrm>
            <a:off x="3594629" y="2027824"/>
            <a:ext cx="1093602" cy="1272884"/>
            <a:chOff x="2346501" y="2043694"/>
            <a:chExt cx="1093602" cy="1272884"/>
          </a:xfrm>
        </p:grpSpPr>
        <p:sp>
          <p:nvSpPr>
            <p:cNvPr id="53" name="مربع نص 52">
              <a:extLst>
                <a:ext uri="{FF2B5EF4-FFF2-40B4-BE49-F238E27FC236}">
                  <a16:creationId xmlns:a16="http://schemas.microsoft.com/office/drawing/2014/main" id="{C680BA03-7911-6CC4-6E36-A3F557F15268}"/>
                </a:ext>
              </a:extLst>
            </p:cNvPr>
            <p:cNvSpPr txBox="1"/>
            <p:nvPr/>
          </p:nvSpPr>
          <p:spPr>
            <a:xfrm>
              <a:off x="2346501" y="2043694"/>
              <a:ext cx="1093602" cy="523220"/>
            </a:xfrm>
            <a:prstGeom prst="rect">
              <a:avLst/>
            </a:prstGeom>
            <a:noFill/>
          </p:spPr>
          <p:txBody>
            <a:bodyPr wrap="square">
              <a:spAutoFit/>
            </a:bodyPr>
            <a:lstStyle/>
            <a:p>
              <a:pPr algn="ctr">
                <a:buClrTx/>
              </a:pPr>
              <a:r>
                <a:rPr kumimoji="0" lang="ar-SY" sz="2800" b="1" i="0" u="none" strike="noStrike" kern="1200" cap="none" spc="0" normalizeH="0" baseline="0" noProof="0" dirty="0">
                  <a:ln>
                    <a:noFill/>
                  </a:ln>
                  <a:solidFill>
                    <a:srgbClr val="4AC241"/>
                  </a:solidFill>
                  <a:effectLst/>
                  <a:uLnTx/>
                  <a:uFillTx/>
                  <a:latin typeface="Calibri" panose="020F0502020204030204" pitchFamily="34" charset="0"/>
                  <a:cs typeface="Calibri" panose="020F0502020204030204" pitchFamily="34" charset="0"/>
                </a:rPr>
                <a:t>المُحدد</a:t>
              </a:r>
            </a:p>
          </p:txBody>
        </p:sp>
        <p:sp>
          <p:nvSpPr>
            <p:cNvPr id="54" name="Freeform: Shape 10">
              <a:extLst>
                <a:ext uri="{FF2B5EF4-FFF2-40B4-BE49-F238E27FC236}">
                  <a16:creationId xmlns:a16="http://schemas.microsoft.com/office/drawing/2014/main" id="{336F4FFF-E5E3-CE0B-EE67-4887D5126828}"/>
                </a:ext>
              </a:extLst>
            </p:cNvPr>
            <p:cNvSpPr/>
            <p:nvPr/>
          </p:nvSpPr>
          <p:spPr>
            <a:xfrm rot="10800000" flipV="1">
              <a:off x="2805845" y="2457662"/>
              <a:ext cx="634258" cy="858916"/>
            </a:xfrm>
            <a:custGeom>
              <a:avLst/>
              <a:gdLst>
                <a:gd name="connsiteX0" fmla="*/ 0 w 3900487"/>
                <a:gd name="connsiteY0" fmla="*/ 0 h 1328737"/>
                <a:gd name="connsiteX1" fmla="*/ 3043237 w 3900487"/>
                <a:gd name="connsiteY1" fmla="*/ 528637 h 1328737"/>
                <a:gd name="connsiteX2" fmla="*/ 3900487 w 3900487"/>
                <a:gd name="connsiteY2" fmla="*/ 1328737 h 1328737"/>
                <a:gd name="connsiteX0" fmla="*/ 0 w 3145474"/>
                <a:gd name="connsiteY0" fmla="*/ 0 h 812927"/>
                <a:gd name="connsiteX1" fmla="*/ 3043237 w 3145474"/>
                <a:gd name="connsiteY1" fmla="*/ 528637 h 812927"/>
                <a:gd name="connsiteX2" fmla="*/ 1130117 w 3145474"/>
                <a:gd name="connsiteY2" fmla="*/ 812927 h 812927"/>
                <a:gd name="connsiteX0" fmla="*/ 0 w 2265397"/>
                <a:gd name="connsiteY0" fmla="*/ 0 h 812927"/>
                <a:gd name="connsiteX1" fmla="*/ 2119781 w 2265397"/>
                <a:gd name="connsiteY1" fmla="*/ 306130 h 812927"/>
                <a:gd name="connsiteX2" fmla="*/ 1130117 w 2265397"/>
                <a:gd name="connsiteY2" fmla="*/ 812927 h 812927"/>
                <a:gd name="connsiteX0" fmla="*/ 0 w 2312911"/>
                <a:gd name="connsiteY0" fmla="*/ 0 h 812927"/>
                <a:gd name="connsiteX1" fmla="*/ 2119781 w 2312911"/>
                <a:gd name="connsiteY1" fmla="*/ 306130 h 812927"/>
                <a:gd name="connsiteX2" fmla="*/ 1130117 w 2312911"/>
                <a:gd name="connsiteY2" fmla="*/ 812927 h 812927"/>
                <a:gd name="connsiteX0" fmla="*/ 2739898 w 2985625"/>
                <a:gd name="connsiteY0" fmla="*/ 0 h 2237727"/>
                <a:gd name="connsiteX1" fmla="*/ 989664 w 2985625"/>
                <a:gd name="connsiteY1" fmla="*/ 1730930 h 2237727"/>
                <a:gd name="connsiteX2" fmla="*/ 0 w 2985625"/>
                <a:gd name="connsiteY2" fmla="*/ 2237727 h 2237727"/>
                <a:gd name="connsiteX0" fmla="*/ 4255701 w 4255701"/>
                <a:gd name="connsiteY0" fmla="*/ 0 h 2237727"/>
                <a:gd name="connsiteX1" fmla="*/ 2505467 w 4255701"/>
                <a:gd name="connsiteY1" fmla="*/ 1730930 h 2237727"/>
                <a:gd name="connsiteX2" fmla="*/ 1515803 w 4255701"/>
                <a:gd name="connsiteY2" fmla="*/ 2237727 h 2237727"/>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5716834 w 5716834"/>
                <a:gd name="connsiteY0" fmla="*/ 0 h 1350792"/>
                <a:gd name="connsiteX1" fmla="*/ 2520660 w 5716834"/>
                <a:gd name="connsiteY1" fmla="*/ 1323844 h 1350792"/>
                <a:gd name="connsiteX2" fmla="*/ 0 w 5716834"/>
                <a:gd name="connsiteY2" fmla="*/ 998771 h 1350792"/>
                <a:gd name="connsiteX0" fmla="*/ 3940217 w 4282551"/>
                <a:gd name="connsiteY0" fmla="*/ 0 h 943706"/>
                <a:gd name="connsiteX1" fmla="*/ 3125591 w 4282551"/>
                <a:gd name="connsiteY1" fmla="*/ 916758 h 943706"/>
                <a:gd name="connsiteX2" fmla="*/ 604931 w 4282551"/>
                <a:gd name="connsiteY2" fmla="*/ 591685 h 943706"/>
                <a:gd name="connsiteX0" fmla="*/ 4676582 w 4676581"/>
                <a:gd name="connsiteY0" fmla="*/ 0 h 591685"/>
                <a:gd name="connsiteX1" fmla="*/ 1863157 w 4676581"/>
                <a:gd name="connsiteY1" fmla="*/ 241970 h 591685"/>
                <a:gd name="connsiteX2" fmla="*/ 1341296 w 4676581"/>
                <a:gd name="connsiteY2" fmla="*/ 591685 h 591685"/>
                <a:gd name="connsiteX0" fmla="*/ 4566556 w 4566555"/>
                <a:gd name="connsiteY0" fmla="*/ 0 h 591685"/>
                <a:gd name="connsiteX1" fmla="*/ 1753131 w 4566555"/>
                <a:gd name="connsiteY1" fmla="*/ 241970 h 591685"/>
                <a:gd name="connsiteX2" fmla="*/ 1231270 w 4566555"/>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4223053 w 4223052"/>
                <a:gd name="connsiteY0" fmla="*/ 0 h 483276"/>
                <a:gd name="connsiteX1" fmla="*/ 1409628 w 4223052"/>
                <a:gd name="connsiteY1" fmla="*/ 241970 h 483276"/>
                <a:gd name="connsiteX2" fmla="*/ 0 w 4223052"/>
                <a:gd name="connsiteY2" fmla="*/ 483276 h 483276"/>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79132"/>
                <a:gd name="connsiteX1" fmla="*/ 1409628 w 3680825"/>
                <a:gd name="connsiteY1" fmla="*/ 467637 h 779132"/>
                <a:gd name="connsiteX2" fmla="*/ 0 w 3680825"/>
                <a:gd name="connsiteY2" fmla="*/ 708943 h 779132"/>
                <a:gd name="connsiteX0" fmla="*/ 3680825 w 3680825"/>
                <a:gd name="connsiteY0" fmla="*/ 0 h 779132"/>
                <a:gd name="connsiteX1" fmla="*/ 1409628 w 3680825"/>
                <a:gd name="connsiteY1" fmla="*/ 467637 h 779132"/>
                <a:gd name="connsiteX2" fmla="*/ 0 w 3680825"/>
                <a:gd name="connsiteY2" fmla="*/ 708943 h 779132"/>
                <a:gd name="connsiteX0" fmla="*/ 3680825 w 3769664"/>
                <a:gd name="connsiteY0" fmla="*/ 0 h 779132"/>
                <a:gd name="connsiteX1" fmla="*/ 1409628 w 3769664"/>
                <a:gd name="connsiteY1" fmla="*/ 467637 h 779132"/>
                <a:gd name="connsiteX2" fmla="*/ 0 w 3769664"/>
                <a:gd name="connsiteY2" fmla="*/ 708943 h 779132"/>
                <a:gd name="connsiteX0" fmla="*/ 3680825 w 3769664"/>
                <a:gd name="connsiteY0" fmla="*/ 0 h 643068"/>
                <a:gd name="connsiteX1" fmla="*/ 1409628 w 3769664"/>
                <a:gd name="connsiteY1" fmla="*/ 331573 h 643068"/>
                <a:gd name="connsiteX2" fmla="*/ 0 w 3769664"/>
                <a:gd name="connsiteY2" fmla="*/ 572879 h 643068"/>
                <a:gd name="connsiteX0" fmla="*/ 4745864 w 4816547"/>
                <a:gd name="connsiteY0" fmla="*/ 0 h 624599"/>
                <a:gd name="connsiteX1" fmla="*/ 1409628 w 4816547"/>
                <a:gd name="connsiteY1" fmla="*/ 313104 h 624599"/>
                <a:gd name="connsiteX2" fmla="*/ 0 w 4816547"/>
                <a:gd name="connsiteY2" fmla="*/ 554410 h 624599"/>
                <a:gd name="connsiteX0" fmla="*/ 4745864 w 4745864"/>
                <a:gd name="connsiteY0" fmla="*/ 0 h 624599"/>
                <a:gd name="connsiteX1" fmla="*/ 1409628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1624"/>
                <a:gd name="connsiteX1" fmla="*/ 1409627 w 4745864"/>
                <a:gd name="connsiteY1" fmla="*/ 313104 h 621624"/>
                <a:gd name="connsiteX2" fmla="*/ 0 w 4745864"/>
                <a:gd name="connsiteY2" fmla="*/ 554410 h 621624"/>
                <a:gd name="connsiteX0" fmla="*/ 4745864 w 4745864"/>
                <a:gd name="connsiteY0" fmla="*/ 0 h 604358"/>
                <a:gd name="connsiteX1" fmla="*/ 1720263 w 4745864"/>
                <a:gd name="connsiteY1" fmla="*/ 183822 h 604358"/>
                <a:gd name="connsiteX2" fmla="*/ 0 w 4745864"/>
                <a:gd name="connsiteY2" fmla="*/ 554410 h 604358"/>
                <a:gd name="connsiteX0" fmla="*/ 4745864 w 4745864"/>
                <a:gd name="connsiteY0" fmla="*/ 0 h 604358"/>
                <a:gd name="connsiteX1" fmla="*/ 1720263 w 4745864"/>
                <a:gd name="connsiteY1" fmla="*/ 183822 h 604358"/>
                <a:gd name="connsiteX2" fmla="*/ 0 w 4745864"/>
                <a:gd name="connsiteY2" fmla="*/ 554410 h 604358"/>
                <a:gd name="connsiteX0" fmla="*/ 2882041 w 2882041"/>
                <a:gd name="connsiteY0" fmla="*/ 0 h 964501"/>
                <a:gd name="connsiteX1" fmla="*/ 1720263 w 2882041"/>
                <a:gd name="connsiteY1" fmla="*/ 543965 h 964501"/>
                <a:gd name="connsiteX2" fmla="*/ 0 w 2882041"/>
                <a:gd name="connsiteY2" fmla="*/ 914553 h 964501"/>
                <a:gd name="connsiteX0" fmla="*/ 1261155 w 1261155"/>
                <a:gd name="connsiteY0" fmla="*/ 0 h 1428745"/>
                <a:gd name="connsiteX1" fmla="*/ 99377 w 1261155"/>
                <a:gd name="connsiteY1" fmla="*/ 543965 h 1428745"/>
                <a:gd name="connsiteX2" fmla="*/ 287312 w 1261155"/>
                <a:gd name="connsiteY2" fmla="*/ 1403978 h 1428745"/>
                <a:gd name="connsiteX0" fmla="*/ 1266881 w 1266881"/>
                <a:gd name="connsiteY0" fmla="*/ 0 h 1403978"/>
                <a:gd name="connsiteX1" fmla="*/ 105103 w 1266881"/>
                <a:gd name="connsiteY1" fmla="*/ 543965 h 1403978"/>
                <a:gd name="connsiteX2" fmla="*/ 293038 w 1266881"/>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1799494 w 1799494"/>
                <a:gd name="connsiteY0" fmla="*/ 0 h 1403978"/>
                <a:gd name="connsiteX1" fmla="*/ 105194 w 1799494"/>
                <a:gd name="connsiteY1" fmla="*/ 700950 h 1403978"/>
                <a:gd name="connsiteX2" fmla="*/ 825651 w 1799494"/>
                <a:gd name="connsiteY2" fmla="*/ 1403978 h 1403978"/>
                <a:gd name="connsiteX0" fmla="*/ 2345495 w 2345495"/>
                <a:gd name="connsiteY0" fmla="*/ 0 h 1403978"/>
                <a:gd name="connsiteX1" fmla="*/ 651195 w 2345495"/>
                <a:gd name="connsiteY1" fmla="*/ 700950 h 1403978"/>
                <a:gd name="connsiteX2" fmla="*/ 1371652 w 2345495"/>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973842 w 973842"/>
                <a:gd name="connsiteY0" fmla="*/ 0 h 1403978"/>
                <a:gd name="connsiteX1" fmla="*/ -1 w 973842"/>
                <a:gd name="connsiteY1" fmla="*/ 1403978 h 1403978"/>
                <a:gd name="connsiteX0" fmla="*/ 2135117 w 2135117"/>
                <a:gd name="connsiteY0" fmla="*/ 0 h 1403978"/>
                <a:gd name="connsiteX1" fmla="*/ 1161274 w 2135117"/>
                <a:gd name="connsiteY1" fmla="*/ 1403978 h 1403978"/>
                <a:gd name="connsiteX0" fmla="*/ 1906278 w 2099672"/>
                <a:gd name="connsiteY0" fmla="*/ 0 h 1403978"/>
                <a:gd name="connsiteX1" fmla="*/ 932435 w 2099672"/>
                <a:gd name="connsiteY1" fmla="*/ 1403978 h 1403978"/>
              </a:gdLst>
              <a:ahLst/>
              <a:cxnLst>
                <a:cxn ang="0">
                  <a:pos x="connsiteX0" y="connsiteY0"/>
                </a:cxn>
                <a:cxn ang="0">
                  <a:pos x="connsiteX1" y="connsiteY1"/>
                </a:cxn>
              </a:cxnLst>
              <a:rect l="l" t="t" r="r" b="b"/>
              <a:pathLst>
                <a:path w="2099672" h="1403978">
                  <a:moveTo>
                    <a:pt x="1906278" y="0"/>
                  </a:moveTo>
                  <a:cubicBezTo>
                    <a:pt x="3138176" y="510471"/>
                    <a:pt x="-2034588" y="643946"/>
                    <a:pt x="932435" y="1403978"/>
                  </a:cubicBezTo>
                </a:path>
              </a:pathLst>
            </a:custGeom>
            <a:noFill/>
            <a:ln w="19050">
              <a:solidFill>
                <a:srgbClr val="4AC24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sz="2800" dirty="0">
                <a:latin typeface="Calibri" panose="020F0502020204030204" pitchFamily="34" charset="0"/>
                <a:cs typeface="Calibri" panose="020F0502020204030204" pitchFamily="34" charset="0"/>
              </a:endParaRPr>
            </a:p>
          </p:txBody>
        </p:sp>
      </p:grpSp>
      <p:grpSp>
        <p:nvGrpSpPr>
          <p:cNvPr id="79" name="مجموعة 78">
            <a:extLst>
              <a:ext uri="{FF2B5EF4-FFF2-40B4-BE49-F238E27FC236}">
                <a16:creationId xmlns:a16="http://schemas.microsoft.com/office/drawing/2014/main" id="{FB7D0143-3833-E2B8-97AB-870F9A1BED68}"/>
              </a:ext>
            </a:extLst>
          </p:cNvPr>
          <p:cNvGrpSpPr/>
          <p:nvPr/>
        </p:nvGrpSpPr>
        <p:grpSpPr>
          <a:xfrm>
            <a:off x="5056602" y="1705199"/>
            <a:ext cx="4871803" cy="1468450"/>
            <a:chOff x="4364557" y="1608401"/>
            <a:chExt cx="4871803" cy="1468450"/>
          </a:xfrm>
        </p:grpSpPr>
        <p:sp>
          <p:nvSpPr>
            <p:cNvPr id="61" name="مربع نص 60">
              <a:extLst>
                <a:ext uri="{FF2B5EF4-FFF2-40B4-BE49-F238E27FC236}">
                  <a16:creationId xmlns:a16="http://schemas.microsoft.com/office/drawing/2014/main" id="{0119429A-464E-1E55-872E-C6A652672248}"/>
                </a:ext>
              </a:extLst>
            </p:cNvPr>
            <p:cNvSpPr txBox="1"/>
            <p:nvPr/>
          </p:nvSpPr>
          <p:spPr>
            <a:xfrm>
              <a:off x="5989212" y="1608401"/>
              <a:ext cx="1682563" cy="523220"/>
            </a:xfrm>
            <a:prstGeom prst="rect">
              <a:avLst/>
            </a:prstGeom>
            <a:noFill/>
          </p:spPr>
          <p:txBody>
            <a:bodyPr wrap="square">
              <a:spAutoFit/>
            </a:bodyPr>
            <a:lstStyle/>
            <a:p>
              <a:pPr algn="ctr">
                <a:buClrTx/>
              </a:pPr>
              <a:r>
                <a:rPr kumimoji="0" lang="ar-SY" sz="2800" b="1" i="0" u="none" strike="noStrike" kern="1200" cap="none" spc="0" normalizeH="0" baseline="0" noProof="0" dirty="0">
                  <a:ln>
                    <a:noFill/>
                  </a:ln>
                  <a:solidFill>
                    <a:srgbClr val="1C5BC3"/>
                  </a:solidFill>
                  <a:effectLst/>
                  <a:uLnTx/>
                  <a:uFillTx/>
                  <a:latin typeface="Calibri" panose="020F0502020204030204" pitchFamily="34" charset="0"/>
                  <a:cs typeface="Calibri" panose="020F0502020204030204" pitchFamily="34" charset="0"/>
                </a:rPr>
                <a:t>كتلة تعريف</a:t>
              </a:r>
            </a:p>
          </p:txBody>
        </p:sp>
        <p:grpSp>
          <p:nvGrpSpPr>
            <p:cNvPr id="57" name="مجموعة 56">
              <a:extLst>
                <a:ext uri="{FF2B5EF4-FFF2-40B4-BE49-F238E27FC236}">
                  <a16:creationId xmlns:a16="http://schemas.microsoft.com/office/drawing/2014/main" id="{05854D4D-0715-895E-8F33-2BAE7B58AA37}"/>
                </a:ext>
              </a:extLst>
            </p:cNvPr>
            <p:cNvGrpSpPr/>
            <p:nvPr/>
          </p:nvGrpSpPr>
          <p:grpSpPr>
            <a:xfrm>
              <a:off x="4364557" y="2110459"/>
              <a:ext cx="4871803" cy="966392"/>
              <a:chOff x="3943061" y="1397944"/>
              <a:chExt cx="2953695" cy="1034028"/>
            </a:xfrm>
          </p:grpSpPr>
          <p:sp>
            <p:nvSpPr>
              <p:cNvPr id="58" name="Freeform: Shape 22">
                <a:extLst>
                  <a:ext uri="{FF2B5EF4-FFF2-40B4-BE49-F238E27FC236}">
                    <a16:creationId xmlns:a16="http://schemas.microsoft.com/office/drawing/2014/main" id="{C457A45B-FEE1-C070-9B98-DA6C55EB7E68}"/>
                  </a:ext>
                </a:extLst>
              </p:cNvPr>
              <p:cNvSpPr/>
              <p:nvPr/>
            </p:nvSpPr>
            <p:spPr>
              <a:xfrm rot="10800000" flipV="1">
                <a:off x="3943061" y="1452372"/>
                <a:ext cx="2953695" cy="979600"/>
              </a:xfrm>
              <a:custGeom>
                <a:avLst/>
                <a:gdLst>
                  <a:gd name="connsiteX0" fmla="*/ 0 w 3900487"/>
                  <a:gd name="connsiteY0" fmla="*/ 0 h 1328737"/>
                  <a:gd name="connsiteX1" fmla="*/ 3043237 w 3900487"/>
                  <a:gd name="connsiteY1" fmla="*/ 528637 h 1328737"/>
                  <a:gd name="connsiteX2" fmla="*/ 3900487 w 3900487"/>
                  <a:gd name="connsiteY2" fmla="*/ 1328737 h 1328737"/>
                  <a:gd name="connsiteX0" fmla="*/ 0 w 3145474"/>
                  <a:gd name="connsiteY0" fmla="*/ 0 h 812927"/>
                  <a:gd name="connsiteX1" fmla="*/ 3043237 w 3145474"/>
                  <a:gd name="connsiteY1" fmla="*/ 528637 h 812927"/>
                  <a:gd name="connsiteX2" fmla="*/ 1130117 w 3145474"/>
                  <a:gd name="connsiteY2" fmla="*/ 812927 h 812927"/>
                  <a:gd name="connsiteX0" fmla="*/ 0 w 2265397"/>
                  <a:gd name="connsiteY0" fmla="*/ 0 h 812927"/>
                  <a:gd name="connsiteX1" fmla="*/ 2119781 w 2265397"/>
                  <a:gd name="connsiteY1" fmla="*/ 306130 h 812927"/>
                  <a:gd name="connsiteX2" fmla="*/ 1130117 w 2265397"/>
                  <a:gd name="connsiteY2" fmla="*/ 812927 h 812927"/>
                  <a:gd name="connsiteX0" fmla="*/ 0 w 2312911"/>
                  <a:gd name="connsiteY0" fmla="*/ 0 h 812927"/>
                  <a:gd name="connsiteX1" fmla="*/ 2119781 w 2312911"/>
                  <a:gd name="connsiteY1" fmla="*/ 306130 h 812927"/>
                  <a:gd name="connsiteX2" fmla="*/ 1130117 w 2312911"/>
                  <a:gd name="connsiteY2" fmla="*/ 812927 h 812927"/>
                  <a:gd name="connsiteX0" fmla="*/ 2739898 w 2985625"/>
                  <a:gd name="connsiteY0" fmla="*/ 0 h 2237727"/>
                  <a:gd name="connsiteX1" fmla="*/ 989664 w 2985625"/>
                  <a:gd name="connsiteY1" fmla="*/ 1730930 h 2237727"/>
                  <a:gd name="connsiteX2" fmla="*/ 0 w 2985625"/>
                  <a:gd name="connsiteY2" fmla="*/ 2237727 h 2237727"/>
                  <a:gd name="connsiteX0" fmla="*/ 4255701 w 4255701"/>
                  <a:gd name="connsiteY0" fmla="*/ 0 h 2237727"/>
                  <a:gd name="connsiteX1" fmla="*/ 2505467 w 4255701"/>
                  <a:gd name="connsiteY1" fmla="*/ 1730930 h 2237727"/>
                  <a:gd name="connsiteX2" fmla="*/ 1515803 w 4255701"/>
                  <a:gd name="connsiteY2" fmla="*/ 2237727 h 2237727"/>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5716834 w 5716834"/>
                  <a:gd name="connsiteY0" fmla="*/ 0 h 1350792"/>
                  <a:gd name="connsiteX1" fmla="*/ 2520660 w 5716834"/>
                  <a:gd name="connsiteY1" fmla="*/ 1323844 h 1350792"/>
                  <a:gd name="connsiteX2" fmla="*/ 0 w 5716834"/>
                  <a:gd name="connsiteY2" fmla="*/ 998771 h 1350792"/>
                  <a:gd name="connsiteX0" fmla="*/ 3940217 w 4282551"/>
                  <a:gd name="connsiteY0" fmla="*/ 0 h 943706"/>
                  <a:gd name="connsiteX1" fmla="*/ 3125591 w 4282551"/>
                  <a:gd name="connsiteY1" fmla="*/ 916758 h 943706"/>
                  <a:gd name="connsiteX2" fmla="*/ 604931 w 4282551"/>
                  <a:gd name="connsiteY2" fmla="*/ 591685 h 943706"/>
                  <a:gd name="connsiteX0" fmla="*/ 4676582 w 4676581"/>
                  <a:gd name="connsiteY0" fmla="*/ 0 h 591685"/>
                  <a:gd name="connsiteX1" fmla="*/ 1863157 w 4676581"/>
                  <a:gd name="connsiteY1" fmla="*/ 241970 h 591685"/>
                  <a:gd name="connsiteX2" fmla="*/ 1341296 w 4676581"/>
                  <a:gd name="connsiteY2" fmla="*/ 591685 h 591685"/>
                  <a:gd name="connsiteX0" fmla="*/ 4566556 w 4566555"/>
                  <a:gd name="connsiteY0" fmla="*/ 0 h 591685"/>
                  <a:gd name="connsiteX1" fmla="*/ 1753131 w 4566555"/>
                  <a:gd name="connsiteY1" fmla="*/ 241970 h 591685"/>
                  <a:gd name="connsiteX2" fmla="*/ 1231270 w 4566555"/>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4223053 w 4223052"/>
                  <a:gd name="connsiteY0" fmla="*/ 0 h 483276"/>
                  <a:gd name="connsiteX1" fmla="*/ 1409628 w 4223052"/>
                  <a:gd name="connsiteY1" fmla="*/ 241970 h 483276"/>
                  <a:gd name="connsiteX2" fmla="*/ 0 w 4223052"/>
                  <a:gd name="connsiteY2" fmla="*/ 483276 h 483276"/>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79132"/>
                  <a:gd name="connsiteX1" fmla="*/ 1409628 w 3680825"/>
                  <a:gd name="connsiteY1" fmla="*/ 467637 h 779132"/>
                  <a:gd name="connsiteX2" fmla="*/ 0 w 3680825"/>
                  <a:gd name="connsiteY2" fmla="*/ 708943 h 779132"/>
                  <a:gd name="connsiteX0" fmla="*/ 3680825 w 3680825"/>
                  <a:gd name="connsiteY0" fmla="*/ 0 h 779132"/>
                  <a:gd name="connsiteX1" fmla="*/ 1409628 w 3680825"/>
                  <a:gd name="connsiteY1" fmla="*/ 467637 h 779132"/>
                  <a:gd name="connsiteX2" fmla="*/ 0 w 3680825"/>
                  <a:gd name="connsiteY2" fmla="*/ 708943 h 779132"/>
                  <a:gd name="connsiteX0" fmla="*/ 3680825 w 3769664"/>
                  <a:gd name="connsiteY0" fmla="*/ 0 h 779132"/>
                  <a:gd name="connsiteX1" fmla="*/ 1409628 w 3769664"/>
                  <a:gd name="connsiteY1" fmla="*/ 467637 h 779132"/>
                  <a:gd name="connsiteX2" fmla="*/ 0 w 3769664"/>
                  <a:gd name="connsiteY2" fmla="*/ 708943 h 779132"/>
                  <a:gd name="connsiteX0" fmla="*/ 3680825 w 3769664"/>
                  <a:gd name="connsiteY0" fmla="*/ 0 h 643068"/>
                  <a:gd name="connsiteX1" fmla="*/ 1409628 w 3769664"/>
                  <a:gd name="connsiteY1" fmla="*/ 331573 h 643068"/>
                  <a:gd name="connsiteX2" fmla="*/ 0 w 3769664"/>
                  <a:gd name="connsiteY2" fmla="*/ 572879 h 643068"/>
                  <a:gd name="connsiteX0" fmla="*/ 4745864 w 4816547"/>
                  <a:gd name="connsiteY0" fmla="*/ 0 h 624599"/>
                  <a:gd name="connsiteX1" fmla="*/ 1409628 w 4816547"/>
                  <a:gd name="connsiteY1" fmla="*/ 313104 h 624599"/>
                  <a:gd name="connsiteX2" fmla="*/ 0 w 4816547"/>
                  <a:gd name="connsiteY2" fmla="*/ 554410 h 624599"/>
                  <a:gd name="connsiteX0" fmla="*/ 4745864 w 4745864"/>
                  <a:gd name="connsiteY0" fmla="*/ 0 h 624599"/>
                  <a:gd name="connsiteX1" fmla="*/ 1409628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1624"/>
                  <a:gd name="connsiteX1" fmla="*/ 1409627 w 4745864"/>
                  <a:gd name="connsiteY1" fmla="*/ 313104 h 621624"/>
                  <a:gd name="connsiteX2" fmla="*/ 0 w 4745864"/>
                  <a:gd name="connsiteY2" fmla="*/ 554410 h 621624"/>
                  <a:gd name="connsiteX0" fmla="*/ 4745864 w 4745864"/>
                  <a:gd name="connsiteY0" fmla="*/ 0 h 604358"/>
                  <a:gd name="connsiteX1" fmla="*/ 1720263 w 4745864"/>
                  <a:gd name="connsiteY1" fmla="*/ 183822 h 604358"/>
                  <a:gd name="connsiteX2" fmla="*/ 0 w 4745864"/>
                  <a:gd name="connsiteY2" fmla="*/ 554410 h 604358"/>
                  <a:gd name="connsiteX0" fmla="*/ 4745864 w 4745864"/>
                  <a:gd name="connsiteY0" fmla="*/ 0 h 604358"/>
                  <a:gd name="connsiteX1" fmla="*/ 1720263 w 4745864"/>
                  <a:gd name="connsiteY1" fmla="*/ 183822 h 604358"/>
                  <a:gd name="connsiteX2" fmla="*/ 0 w 4745864"/>
                  <a:gd name="connsiteY2" fmla="*/ 554410 h 604358"/>
                  <a:gd name="connsiteX0" fmla="*/ 2882041 w 2882041"/>
                  <a:gd name="connsiteY0" fmla="*/ 0 h 964501"/>
                  <a:gd name="connsiteX1" fmla="*/ 1720263 w 2882041"/>
                  <a:gd name="connsiteY1" fmla="*/ 543965 h 964501"/>
                  <a:gd name="connsiteX2" fmla="*/ 0 w 2882041"/>
                  <a:gd name="connsiteY2" fmla="*/ 914553 h 964501"/>
                  <a:gd name="connsiteX0" fmla="*/ 1261155 w 1261155"/>
                  <a:gd name="connsiteY0" fmla="*/ 0 h 1428745"/>
                  <a:gd name="connsiteX1" fmla="*/ 99377 w 1261155"/>
                  <a:gd name="connsiteY1" fmla="*/ 543965 h 1428745"/>
                  <a:gd name="connsiteX2" fmla="*/ 287312 w 1261155"/>
                  <a:gd name="connsiteY2" fmla="*/ 1403978 h 1428745"/>
                  <a:gd name="connsiteX0" fmla="*/ 1266881 w 1266881"/>
                  <a:gd name="connsiteY0" fmla="*/ 0 h 1403978"/>
                  <a:gd name="connsiteX1" fmla="*/ 105103 w 1266881"/>
                  <a:gd name="connsiteY1" fmla="*/ 543965 h 1403978"/>
                  <a:gd name="connsiteX2" fmla="*/ 293038 w 1266881"/>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1799494 w 1799494"/>
                  <a:gd name="connsiteY0" fmla="*/ 0 h 1403978"/>
                  <a:gd name="connsiteX1" fmla="*/ 105194 w 1799494"/>
                  <a:gd name="connsiteY1" fmla="*/ 700950 h 1403978"/>
                  <a:gd name="connsiteX2" fmla="*/ 825651 w 1799494"/>
                  <a:gd name="connsiteY2" fmla="*/ 1403978 h 1403978"/>
                  <a:gd name="connsiteX0" fmla="*/ 2345495 w 2345495"/>
                  <a:gd name="connsiteY0" fmla="*/ 0 h 1403978"/>
                  <a:gd name="connsiteX1" fmla="*/ 651195 w 2345495"/>
                  <a:gd name="connsiteY1" fmla="*/ 700950 h 1403978"/>
                  <a:gd name="connsiteX2" fmla="*/ 1371652 w 2345495"/>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973842 w 973842"/>
                  <a:gd name="connsiteY0" fmla="*/ 0 h 1403978"/>
                  <a:gd name="connsiteX1" fmla="*/ -1 w 973842"/>
                  <a:gd name="connsiteY1" fmla="*/ 1403978 h 1403978"/>
                  <a:gd name="connsiteX0" fmla="*/ 2135117 w 2135117"/>
                  <a:gd name="connsiteY0" fmla="*/ 0 h 1403978"/>
                  <a:gd name="connsiteX1" fmla="*/ 1161274 w 2135117"/>
                  <a:gd name="connsiteY1" fmla="*/ 1403978 h 1403978"/>
                  <a:gd name="connsiteX0" fmla="*/ 1906278 w 2099672"/>
                  <a:gd name="connsiteY0" fmla="*/ 0 h 1403978"/>
                  <a:gd name="connsiteX1" fmla="*/ 932435 w 2099672"/>
                  <a:gd name="connsiteY1" fmla="*/ 1403978 h 1403978"/>
                  <a:gd name="connsiteX0" fmla="*/ 10689014 w 10763555"/>
                  <a:gd name="connsiteY0" fmla="*/ 75309 h 284581"/>
                  <a:gd name="connsiteX1" fmla="*/ 401623 w 10763555"/>
                  <a:gd name="connsiteY1" fmla="*/ 284581 h 284581"/>
                  <a:gd name="connsiteX0" fmla="*/ 10719225 w 10719320"/>
                  <a:gd name="connsiteY0" fmla="*/ 419080 h 628352"/>
                  <a:gd name="connsiteX1" fmla="*/ 431834 w 10719320"/>
                  <a:gd name="connsiteY1" fmla="*/ 628352 h 628352"/>
                  <a:gd name="connsiteX0" fmla="*/ 16342632 w 16342696"/>
                  <a:gd name="connsiteY0" fmla="*/ 516582 h 522311"/>
                  <a:gd name="connsiteX1" fmla="*/ 314012 w 16342696"/>
                  <a:gd name="connsiteY1" fmla="*/ 522311 h 522311"/>
                  <a:gd name="connsiteX0" fmla="*/ 16028621 w 16028698"/>
                  <a:gd name="connsiteY0" fmla="*/ 565808 h 571537"/>
                  <a:gd name="connsiteX1" fmla="*/ 1 w 16028698"/>
                  <a:gd name="connsiteY1" fmla="*/ 571537 h 571537"/>
                  <a:gd name="connsiteX0" fmla="*/ 16028621 w 16028621"/>
                  <a:gd name="connsiteY0" fmla="*/ 646105 h 651834"/>
                  <a:gd name="connsiteX1" fmla="*/ 8107665 w 16028621"/>
                  <a:gd name="connsiteY1" fmla="*/ 68748 h 651834"/>
                  <a:gd name="connsiteX2" fmla="*/ 1 w 16028621"/>
                  <a:gd name="connsiteY2" fmla="*/ 651834 h 651834"/>
                  <a:gd name="connsiteX0" fmla="*/ 16028621 w 16028621"/>
                  <a:gd name="connsiteY0" fmla="*/ 646105 h 651834"/>
                  <a:gd name="connsiteX1" fmla="*/ 8107665 w 16028621"/>
                  <a:gd name="connsiteY1" fmla="*/ 68748 h 651834"/>
                  <a:gd name="connsiteX2" fmla="*/ 1 w 16028621"/>
                  <a:gd name="connsiteY2" fmla="*/ 651834 h 651834"/>
                  <a:gd name="connsiteX0" fmla="*/ 16028621 w 16028621"/>
                  <a:gd name="connsiteY0" fmla="*/ 577357 h 583086"/>
                  <a:gd name="connsiteX1" fmla="*/ 8107665 w 16028621"/>
                  <a:gd name="connsiteY1" fmla="*/ 0 h 583086"/>
                  <a:gd name="connsiteX2" fmla="*/ 1 w 16028621"/>
                  <a:gd name="connsiteY2" fmla="*/ 583086 h 583086"/>
                  <a:gd name="connsiteX0" fmla="*/ 16028621 w 16028621"/>
                  <a:gd name="connsiteY0" fmla="*/ 577357 h 583086"/>
                  <a:gd name="connsiteX1" fmla="*/ 8107665 w 16028621"/>
                  <a:gd name="connsiteY1" fmla="*/ 0 h 583086"/>
                  <a:gd name="connsiteX2" fmla="*/ 1 w 16028621"/>
                  <a:gd name="connsiteY2" fmla="*/ 583086 h 583086"/>
                  <a:gd name="connsiteX0" fmla="*/ 16028621 w 16028621"/>
                  <a:gd name="connsiteY0" fmla="*/ 577357 h 583086"/>
                  <a:gd name="connsiteX1" fmla="*/ 8107665 w 16028621"/>
                  <a:gd name="connsiteY1" fmla="*/ 0 h 583086"/>
                  <a:gd name="connsiteX2" fmla="*/ 1 w 16028621"/>
                  <a:gd name="connsiteY2" fmla="*/ 583086 h 583086"/>
                  <a:gd name="connsiteX0" fmla="*/ 16028621 w 16028621"/>
                  <a:gd name="connsiteY0" fmla="*/ 825148 h 830877"/>
                  <a:gd name="connsiteX1" fmla="*/ 8107665 w 16028621"/>
                  <a:gd name="connsiteY1" fmla="*/ 0 h 830877"/>
                  <a:gd name="connsiteX2" fmla="*/ 1 w 16028621"/>
                  <a:gd name="connsiteY2" fmla="*/ 830877 h 830877"/>
                  <a:gd name="connsiteX0" fmla="*/ 15858511 w 15858511"/>
                  <a:gd name="connsiteY0" fmla="*/ 1170285 h 1170285"/>
                  <a:gd name="connsiteX1" fmla="*/ 8107665 w 15858511"/>
                  <a:gd name="connsiteY1" fmla="*/ 0 h 1170285"/>
                  <a:gd name="connsiteX2" fmla="*/ 1 w 15858511"/>
                  <a:gd name="connsiteY2" fmla="*/ 830877 h 1170285"/>
                  <a:gd name="connsiteX0" fmla="*/ 15560818 w 15560818"/>
                  <a:gd name="connsiteY0" fmla="*/ 1170285 h 1211413"/>
                  <a:gd name="connsiteX1" fmla="*/ 7809972 w 15560818"/>
                  <a:gd name="connsiteY1" fmla="*/ 0 h 1211413"/>
                  <a:gd name="connsiteX2" fmla="*/ 0 w 15560818"/>
                  <a:gd name="connsiteY2" fmla="*/ 1211413 h 1211413"/>
                  <a:gd name="connsiteX0" fmla="*/ 15560818 w 15560818"/>
                  <a:gd name="connsiteY0" fmla="*/ 1170285 h 1170285"/>
                  <a:gd name="connsiteX1" fmla="*/ 7809972 w 15560818"/>
                  <a:gd name="connsiteY1" fmla="*/ 0 h 1170285"/>
                  <a:gd name="connsiteX2" fmla="*/ 0 w 15560818"/>
                  <a:gd name="connsiteY2" fmla="*/ 1149465 h 1170285"/>
                </a:gdLst>
                <a:ahLst/>
                <a:cxnLst>
                  <a:cxn ang="0">
                    <a:pos x="connsiteX0" y="connsiteY0"/>
                  </a:cxn>
                  <a:cxn ang="0">
                    <a:pos x="connsiteX1" y="connsiteY1"/>
                  </a:cxn>
                  <a:cxn ang="0">
                    <a:pos x="connsiteX2" y="connsiteY2"/>
                  </a:cxn>
                </a:cxnLst>
                <a:rect l="l" t="t" r="r" b="b"/>
                <a:pathLst>
                  <a:path w="15560818" h="1170285">
                    <a:moveTo>
                      <a:pt x="15560818" y="1170285"/>
                    </a:moveTo>
                    <a:cubicBezTo>
                      <a:pt x="15302046" y="340656"/>
                      <a:pt x="11683592" y="564139"/>
                      <a:pt x="7809972" y="0"/>
                    </a:cubicBezTo>
                    <a:cubicBezTo>
                      <a:pt x="4799928" y="547999"/>
                      <a:pt x="9911" y="265537"/>
                      <a:pt x="0" y="1149465"/>
                    </a:cubicBezTo>
                  </a:path>
                </a:pathLst>
              </a:custGeom>
              <a:noFill/>
              <a:ln w="19050">
                <a:solidFill>
                  <a:srgbClr val="1C5BC3"/>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sz="2800" dirty="0">
                  <a:latin typeface="Calibri" panose="020F0502020204030204" pitchFamily="34" charset="0"/>
                  <a:cs typeface="Calibri" panose="020F0502020204030204" pitchFamily="34" charset="0"/>
                </a:endParaRPr>
              </a:p>
            </p:txBody>
          </p:sp>
          <p:sp>
            <p:nvSpPr>
              <p:cNvPr id="59" name="شكل بيضاوي 58">
                <a:extLst>
                  <a:ext uri="{FF2B5EF4-FFF2-40B4-BE49-F238E27FC236}">
                    <a16:creationId xmlns:a16="http://schemas.microsoft.com/office/drawing/2014/main" id="{5EAD382F-680F-D55D-F640-8D5A0FE9381A}"/>
                  </a:ext>
                </a:extLst>
              </p:cNvPr>
              <p:cNvSpPr/>
              <p:nvPr/>
            </p:nvSpPr>
            <p:spPr>
              <a:xfrm>
                <a:off x="5374738" y="1397944"/>
                <a:ext cx="75100" cy="75100"/>
              </a:xfrm>
              <a:prstGeom prst="ellipse">
                <a:avLst/>
              </a:prstGeom>
              <a:solidFill>
                <a:srgbClr val="1C5BC3"/>
              </a:solidFill>
              <a:ln>
                <a:solidFill>
                  <a:srgbClr val="1C5BC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a:latin typeface="Calibri" panose="020F0502020204030204" pitchFamily="34" charset="0"/>
                  <a:cs typeface="Calibri" panose="020F0502020204030204" pitchFamily="34" charset="0"/>
                </a:endParaRPr>
              </a:p>
            </p:txBody>
          </p:sp>
        </p:grpSp>
      </p:grpSp>
      <p:grpSp>
        <p:nvGrpSpPr>
          <p:cNvPr id="83" name="مجموعة 82">
            <a:extLst>
              <a:ext uri="{FF2B5EF4-FFF2-40B4-BE49-F238E27FC236}">
                <a16:creationId xmlns:a16="http://schemas.microsoft.com/office/drawing/2014/main" id="{EB64D36F-F913-4F60-F2EC-1739B1520FAE}"/>
              </a:ext>
            </a:extLst>
          </p:cNvPr>
          <p:cNvGrpSpPr/>
          <p:nvPr/>
        </p:nvGrpSpPr>
        <p:grpSpPr>
          <a:xfrm>
            <a:off x="6826004" y="3802908"/>
            <a:ext cx="1333001" cy="1454455"/>
            <a:chOff x="6133959" y="3707343"/>
            <a:chExt cx="1333001" cy="1454455"/>
          </a:xfrm>
        </p:grpSpPr>
        <p:sp>
          <p:nvSpPr>
            <p:cNvPr id="66" name="Freeform: Shape 13">
              <a:extLst>
                <a:ext uri="{FF2B5EF4-FFF2-40B4-BE49-F238E27FC236}">
                  <a16:creationId xmlns:a16="http://schemas.microsoft.com/office/drawing/2014/main" id="{D8669770-4BDA-FC23-9EDD-D621CD0CAACA}"/>
                </a:ext>
              </a:extLst>
            </p:cNvPr>
            <p:cNvSpPr/>
            <p:nvPr/>
          </p:nvSpPr>
          <p:spPr>
            <a:xfrm rot="10800000" flipV="1">
              <a:off x="6764055" y="3707343"/>
              <a:ext cx="241610" cy="871824"/>
            </a:xfrm>
            <a:custGeom>
              <a:avLst/>
              <a:gdLst>
                <a:gd name="connsiteX0" fmla="*/ 0 w 3900487"/>
                <a:gd name="connsiteY0" fmla="*/ 0 h 1328737"/>
                <a:gd name="connsiteX1" fmla="*/ 3043237 w 3900487"/>
                <a:gd name="connsiteY1" fmla="*/ 528637 h 1328737"/>
                <a:gd name="connsiteX2" fmla="*/ 3900487 w 3900487"/>
                <a:gd name="connsiteY2" fmla="*/ 1328737 h 1328737"/>
                <a:gd name="connsiteX0" fmla="*/ 0 w 3145474"/>
                <a:gd name="connsiteY0" fmla="*/ 0 h 812927"/>
                <a:gd name="connsiteX1" fmla="*/ 3043237 w 3145474"/>
                <a:gd name="connsiteY1" fmla="*/ 528637 h 812927"/>
                <a:gd name="connsiteX2" fmla="*/ 1130117 w 3145474"/>
                <a:gd name="connsiteY2" fmla="*/ 812927 h 812927"/>
                <a:gd name="connsiteX0" fmla="*/ 0 w 2265397"/>
                <a:gd name="connsiteY0" fmla="*/ 0 h 812927"/>
                <a:gd name="connsiteX1" fmla="*/ 2119781 w 2265397"/>
                <a:gd name="connsiteY1" fmla="*/ 306130 h 812927"/>
                <a:gd name="connsiteX2" fmla="*/ 1130117 w 2265397"/>
                <a:gd name="connsiteY2" fmla="*/ 812927 h 812927"/>
                <a:gd name="connsiteX0" fmla="*/ 0 w 2312911"/>
                <a:gd name="connsiteY0" fmla="*/ 0 h 812927"/>
                <a:gd name="connsiteX1" fmla="*/ 2119781 w 2312911"/>
                <a:gd name="connsiteY1" fmla="*/ 306130 h 812927"/>
                <a:gd name="connsiteX2" fmla="*/ 1130117 w 2312911"/>
                <a:gd name="connsiteY2" fmla="*/ 812927 h 812927"/>
                <a:gd name="connsiteX0" fmla="*/ 2739898 w 2985625"/>
                <a:gd name="connsiteY0" fmla="*/ 0 h 2237727"/>
                <a:gd name="connsiteX1" fmla="*/ 989664 w 2985625"/>
                <a:gd name="connsiteY1" fmla="*/ 1730930 h 2237727"/>
                <a:gd name="connsiteX2" fmla="*/ 0 w 2985625"/>
                <a:gd name="connsiteY2" fmla="*/ 2237727 h 2237727"/>
                <a:gd name="connsiteX0" fmla="*/ 4255701 w 4255701"/>
                <a:gd name="connsiteY0" fmla="*/ 0 h 2237727"/>
                <a:gd name="connsiteX1" fmla="*/ 2505467 w 4255701"/>
                <a:gd name="connsiteY1" fmla="*/ 1730930 h 2237727"/>
                <a:gd name="connsiteX2" fmla="*/ 1515803 w 4255701"/>
                <a:gd name="connsiteY2" fmla="*/ 2237727 h 2237727"/>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5716834 w 5716834"/>
                <a:gd name="connsiteY0" fmla="*/ 0 h 1350792"/>
                <a:gd name="connsiteX1" fmla="*/ 2520660 w 5716834"/>
                <a:gd name="connsiteY1" fmla="*/ 1323844 h 1350792"/>
                <a:gd name="connsiteX2" fmla="*/ 0 w 5716834"/>
                <a:gd name="connsiteY2" fmla="*/ 998771 h 1350792"/>
                <a:gd name="connsiteX0" fmla="*/ 3940217 w 4282551"/>
                <a:gd name="connsiteY0" fmla="*/ 0 h 943706"/>
                <a:gd name="connsiteX1" fmla="*/ 3125591 w 4282551"/>
                <a:gd name="connsiteY1" fmla="*/ 916758 h 943706"/>
                <a:gd name="connsiteX2" fmla="*/ 604931 w 4282551"/>
                <a:gd name="connsiteY2" fmla="*/ 591685 h 943706"/>
                <a:gd name="connsiteX0" fmla="*/ 4676582 w 4676581"/>
                <a:gd name="connsiteY0" fmla="*/ 0 h 591685"/>
                <a:gd name="connsiteX1" fmla="*/ 1863157 w 4676581"/>
                <a:gd name="connsiteY1" fmla="*/ 241970 h 591685"/>
                <a:gd name="connsiteX2" fmla="*/ 1341296 w 4676581"/>
                <a:gd name="connsiteY2" fmla="*/ 591685 h 591685"/>
                <a:gd name="connsiteX0" fmla="*/ 4566556 w 4566555"/>
                <a:gd name="connsiteY0" fmla="*/ 0 h 591685"/>
                <a:gd name="connsiteX1" fmla="*/ 1753131 w 4566555"/>
                <a:gd name="connsiteY1" fmla="*/ 241970 h 591685"/>
                <a:gd name="connsiteX2" fmla="*/ 1231270 w 4566555"/>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4223053 w 4223052"/>
                <a:gd name="connsiteY0" fmla="*/ 0 h 483276"/>
                <a:gd name="connsiteX1" fmla="*/ 1409628 w 4223052"/>
                <a:gd name="connsiteY1" fmla="*/ 241970 h 483276"/>
                <a:gd name="connsiteX2" fmla="*/ 0 w 4223052"/>
                <a:gd name="connsiteY2" fmla="*/ 483276 h 483276"/>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79132"/>
                <a:gd name="connsiteX1" fmla="*/ 1409628 w 3680825"/>
                <a:gd name="connsiteY1" fmla="*/ 467637 h 779132"/>
                <a:gd name="connsiteX2" fmla="*/ 0 w 3680825"/>
                <a:gd name="connsiteY2" fmla="*/ 708943 h 779132"/>
                <a:gd name="connsiteX0" fmla="*/ 3680825 w 3680825"/>
                <a:gd name="connsiteY0" fmla="*/ 0 h 779132"/>
                <a:gd name="connsiteX1" fmla="*/ 1409628 w 3680825"/>
                <a:gd name="connsiteY1" fmla="*/ 467637 h 779132"/>
                <a:gd name="connsiteX2" fmla="*/ 0 w 3680825"/>
                <a:gd name="connsiteY2" fmla="*/ 708943 h 779132"/>
                <a:gd name="connsiteX0" fmla="*/ 3680825 w 3769664"/>
                <a:gd name="connsiteY0" fmla="*/ 0 h 779132"/>
                <a:gd name="connsiteX1" fmla="*/ 1409628 w 3769664"/>
                <a:gd name="connsiteY1" fmla="*/ 467637 h 779132"/>
                <a:gd name="connsiteX2" fmla="*/ 0 w 3769664"/>
                <a:gd name="connsiteY2" fmla="*/ 708943 h 779132"/>
                <a:gd name="connsiteX0" fmla="*/ 3680825 w 3769664"/>
                <a:gd name="connsiteY0" fmla="*/ 0 h 643068"/>
                <a:gd name="connsiteX1" fmla="*/ 1409628 w 3769664"/>
                <a:gd name="connsiteY1" fmla="*/ 331573 h 643068"/>
                <a:gd name="connsiteX2" fmla="*/ 0 w 3769664"/>
                <a:gd name="connsiteY2" fmla="*/ 572879 h 643068"/>
                <a:gd name="connsiteX0" fmla="*/ 4745864 w 4816547"/>
                <a:gd name="connsiteY0" fmla="*/ 0 h 624599"/>
                <a:gd name="connsiteX1" fmla="*/ 1409628 w 4816547"/>
                <a:gd name="connsiteY1" fmla="*/ 313104 h 624599"/>
                <a:gd name="connsiteX2" fmla="*/ 0 w 4816547"/>
                <a:gd name="connsiteY2" fmla="*/ 554410 h 624599"/>
                <a:gd name="connsiteX0" fmla="*/ 4745864 w 4745864"/>
                <a:gd name="connsiteY0" fmla="*/ 0 h 624599"/>
                <a:gd name="connsiteX1" fmla="*/ 1409628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1624"/>
                <a:gd name="connsiteX1" fmla="*/ 1409627 w 4745864"/>
                <a:gd name="connsiteY1" fmla="*/ 313104 h 621624"/>
                <a:gd name="connsiteX2" fmla="*/ 0 w 4745864"/>
                <a:gd name="connsiteY2" fmla="*/ 554410 h 621624"/>
                <a:gd name="connsiteX0" fmla="*/ 4745864 w 4745864"/>
                <a:gd name="connsiteY0" fmla="*/ 0 h 604358"/>
                <a:gd name="connsiteX1" fmla="*/ 1720263 w 4745864"/>
                <a:gd name="connsiteY1" fmla="*/ 183822 h 604358"/>
                <a:gd name="connsiteX2" fmla="*/ 0 w 4745864"/>
                <a:gd name="connsiteY2" fmla="*/ 554410 h 604358"/>
                <a:gd name="connsiteX0" fmla="*/ 4745864 w 4745864"/>
                <a:gd name="connsiteY0" fmla="*/ 0 h 604358"/>
                <a:gd name="connsiteX1" fmla="*/ 1720263 w 4745864"/>
                <a:gd name="connsiteY1" fmla="*/ 183822 h 604358"/>
                <a:gd name="connsiteX2" fmla="*/ 0 w 4745864"/>
                <a:gd name="connsiteY2" fmla="*/ 554410 h 604358"/>
                <a:gd name="connsiteX0" fmla="*/ 2882041 w 2882041"/>
                <a:gd name="connsiteY0" fmla="*/ 0 h 964501"/>
                <a:gd name="connsiteX1" fmla="*/ 1720263 w 2882041"/>
                <a:gd name="connsiteY1" fmla="*/ 543965 h 964501"/>
                <a:gd name="connsiteX2" fmla="*/ 0 w 2882041"/>
                <a:gd name="connsiteY2" fmla="*/ 914553 h 964501"/>
                <a:gd name="connsiteX0" fmla="*/ 1261155 w 1261155"/>
                <a:gd name="connsiteY0" fmla="*/ 0 h 1428745"/>
                <a:gd name="connsiteX1" fmla="*/ 99377 w 1261155"/>
                <a:gd name="connsiteY1" fmla="*/ 543965 h 1428745"/>
                <a:gd name="connsiteX2" fmla="*/ 287312 w 1261155"/>
                <a:gd name="connsiteY2" fmla="*/ 1403978 h 1428745"/>
                <a:gd name="connsiteX0" fmla="*/ 1266881 w 1266881"/>
                <a:gd name="connsiteY0" fmla="*/ 0 h 1403978"/>
                <a:gd name="connsiteX1" fmla="*/ 105103 w 1266881"/>
                <a:gd name="connsiteY1" fmla="*/ 543965 h 1403978"/>
                <a:gd name="connsiteX2" fmla="*/ 293038 w 1266881"/>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1799494 w 1799494"/>
                <a:gd name="connsiteY0" fmla="*/ 0 h 1403978"/>
                <a:gd name="connsiteX1" fmla="*/ 105194 w 1799494"/>
                <a:gd name="connsiteY1" fmla="*/ 700950 h 1403978"/>
                <a:gd name="connsiteX2" fmla="*/ 825651 w 1799494"/>
                <a:gd name="connsiteY2" fmla="*/ 1403978 h 1403978"/>
                <a:gd name="connsiteX0" fmla="*/ 2345495 w 2345495"/>
                <a:gd name="connsiteY0" fmla="*/ 0 h 1403978"/>
                <a:gd name="connsiteX1" fmla="*/ 651195 w 2345495"/>
                <a:gd name="connsiteY1" fmla="*/ 700950 h 1403978"/>
                <a:gd name="connsiteX2" fmla="*/ 1371652 w 2345495"/>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973842 w 973842"/>
                <a:gd name="connsiteY0" fmla="*/ 0 h 1403978"/>
                <a:gd name="connsiteX1" fmla="*/ -1 w 973842"/>
                <a:gd name="connsiteY1" fmla="*/ 1403978 h 1403978"/>
                <a:gd name="connsiteX0" fmla="*/ 2135117 w 2135117"/>
                <a:gd name="connsiteY0" fmla="*/ 0 h 1403978"/>
                <a:gd name="connsiteX1" fmla="*/ 1161274 w 2135117"/>
                <a:gd name="connsiteY1" fmla="*/ 1403978 h 1403978"/>
                <a:gd name="connsiteX0" fmla="*/ 1906278 w 2099672"/>
                <a:gd name="connsiteY0" fmla="*/ 0 h 1403978"/>
                <a:gd name="connsiteX1" fmla="*/ 932435 w 2099672"/>
                <a:gd name="connsiteY1" fmla="*/ 1403978 h 1403978"/>
                <a:gd name="connsiteX0" fmla="*/ 508269 w 1235531"/>
                <a:gd name="connsiteY0" fmla="*/ 0 h 607508"/>
                <a:gd name="connsiteX1" fmla="*/ 1235530 w 1235531"/>
                <a:gd name="connsiteY1" fmla="*/ 607508 h 607508"/>
                <a:gd name="connsiteX0" fmla="*/ 535112 w 1262374"/>
                <a:gd name="connsiteY0" fmla="*/ 0 h 607508"/>
                <a:gd name="connsiteX1" fmla="*/ 1262373 w 1262374"/>
                <a:gd name="connsiteY1" fmla="*/ 607508 h 607508"/>
                <a:gd name="connsiteX0" fmla="*/ 1 w 998515"/>
                <a:gd name="connsiteY0" fmla="*/ 0 h 607508"/>
                <a:gd name="connsiteX1" fmla="*/ 727262 w 998515"/>
                <a:gd name="connsiteY1" fmla="*/ 607508 h 607508"/>
                <a:gd name="connsiteX0" fmla="*/ 81801 w 809063"/>
                <a:gd name="connsiteY0" fmla="*/ 0 h 607508"/>
                <a:gd name="connsiteX1" fmla="*/ 809062 w 809063"/>
                <a:gd name="connsiteY1" fmla="*/ 607508 h 607508"/>
              </a:gdLst>
              <a:ahLst/>
              <a:cxnLst>
                <a:cxn ang="0">
                  <a:pos x="connsiteX0" y="connsiteY0"/>
                </a:cxn>
                <a:cxn ang="0">
                  <a:pos x="connsiteX1" y="connsiteY1"/>
                </a:cxn>
              </a:cxnLst>
              <a:rect l="l" t="t" r="r" b="b"/>
              <a:pathLst>
                <a:path w="809063" h="607508">
                  <a:moveTo>
                    <a:pt x="81801" y="0"/>
                  </a:moveTo>
                  <a:cubicBezTo>
                    <a:pt x="1186116" y="360027"/>
                    <a:pt x="-1137299" y="440404"/>
                    <a:pt x="809062" y="607508"/>
                  </a:cubicBezTo>
                </a:path>
              </a:pathLst>
            </a:custGeom>
            <a:noFill/>
            <a:ln w="19050">
              <a:solidFill>
                <a:srgbClr val="F6457D"/>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sz="2800" dirty="0">
                <a:solidFill>
                  <a:schemeClr val="tx1"/>
                </a:solidFill>
                <a:latin typeface="Calibri" panose="020F0502020204030204" pitchFamily="34" charset="0"/>
                <a:cs typeface="Calibri" panose="020F0502020204030204" pitchFamily="34" charset="0"/>
              </a:endParaRPr>
            </a:p>
          </p:txBody>
        </p:sp>
        <p:sp>
          <p:nvSpPr>
            <p:cNvPr id="64" name="مربع نص 63">
              <a:extLst>
                <a:ext uri="{FF2B5EF4-FFF2-40B4-BE49-F238E27FC236}">
                  <a16:creationId xmlns:a16="http://schemas.microsoft.com/office/drawing/2014/main" id="{68A3FEE8-05A2-E250-B23D-23D69BFA0C4A}"/>
                </a:ext>
              </a:extLst>
            </p:cNvPr>
            <p:cNvSpPr txBox="1"/>
            <p:nvPr/>
          </p:nvSpPr>
          <p:spPr>
            <a:xfrm>
              <a:off x="6133959" y="4638578"/>
              <a:ext cx="1333001" cy="523220"/>
            </a:xfrm>
            <a:prstGeom prst="rect">
              <a:avLst/>
            </a:prstGeom>
            <a:noFill/>
          </p:spPr>
          <p:txBody>
            <a:bodyPr wrap="square">
              <a:spAutoFit/>
            </a:bodyPr>
            <a:lstStyle/>
            <a:p>
              <a:pPr algn="ctr" rtl="1"/>
              <a:r>
                <a:rPr lang="ar-SY" sz="2800" b="1" i="0" u="none" strike="noStrike" baseline="0" dirty="0">
                  <a:solidFill>
                    <a:srgbClr val="F8749E"/>
                  </a:solidFill>
                  <a:latin typeface="Calibri" panose="020F0502020204030204" pitchFamily="34" charset="0"/>
                  <a:cs typeface="Calibri" panose="020F0502020204030204" pitchFamily="34" charset="0"/>
                </a:rPr>
                <a:t>الخاصية</a:t>
              </a:r>
              <a:endParaRPr lang="en-US" sz="2800" b="1" dirty="0">
                <a:solidFill>
                  <a:srgbClr val="F8749E"/>
                </a:solidFill>
                <a:latin typeface="Calibri" panose="020F0502020204030204" pitchFamily="34" charset="0"/>
                <a:cs typeface="Calibri" panose="020F0502020204030204" pitchFamily="34" charset="0"/>
              </a:endParaRPr>
            </a:p>
          </p:txBody>
        </p:sp>
      </p:grpSp>
      <p:grpSp>
        <p:nvGrpSpPr>
          <p:cNvPr id="81" name="مجموعة 80">
            <a:extLst>
              <a:ext uri="{FF2B5EF4-FFF2-40B4-BE49-F238E27FC236}">
                <a16:creationId xmlns:a16="http://schemas.microsoft.com/office/drawing/2014/main" id="{2FDA4754-A682-F966-B38D-476748C8C35C}"/>
              </a:ext>
            </a:extLst>
          </p:cNvPr>
          <p:cNvGrpSpPr/>
          <p:nvPr/>
        </p:nvGrpSpPr>
        <p:grpSpPr>
          <a:xfrm>
            <a:off x="4693682" y="3876240"/>
            <a:ext cx="1333001" cy="1381123"/>
            <a:chOff x="4001637" y="3780675"/>
            <a:chExt cx="1333001" cy="1381123"/>
          </a:xfrm>
        </p:grpSpPr>
        <p:sp>
          <p:nvSpPr>
            <p:cNvPr id="71" name="Freeform: Shape 13">
              <a:extLst>
                <a:ext uri="{FF2B5EF4-FFF2-40B4-BE49-F238E27FC236}">
                  <a16:creationId xmlns:a16="http://schemas.microsoft.com/office/drawing/2014/main" id="{FE16FC41-93C0-E50C-84C8-19EB3B54D2E5}"/>
                </a:ext>
              </a:extLst>
            </p:cNvPr>
            <p:cNvSpPr/>
            <p:nvPr/>
          </p:nvSpPr>
          <p:spPr>
            <a:xfrm rot="10800000" flipV="1">
              <a:off x="4547334" y="3780675"/>
              <a:ext cx="241610" cy="871824"/>
            </a:xfrm>
            <a:custGeom>
              <a:avLst/>
              <a:gdLst>
                <a:gd name="connsiteX0" fmla="*/ 0 w 3900487"/>
                <a:gd name="connsiteY0" fmla="*/ 0 h 1328737"/>
                <a:gd name="connsiteX1" fmla="*/ 3043237 w 3900487"/>
                <a:gd name="connsiteY1" fmla="*/ 528637 h 1328737"/>
                <a:gd name="connsiteX2" fmla="*/ 3900487 w 3900487"/>
                <a:gd name="connsiteY2" fmla="*/ 1328737 h 1328737"/>
                <a:gd name="connsiteX0" fmla="*/ 0 w 3145474"/>
                <a:gd name="connsiteY0" fmla="*/ 0 h 812927"/>
                <a:gd name="connsiteX1" fmla="*/ 3043237 w 3145474"/>
                <a:gd name="connsiteY1" fmla="*/ 528637 h 812927"/>
                <a:gd name="connsiteX2" fmla="*/ 1130117 w 3145474"/>
                <a:gd name="connsiteY2" fmla="*/ 812927 h 812927"/>
                <a:gd name="connsiteX0" fmla="*/ 0 w 2265397"/>
                <a:gd name="connsiteY0" fmla="*/ 0 h 812927"/>
                <a:gd name="connsiteX1" fmla="*/ 2119781 w 2265397"/>
                <a:gd name="connsiteY1" fmla="*/ 306130 h 812927"/>
                <a:gd name="connsiteX2" fmla="*/ 1130117 w 2265397"/>
                <a:gd name="connsiteY2" fmla="*/ 812927 h 812927"/>
                <a:gd name="connsiteX0" fmla="*/ 0 w 2312911"/>
                <a:gd name="connsiteY0" fmla="*/ 0 h 812927"/>
                <a:gd name="connsiteX1" fmla="*/ 2119781 w 2312911"/>
                <a:gd name="connsiteY1" fmla="*/ 306130 h 812927"/>
                <a:gd name="connsiteX2" fmla="*/ 1130117 w 2312911"/>
                <a:gd name="connsiteY2" fmla="*/ 812927 h 812927"/>
                <a:gd name="connsiteX0" fmla="*/ 2739898 w 2985625"/>
                <a:gd name="connsiteY0" fmla="*/ 0 h 2237727"/>
                <a:gd name="connsiteX1" fmla="*/ 989664 w 2985625"/>
                <a:gd name="connsiteY1" fmla="*/ 1730930 h 2237727"/>
                <a:gd name="connsiteX2" fmla="*/ 0 w 2985625"/>
                <a:gd name="connsiteY2" fmla="*/ 2237727 h 2237727"/>
                <a:gd name="connsiteX0" fmla="*/ 4255701 w 4255701"/>
                <a:gd name="connsiteY0" fmla="*/ 0 h 2237727"/>
                <a:gd name="connsiteX1" fmla="*/ 2505467 w 4255701"/>
                <a:gd name="connsiteY1" fmla="*/ 1730930 h 2237727"/>
                <a:gd name="connsiteX2" fmla="*/ 1515803 w 4255701"/>
                <a:gd name="connsiteY2" fmla="*/ 2237727 h 2237727"/>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5716834 w 5716834"/>
                <a:gd name="connsiteY0" fmla="*/ 0 h 1350792"/>
                <a:gd name="connsiteX1" fmla="*/ 2520660 w 5716834"/>
                <a:gd name="connsiteY1" fmla="*/ 1323844 h 1350792"/>
                <a:gd name="connsiteX2" fmla="*/ 0 w 5716834"/>
                <a:gd name="connsiteY2" fmla="*/ 998771 h 1350792"/>
                <a:gd name="connsiteX0" fmla="*/ 3940217 w 4282551"/>
                <a:gd name="connsiteY0" fmla="*/ 0 h 943706"/>
                <a:gd name="connsiteX1" fmla="*/ 3125591 w 4282551"/>
                <a:gd name="connsiteY1" fmla="*/ 916758 h 943706"/>
                <a:gd name="connsiteX2" fmla="*/ 604931 w 4282551"/>
                <a:gd name="connsiteY2" fmla="*/ 591685 h 943706"/>
                <a:gd name="connsiteX0" fmla="*/ 4676582 w 4676581"/>
                <a:gd name="connsiteY0" fmla="*/ 0 h 591685"/>
                <a:gd name="connsiteX1" fmla="*/ 1863157 w 4676581"/>
                <a:gd name="connsiteY1" fmla="*/ 241970 h 591685"/>
                <a:gd name="connsiteX2" fmla="*/ 1341296 w 4676581"/>
                <a:gd name="connsiteY2" fmla="*/ 591685 h 591685"/>
                <a:gd name="connsiteX0" fmla="*/ 4566556 w 4566555"/>
                <a:gd name="connsiteY0" fmla="*/ 0 h 591685"/>
                <a:gd name="connsiteX1" fmla="*/ 1753131 w 4566555"/>
                <a:gd name="connsiteY1" fmla="*/ 241970 h 591685"/>
                <a:gd name="connsiteX2" fmla="*/ 1231270 w 4566555"/>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4223053 w 4223052"/>
                <a:gd name="connsiteY0" fmla="*/ 0 h 483276"/>
                <a:gd name="connsiteX1" fmla="*/ 1409628 w 4223052"/>
                <a:gd name="connsiteY1" fmla="*/ 241970 h 483276"/>
                <a:gd name="connsiteX2" fmla="*/ 0 w 4223052"/>
                <a:gd name="connsiteY2" fmla="*/ 483276 h 483276"/>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79132"/>
                <a:gd name="connsiteX1" fmla="*/ 1409628 w 3680825"/>
                <a:gd name="connsiteY1" fmla="*/ 467637 h 779132"/>
                <a:gd name="connsiteX2" fmla="*/ 0 w 3680825"/>
                <a:gd name="connsiteY2" fmla="*/ 708943 h 779132"/>
                <a:gd name="connsiteX0" fmla="*/ 3680825 w 3680825"/>
                <a:gd name="connsiteY0" fmla="*/ 0 h 779132"/>
                <a:gd name="connsiteX1" fmla="*/ 1409628 w 3680825"/>
                <a:gd name="connsiteY1" fmla="*/ 467637 h 779132"/>
                <a:gd name="connsiteX2" fmla="*/ 0 w 3680825"/>
                <a:gd name="connsiteY2" fmla="*/ 708943 h 779132"/>
                <a:gd name="connsiteX0" fmla="*/ 3680825 w 3769664"/>
                <a:gd name="connsiteY0" fmla="*/ 0 h 779132"/>
                <a:gd name="connsiteX1" fmla="*/ 1409628 w 3769664"/>
                <a:gd name="connsiteY1" fmla="*/ 467637 h 779132"/>
                <a:gd name="connsiteX2" fmla="*/ 0 w 3769664"/>
                <a:gd name="connsiteY2" fmla="*/ 708943 h 779132"/>
                <a:gd name="connsiteX0" fmla="*/ 3680825 w 3769664"/>
                <a:gd name="connsiteY0" fmla="*/ 0 h 643068"/>
                <a:gd name="connsiteX1" fmla="*/ 1409628 w 3769664"/>
                <a:gd name="connsiteY1" fmla="*/ 331573 h 643068"/>
                <a:gd name="connsiteX2" fmla="*/ 0 w 3769664"/>
                <a:gd name="connsiteY2" fmla="*/ 572879 h 643068"/>
                <a:gd name="connsiteX0" fmla="*/ 4745864 w 4816547"/>
                <a:gd name="connsiteY0" fmla="*/ 0 h 624599"/>
                <a:gd name="connsiteX1" fmla="*/ 1409628 w 4816547"/>
                <a:gd name="connsiteY1" fmla="*/ 313104 h 624599"/>
                <a:gd name="connsiteX2" fmla="*/ 0 w 4816547"/>
                <a:gd name="connsiteY2" fmla="*/ 554410 h 624599"/>
                <a:gd name="connsiteX0" fmla="*/ 4745864 w 4745864"/>
                <a:gd name="connsiteY0" fmla="*/ 0 h 624599"/>
                <a:gd name="connsiteX1" fmla="*/ 1409628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1624"/>
                <a:gd name="connsiteX1" fmla="*/ 1409627 w 4745864"/>
                <a:gd name="connsiteY1" fmla="*/ 313104 h 621624"/>
                <a:gd name="connsiteX2" fmla="*/ 0 w 4745864"/>
                <a:gd name="connsiteY2" fmla="*/ 554410 h 621624"/>
                <a:gd name="connsiteX0" fmla="*/ 4745864 w 4745864"/>
                <a:gd name="connsiteY0" fmla="*/ 0 h 604358"/>
                <a:gd name="connsiteX1" fmla="*/ 1720263 w 4745864"/>
                <a:gd name="connsiteY1" fmla="*/ 183822 h 604358"/>
                <a:gd name="connsiteX2" fmla="*/ 0 w 4745864"/>
                <a:gd name="connsiteY2" fmla="*/ 554410 h 604358"/>
                <a:gd name="connsiteX0" fmla="*/ 4745864 w 4745864"/>
                <a:gd name="connsiteY0" fmla="*/ 0 h 604358"/>
                <a:gd name="connsiteX1" fmla="*/ 1720263 w 4745864"/>
                <a:gd name="connsiteY1" fmla="*/ 183822 h 604358"/>
                <a:gd name="connsiteX2" fmla="*/ 0 w 4745864"/>
                <a:gd name="connsiteY2" fmla="*/ 554410 h 604358"/>
                <a:gd name="connsiteX0" fmla="*/ 2882041 w 2882041"/>
                <a:gd name="connsiteY0" fmla="*/ 0 h 964501"/>
                <a:gd name="connsiteX1" fmla="*/ 1720263 w 2882041"/>
                <a:gd name="connsiteY1" fmla="*/ 543965 h 964501"/>
                <a:gd name="connsiteX2" fmla="*/ 0 w 2882041"/>
                <a:gd name="connsiteY2" fmla="*/ 914553 h 964501"/>
                <a:gd name="connsiteX0" fmla="*/ 1261155 w 1261155"/>
                <a:gd name="connsiteY0" fmla="*/ 0 h 1428745"/>
                <a:gd name="connsiteX1" fmla="*/ 99377 w 1261155"/>
                <a:gd name="connsiteY1" fmla="*/ 543965 h 1428745"/>
                <a:gd name="connsiteX2" fmla="*/ 287312 w 1261155"/>
                <a:gd name="connsiteY2" fmla="*/ 1403978 h 1428745"/>
                <a:gd name="connsiteX0" fmla="*/ 1266881 w 1266881"/>
                <a:gd name="connsiteY0" fmla="*/ 0 h 1403978"/>
                <a:gd name="connsiteX1" fmla="*/ 105103 w 1266881"/>
                <a:gd name="connsiteY1" fmla="*/ 543965 h 1403978"/>
                <a:gd name="connsiteX2" fmla="*/ 293038 w 1266881"/>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1799494 w 1799494"/>
                <a:gd name="connsiteY0" fmla="*/ 0 h 1403978"/>
                <a:gd name="connsiteX1" fmla="*/ 105194 w 1799494"/>
                <a:gd name="connsiteY1" fmla="*/ 700950 h 1403978"/>
                <a:gd name="connsiteX2" fmla="*/ 825651 w 1799494"/>
                <a:gd name="connsiteY2" fmla="*/ 1403978 h 1403978"/>
                <a:gd name="connsiteX0" fmla="*/ 2345495 w 2345495"/>
                <a:gd name="connsiteY0" fmla="*/ 0 h 1403978"/>
                <a:gd name="connsiteX1" fmla="*/ 651195 w 2345495"/>
                <a:gd name="connsiteY1" fmla="*/ 700950 h 1403978"/>
                <a:gd name="connsiteX2" fmla="*/ 1371652 w 2345495"/>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973842 w 973842"/>
                <a:gd name="connsiteY0" fmla="*/ 0 h 1403978"/>
                <a:gd name="connsiteX1" fmla="*/ -1 w 973842"/>
                <a:gd name="connsiteY1" fmla="*/ 1403978 h 1403978"/>
                <a:gd name="connsiteX0" fmla="*/ 2135117 w 2135117"/>
                <a:gd name="connsiteY0" fmla="*/ 0 h 1403978"/>
                <a:gd name="connsiteX1" fmla="*/ 1161274 w 2135117"/>
                <a:gd name="connsiteY1" fmla="*/ 1403978 h 1403978"/>
                <a:gd name="connsiteX0" fmla="*/ 1906278 w 2099672"/>
                <a:gd name="connsiteY0" fmla="*/ 0 h 1403978"/>
                <a:gd name="connsiteX1" fmla="*/ 932435 w 2099672"/>
                <a:gd name="connsiteY1" fmla="*/ 1403978 h 1403978"/>
                <a:gd name="connsiteX0" fmla="*/ 508269 w 1235531"/>
                <a:gd name="connsiteY0" fmla="*/ 0 h 607508"/>
                <a:gd name="connsiteX1" fmla="*/ 1235530 w 1235531"/>
                <a:gd name="connsiteY1" fmla="*/ 607508 h 607508"/>
                <a:gd name="connsiteX0" fmla="*/ 535112 w 1262374"/>
                <a:gd name="connsiteY0" fmla="*/ 0 h 607508"/>
                <a:gd name="connsiteX1" fmla="*/ 1262373 w 1262374"/>
                <a:gd name="connsiteY1" fmla="*/ 607508 h 607508"/>
                <a:gd name="connsiteX0" fmla="*/ 1 w 998515"/>
                <a:gd name="connsiteY0" fmla="*/ 0 h 607508"/>
                <a:gd name="connsiteX1" fmla="*/ 727262 w 998515"/>
                <a:gd name="connsiteY1" fmla="*/ 607508 h 607508"/>
                <a:gd name="connsiteX0" fmla="*/ 81801 w 809063"/>
                <a:gd name="connsiteY0" fmla="*/ 0 h 607508"/>
                <a:gd name="connsiteX1" fmla="*/ 809062 w 809063"/>
                <a:gd name="connsiteY1" fmla="*/ 607508 h 607508"/>
              </a:gdLst>
              <a:ahLst/>
              <a:cxnLst>
                <a:cxn ang="0">
                  <a:pos x="connsiteX0" y="connsiteY0"/>
                </a:cxn>
                <a:cxn ang="0">
                  <a:pos x="connsiteX1" y="connsiteY1"/>
                </a:cxn>
              </a:cxnLst>
              <a:rect l="l" t="t" r="r" b="b"/>
              <a:pathLst>
                <a:path w="809063" h="607508">
                  <a:moveTo>
                    <a:pt x="81801" y="0"/>
                  </a:moveTo>
                  <a:cubicBezTo>
                    <a:pt x="1186116" y="360027"/>
                    <a:pt x="-1137299" y="440404"/>
                    <a:pt x="809062" y="607508"/>
                  </a:cubicBezTo>
                </a:path>
              </a:pathLst>
            </a:custGeom>
            <a:noFill/>
            <a:ln w="19050">
              <a:solidFill>
                <a:srgbClr val="F6457D"/>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sz="2800" dirty="0">
                <a:solidFill>
                  <a:schemeClr val="tx1"/>
                </a:solidFill>
                <a:latin typeface="Calibri" panose="020F0502020204030204" pitchFamily="34" charset="0"/>
                <a:cs typeface="Calibri" panose="020F0502020204030204" pitchFamily="34" charset="0"/>
              </a:endParaRPr>
            </a:p>
          </p:txBody>
        </p:sp>
        <p:sp>
          <p:nvSpPr>
            <p:cNvPr id="69" name="مربع نص 68">
              <a:extLst>
                <a:ext uri="{FF2B5EF4-FFF2-40B4-BE49-F238E27FC236}">
                  <a16:creationId xmlns:a16="http://schemas.microsoft.com/office/drawing/2014/main" id="{124EC8E7-37B4-32C5-C807-2ACA69D8C3FD}"/>
                </a:ext>
              </a:extLst>
            </p:cNvPr>
            <p:cNvSpPr txBox="1"/>
            <p:nvPr/>
          </p:nvSpPr>
          <p:spPr>
            <a:xfrm>
              <a:off x="4001637" y="4638578"/>
              <a:ext cx="1333001" cy="523220"/>
            </a:xfrm>
            <a:prstGeom prst="rect">
              <a:avLst/>
            </a:prstGeom>
            <a:noFill/>
          </p:spPr>
          <p:txBody>
            <a:bodyPr wrap="square">
              <a:spAutoFit/>
            </a:bodyPr>
            <a:lstStyle/>
            <a:p>
              <a:pPr algn="ctr" rtl="1"/>
              <a:r>
                <a:rPr lang="ar-SY" sz="2800" b="1" i="0" u="none" strike="noStrike" baseline="0" dirty="0">
                  <a:solidFill>
                    <a:srgbClr val="F8749E"/>
                  </a:solidFill>
                  <a:latin typeface="Calibri" panose="020F0502020204030204" pitchFamily="34" charset="0"/>
                  <a:cs typeface="Calibri" panose="020F0502020204030204" pitchFamily="34" charset="0"/>
                </a:rPr>
                <a:t>الخاصية</a:t>
              </a:r>
              <a:endParaRPr lang="en-US" sz="2800" b="1" dirty="0">
                <a:solidFill>
                  <a:srgbClr val="F8749E"/>
                </a:solidFill>
                <a:latin typeface="Calibri" panose="020F0502020204030204" pitchFamily="34" charset="0"/>
                <a:cs typeface="Calibri" panose="020F0502020204030204" pitchFamily="34" charset="0"/>
              </a:endParaRPr>
            </a:p>
          </p:txBody>
        </p:sp>
      </p:grpSp>
      <p:grpSp>
        <p:nvGrpSpPr>
          <p:cNvPr id="82" name="مجموعة 81">
            <a:extLst>
              <a:ext uri="{FF2B5EF4-FFF2-40B4-BE49-F238E27FC236}">
                <a16:creationId xmlns:a16="http://schemas.microsoft.com/office/drawing/2014/main" id="{D6A51799-3406-F2CD-8CF0-BC58AC2B4920}"/>
              </a:ext>
            </a:extLst>
          </p:cNvPr>
          <p:cNvGrpSpPr/>
          <p:nvPr/>
        </p:nvGrpSpPr>
        <p:grpSpPr>
          <a:xfrm>
            <a:off x="6034168" y="3858411"/>
            <a:ext cx="1542736" cy="2229401"/>
            <a:chOff x="5342123" y="3762846"/>
            <a:chExt cx="1542736" cy="2229401"/>
          </a:xfrm>
        </p:grpSpPr>
        <p:sp>
          <p:nvSpPr>
            <p:cNvPr id="73" name="Freeform: Shape 32">
              <a:extLst>
                <a:ext uri="{FF2B5EF4-FFF2-40B4-BE49-F238E27FC236}">
                  <a16:creationId xmlns:a16="http://schemas.microsoft.com/office/drawing/2014/main" id="{44ABAED9-7F1F-22B2-D70D-1A01001418A3}"/>
                </a:ext>
              </a:extLst>
            </p:cNvPr>
            <p:cNvSpPr/>
            <p:nvPr/>
          </p:nvSpPr>
          <p:spPr>
            <a:xfrm rot="10800000" flipH="1">
              <a:off x="5776240" y="3762846"/>
              <a:ext cx="425947" cy="1654302"/>
            </a:xfrm>
            <a:custGeom>
              <a:avLst/>
              <a:gdLst>
                <a:gd name="connsiteX0" fmla="*/ 0 w 3900487"/>
                <a:gd name="connsiteY0" fmla="*/ 0 h 1328737"/>
                <a:gd name="connsiteX1" fmla="*/ 3043237 w 3900487"/>
                <a:gd name="connsiteY1" fmla="*/ 528637 h 1328737"/>
                <a:gd name="connsiteX2" fmla="*/ 3900487 w 3900487"/>
                <a:gd name="connsiteY2" fmla="*/ 1328737 h 1328737"/>
                <a:gd name="connsiteX0" fmla="*/ 0 w 3145474"/>
                <a:gd name="connsiteY0" fmla="*/ 0 h 812927"/>
                <a:gd name="connsiteX1" fmla="*/ 3043237 w 3145474"/>
                <a:gd name="connsiteY1" fmla="*/ 528637 h 812927"/>
                <a:gd name="connsiteX2" fmla="*/ 1130117 w 3145474"/>
                <a:gd name="connsiteY2" fmla="*/ 812927 h 812927"/>
                <a:gd name="connsiteX0" fmla="*/ 0 w 2265397"/>
                <a:gd name="connsiteY0" fmla="*/ 0 h 812927"/>
                <a:gd name="connsiteX1" fmla="*/ 2119781 w 2265397"/>
                <a:gd name="connsiteY1" fmla="*/ 306130 h 812927"/>
                <a:gd name="connsiteX2" fmla="*/ 1130117 w 2265397"/>
                <a:gd name="connsiteY2" fmla="*/ 812927 h 812927"/>
                <a:gd name="connsiteX0" fmla="*/ 0 w 2312911"/>
                <a:gd name="connsiteY0" fmla="*/ 0 h 812927"/>
                <a:gd name="connsiteX1" fmla="*/ 2119781 w 2312911"/>
                <a:gd name="connsiteY1" fmla="*/ 306130 h 812927"/>
                <a:gd name="connsiteX2" fmla="*/ 1130117 w 2312911"/>
                <a:gd name="connsiteY2" fmla="*/ 812927 h 812927"/>
                <a:gd name="connsiteX0" fmla="*/ 2739898 w 2985625"/>
                <a:gd name="connsiteY0" fmla="*/ 0 h 2237727"/>
                <a:gd name="connsiteX1" fmla="*/ 989664 w 2985625"/>
                <a:gd name="connsiteY1" fmla="*/ 1730930 h 2237727"/>
                <a:gd name="connsiteX2" fmla="*/ 0 w 2985625"/>
                <a:gd name="connsiteY2" fmla="*/ 2237727 h 2237727"/>
                <a:gd name="connsiteX0" fmla="*/ 4255701 w 4255701"/>
                <a:gd name="connsiteY0" fmla="*/ 0 h 2237727"/>
                <a:gd name="connsiteX1" fmla="*/ 2505467 w 4255701"/>
                <a:gd name="connsiteY1" fmla="*/ 1730930 h 2237727"/>
                <a:gd name="connsiteX2" fmla="*/ 1515803 w 4255701"/>
                <a:gd name="connsiteY2" fmla="*/ 2237727 h 2237727"/>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5716834 w 5716834"/>
                <a:gd name="connsiteY0" fmla="*/ 0 h 1350792"/>
                <a:gd name="connsiteX1" fmla="*/ 2520660 w 5716834"/>
                <a:gd name="connsiteY1" fmla="*/ 1323844 h 1350792"/>
                <a:gd name="connsiteX2" fmla="*/ 0 w 5716834"/>
                <a:gd name="connsiteY2" fmla="*/ 998771 h 1350792"/>
                <a:gd name="connsiteX0" fmla="*/ 3940217 w 4282551"/>
                <a:gd name="connsiteY0" fmla="*/ 0 h 943706"/>
                <a:gd name="connsiteX1" fmla="*/ 3125591 w 4282551"/>
                <a:gd name="connsiteY1" fmla="*/ 916758 h 943706"/>
                <a:gd name="connsiteX2" fmla="*/ 604931 w 4282551"/>
                <a:gd name="connsiteY2" fmla="*/ 591685 h 943706"/>
                <a:gd name="connsiteX0" fmla="*/ 4676582 w 4676581"/>
                <a:gd name="connsiteY0" fmla="*/ 0 h 591685"/>
                <a:gd name="connsiteX1" fmla="*/ 1863157 w 4676581"/>
                <a:gd name="connsiteY1" fmla="*/ 241970 h 591685"/>
                <a:gd name="connsiteX2" fmla="*/ 1341296 w 4676581"/>
                <a:gd name="connsiteY2" fmla="*/ 591685 h 591685"/>
                <a:gd name="connsiteX0" fmla="*/ 4566556 w 4566555"/>
                <a:gd name="connsiteY0" fmla="*/ 0 h 591685"/>
                <a:gd name="connsiteX1" fmla="*/ 1753131 w 4566555"/>
                <a:gd name="connsiteY1" fmla="*/ 241970 h 591685"/>
                <a:gd name="connsiteX2" fmla="*/ 1231270 w 4566555"/>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4223053 w 4223052"/>
                <a:gd name="connsiteY0" fmla="*/ 0 h 483276"/>
                <a:gd name="connsiteX1" fmla="*/ 1409628 w 4223052"/>
                <a:gd name="connsiteY1" fmla="*/ 241970 h 483276"/>
                <a:gd name="connsiteX2" fmla="*/ 0 w 4223052"/>
                <a:gd name="connsiteY2" fmla="*/ 483276 h 483276"/>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79132"/>
                <a:gd name="connsiteX1" fmla="*/ 1409628 w 3680825"/>
                <a:gd name="connsiteY1" fmla="*/ 467637 h 779132"/>
                <a:gd name="connsiteX2" fmla="*/ 0 w 3680825"/>
                <a:gd name="connsiteY2" fmla="*/ 708943 h 779132"/>
                <a:gd name="connsiteX0" fmla="*/ 3680825 w 3680825"/>
                <a:gd name="connsiteY0" fmla="*/ 0 h 779132"/>
                <a:gd name="connsiteX1" fmla="*/ 1409628 w 3680825"/>
                <a:gd name="connsiteY1" fmla="*/ 467637 h 779132"/>
                <a:gd name="connsiteX2" fmla="*/ 0 w 3680825"/>
                <a:gd name="connsiteY2" fmla="*/ 708943 h 779132"/>
                <a:gd name="connsiteX0" fmla="*/ 3680825 w 3769664"/>
                <a:gd name="connsiteY0" fmla="*/ 0 h 779132"/>
                <a:gd name="connsiteX1" fmla="*/ 1409628 w 3769664"/>
                <a:gd name="connsiteY1" fmla="*/ 467637 h 779132"/>
                <a:gd name="connsiteX2" fmla="*/ 0 w 3769664"/>
                <a:gd name="connsiteY2" fmla="*/ 708943 h 779132"/>
                <a:gd name="connsiteX0" fmla="*/ 3680825 w 3769664"/>
                <a:gd name="connsiteY0" fmla="*/ 0 h 643068"/>
                <a:gd name="connsiteX1" fmla="*/ 1409628 w 3769664"/>
                <a:gd name="connsiteY1" fmla="*/ 331573 h 643068"/>
                <a:gd name="connsiteX2" fmla="*/ 0 w 3769664"/>
                <a:gd name="connsiteY2" fmla="*/ 572879 h 643068"/>
                <a:gd name="connsiteX0" fmla="*/ 4745864 w 4816547"/>
                <a:gd name="connsiteY0" fmla="*/ 0 h 624599"/>
                <a:gd name="connsiteX1" fmla="*/ 1409628 w 4816547"/>
                <a:gd name="connsiteY1" fmla="*/ 313104 h 624599"/>
                <a:gd name="connsiteX2" fmla="*/ 0 w 4816547"/>
                <a:gd name="connsiteY2" fmla="*/ 554410 h 624599"/>
                <a:gd name="connsiteX0" fmla="*/ 4745864 w 4745864"/>
                <a:gd name="connsiteY0" fmla="*/ 0 h 624599"/>
                <a:gd name="connsiteX1" fmla="*/ 1409628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1624"/>
                <a:gd name="connsiteX1" fmla="*/ 1409627 w 4745864"/>
                <a:gd name="connsiteY1" fmla="*/ 313104 h 621624"/>
                <a:gd name="connsiteX2" fmla="*/ 0 w 4745864"/>
                <a:gd name="connsiteY2" fmla="*/ 554410 h 621624"/>
                <a:gd name="connsiteX0" fmla="*/ 4745864 w 4745864"/>
                <a:gd name="connsiteY0" fmla="*/ 0 h 604358"/>
                <a:gd name="connsiteX1" fmla="*/ 1720263 w 4745864"/>
                <a:gd name="connsiteY1" fmla="*/ 183822 h 604358"/>
                <a:gd name="connsiteX2" fmla="*/ 0 w 4745864"/>
                <a:gd name="connsiteY2" fmla="*/ 554410 h 604358"/>
                <a:gd name="connsiteX0" fmla="*/ 4745864 w 4745864"/>
                <a:gd name="connsiteY0" fmla="*/ 0 h 604358"/>
                <a:gd name="connsiteX1" fmla="*/ 1720263 w 4745864"/>
                <a:gd name="connsiteY1" fmla="*/ 183822 h 604358"/>
                <a:gd name="connsiteX2" fmla="*/ 0 w 4745864"/>
                <a:gd name="connsiteY2" fmla="*/ 554410 h 604358"/>
                <a:gd name="connsiteX0" fmla="*/ 2882041 w 2882041"/>
                <a:gd name="connsiteY0" fmla="*/ 0 h 964501"/>
                <a:gd name="connsiteX1" fmla="*/ 1720263 w 2882041"/>
                <a:gd name="connsiteY1" fmla="*/ 543965 h 964501"/>
                <a:gd name="connsiteX2" fmla="*/ 0 w 2882041"/>
                <a:gd name="connsiteY2" fmla="*/ 914553 h 964501"/>
                <a:gd name="connsiteX0" fmla="*/ 1261155 w 1261155"/>
                <a:gd name="connsiteY0" fmla="*/ 0 h 1428745"/>
                <a:gd name="connsiteX1" fmla="*/ 99377 w 1261155"/>
                <a:gd name="connsiteY1" fmla="*/ 543965 h 1428745"/>
                <a:gd name="connsiteX2" fmla="*/ 287312 w 1261155"/>
                <a:gd name="connsiteY2" fmla="*/ 1403978 h 1428745"/>
                <a:gd name="connsiteX0" fmla="*/ 1266881 w 1266881"/>
                <a:gd name="connsiteY0" fmla="*/ 0 h 1403978"/>
                <a:gd name="connsiteX1" fmla="*/ 105103 w 1266881"/>
                <a:gd name="connsiteY1" fmla="*/ 543965 h 1403978"/>
                <a:gd name="connsiteX2" fmla="*/ 293038 w 1266881"/>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1799494 w 1799494"/>
                <a:gd name="connsiteY0" fmla="*/ 0 h 1403978"/>
                <a:gd name="connsiteX1" fmla="*/ 105194 w 1799494"/>
                <a:gd name="connsiteY1" fmla="*/ 700950 h 1403978"/>
                <a:gd name="connsiteX2" fmla="*/ 825651 w 1799494"/>
                <a:gd name="connsiteY2" fmla="*/ 1403978 h 1403978"/>
                <a:gd name="connsiteX0" fmla="*/ 2345495 w 2345495"/>
                <a:gd name="connsiteY0" fmla="*/ 0 h 1403978"/>
                <a:gd name="connsiteX1" fmla="*/ 651195 w 2345495"/>
                <a:gd name="connsiteY1" fmla="*/ 700950 h 1403978"/>
                <a:gd name="connsiteX2" fmla="*/ 1371652 w 2345495"/>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973842 w 973842"/>
                <a:gd name="connsiteY0" fmla="*/ 0 h 1403978"/>
                <a:gd name="connsiteX1" fmla="*/ -1 w 973842"/>
                <a:gd name="connsiteY1" fmla="*/ 1403978 h 1403978"/>
                <a:gd name="connsiteX0" fmla="*/ 2135117 w 2135117"/>
                <a:gd name="connsiteY0" fmla="*/ 0 h 1403978"/>
                <a:gd name="connsiteX1" fmla="*/ 1161274 w 2135117"/>
                <a:gd name="connsiteY1" fmla="*/ 1403978 h 1403978"/>
                <a:gd name="connsiteX0" fmla="*/ 1906278 w 2099672"/>
                <a:gd name="connsiteY0" fmla="*/ 0 h 1403978"/>
                <a:gd name="connsiteX1" fmla="*/ 932435 w 2099672"/>
                <a:gd name="connsiteY1" fmla="*/ 1403978 h 1403978"/>
                <a:gd name="connsiteX0" fmla="*/ 508269 w 1235531"/>
                <a:gd name="connsiteY0" fmla="*/ 0 h 607508"/>
                <a:gd name="connsiteX1" fmla="*/ 1235530 w 1235531"/>
                <a:gd name="connsiteY1" fmla="*/ 607508 h 607508"/>
                <a:gd name="connsiteX0" fmla="*/ 535112 w 1262374"/>
                <a:gd name="connsiteY0" fmla="*/ 0 h 607508"/>
                <a:gd name="connsiteX1" fmla="*/ 1262373 w 1262374"/>
                <a:gd name="connsiteY1" fmla="*/ 607508 h 607508"/>
                <a:gd name="connsiteX0" fmla="*/ 1 w 998515"/>
                <a:gd name="connsiteY0" fmla="*/ 0 h 607508"/>
                <a:gd name="connsiteX1" fmla="*/ 727262 w 998515"/>
                <a:gd name="connsiteY1" fmla="*/ 607508 h 607508"/>
                <a:gd name="connsiteX0" fmla="*/ 81801 w 809063"/>
                <a:gd name="connsiteY0" fmla="*/ 0 h 607508"/>
                <a:gd name="connsiteX1" fmla="*/ 809062 w 809063"/>
                <a:gd name="connsiteY1" fmla="*/ 607508 h 607508"/>
                <a:gd name="connsiteX0" fmla="*/ 6474668 w 6566527"/>
                <a:gd name="connsiteY0" fmla="*/ 0 h 802201"/>
                <a:gd name="connsiteX1" fmla="*/ 269926 w 6566527"/>
                <a:gd name="connsiteY1" fmla="*/ 802201 h 802201"/>
                <a:gd name="connsiteX0" fmla="*/ 2882265 w 3029996"/>
                <a:gd name="connsiteY0" fmla="*/ 0 h 775652"/>
                <a:gd name="connsiteX1" fmla="*/ 419955 w 3029996"/>
                <a:gd name="connsiteY1" fmla="*/ 775652 h 775652"/>
                <a:gd name="connsiteX0" fmla="*/ 2564483 w 2720904"/>
                <a:gd name="connsiteY0" fmla="*/ 0 h 1182737"/>
                <a:gd name="connsiteX1" fmla="*/ 442394 w 2720904"/>
                <a:gd name="connsiteY1" fmla="*/ 1182737 h 1182737"/>
                <a:gd name="connsiteX0" fmla="*/ 2122089 w 2717622"/>
                <a:gd name="connsiteY0" fmla="*/ 0 h 1197003"/>
                <a:gd name="connsiteX1" fmla="*/ 0 w 2717622"/>
                <a:gd name="connsiteY1" fmla="*/ 1182737 h 1197003"/>
                <a:gd name="connsiteX0" fmla="*/ 2547365 w 3040782"/>
                <a:gd name="connsiteY0" fmla="*/ 0 h 1556243"/>
                <a:gd name="connsiteX1" fmla="*/ 0 w 3040782"/>
                <a:gd name="connsiteY1" fmla="*/ 1545573 h 1556243"/>
                <a:gd name="connsiteX0" fmla="*/ 506039 w 1786572"/>
                <a:gd name="connsiteY0" fmla="*/ 0 h 1600172"/>
                <a:gd name="connsiteX1" fmla="*/ 0 w 1786572"/>
                <a:gd name="connsiteY1" fmla="*/ 1589821 h 1600172"/>
                <a:gd name="connsiteX0" fmla="*/ 506039 w 1476428"/>
                <a:gd name="connsiteY0" fmla="*/ 0 h 1600956"/>
                <a:gd name="connsiteX1" fmla="*/ 0 w 1476428"/>
                <a:gd name="connsiteY1" fmla="*/ 1589821 h 1600956"/>
                <a:gd name="connsiteX0" fmla="*/ 506039 w 1260445"/>
                <a:gd name="connsiteY0" fmla="*/ 0 h 1600485"/>
                <a:gd name="connsiteX1" fmla="*/ 0 w 1260445"/>
                <a:gd name="connsiteY1" fmla="*/ 1589821 h 1600485"/>
                <a:gd name="connsiteX0" fmla="*/ 761205 w 1327387"/>
                <a:gd name="connsiteY0" fmla="*/ 0 h 1582918"/>
                <a:gd name="connsiteX1" fmla="*/ 0 w 1327387"/>
                <a:gd name="connsiteY1" fmla="*/ 1572121 h 1582918"/>
                <a:gd name="connsiteX0" fmla="*/ 105088 w 1634480"/>
                <a:gd name="connsiteY0" fmla="*/ 0 h 1872161"/>
                <a:gd name="connsiteX1" fmla="*/ 577184 w 1634480"/>
                <a:gd name="connsiteY1" fmla="*/ 1863201 h 1872161"/>
                <a:gd name="connsiteX0" fmla="*/ 747422 w 2031450"/>
                <a:gd name="connsiteY0" fmla="*/ 0 h 1872037"/>
                <a:gd name="connsiteX1" fmla="*/ 1219518 w 2031450"/>
                <a:gd name="connsiteY1" fmla="*/ 1863201 h 1872037"/>
                <a:gd name="connsiteX0" fmla="*/ 886752 w 1697715"/>
                <a:gd name="connsiteY0" fmla="*/ 0 h 1863201"/>
                <a:gd name="connsiteX1" fmla="*/ 1358848 w 1697715"/>
                <a:gd name="connsiteY1" fmla="*/ 1863201 h 1863201"/>
                <a:gd name="connsiteX0" fmla="*/ 563117 w 1426339"/>
                <a:gd name="connsiteY0" fmla="*/ 0 h 1863201"/>
                <a:gd name="connsiteX1" fmla="*/ 1035213 w 1426339"/>
                <a:gd name="connsiteY1" fmla="*/ 1863201 h 1863201"/>
              </a:gdLst>
              <a:ahLst/>
              <a:cxnLst>
                <a:cxn ang="0">
                  <a:pos x="connsiteX0" y="connsiteY0"/>
                </a:cxn>
                <a:cxn ang="0">
                  <a:pos x="connsiteX1" y="connsiteY1"/>
                </a:cxn>
              </a:cxnLst>
              <a:rect l="l" t="t" r="r" b="b"/>
              <a:pathLst>
                <a:path w="1426339" h="1863201">
                  <a:moveTo>
                    <a:pt x="563117" y="0"/>
                  </a:moveTo>
                  <a:cubicBezTo>
                    <a:pt x="-1437084" y="865152"/>
                    <a:pt x="2661174" y="1496445"/>
                    <a:pt x="1035213" y="1863201"/>
                  </a:cubicBezTo>
                </a:path>
              </a:pathLst>
            </a:custGeom>
            <a:noFill/>
            <a:ln w="19050" cap="flat" cmpd="sng" algn="ctr">
              <a:solidFill>
                <a:srgbClr val="F2DE5F"/>
              </a:solidFill>
              <a:prstDash val="solid"/>
              <a:miter lim="800000"/>
              <a:headEnd type="oval" w="med" len="med"/>
              <a:tailEnd type="oval" w="med" len="me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Y"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76" name="مربع نص 75">
              <a:extLst>
                <a:ext uri="{FF2B5EF4-FFF2-40B4-BE49-F238E27FC236}">
                  <a16:creationId xmlns:a16="http://schemas.microsoft.com/office/drawing/2014/main" id="{EDAE3E3F-B6C3-2FB3-EA45-27B7EA8DB53F}"/>
                </a:ext>
              </a:extLst>
            </p:cNvPr>
            <p:cNvSpPr txBox="1"/>
            <p:nvPr/>
          </p:nvSpPr>
          <p:spPr>
            <a:xfrm>
              <a:off x="5342123" y="5469027"/>
              <a:ext cx="1542736" cy="523220"/>
            </a:xfrm>
            <a:prstGeom prst="rect">
              <a:avLst/>
            </a:prstGeom>
            <a:noFill/>
          </p:spPr>
          <p:txBody>
            <a:bodyPr wrap="square">
              <a:spAutoFit/>
            </a:bodyPr>
            <a:lstStyle/>
            <a:p>
              <a:pPr algn="ctr" rtl="1"/>
              <a:r>
                <a:rPr lang="ar-SY" sz="2800" b="1" dirty="0">
                  <a:solidFill>
                    <a:srgbClr val="F2DE5F"/>
                  </a:solidFill>
                  <a:latin typeface="Calibri" panose="020F0502020204030204" pitchFamily="34" charset="0"/>
                  <a:cs typeface="Calibri" panose="020F0502020204030204" pitchFamily="34" charset="0"/>
                </a:rPr>
                <a:t>القيمة</a:t>
              </a:r>
              <a:endParaRPr lang="en-US" sz="2800" b="1" dirty="0">
                <a:solidFill>
                  <a:srgbClr val="F2DE5F"/>
                </a:solidFill>
                <a:latin typeface="Calibri" panose="020F0502020204030204" pitchFamily="34" charset="0"/>
                <a:cs typeface="Calibri" panose="020F0502020204030204" pitchFamily="34" charset="0"/>
              </a:endParaRPr>
            </a:p>
          </p:txBody>
        </p:sp>
      </p:grpSp>
      <p:pic>
        <p:nvPicPr>
          <p:cNvPr id="85" name="صورة 84">
            <a:extLst>
              <a:ext uri="{FF2B5EF4-FFF2-40B4-BE49-F238E27FC236}">
                <a16:creationId xmlns:a16="http://schemas.microsoft.com/office/drawing/2014/main" id="{1F528839-A4B3-89F6-BF94-3BAA8457C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734" y="2573510"/>
            <a:ext cx="2384175" cy="2466388"/>
          </a:xfrm>
          <a:prstGeom prst="rect">
            <a:avLst/>
          </a:prstGeom>
        </p:spPr>
      </p:pic>
    </p:spTree>
    <p:extLst>
      <p:ext uri="{BB962C8B-B14F-4D97-AF65-F5344CB8AC3E}">
        <p14:creationId xmlns:p14="http://schemas.microsoft.com/office/powerpoint/2010/main" val="3411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par>
                                <p:cTn id="13" presetID="10"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أنواع ملفات صفحات التنسيق النمطية</a:t>
              </a:r>
            </a:p>
          </p:txBody>
        </p:sp>
      </p:grpSp>
      <p:sp>
        <p:nvSpPr>
          <p:cNvPr id="5" name="no">
            <a:extLst>
              <a:ext uri="{FF2B5EF4-FFF2-40B4-BE49-F238E27FC236}">
                <a16:creationId xmlns:a16="http://schemas.microsoft.com/office/drawing/2014/main" id="{527D903C-89CD-BE13-E826-CB6BB32954D7}"/>
              </a:ext>
            </a:extLst>
          </p:cNvPr>
          <p:cNvSpPr txBox="1"/>
          <p:nvPr/>
        </p:nvSpPr>
        <p:spPr>
          <a:xfrm>
            <a:off x="2063416" y="1522922"/>
            <a:ext cx="1082349" cy="2215991"/>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C33726"/>
                </a:solidFill>
                <a:effectLst/>
                <a:uLnTx/>
                <a:uFillTx/>
                <a:latin typeface="Calibri" panose="020F0502020204030204"/>
                <a:ea typeface="+mn-ea"/>
                <a:cs typeface="+mn-cs"/>
              </a:rPr>
              <a:t>1</a:t>
            </a:r>
            <a:endParaRPr kumimoji="0" lang="ar-EG" sz="13800" b="0" i="0" u="none" strike="noStrike" kern="1200" cap="none" spc="0" normalizeH="0" baseline="0" noProof="0" dirty="0">
              <a:ln>
                <a:noFill/>
              </a:ln>
              <a:solidFill>
                <a:srgbClr val="C33726"/>
              </a:solidFill>
              <a:effectLst/>
              <a:uLnTx/>
              <a:uFillTx/>
              <a:latin typeface="Calibri" panose="020F0502020204030204"/>
              <a:ea typeface="+mn-ea"/>
              <a:cs typeface="Arial" panose="020B0604020202020204" pitchFamily="34" charset="0"/>
            </a:endParaRPr>
          </a:p>
        </p:txBody>
      </p:sp>
      <p:grpSp>
        <p:nvGrpSpPr>
          <p:cNvPr id="6" name="par">
            <a:extLst>
              <a:ext uri="{FF2B5EF4-FFF2-40B4-BE49-F238E27FC236}">
                <a16:creationId xmlns:a16="http://schemas.microsoft.com/office/drawing/2014/main" id="{CA15EA98-15D9-21EB-6258-89719CC7945F}"/>
              </a:ext>
            </a:extLst>
          </p:cNvPr>
          <p:cNvGrpSpPr/>
          <p:nvPr/>
        </p:nvGrpSpPr>
        <p:grpSpPr>
          <a:xfrm rot="20128648">
            <a:off x="1540559" y="2792251"/>
            <a:ext cx="2795452" cy="1445769"/>
            <a:chOff x="3457302" y="1481958"/>
            <a:chExt cx="2795452" cy="1445769"/>
          </a:xfrm>
        </p:grpSpPr>
        <p:sp>
          <p:nvSpPr>
            <p:cNvPr id="7" name="شكل بيضاوي 6">
              <a:extLst>
                <a:ext uri="{FF2B5EF4-FFF2-40B4-BE49-F238E27FC236}">
                  <a16:creationId xmlns:a16="http://schemas.microsoft.com/office/drawing/2014/main" id="{17997F74-8878-9F69-0B4E-3187F9D56CC7}"/>
                </a:ext>
              </a:extLst>
            </p:cNvPr>
            <p:cNvSpPr/>
            <p:nvPr/>
          </p:nvSpPr>
          <p:spPr>
            <a:xfrm>
              <a:off x="3457303" y="1481958"/>
              <a:ext cx="2795451" cy="544168"/>
            </a:xfrm>
            <a:prstGeom prst="ellipse">
              <a:avLst/>
            </a:prstGeom>
            <a:solidFill>
              <a:schemeClr val="tx1">
                <a:alpha val="5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مستطيل 7">
              <a:extLst>
                <a:ext uri="{FF2B5EF4-FFF2-40B4-BE49-F238E27FC236}">
                  <a16:creationId xmlns:a16="http://schemas.microsoft.com/office/drawing/2014/main" id="{499BB5B2-D9E2-6F2A-F233-0DC7A1D7D83A}"/>
                </a:ext>
              </a:extLst>
            </p:cNvPr>
            <p:cNvSpPr/>
            <p:nvPr/>
          </p:nvSpPr>
          <p:spPr>
            <a:xfrm>
              <a:off x="3457302" y="1717596"/>
              <a:ext cx="2795451" cy="1210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grpSp>
      <p:sp>
        <p:nvSpPr>
          <p:cNvPr id="10" name="text">
            <a:extLst>
              <a:ext uri="{FF2B5EF4-FFF2-40B4-BE49-F238E27FC236}">
                <a16:creationId xmlns:a16="http://schemas.microsoft.com/office/drawing/2014/main" id="{0B4E9169-FAF4-A7BD-FE7D-EED9016BB353}"/>
              </a:ext>
            </a:extLst>
          </p:cNvPr>
          <p:cNvSpPr txBox="1"/>
          <p:nvPr/>
        </p:nvSpPr>
        <p:spPr>
          <a:xfrm>
            <a:off x="2469422" y="3184915"/>
            <a:ext cx="1764138" cy="1384995"/>
          </a:xfrm>
          <a:prstGeom prst="rect">
            <a:avLst/>
          </a:prstGeom>
          <a:noFill/>
        </p:spPr>
        <p:txBody>
          <a:bodyPr wrap="square" rtlCol="1">
            <a:spAutoFit/>
          </a:bodyPr>
          <a:lstStyle/>
          <a:p>
            <a:pPr lvl="0" algn="ctr" rtl="0">
              <a:defRPr/>
            </a:pPr>
            <a:r>
              <a:rPr lang="en-US" sz="2400" b="1" kern="0" dirty="0">
                <a:solidFill>
                  <a:srgbClr val="C33726"/>
                </a:solidFill>
                <a:latin typeface="Calibri" panose="020F0502020204030204" pitchFamily="34" charset="0"/>
                <a:cs typeface="Calibri"/>
                <a:sym typeface="Arial"/>
              </a:rPr>
              <a:t>External CSS</a:t>
            </a:r>
          </a:p>
          <a:p>
            <a:pPr lvl="0" algn="ctr" rtl="0">
              <a:defRPr/>
            </a:pPr>
            <a:r>
              <a:rPr lang="ar-SY" sz="2000" b="1" kern="0" dirty="0">
                <a:solidFill>
                  <a:srgbClr val="2A2828"/>
                </a:solidFill>
                <a:latin typeface="Calibri" panose="020F0502020204030204" pitchFamily="34" charset="0"/>
                <a:cs typeface="Calibri"/>
                <a:sym typeface="Arial"/>
              </a:rPr>
              <a:t>ملفات صفحات التنسيق النمطية الخارجية</a:t>
            </a:r>
            <a:endParaRPr lang="en-US" sz="2000" b="1" kern="0" dirty="0">
              <a:solidFill>
                <a:srgbClr val="2A2828"/>
              </a:solidFill>
              <a:latin typeface="Calibri" panose="020F0502020204030204" pitchFamily="34" charset="0"/>
              <a:cs typeface="Calibri"/>
              <a:sym typeface="Arial"/>
            </a:endParaRPr>
          </a:p>
        </p:txBody>
      </p:sp>
      <p:sp>
        <p:nvSpPr>
          <p:cNvPr id="11" name="no">
            <a:extLst>
              <a:ext uri="{FF2B5EF4-FFF2-40B4-BE49-F238E27FC236}">
                <a16:creationId xmlns:a16="http://schemas.microsoft.com/office/drawing/2014/main" id="{C83A092D-4917-A59D-7997-BE1427451F2C}"/>
              </a:ext>
            </a:extLst>
          </p:cNvPr>
          <p:cNvSpPr txBox="1"/>
          <p:nvPr/>
        </p:nvSpPr>
        <p:spPr>
          <a:xfrm>
            <a:off x="5016052" y="1522922"/>
            <a:ext cx="1082349" cy="2215991"/>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C33726"/>
                </a:solidFill>
                <a:effectLst/>
                <a:uLnTx/>
                <a:uFillTx/>
                <a:latin typeface="Calibri" panose="020F0502020204030204"/>
                <a:ea typeface="+mn-ea"/>
              </a:rPr>
              <a:t>2</a:t>
            </a:r>
            <a:endParaRPr kumimoji="0" lang="ar-EG" sz="13800" b="0" i="0" u="none" strike="noStrike" kern="1200" cap="none" spc="0" normalizeH="0" baseline="0" noProof="0" dirty="0">
              <a:ln>
                <a:noFill/>
              </a:ln>
              <a:solidFill>
                <a:srgbClr val="C33726"/>
              </a:solidFill>
              <a:effectLst/>
              <a:uLnTx/>
              <a:uFillTx/>
              <a:latin typeface="Calibri" panose="020F0502020204030204"/>
              <a:ea typeface="+mn-ea"/>
              <a:cs typeface="Arial" panose="020B0604020202020204" pitchFamily="34" charset="0"/>
            </a:endParaRPr>
          </a:p>
        </p:txBody>
      </p:sp>
      <p:grpSp>
        <p:nvGrpSpPr>
          <p:cNvPr id="12" name="par">
            <a:extLst>
              <a:ext uri="{FF2B5EF4-FFF2-40B4-BE49-F238E27FC236}">
                <a16:creationId xmlns:a16="http://schemas.microsoft.com/office/drawing/2014/main" id="{8E0E0859-2DAF-6D82-C3DC-B5F1C78874D2}"/>
              </a:ext>
            </a:extLst>
          </p:cNvPr>
          <p:cNvGrpSpPr/>
          <p:nvPr/>
        </p:nvGrpSpPr>
        <p:grpSpPr>
          <a:xfrm rot="20128648">
            <a:off x="4499056" y="2792252"/>
            <a:ext cx="2795451" cy="1445769"/>
            <a:chOff x="3457303" y="1481958"/>
            <a:chExt cx="2795451" cy="1445769"/>
          </a:xfrm>
        </p:grpSpPr>
        <p:sp>
          <p:nvSpPr>
            <p:cNvPr id="13" name="شكل بيضاوي 12">
              <a:extLst>
                <a:ext uri="{FF2B5EF4-FFF2-40B4-BE49-F238E27FC236}">
                  <a16:creationId xmlns:a16="http://schemas.microsoft.com/office/drawing/2014/main" id="{FC234429-EB53-C7D9-3C77-3886F2D6A3F4}"/>
                </a:ext>
              </a:extLst>
            </p:cNvPr>
            <p:cNvSpPr/>
            <p:nvPr/>
          </p:nvSpPr>
          <p:spPr>
            <a:xfrm>
              <a:off x="3457303" y="1481958"/>
              <a:ext cx="2795451" cy="544168"/>
            </a:xfrm>
            <a:prstGeom prst="ellipse">
              <a:avLst/>
            </a:prstGeom>
            <a:solidFill>
              <a:schemeClr val="tx1">
                <a:alpha val="5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7" name="مستطيل 16">
              <a:extLst>
                <a:ext uri="{FF2B5EF4-FFF2-40B4-BE49-F238E27FC236}">
                  <a16:creationId xmlns:a16="http://schemas.microsoft.com/office/drawing/2014/main" id="{17CC92A6-EA3A-55F1-2B4A-1D6DBC05B267}"/>
                </a:ext>
              </a:extLst>
            </p:cNvPr>
            <p:cNvSpPr/>
            <p:nvPr/>
          </p:nvSpPr>
          <p:spPr>
            <a:xfrm>
              <a:off x="3457303" y="1717596"/>
              <a:ext cx="2795451" cy="1210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grpSp>
      <p:sp>
        <p:nvSpPr>
          <p:cNvPr id="19" name="text">
            <a:extLst>
              <a:ext uri="{FF2B5EF4-FFF2-40B4-BE49-F238E27FC236}">
                <a16:creationId xmlns:a16="http://schemas.microsoft.com/office/drawing/2014/main" id="{C4E46490-E22B-BE2F-9DB9-EA6E8B87DBD8}"/>
              </a:ext>
            </a:extLst>
          </p:cNvPr>
          <p:cNvSpPr txBox="1"/>
          <p:nvPr/>
        </p:nvSpPr>
        <p:spPr>
          <a:xfrm>
            <a:off x="5089039" y="3281792"/>
            <a:ext cx="1740045" cy="1446550"/>
          </a:xfrm>
          <a:prstGeom prst="rect">
            <a:avLst/>
          </a:prstGeom>
          <a:noFill/>
        </p:spPr>
        <p:txBody>
          <a:bodyPr wrap="square" rtlCol="1">
            <a:spAutoFit/>
          </a:bodyPr>
          <a:lstStyle/>
          <a:p>
            <a:pPr lvl="0" algn="ctr" rtl="0"/>
            <a:r>
              <a:rPr lang="en-US" sz="2800" b="1" kern="0" dirty="0">
                <a:solidFill>
                  <a:srgbClr val="C33726"/>
                </a:solidFill>
                <a:latin typeface="Calibri" panose="020F0502020204030204" pitchFamily="34" charset="0"/>
                <a:cs typeface="Calibri" panose="020F0502020204030204" pitchFamily="34" charset="0"/>
                <a:sym typeface="Arial"/>
              </a:rPr>
              <a:t>Internal</a:t>
            </a:r>
            <a:endParaRPr lang="en-US" sz="2400" b="1" kern="0" dirty="0">
              <a:solidFill>
                <a:srgbClr val="C33726"/>
              </a:solidFill>
              <a:latin typeface="Calibri" panose="020F0502020204030204" pitchFamily="34" charset="0"/>
              <a:cs typeface="Calibri" panose="020F0502020204030204" pitchFamily="34" charset="0"/>
              <a:sym typeface="Arial"/>
            </a:endParaRPr>
          </a:p>
          <a:p>
            <a:pPr lvl="0" algn="ctr" rtl="0"/>
            <a:r>
              <a:rPr lang="ar-SY" sz="2000" b="1" kern="0" dirty="0">
                <a:solidFill>
                  <a:srgbClr val="2A2828"/>
                </a:solidFill>
                <a:latin typeface="Calibri" panose="020F0502020204030204" pitchFamily="34" charset="0"/>
                <a:cs typeface="Calibri" panose="020F0502020204030204" pitchFamily="34" charset="0"/>
                <a:sym typeface="Arial"/>
              </a:rPr>
              <a:t>ملفات صفحات التنسيق النمطية الداخلية</a:t>
            </a:r>
            <a:endParaRPr lang="en-US" sz="2400" dirty="0">
              <a:solidFill>
                <a:srgbClr val="2A2828"/>
              </a:solidFill>
              <a:latin typeface="Calibri" panose="020F0502020204030204" pitchFamily="34" charset="0"/>
              <a:cs typeface="Calibri" panose="020F0502020204030204" pitchFamily="34" charset="0"/>
              <a:sym typeface="Arial"/>
            </a:endParaRPr>
          </a:p>
        </p:txBody>
      </p:sp>
      <p:sp>
        <p:nvSpPr>
          <p:cNvPr id="20" name="no">
            <a:extLst>
              <a:ext uri="{FF2B5EF4-FFF2-40B4-BE49-F238E27FC236}">
                <a16:creationId xmlns:a16="http://schemas.microsoft.com/office/drawing/2014/main" id="{21218968-68B3-372A-6C21-2D2BD8F287C6}"/>
              </a:ext>
            </a:extLst>
          </p:cNvPr>
          <p:cNvSpPr txBox="1"/>
          <p:nvPr/>
        </p:nvSpPr>
        <p:spPr>
          <a:xfrm>
            <a:off x="7968688" y="1522922"/>
            <a:ext cx="1082349" cy="2215991"/>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C33726"/>
                </a:solidFill>
                <a:effectLst/>
                <a:uLnTx/>
                <a:uFillTx/>
                <a:latin typeface="Calibri" panose="020F0502020204030204"/>
                <a:ea typeface="+mn-ea"/>
              </a:rPr>
              <a:t>3</a:t>
            </a:r>
            <a:endParaRPr kumimoji="0" lang="ar-EG" sz="13800" b="0" i="0" u="none" strike="noStrike" kern="1200" cap="none" spc="0" normalizeH="0" baseline="0" noProof="0" dirty="0">
              <a:ln>
                <a:noFill/>
              </a:ln>
              <a:solidFill>
                <a:srgbClr val="C33726"/>
              </a:solidFill>
              <a:effectLst/>
              <a:uLnTx/>
              <a:uFillTx/>
              <a:latin typeface="Calibri" panose="020F0502020204030204"/>
              <a:ea typeface="+mn-ea"/>
              <a:cs typeface="Arial" panose="020B0604020202020204" pitchFamily="34" charset="0"/>
            </a:endParaRPr>
          </a:p>
        </p:txBody>
      </p:sp>
      <p:grpSp>
        <p:nvGrpSpPr>
          <p:cNvPr id="21" name="par">
            <a:extLst>
              <a:ext uri="{FF2B5EF4-FFF2-40B4-BE49-F238E27FC236}">
                <a16:creationId xmlns:a16="http://schemas.microsoft.com/office/drawing/2014/main" id="{3E088CD8-4F14-99C8-9AB8-3AD49FCF62F4}"/>
              </a:ext>
            </a:extLst>
          </p:cNvPr>
          <p:cNvGrpSpPr/>
          <p:nvPr/>
        </p:nvGrpSpPr>
        <p:grpSpPr>
          <a:xfrm rot="20128648">
            <a:off x="7418608" y="2792252"/>
            <a:ext cx="2795451" cy="1445769"/>
            <a:chOff x="3457303" y="1481958"/>
            <a:chExt cx="2795451" cy="1445769"/>
          </a:xfrm>
        </p:grpSpPr>
        <p:sp>
          <p:nvSpPr>
            <p:cNvPr id="22" name="شكل بيضاوي 21">
              <a:extLst>
                <a:ext uri="{FF2B5EF4-FFF2-40B4-BE49-F238E27FC236}">
                  <a16:creationId xmlns:a16="http://schemas.microsoft.com/office/drawing/2014/main" id="{F29FA650-0298-23C7-871B-555F16AAF950}"/>
                </a:ext>
              </a:extLst>
            </p:cNvPr>
            <p:cNvSpPr/>
            <p:nvPr/>
          </p:nvSpPr>
          <p:spPr>
            <a:xfrm>
              <a:off x="3457303" y="1481958"/>
              <a:ext cx="2795451" cy="544168"/>
            </a:xfrm>
            <a:prstGeom prst="ellipse">
              <a:avLst/>
            </a:prstGeom>
            <a:solidFill>
              <a:schemeClr val="tx1">
                <a:alpha val="5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3" name="مستطيل 22">
              <a:extLst>
                <a:ext uri="{FF2B5EF4-FFF2-40B4-BE49-F238E27FC236}">
                  <a16:creationId xmlns:a16="http://schemas.microsoft.com/office/drawing/2014/main" id="{D83C87E7-1F5E-713C-5B50-1CE4DFB8FB9A}"/>
                </a:ext>
              </a:extLst>
            </p:cNvPr>
            <p:cNvSpPr/>
            <p:nvPr/>
          </p:nvSpPr>
          <p:spPr>
            <a:xfrm>
              <a:off x="3457303" y="1717596"/>
              <a:ext cx="2795451" cy="1210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grpSp>
      <p:sp>
        <p:nvSpPr>
          <p:cNvPr id="25" name="text">
            <a:extLst>
              <a:ext uri="{FF2B5EF4-FFF2-40B4-BE49-F238E27FC236}">
                <a16:creationId xmlns:a16="http://schemas.microsoft.com/office/drawing/2014/main" id="{14BA4F19-F42A-2A13-3F99-2EEDC741626C}"/>
              </a:ext>
            </a:extLst>
          </p:cNvPr>
          <p:cNvSpPr txBox="1"/>
          <p:nvPr/>
        </p:nvSpPr>
        <p:spPr>
          <a:xfrm>
            <a:off x="8342898" y="3252301"/>
            <a:ext cx="2045118" cy="1384995"/>
          </a:xfrm>
          <a:prstGeom prst="rect">
            <a:avLst/>
          </a:prstGeom>
          <a:noFill/>
        </p:spPr>
        <p:txBody>
          <a:bodyPr wrap="square" rtlCol="1">
            <a:spAutoFit/>
          </a:bodyPr>
          <a:lstStyle/>
          <a:p>
            <a:pPr lvl="0" algn="ctr">
              <a:defRPr/>
            </a:pPr>
            <a:r>
              <a:rPr lang="en-US" sz="2400" b="1" dirty="0">
                <a:solidFill>
                  <a:srgbClr val="C33726"/>
                </a:solidFill>
                <a:latin typeface="Calibri" panose="020F0502020204030204" pitchFamily="34" charset="0"/>
                <a:cs typeface="Calibri" panose="020F0502020204030204" pitchFamily="34" charset="0"/>
              </a:rPr>
              <a:t>Inline CSS</a:t>
            </a:r>
          </a:p>
          <a:p>
            <a:pPr lvl="0" algn="ctr">
              <a:defRPr/>
            </a:pPr>
            <a:r>
              <a:rPr lang="ar-SA" sz="2000" b="1" dirty="0">
                <a:solidFill>
                  <a:prstClr val="black"/>
                </a:solidFill>
                <a:latin typeface="Calibri" panose="020F0502020204030204" pitchFamily="34" charset="0"/>
                <a:cs typeface="Calibri" panose="020F0502020204030204" pitchFamily="34" charset="0"/>
              </a:rPr>
              <a:t>ملفات صفحات التنسيق النمطية المضمنة</a:t>
            </a:r>
          </a:p>
        </p:txBody>
      </p:sp>
    </p:spTree>
    <p:extLst>
      <p:ext uri="{BB962C8B-B14F-4D97-AF65-F5344CB8AC3E}">
        <p14:creationId xmlns:p14="http://schemas.microsoft.com/office/powerpoint/2010/main" val="3459823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500"/>
                                        <p:tgtEl>
                                          <p:spTgt spid="5"/>
                                        </p:tgtEl>
                                      </p:cBhvr>
                                    </p:animEffect>
                                    <p:anim calcmode="lin" valueType="num">
                                      <p:cBhvr>
                                        <p:cTn id="19" dur="500"/>
                                        <p:tgtEl>
                                          <p:spTgt spid="5"/>
                                        </p:tgtEl>
                                        <p:attrNameLst>
                                          <p:attrName>ppt_x</p:attrName>
                                        </p:attrNameLst>
                                      </p:cBhvr>
                                      <p:tavLst>
                                        <p:tav tm="0">
                                          <p:val>
                                            <p:strVal val="ppt_x"/>
                                          </p:val>
                                        </p:tav>
                                        <p:tav tm="100000">
                                          <p:val>
                                            <p:strVal val="ppt_x"/>
                                          </p:val>
                                        </p:tav>
                                      </p:tavLst>
                                    </p:anim>
                                    <p:anim calcmode="lin" valueType="num">
                                      <p:cBhvr>
                                        <p:cTn id="20" dur="500"/>
                                        <p:tgtEl>
                                          <p:spTgt spid="5"/>
                                        </p:tgtEl>
                                        <p:attrNameLst>
                                          <p:attrName>ppt_y</p:attrName>
                                        </p:attrNameLst>
                                      </p:cBhvr>
                                      <p:tavLst>
                                        <p:tav tm="0">
                                          <p:val>
                                            <p:strVal val="ppt_y"/>
                                          </p:val>
                                        </p:tav>
                                        <p:tav tm="100000">
                                          <p:val>
                                            <p:strVal val="ppt_y+.1"/>
                                          </p:val>
                                        </p:tav>
                                      </p:tavLst>
                                    </p:anim>
                                    <p:set>
                                      <p:cBhvr>
                                        <p:cTn id="21" dur="1" fill="hold">
                                          <p:stCondLst>
                                            <p:cond delay="499"/>
                                          </p:stCondLst>
                                        </p:cTn>
                                        <p:tgtEl>
                                          <p:spTgt spid="5"/>
                                        </p:tgtEl>
                                        <p:attrNameLst>
                                          <p:attrName>style.visibility</p:attrName>
                                        </p:attrNameLst>
                                      </p:cBhvr>
                                      <p:to>
                                        <p:strVal val="hidden"/>
                                      </p:to>
                                    </p:set>
                                  </p:childTnLst>
                                </p:cTn>
                              </p:par>
                              <p:par>
                                <p:cTn id="22" presetID="53" presetClass="exit" presetSubtype="32" fill="hold" grpId="1" nodeType="withEffect">
                                  <p:stCondLst>
                                    <p:cond delay="250"/>
                                  </p:stCondLst>
                                  <p:childTnLst>
                                    <p:anim calcmode="lin" valueType="num">
                                      <p:cBhvr>
                                        <p:cTn id="23" dur="500"/>
                                        <p:tgtEl>
                                          <p:spTgt spid="10"/>
                                        </p:tgtEl>
                                        <p:attrNameLst>
                                          <p:attrName>ppt_w</p:attrName>
                                        </p:attrNameLst>
                                      </p:cBhvr>
                                      <p:tavLst>
                                        <p:tav tm="0">
                                          <p:val>
                                            <p:strVal val="ppt_w"/>
                                          </p:val>
                                        </p:tav>
                                        <p:tav tm="100000">
                                          <p:val>
                                            <p:fltVal val="0"/>
                                          </p:val>
                                        </p:tav>
                                      </p:tavLst>
                                    </p:anim>
                                    <p:anim calcmode="lin" valueType="num">
                                      <p:cBhvr>
                                        <p:cTn id="24" dur="500"/>
                                        <p:tgtEl>
                                          <p:spTgt spid="10"/>
                                        </p:tgtEl>
                                        <p:attrNameLst>
                                          <p:attrName>ppt_h</p:attrName>
                                        </p:attrNameLst>
                                      </p:cBhvr>
                                      <p:tavLst>
                                        <p:tav tm="0">
                                          <p:val>
                                            <p:strVal val="ppt_h"/>
                                          </p:val>
                                        </p:tav>
                                        <p:tav tm="100000">
                                          <p:val>
                                            <p:fltVal val="0"/>
                                          </p:val>
                                        </p:tav>
                                      </p:tavLst>
                                    </p:anim>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5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500"/>
                                        <p:tgtEl>
                                          <p:spTgt spid="11"/>
                                        </p:tgtEl>
                                      </p:cBhvr>
                                    </p:animEffect>
                                    <p:anim calcmode="lin" valueType="num">
                                      <p:cBhvr>
                                        <p:cTn id="44" dur="500"/>
                                        <p:tgtEl>
                                          <p:spTgt spid="11"/>
                                        </p:tgtEl>
                                        <p:attrNameLst>
                                          <p:attrName>ppt_x</p:attrName>
                                        </p:attrNameLst>
                                      </p:cBhvr>
                                      <p:tavLst>
                                        <p:tav tm="0">
                                          <p:val>
                                            <p:strVal val="ppt_x"/>
                                          </p:val>
                                        </p:tav>
                                        <p:tav tm="100000">
                                          <p:val>
                                            <p:strVal val="ppt_x"/>
                                          </p:val>
                                        </p:tav>
                                      </p:tavLst>
                                    </p:anim>
                                    <p:anim calcmode="lin" valueType="num">
                                      <p:cBhvr>
                                        <p:cTn id="45" dur="500"/>
                                        <p:tgtEl>
                                          <p:spTgt spid="11"/>
                                        </p:tgtEl>
                                        <p:attrNameLst>
                                          <p:attrName>ppt_y</p:attrName>
                                        </p:attrNameLst>
                                      </p:cBhvr>
                                      <p:tavLst>
                                        <p:tav tm="0">
                                          <p:val>
                                            <p:strVal val="ppt_y"/>
                                          </p:val>
                                        </p:tav>
                                        <p:tav tm="100000">
                                          <p:val>
                                            <p:strVal val="ppt_y+.1"/>
                                          </p:val>
                                        </p:tav>
                                      </p:tavLst>
                                    </p:anim>
                                    <p:set>
                                      <p:cBhvr>
                                        <p:cTn id="46" dur="1" fill="hold">
                                          <p:stCondLst>
                                            <p:cond delay="499"/>
                                          </p:stCondLst>
                                        </p:cTn>
                                        <p:tgtEl>
                                          <p:spTgt spid="11"/>
                                        </p:tgtEl>
                                        <p:attrNameLst>
                                          <p:attrName>style.visibility</p:attrName>
                                        </p:attrNameLst>
                                      </p:cBhvr>
                                      <p:to>
                                        <p:strVal val="hidden"/>
                                      </p:to>
                                    </p:set>
                                  </p:childTnLst>
                                </p:cTn>
                              </p:par>
                              <p:par>
                                <p:cTn id="47" presetID="53" presetClass="exit" presetSubtype="32" fill="hold" grpId="1" nodeType="withEffect">
                                  <p:stCondLst>
                                    <p:cond delay="250"/>
                                  </p:stCondLst>
                                  <p:childTnLst>
                                    <p:anim calcmode="lin" valueType="num">
                                      <p:cBhvr>
                                        <p:cTn id="48" dur="500"/>
                                        <p:tgtEl>
                                          <p:spTgt spid="19"/>
                                        </p:tgtEl>
                                        <p:attrNameLst>
                                          <p:attrName>ppt_w</p:attrName>
                                        </p:attrNameLst>
                                      </p:cBhvr>
                                      <p:tavLst>
                                        <p:tav tm="0">
                                          <p:val>
                                            <p:strVal val="ppt_w"/>
                                          </p:val>
                                        </p:tav>
                                        <p:tav tm="100000">
                                          <p:val>
                                            <p:fltVal val="0"/>
                                          </p:val>
                                        </p:tav>
                                      </p:tavLst>
                                    </p:anim>
                                    <p:anim calcmode="lin" valueType="num">
                                      <p:cBhvr>
                                        <p:cTn id="49" dur="500"/>
                                        <p:tgtEl>
                                          <p:spTgt spid="19"/>
                                        </p:tgtEl>
                                        <p:attrNameLst>
                                          <p:attrName>ppt_h</p:attrName>
                                        </p:attrNameLst>
                                      </p:cBhvr>
                                      <p:tavLst>
                                        <p:tav tm="0">
                                          <p:val>
                                            <p:strVal val="ppt_h"/>
                                          </p:val>
                                        </p:tav>
                                        <p:tav tm="100000">
                                          <p:val>
                                            <p:fltVal val="0"/>
                                          </p:val>
                                        </p:tav>
                                      </p:tavLst>
                                    </p:anim>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anim calcmode="lin" valueType="num">
                                      <p:cBhvr>
                                        <p:cTn id="58" dur="500" fill="hold"/>
                                        <p:tgtEl>
                                          <p:spTgt spid="20"/>
                                        </p:tgtEl>
                                        <p:attrNameLst>
                                          <p:attrName>ppt_x</p:attrName>
                                        </p:attrNameLst>
                                      </p:cBhvr>
                                      <p:tavLst>
                                        <p:tav tm="0">
                                          <p:val>
                                            <p:strVal val="#ppt_x"/>
                                          </p:val>
                                        </p:tav>
                                        <p:tav tm="100000">
                                          <p:val>
                                            <p:strVal val="#ppt_x"/>
                                          </p:val>
                                        </p:tav>
                                      </p:tavLst>
                                    </p:anim>
                                    <p:anim calcmode="lin" valueType="num">
                                      <p:cBhvr>
                                        <p:cTn id="59" dur="500" fill="hold"/>
                                        <p:tgtEl>
                                          <p:spTgt spid="20"/>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25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xit" presetSubtype="0" fill="hold" grpId="1" nodeType="clickEffect">
                                  <p:stCondLst>
                                    <p:cond delay="0"/>
                                  </p:stCondLst>
                                  <p:childTnLst>
                                    <p:animEffect transition="out" filter="fade">
                                      <p:cBhvr>
                                        <p:cTn id="68" dur="500"/>
                                        <p:tgtEl>
                                          <p:spTgt spid="20"/>
                                        </p:tgtEl>
                                      </p:cBhvr>
                                    </p:animEffect>
                                    <p:anim calcmode="lin" valueType="num">
                                      <p:cBhvr>
                                        <p:cTn id="69" dur="500"/>
                                        <p:tgtEl>
                                          <p:spTgt spid="20"/>
                                        </p:tgtEl>
                                        <p:attrNameLst>
                                          <p:attrName>ppt_x</p:attrName>
                                        </p:attrNameLst>
                                      </p:cBhvr>
                                      <p:tavLst>
                                        <p:tav tm="0">
                                          <p:val>
                                            <p:strVal val="ppt_x"/>
                                          </p:val>
                                        </p:tav>
                                        <p:tav tm="100000">
                                          <p:val>
                                            <p:strVal val="ppt_x"/>
                                          </p:val>
                                        </p:tav>
                                      </p:tavLst>
                                    </p:anim>
                                    <p:anim calcmode="lin" valueType="num">
                                      <p:cBhvr>
                                        <p:cTn id="70" dur="500"/>
                                        <p:tgtEl>
                                          <p:spTgt spid="20"/>
                                        </p:tgtEl>
                                        <p:attrNameLst>
                                          <p:attrName>ppt_y</p:attrName>
                                        </p:attrNameLst>
                                      </p:cBhvr>
                                      <p:tavLst>
                                        <p:tav tm="0">
                                          <p:val>
                                            <p:strVal val="ppt_y"/>
                                          </p:val>
                                        </p:tav>
                                        <p:tav tm="100000">
                                          <p:val>
                                            <p:strVal val="ppt_y+.1"/>
                                          </p:val>
                                        </p:tav>
                                      </p:tavLst>
                                    </p:anim>
                                    <p:set>
                                      <p:cBhvr>
                                        <p:cTn id="71" dur="1" fill="hold">
                                          <p:stCondLst>
                                            <p:cond delay="499"/>
                                          </p:stCondLst>
                                        </p:cTn>
                                        <p:tgtEl>
                                          <p:spTgt spid="20"/>
                                        </p:tgtEl>
                                        <p:attrNameLst>
                                          <p:attrName>style.visibility</p:attrName>
                                        </p:attrNameLst>
                                      </p:cBhvr>
                                      <p:to>
                                        <p:strVal val="hidden"/>
                                      </p:to>
                                    </p:set>
                                  </p:childTnLst>
                                </p:cTn>
                              </p:par>
                              <p:par>
                                <p:cTn id="72" presetID="53" presetClass="exit" presetSubtype="32" fill="hold" grpId="1" nodeType="withEffect">
                                  <p:stCondLst>
                                    <p:cond delay="250"/>
                                  </p:stCondLst>
                                  <p:childTnLst>
                                    <p:anim calcmode="lin" valueType="num">
                                      <p:cBhvr>
                                        <p:cTn id="73" dur="500"/>
                                        <p:tgtEl>
                                          <p:spTgt spid="25"/>
                                        </p:tgtEl>
                                        <p:attrNameLst>
                                          <p:attrName>ppt_w</p:attrName>
                                        </p:attrNameLst>
                                      </p:cBhvr>
                                      <p:tavLst>
                                        <p:tav tm="0">
                                          <p:val>
                                            <p:strVal val="ppt_w"/>
                                          </p:val>
                                        </p:tav>
                                        <p:tav tm="100000">
                                          <p:val>
                                            <p:fltVal val="0"/>
                                          </p:val>
                                        </p:tav>
                                      </p:tavLst>
                                    </p:anim>
                                    <p:anim calcmode="lin" valueType="num">
                                      <p:cBhvr>
                                        <p:cTn id="74" dur="500"/>
                                        <p:tgtEl>
                                          <p:spTgt spid="25"/>
                                        </p:tgtEl>
                                        <p:attrNameLst>
                                          <p:attrName>ppt_h</p:attrName>
                                        </p:attrNameLst>
                                      </p:cBhvr>
                                      <p:tavLst>
                                        <p:tav tm="0">
                                          <p:val>
                                            <p:strVal val="ppt_h"/>
                                          </p:val>
                                        </p:tav>
                                        <p:tav tm="100000">
                                          <p:val>
                                            <p:fltVal val="0"/>
                                          </p:val>
                                        </p:tav>
                                      </p:tavLst>
                                    </p:anim>
                                    <p:animEffect transition="out" filter="fade">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5" grpId="0"/>
      <p:bldP spid="5" grpId="1"/>
      <p:bldP spid="10" grpId="0"/>
      <p:bldP spid="10" grpId="1"/>
      <p:bldP spid="11" grpId="0"/>
      <p:bldP spid="11" grpId="1"/>
      <p:bldP spid="19" grpId="0"/>
      <p:bldP spid="19" grpId="1"/>
      <p:bldP spid="20" grpId="0"/>
      <p:bldP spid="20" grpId="1"/>
      <p:bldP spid="25" grpId="0"/>
      <p:bldP spid="2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صفحات الأنماط المضمنة </a:t>
              </a:r>
              <a:r>
                <a:rPr lang="en-US" sz="2400" b="1" dirty="0">
                  <a:solidFill>
                    <a:schemeClr val="bg1"/>
                  </a:solidFill>
                  <a:latin typeface="Calibri" panose="020F0502020204030204" pitchFamily="34" charset="0"/>
                  <a:cs typeface="Calibri" panose="020F0502020204030204" pitchFamily="34" charset="0"/>
                </a:rPr>
                <a:t>(Inline style)</a:t>
              </a:r>
            </a:p>
          </p:txBody>
        </p:sp>
      </p:grpSp>
      <p:sp>
        <p:nvSpPr>
          <p:cNvPr id="2" name="مربع نص 1">
            <a:extLst>
              <a:ext uri="{FF2B5EF4-FFF2-40B4-BE49-F238E27FC236}">
                <a16:creationId xmlns:a16="http://schemas.microsoft.com/office/drawing/2014/main" id="{6B4661F4-BD93-2B9F-8AFB-FF7DFB3E523A}"/>
              </a:ext>
            </a:extLst>
          </p:cNvPr>
          <p:cNvSpPr txBox="1"/>
          <p:nvPr/>
        </p:nvSpPr>
        <p:spPr>
          <a:xfrm>
            <a:off x="433422" y="817735"/>
            <a:ext cx="11292673" cy="589072"/>
          </a:xfrm>
          <a:prstGeom prst="rect">
            <a:avLst/>
          </a:prstGeom>
          <a:noFill/>
        </p:spPr>
        <p:txBody>
          <a:bodyPr wrap="square">
            <a:spAutoFit/>
          </a:bodyPr>
          <a:lstStyle/>
          <a:p>
            <a:pPr algn="ctr" rtl="1">
              <a:lnSpc>
                <a:spcPct val="150000"/>
              </a:lnSpc>
            </a:pPr>
            <a:r>
              <a:rPr lang="ar-SY" sz="2400" b="1" i="0" u="none" strike="noStrike" baseline="0" dirty="0">
                <a:latin typeface="Calibri" panose="020F0502020204030204" pitchFamily="34" charset="0"/>
                <a:cs typeface="Calibri" panose="020F0502020204030204" pitchFamily="34" charset="0"/>
              </a:rPr>
              <a:t>يستخدم لتطبيق نمط واحد لعنصر واحد فقط، حيث تستخدم خاصية النمط (</a:t>
            </a:r>
            <a:r>
              <a:rPr lang="en-US" sz="2400" b="1" i="0" u="none" strike="noStrike" baseline="0" dirty="0">
                <a:latin typeface="Calibri" panose="020F0502020204030204" pitchFamily="34" charset="0"/>
                <a:cs typeface="Calibri" panose="020F0502020204030204" pitchFamily="34" charset="0"/>
              </a:rPr>
              <a:t>style</a:t>
            </a:r>
            <a:r>
              <a:rPr lang="ar-SY" sz="2400" b="1" dirty="0">
                <a:latin typeface="Calibri" panose="020F0502020204030204" pitchFamily="34" charset="0"/>
                <a:cs typeface="Calibri" panose="020F0502020204030204" pitchFamily="34" charset="0"/>
              </a:rPr>
              <a:t>) </a:t>
            </a:r>
            <a:r>
              <a:rPr lang="ar-SY" sz="2400" b="1" i="0" u="none" strike="noStrike" baseline="0" dirty="0">
                <a:latin typeface="Calibri" panose="020F0502020204030204" pitchFamily="34" charset="0"/>
                <a:cs typeface="Calibri" panose="020F0502020204030204" pitchFamily="34" charset="0"/>
              </a:rPr>
              <a:t>للعنصر ذو الصلة.</a:t>
            </a:r>
            <a:endParaRPr lang="ar-SA" sz="2400" b="1" i="0" u="none" strike="noStrike" baseline="0" dirty="0">
              <a:latin typeface="Calibri" panose="020F0502020204030204" pitchFamily="34" charset="0"/>
              <a:cs typeface="Calibri" panose="020F0502020204030204" pitchFamily="34" charset="0"/>
            </a:endParaRPr>
          </a:p>
        </p:txBody>
      </p:sp>
      <p:pic>
        <p:nvPicPr>
          <p:cNvPr id="4" name="صورة 3">
            <a:extLst>
              <a:ext uri="{FF2B5EF4-FFF2-40B4-BE49-F238E27FC236}">
                <a16:creationId xmlns:a16="http://schemas.microsoft.com/office/drawing/2014/main" id="{CA9D0254-AF39-19BE-A3D5-F374768E1C37}"/>
              </a:ext>
            </a:extLst>
          </p:cNvPr>
          <p:cNvPicPr>
            <a:picLocks noChangeAspect="1"/>
          </p:cNvPicPr>
          <p:nvPr/>
        </p:nvPicPr>
        <p:blipFill>
          <a:blip r:embed="rId2"/>
          <a:stretch>
            <a:fillRect/>
          </a:stretch>
        </p:blipFill>
        <p:spPr>
          <a:xfrm>
            <a:off x="6360085" y="3607086"/>
            <a:ext cx="4811374" cy="2549403"/>
          </a:xfrm>
          <a:prstGeom prst="rect">
            <a:avLst/>
          </a:prstGeom>
        </p:spPr>
      </p:pic>
      <p:sp>
        <p:nvSpPr>
          <p:cNvPr id="8" name="مربع نص 7">
            <a:extLst>
              <a:ext uri="{FF2B5EF4-FFF2-40B4-BE49-F238E27FC236}">
                <a16:creationId xmlns:a16="http://schemas.microsoft.com/office/drawing/2014/main" id="{42B21449-BD60-CF88-7588-22FD24A8AE2C}"/>
              </a:ext>
            </a:extLst>
          </p:cNvPr>
          <p:cNvSpPr txBox="1"/>
          <p:nvPr/>
        </p:nvSpPr>
        <p:spPr>
          <a:xfrm>
            <a:off x="288561" y="1924581"/>
            <a:ext cx="7311452" cy="857286"/>
          </a:xfrm>
          <a:prstGeom prst="rect">
            <a:avLst/>
          </a:prstGeom>
          <a:noFill/>
        </p:spPr>
        <p:txBody>
          <a:bodyPr wrap="square">
            <a:spAutoFit/>
          </a:bodyPr>
          <a:lstStyle/>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&lt;h1&gt;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تعمل كرة القدم على جمع الناس معا</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&lt;/h1&gt;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style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color:green</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الهدف من حضور الجمهور في هذه اللعبة هو تشجيع اللاعبين أثناء المباراة</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endParaRPr lang="en-US"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661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صفحات الأنماط الداخلية </a:t>
              </a:r>
              <a:r>
                <a:rPr lang="en-US" sz="2400" b="1" dirty="0">
                  <a:solidFill>
                    <a:schemeClr val="bg1"/>
                  </a:solidFill>
                  <a:latin typeface="Calibri" panose="020F0502020204030204" pitchFamily="34" charset="0"/>
                  <a:cs typeface="Calibri" panose="020F0502020204030204" pitchFamily="34" charset="0"/>
                </a:rPr>
                <a:t>(Internal style sheets)</a:t>
              </a:r>
            </a:p>
          </p:txBody>
        </p:sp>
      </p:grpSp>
      <p:sp>
        <p:nvSpPr>
          <p:cNvPr id="2" name="مربع نص 1">
            <a:extLst>
              <a:ext uri="{FF2B5EF4-FFF2-40B4-BE49-F238E27FC236}">
                <a16:creationId xmlns:a16="http://schemas.microsoft.com/office/drawing/2014/main" id="{4EBBC02B-098E-8A61-E39D-3952AE012540}"/>
              </a:ext>
            </a:extLst>
          </p:cNvPr>
          <p:cNvSpPr txBox="1"/>
          <p:nvPr/>
        </p:nvSpPr>
        <p:spPr>
          <a:xfrm>
            <a:off x="587113" y="701511"/>
            <a:ext cx="11017771" cy="1697068"/>
          </a:xfrm>
          <a:prstGeom prst="rect">
            <a:avLst/>
          </a:prstGeom>
          <a:noFill/>
        </p:spPr>
        <p:txBody>
          <a:bodyPr wrap="square">
            <a:spAutoFit/>
          </a:bodyPr>
          <a:lstStyle/>
          <a:p>
            <a:pPr algn="ctr" rtl="1">
              <a:lnSpc>
                <a:spcPct val="150000"/>
              </a:lnSpc>
            </a:pPr>
            <a:r>
              <a:rPr lang="ar-SY" sz="2400" b="1" dirty="0">
                <a:latin typeface="Calibri" panose="020F0502020204030204" pitchFamily="34" charset="0"/>
                <a:cs typeface="Calibri" panose="020F0502020204030204" pitchFamily="34" charset="0"/>
              </a:rPr>
              <a:t>تُستخدم عندما يكون للصفحة الإلكترونية تنسيق منفصل، وهذا يطبق إذا أردت تنفيذ التنسيق على صفحة واحدة وليس على الموقع الإلكتروني بكامله.</a:t>
            </a:r>
            <a:endParaRPr lang="ar-SA" sz="2400" b="1" dirty="0">
              <a:latin typeface="Calibri" panose="020F0502020204030204" pitchFamily="34" charset="0"/>
              <a:cs typeface="Calibri" panose="020F0502020204030204" pitchFamily="34" charset="0"/>
            </a:endParaRPr>
          </a:p>
          <a:p>
            <a:pPr algn="ctr" rtl="1">
              <a:lnSpc>
                <a:spcPct val="150000"/>
              </a:lnSpc>
            </a:pPr>
            <a:r>
              <a:rPr lang="ar-SY" sz="2400" b="1" dirty="0">
                <a:latin typeface="Calibri" panose="020F0502020204030204" pitchFamily="34" charset="0"/>
                <a:cs typeface="Calibri" panose="020F0502020204030204" pitchFamily="34" charset="0"/>
              </a:rPr>
              <a:t>يتم تعريف الأنماط الداخلية داخل عنصر </a:t>
            </a:r>
            <a:r>
              <a:rPr lang="en-US" sz="2400" b="1" dirty="0">
                <a:latin typeface="Calibri" panose="020F0502020204030204" pitchFamily="34" charset="0"/>
                <a:cs typeface="Calibri" panose="020F0502020204030204" pitchFamily="34" charset="0"/>
              </a:rPr>
              <a:t>&lt;style&gt; ، </a:t>
            </a:r>
            <a:r>
              <a:rPr lang="ar-SY" sz="2400" b="1" dirty="0">
                <a:latin typeface="Calibri" panose="020F0502020204030204" pitchFamily="34" charset="0"/>
                <a:cs typeface="Calibri" panose="020F0502020204030204" pitchFamily="34" charset="0"/>
              </a:rPr>
              <a:t>وداخل قسم </a:t>
            </a:r>
            <a:r>
              <a:rPr lang="en-US" sz="2400" b="1" dirty="0">
                <a:latin typeface="Calibri" panose="020F0502020204030204" pitchFamily="34" charset="0"/>
                <a:cs typeface="Calibri" panose="020F0502020204030204" pitchFamily="34" charset="0"/>
              </a:rPr>
              <a:t> &lt;head&gt;</a:t>
            </a:r>
            <a:r>
              <a:rPr lang="ar-SY" sz="2400" b="1" dirty="0">
                <a:latin typeface="Calibri" panose="020F0502020204030204" pitchFamily="34" charset="0"/>
                <a:cs typeface="Calibri" panose="020F0502020204030204" pitchFamily="34" charset="0"/>
              </a:rPr>
              <a:t>الموجود في صفحة </a:t>
            </a:r>
            <a:r>
              <a:rPr lang="en-US" sz="2400" b="1" dirty="0">
                <a:latin typeface="Calibri" panose="020F0502020204030204" pitchFamily="34" charset="0"/>
                <a:cs typeface="Calibri" panose="020F0502020204030204" pitchFamily="34" charset="0"/>
              </a:rPr>
              <a:t>HTML</a:t>
            </a:r>
            <a:r>
              <a:rPr lang="ar-SA" sz="2400" b="1"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357E89D2-6DC6-B1FE-59D2-FB800D4D0831}"/>
              </a:ext>
            </a:extLst>
          </p:cNvPr>
          <p:cNvSpPr txBox="1"/>
          <p:nvPr/>
        </p:nvSpPr>
        <p:spPr>
          <a:xfrm>
            <a:off x="437212" y="2984904"/>
            <a:ext cx="6093500" cy="3295133"/>
          </a:xfrm>
          <a:prstGeom prst="rect">
            <a:avLst/>
          </a:prstGeom>
          <a:noFill/>
        </p:spPr>
        <p:txBody>
          <a:bodyPr wrap="square">
            <a:spAutoFit/>
          </a:bodyPr>
          <a:lstStyle/>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&lt;!DOCTYPE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html</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&lt;html</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dir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rtl</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lang</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ar</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&lt;head&gt;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&lt;title&gt;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Footbal</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fan page</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&lt;/title&gt;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&lt;meta</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charset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"UTF-8"</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&lt;style&gt;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p</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green</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font-weight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bold</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ts val="1425"/>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nsolas" panose="020B0609020204030204" pitchFamily="49"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E50000"/>
                </a:solidFill>
                <a:effectLst/>
                <a:uLnTx/>
                <a:uFillTx/>
                <a:latin typeface="Consolas" panose="020B0609020204030204" pitchFamily="49" charset="0"/>
                <a:ea typeface="Times New Roman" panose="02020603050405020304" pitchFamily="18" charset="0"/>
                <a:cs typeface="Times New Roman" panose="02020603050405020304" pitchFamily="18" charset="0"/>
              </a:rPr>
              <a:t>background-color</a:t>
            </a:r>
            <a:r>
              <a:rPr kumimoji="0" lang="en-US" sz="2000" b="1" i="0" u="none" strike="noStrike" kern="1200" cap="none" spc="0" normalizeH="0" baseline="0" noProof="0" dirty="0">
                <a:ln>
                  <a:noFill/>
                </a:ln>
                <a:solidFill>
                  <a:srgbClr val="000000"/>
                </a:solidFill>
                <a:effectLst/>
                <a:uLnTx/>
                <a:uFillTx/>
                <a:latin typeface="Consolas" panose="020B0609020204030204" pitchFamily="49"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Consolas" panose="020B0609020204030204" pitchFamily="49" charset="0"/>
                <a:ea typeface="Times New Roman" panose="02020603050405020304" pitchFamily="18" charset="0"/>
                <a:cs typeface="Times New Roman" panose="02020603050405020304" pitchFamily="18" charset="0"/>
              </a:rPr>
              <a:t>rgb</a:t>
            </a:r>
            <a:r>
              <a:rPr kumimoji="0" lang="en-US" sz="2000" b="1" i="0" u="none" strike="noStrike" kern="1200" cap="none" spc="0" normalizeH="0" baseline="0" noProof="0" dirty="0">
                <a:ln>
                  <a:noFill/>
                </a:ln>
                <a:solidFill>
                  <a:srgbClr val="000000"/>
                </a:solidFill>
                <a:effectLst/>
                <a:uLnTx/>
                <a:uFillTx/>
                <a:latin typeface="Consolas" panose="020B0609020204030204" pitchFamily="49" charset="0"/>
                <a:ea typeface="Times New Roman" panose="02020603050405020304" pitchFamily="18" charset="0"/>
                <a:cs typeface="Times New Roman" panose="02020603050405020304" pitchFamily="18" charset="0"/>
              </a:rPr>
              <a:t>(</a:t>
            </a:r>
            <a:r>
              <a:rPr kumimoji="0" lang="en-US" sz="2000" b="1" i="0" u="none" strike="noStrike" kern="1200" cap="none" spc="0" normalizeH="0" baseline="0" noProof="0" dirty="0">
                <a:ln>
                  <a:noFill/>
                </a:ln>
                <a:solidFill>
                  <a:srgbClr val="098658"/>
                </a:solidFill>
                <a:effectLst/>
                <a:uLnTx/>
                <a:uFillTx/>
                <a:latin typeface="Consolas" panose="020B0609020204030204" pitchFamily="49" charset="0"/>
                <a:ea typeface="Times New Roman" panose="02020603050405020304" pitchFamily="18" charset="0"/>
                <a:cs typeface="Times New Roman" panose="02020603050405020304" pitchFamily="18" charset="0"/>
              </a:rPr>
              <a:t>161</a:t>
            </a:r>
            <a:r>
              <a:rPr kumimoji="0" lang="en-US" sz="2000" b="1" i="0" u="none" strike="noStrike" kern="1200" cap="none" spc="0" normalizeH="0" baseline="0" noProof="0" dirty="0">
                <a:ln>
                  <a:noFill/>
                </a:ln>
                <a:solidFill>
                  <a:srgbClr val="000000"/>
                </a:solidFill>
                <a:effectLst/>
                <a:uLnTx/>
                <a:uFillTx/>
                <a:latin typeface="Consolas" panose="020B0609020204030204" pitchFamily="49"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098658"/>
                </a:solidFill>
                <a:effectLst/>
                <a:uLnTx/>
                <a:uFillTx/>
                <a:latin typeface="Consolas" panose="020B0609020204030204" pitchFamily="49" charset="0"/>
                <a:ea typeface="Times New Roman" panose="02020603050405020304" pitchFamily="18" charset="0"/>
                <a:cs typeface="Times New Roman" panose="02020603050405020304" pitchFamily="18" charset="0"/>
              </a:rPr>
              <a:t>161</a:t>
            </a:r>
            <a:r>
              <a:rPr kumimoji="0" lang="en-US" sz="2000" b="1" i="0" u="none" strike="noStrike" kern="1200" cap="none" spc="0" normalizeH="0" baseline="0" noProof="0" dirty="0">
                <a:ln>
                  <a:noFill/>
                </a:ln>
                <a:solidFill>
                  <a:srgbClr val="000000"/>
                </a:solidFill>
                <a:effectLst/>
                <a:uLnTx/>
                <a:uFillTx/>
                <a:latin typeface="Consolas" panose="020B0609020204030204" pitchFamily="49"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098658"/>
                </a:solidFill>
                <a:effectLst/>
                <a:uLnTx/>
                <a:uFillTx/>
                <a:latin typeface="Consolas" panose="020B0609020204030204" pitchFamily="49" charset="0"/>
                <a:ea typeface="Times New Roman" panose="02020603050405020304" pitchFamily="18" charset="0"/>
                <a:cs typeface="Times New Roman" panose="02020603050405020304" pitchFamily="18" charset="0"/>
              </a:rPr>
              <a:t>161</a:t>
            </a:r>
            <a:r>
              <a:rPr kumimoji="0" lang="en-US" sz="2000" b="1" i="0" u="none" strike="noStrike" kern="1200" cap="none" spc="0" normalizeH="0" baseline="0" noProof="0" dirty="0">
                <a:ln>
                  <a:noFill/>
                </a:ln>
                <a:solidFill>
                  <a:srgbClr val="000000"/>
                </a:solidFill>
                <a:effectLst/>
                <a:uLnTx/>
                <a:uFillTx/>
                <a:latin typeface="Consolas" panose="020B0609020204030204" pitchFamily="49" charset="0"/>
                <a:ea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ts val="1425"/>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p:txBody>
      </p:sp>
      <p:pic>
        <p:nvPicPr>
          <p:cNvPr id="9" name="صورة 8">
            <a:extLst>
              <a:ext uri="{FF2B5EF4-FFF2-40B4-BE49-F238E27FC236}">
                <a16:creationId xmlns:a16="http://schemas.microsoft.com/office/drawing/2014/main" id="{041B1790-1ACC-A616-2B4F-E855665A7373}"/>
              </a:ext>
            </a:extLst>
          </p:cNvPr>
          <p:cNvPicPr>
            <a:picLocks noChangeAspect="1"/>
          </p:cNvPicPr>
          <p:nvPr/>
        </p:nvPicPr>
        <p:blipFill>
          <a:blip r:embed="rId2"/>
          <a:stretch>
            <a:fillRect/>
          </a:stretch>
        </p:blipFill>
        <p:spPr>
          <a:xfrm>
            <a:off x="7837981" y="2704574"/>
            <a:ext cx="3766903" cy="176999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1887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صفحات الأنماط الداخلية </a:t>
              </a:r>
              <a:r>
                <a:rPr lang="en-US" sz="2400" b="1" dirty="0">
                  <a:solidFill>
                    <a:schemeClr val="bg1"/>
                  </a:solidFill>
                  <a:latin typeface="Calibri" panose="020F0502020204030204" pitchFamily="34" charset="0"/>
                  <a:cs typeface="Calibri" panose="020F0502020204030204" pitchFamily="34" charset="0"/>
                </a:rPr>
                <a:t>(Internal style sheets)</a:t>
              </a:r>
            </a:p>
          </p:txBody>
        </p:sp>
      </p:grpSp>
      <p:sp>
        <p:nvSpPr>
          <p:cNvPr id="5" name="مربع نص 4">
            <a:extLst>
              <a:ext uri="{FF2B5EF4-FFF2-40B4-BE49-F238E27FC236}">
                <a16:creationId xmlns:a16="http://schemas.microsoft.com/office/drawing/2014/main" id="{BB8291AF-1C14-9F9E-2EAD-BEE8B311B1EC}"/>
              </a:ext>
            </a:extLst>
          </p:cNvPr>
          <p:cNvSpPr txBox="1"/>
          <p:nvPr/>
        </p:nvSpPr>
        <p:spPr>
          <a:xfrm>
            <a:off x="0" y="1310311"/>
            <a:ext cx="11167672" cy="3961982"/>
          </a:xfrm>
          <a:prstGeom prst="rect">
            <a:avLst/>
          </a:prstGeom>
          <a:noFill/>
        </p:spPr>
        <p:txBody>
          <a:bodyPr wrap="square">
            <a:spAutoFit/>
          </a:bodyPr>
          <a:lstStyle/>
          <a:p>
            <a:pPr algn="l" rtl="0">
              <a:lnSpc>
                <a:spcPts val="1425"/>
              </a:lnSpc>
              <a:spcAft>
                <a:spcPts val="800"/>
              </a:spcAft>
            </a:pP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&lt;/style&gt;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&lt;/head&gt;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&lt;body&gt;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&lt;h1&gt;</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تعمل كرة القدم على جمع الناس معا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&lt;/h1&gt;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الهدف من حضور الجمهور في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هذة</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اللعبة هو تشجيع اللاعبين أثناء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المبارة</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&lt;h2</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id</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"history"</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التاريخ</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&lt;/h2&gt;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تعد الرياضة ذات تاريخ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طويل،نشأت</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بشكلها الحالي في انجلترا في منتصف القرن التاسع عشر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وجدت أندية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كرةالقدم</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منذ القرن الخامس عشر لكنها كانت غير منظمة ودون صفة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رسمية،ثم</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تم انشاء</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الكثير من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هذة</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الاندية في اواخر القرن التاسع عشر، ولكن القليل منها فقط استمر بعد ذلك</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يعتقد بعض المؤرخون ان الاندية التي استمرت بنشاطها كانت تقع في مناطق أكثر ثراء قليلا،</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حيث كان الناس لا يعملون بعد ظهر يوم السبت وكانوا قادرين على تحمل نفقات حضور المباريات</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&lt;/body&gt;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&lt;/html&gt;</a:t>
            </a:r>
            <a:endParaRPr lang="en-US"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9696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صفحات الأنماط الخارجية </a:t>
              </a:r>
              <a:r>
                <a:rPr lang="en-US" sz="2400" b="1" dirty="0">
                  <a:solidFill>
                    <a:schemeClr val="bg1"/>
                  </a:solidFill>
                  <a:latin typeface="Calibri" panose="020F0502020204030204" pitchFamily="34" charset="0"/>
                  <a:cs typeface="Calibri" panose="020F0502020204030204" pitchFamily="34" charset="0"/>
                </a:rPr>
                <a:t>(External style sheet)</a:t>
              </a:r>
            </a:p>
          </p:txBody>
        </p:sp>
      </p:grpSp>
      <p:sp>
        <p:nvSpPr>
          <p:cNvPr id="2" name="مربع نص 1">
            <a:extLst>
              <a:ext uri="{FF2B5EF4-FFF2-40B4-BE49-F238E27FC236}">
                <a16:creationId xmlns:a16="http://schemas.microsoft.com/office/drawing/2014/main" id="{C77732AE-907D-778E-88BF-15D25430ABD6}"/>
              </a:ext>
            </a:extLst>
          </p:cNvPr>
          <p:cNvSpPr txBox="1"/>
          <p:nvPr/>
        </p:nvSpPr>
        <p:spPr>
          <a:xfrm>
            <a:off x="368507" y="776031"/>
            <a:ext cx="11422504" cy="1200329"/>
          </a:xfrm>
          <a:prstGeom prst="rect">
            <a:avLst/>
          </a:prstGeom>
          <a:noFill/>
        </p:spPr>
        <p:txBody>
          <a:bodyPr wrap="square">
            <a:spAutoFit/>
          </a:bodyPr>
          <a:lstStyle/>
          <a:p>
            <a:pPr algn="ctr" rtl="1"/>
            <a:r>
              <a:rPr lang="ar-SY" sz="2400" b="1" dirty="0">
                <a:solidFill>
                  <a:srgbClr val="F6457D"/>
                </a:solidFill>
                <a:latin typeface="Calibri" panose="020F0502020204030204" pitchFamily="34" charset="0"/>
                <a:cs typeface="Calibri" panose="020F0502020204030204" pitchFamily="34" charset="0"/>
              </a:rPr>
              <a:t>ملف</a:t>
            </a:r>
            <a:r>
              <a:rPr lang="en-US" sz="2400" b="1" dirty="0">
                <a:solidFill>
                  <a:srgbClr val="F6457D"/>
                </a:solidFill>
                <a:latin typeface="Calibri" panose="020F0502020204030204" pitchFamily="34" charset="0"/>
                <a:cs typeface="Calibri" panose="020F0502020204030204" pitchFamily="34" charset="0"/>
              </a:rPr>
              <a:t> CSS  </a:t>
            </a:r>
            <a:r>
              <a:rPr lang="ar-SY" sz="2400" b="1" dirty="0">
                <a:solidFill>
                  <a:srgbClr val="F6457D"/>
                </a:solidFill>
                <a:latin typeface="Calibri" panose="020F0502020204030204" pitchFamily="34" charset="0"/>
                <a:cs typeface="Calibri" panose="020F0502020204030204" pitchFamily="34" charset="0"/>
              </a:rPr>
              <a:t>منفصل يمكن الوصول إليه عن طريق إنشاء ارتباط داخل قسم </a:t>
            </a:r>
            <a:r>
              <a:rPr lang="en-US" sz="2400" b="1" dirty="0">
                <a:solidFill>
                  <a:srgbClr val="F6457D"/>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&lt;</a:t>
            </a:r>
            <a:r>
              <a:rPr lang="en-US" sz="2400" b="1" dirty="0">
                <a:solidFill>
                  <a:srgbClr val="4AC241"/>
                </a:solidFill>
                <a:latin typeface="Calibri" panose="020F0502020204030204" pitchFamily="34" charset="0"/>
                <a:cs typeface="Calibri" panose="020F0502020204030204" pitchFamily="34" charset="0"/>
              </a:rPr>
              <a:t>head</a:t>
            </a:r>
            <a:r>
              <a:rPr lang="en-US" sz="2400" b="1" dirty="0">
                <a:solidFill>
                  <a:schemeClr val="tx1"/>
                </a:solidFill>
                <a:latin typeface="Calibri" panose="020F0502020204030204" pitchFamily="34" charset="0"/>
                <a:cs typeface="Calibri" panose="020F0502020204030204" pitchFamily="34" charset="0"/>
              </a:rPr>
              <a:t>&gt; </a:t>
            </a:r>
            <a:r>
              <a:rPr lang="ar-SY" sz="2400" b="1" dirty="0">
                <a:solidFill>
                  <a:schemeClr val="tx1"/>
                </a:solidFill>
                <a:latin typeface="Calibri" panose="020F0502020204030204" pitchFamily="34" charset="0"/>
                <a:cs typeface="Calibri" panose="020F0502020204030204" pitchFamily="34" charset="0"/>
              </a:rPr>
              <a:t>بالصفحة الإلكترونية. </a:t>
            </a:r>
            <a:endParaRPr lang="en-US" sz="2400" b="1" dirty="0">
              <a:solidFill>
                <a:schemeClr val="tx1"/>
              </a:solidFill>
              <a:latin typeface="Calibri" panose="020F0502020204030204" pitchFamily="34" charset="0"/>
              <a:cs typeface="Calibri" panose="020F0502020204030204" pitchFamily="34" charset="0"/>
            </a:endParaRPr>
          </a:p>
          <a:p>
            <a:pPr algn="ctr" rtl="1"/>
            <a:r>
              <a:rPr lang="ar-SY" sz="2400" b="1" dirty="0">
                <a:solidFill>
                  <a:schemeClr val="tx1"/>
                </a:solidFill>
                <a:latin typeface="Calibri" panose="020F0502020204030204" pitchFamily="34" charset="0"/>
                <a:cs typeface="Calibri" panose="020F0502020204030204" pitchFamily="34" charset="0"/>
              </a:rPr>
              <a:t>يمكن تكرار استخدام </a:t>
            </a:r>
            <a:r>
              <a:rPr lang="ar-SY" sz="2400" b="1" dirty="0">
                <a:solidFill>
                  <a:srgbClr val="F6457D"/>
                </a:solidFill>
                <a:latin typeface="Calibri" panose="020F0502020204030204" pitchFamily="34" charset="0"/>
                <a:cs typeface="Calibri" panose="020F0502020204030204" pitchFamily="34" charset="0"/>
              </a:rPr>
              <a:t>نفس ملف</a:t>
            </a:r>
            <a:r>
              <a:rPr lang="en-US" sz="2400" b="1" dirty="0">
                <a:solidFill>
                  <a:srgbClr val="F6457D"/>
                </a:solidFill>
                <a:latin typeface="Calibri" panose="020F0502020204030204" pitchFamily="34" charset="0"/>
                <a:cs typeface="Calibri" panose="020F0502020204030204" pitchFamily="34" charset="0"/>
              </a:rPr>
              <a:t> CSS </a:t>
            </a:r>
            <a:r>
              <a:rPr lang="ar-SY" sz="2400" b="1" dirty="0">
                <a:solidFill>
                  <a:schemeClr val="tx1"/>
                </a:solidFill>
                <a:latin typeface="Calibri" panose="020F0502020204030204" pitchFamily="34" charset="0"/>
                <a:cs typeface="Calibri" panose="020F0502020204030204" pitchFamily="34" charset="0"/>
              </a:rPr>
              <a:t>مع الصفحات الأخرى بنفس الطريقة بوضع الارتباط دخل قسم </a:t>
            </a:r>
            <a:r>
              <a:rPr lang="en-US" sz="2400" b="1" dirty="0">
                <a:solidFill>
                  <a:schemeClr val="tx1"/>
                </a:solidFill>
                <a:latin typeface="Calibri" panose="020F0502020204030204" pitchFamily="34" charset="0"/>
                <a:cs typeface="Calibri" panose="020F0502020204030204" pitchFamily="34" charset="0"/>
              </a:rPr>
              <a:t>&lt;</a:t>
            </a:r>
            <a:r>
              <a:rPr lang="en-US" sz="2400" b="1" dirty="0">
                <a:solidFill>
                  <a:srgbClr val="4AC241"/>
                </a:solidFill>
                <a:latin typeface="Calibri" panose="020F0502020204030204" pitchFamily="34" charset="0"/>
                <a:cs typeface="Calibri" panose="020F0502020204030204" pitchFamily="34" charset="0"/>
              </a:rPr>
              <a:t>head</a:t>
            </a:r>
            <a:r>
              <a:rPr lang="en-US" sz="2400" b="1" dirty="0">
                <a:solidFill>
                  <a:schemeClr val="tx1"/>
                </a:solidFill>
                <a:latin typeface="Calibri" panose="020F0502020204030204" pitchFamily="34" charset="0"/>
                <a:cs typeface="Calibri" panose="020F0502020204030204" pitchFamily="34" charset="0"/>
              </a:rPr>
              <a:t>&gt;  </a:t>
            </a:r>
            <a:r>
              <a:rPr lang="ar-SY" sz="2400" b="1" dirty="0">
                <a:solidFill>
                  <a:schemeClr val="tx1"/>
                </a:solidFill>
                <a:latin typeface="Calibri" panose="020F0502020204030204" pitchFamily="34" charset="0"/>
                <a:cs typeface="Calibri" panose="020F0502020204030204" pitchFamily="34" charset="0"/>
              </a:rPr>
              <a:t>لكل صفحة منها.</a:t>
            </a:r>
          </a:p>
        </p:txBody>
      </p:sp>
      <p:sp>
        <p:nvSpPr>
          <p:cNvPr id="8" name="مربع نص 7">
            <a:extLst>
              <a:ext uri="{FF2B5EF4-FFF2-40B4-BE49-F238E27FC236}">
                <a16:creationId xmlns:a16="http://schemas.microsoft.com/office/drawing/2014/main" id="{7AD80FEA-8ACF-BCE7-E674-3A5013D8D81B}"/>
              </a:ext>
            </a:extLst>
          </p:cNvPr>
          <p:cNvSpPr txBox="1"/>
          <p:nvPr/>
        </p:nvSpPr>
        <p:spPr>
          <a:xfrm>
            <a:off x="384748" y="2167774"/>
            <a:ext cx="11422503" cy="1200329"/>
          </a:xfrm>
          <a:prstGeom prst="rect">
            <a:avLst/>
          </a:prstGeom>
          <a:noFill/>
        </p:spPr>
        <p:txBody>
          <a:bodyPr wrap="square">
            <a:spAutoFit/>
          </a:bodyPr>
          <a:lstStyle/>
          <a:p>
            <a:pPr algn="ctr"/>
            <a:r>
              <a:rPr lang="ar-SA" sz="2400" b="1" dirty="0">
                <a:latin typeface="Calibri" panose="020F0502020204030204" pitchFamily="34" charset="0"/>
                <a:cs typeface="Calibri" panose="020F0502020204030204" pitchFamily="34" charset="0"/>
              </a:rPr>
              <a:t>تعد صفحة الانماط الخارجية مثالية عندما يتم تطبيق النمط على العديد من الصفحات . يمكنك تغيير نمط الموقع بالكامل عن طريق تغيير ملف واحد فقط .</a:t>
            </a:r>
          </a:p>
          <a:p>
            <a:pPr algn="ctr"/>
            <a:r>
              <a:rPr lang="ar-SA" sz="2400" b="1" dirty="0">
                <a:latin typeface="Calibri" panose="020F0502020204030204" pitchFamily="34" charset="0"/>
                <a:cs typeface="Calibri" panose="020F0502020204030204" pitchFamily="34" charset="0"/>
              </a:rPr>
              <a:t>يتم ربط كل صفحة الكترونية بصفحة الانماط باستخدام الوسم </a:t>
            </a:r>
            <a:r>
              <a:rPr lang="en-US" sz="2400" b="1" dirty="0">
                <a:latin typeface="Calibri" panose="020F0502020204030204" pitchFamily="34" charset="0"/>
                <a:cs typeface="Calibri" panose="020F0502020204030204" pitchFamily="34" charset="0"/>
              </a:rPr>
              <a:t>&lt;</a:t>
            </a:r>
            <a:r>
              <a:rPr lang="en-US" sz="2400" b="1" dirty="0">
                <a:solidFill>
                  <a:srgbClr val="F6457D"/>
                </a:solidFill>
                <a:latin typeface="Calibri" panose="020F0502020204030204" pitchFamily="34" charset="0"/>
                <a:cs typeface="Calibri" panose="020F0502020204030204" pitchFamily="34" charset="0"/>
              </a:rPr>
              <a:t>link</a:t>
            </a:r>
            <a:r>
              <a:rPr lang="en-US" sz="2400" b="1" dirty="0">
                <a:latin typeface="Calibri" panose="020F0502020204030204" pitchFamily="34" charset="0"/>
                <a:cs typeface="Calibri" panose="020F0502020204030204" pitchFamily="34" charset="0"/>
              </a:rPr>
              <a:t>&gt;</a:t>
            </a:r>
            <a:r>
              <a:rPr lang="ar-SA" sz="2400" b="1" dirty="0">
                <a:latin typeface="Calibri" panose="020F0502020204030204" pitchFamily="34" charset="0"/>
                <a:cs typeface="Calibri" panose="020F0502020204030204" pitchFamily="34" charset="0"/>
              </a:rPr>
              <a:t> الموجودة داخل قسم </a:t>
            </a:r>
            <a:r>
              <a:rPr lang="en-US" sz="2400" b="1" dirty="0">
                <a:latin typeface="Calibri" panose="020F0502020204030204" pitchFamily="34" charset="0"/>
                <a:cs typeface="Calibri" panose="020F0502020204030204" pitchFamily="34" charset="0"/>
              </a:rPr>
              <a:t>&gt;</a:t>
            </a:r>
            <a:r>
              <a:rPr lang="ar-SA"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&lt;</a:t>
            </a:r>
            <a:r>
              <a:rPr lang="en-US" sz="2400" b="1" dirty="0">
                <a:solidFill>
                  <a:srgbClr val="4AC241"/>
                </a:solidFill>
                <a:latin typeface="Calibri" panose="020F0502020204030204" pitchFamily="34" charset="0"/>
                <a:cs typeface="Calibri" panose="020F0502020204030204" pitchFamily="34" charset="0"/>
              </a:rPr>
              <a:t>head</a:t>
            </a:r>
            <a:endParaRPr lang="ar-SA" sz="2400" dirty="0">
              <a:solidFill>
                <a:srgbClr val="4AC241"/>
              </a:solidFill>
            </a:endParaRPr>
          </a:p>
        </p:txBody>
      </p:sp>
      <p:pic>
        <p:nvPicPr>
          <p:cNvPr id="10" name="صورة 9">
            <a:extLst>
              <a:ext uri="{FF2B5EF4-FFF2-40B4-BE49-F238E27FC236}">
                <a16:creationId xmlns:a16="http://schemas.microsoft.com/office/drawing/2014/main" id="{17B371BE-3536-FFC5-998E-96FF81C14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054" y="3429000"/>
            <a:ext cx="6032133" cy="3853548"/>
          </a:xfrm>
          <a:prstGeom prst="rect">
            <a:avLst/>
          </a:prstGeom>
        </p:spPr>
      </p:pic>
    </p:spTree>
    <p:extLst>
      <p:ext uri="{BB962C8B-B14F-4D97-AF65-F5344CB8AC3E}">
        <p14:creationId xmlns:p14="http://schemas.microsoft.com/office/powerpoint/2010/main" val="23878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الربط بين صفحة  </a:t>
              </a:r>
              <a:r>
                <a:rPr lang="en-US" sz="2400" b="1" dirty="0">
                  <a:solidFill>
                    <a:schemeClr val="bg1"/>
                  </a:solidFill>
                  <a:latin typeface="Calibri" panose="020F0502020204030204" pitchFamily="34" charset="0"/>
                  <a:cs typeface="Calibri" panose="020F0502020204030204" pitchFamily="34" charset="0"/>
                </a:rPr>
                <a:t>HTML </a:t>
              </a:r>
              <a:r>
                <a:rPr lang="ar-SA" sz="2400" b="1" dirty="0">
                  <a:solidFill>
                    <a:schemeClr val="bg1"/>
                  </a:solidFill>
                  <a:latin typeface="Calibri" panose="020F0502020204030204" pitchFamily="34" charset="0"/>
                  <a:cs typeface="Calibri" panose="020F0502020204030204" pitchFamily="34" charset="0"/>
                </a:rPr>
                <a:t>وملف </a:t>
              </a:r>
              <a:r>
                <a:rPr lang="en-US" sz="2400" b="1" dirty="0">
                  <a:solidFill>
                    <a:schemeClr val="bg1"/>
                  </a:solidFill>
                  <a:latin typeface="Calibri" panose="020F0502020204030204" pitchFamily="34" charset="0"/>
                  <a:cs typeface="Calibri" panose="020F0502020204030204" pitchFamily="34" charset="0"/>
                </a:rPr>
                <a:t>CSS</a:t>
              </a:r>
            </a:p>
          </p:txBody>
        </p:sp>
      </p:grpSp>
      <p:sp>
        <p:nvSpPr>
          <p:cNvPr id="3" name="مربع نص 2">
            <a:extLst>
              <a:ext uri="{FF2B5EF4-FFF2-40B4-BE49-F238E27FC236}">
                <a16:creationId xmlns:a16="http://schemas.microsoft.com/office/drawing/2014/main" id="{5973621E-B881-3872-F7F1-C7EAC2BFF92F}"/>
              </a:ext>
            </a:extLst>
          </p:cNvPr>
          <p:cNvSpPr txBox="1"/>
          <p:nvPr/>
        </p:nvSpPr>
        <p:spPr>
          <a:xfrm>
            <a:off x="662066" y="921019"/>
            <a:ext cx="10163330" cy="461665"/>
          </a:xfrm>
          <a:prstGeom prst="rect">
            <a:avLst/>
          </a:prstGeom>
          <a:noFill/>
        </p:spPr>
        <p:txBody>
          <a:bodyPr wrap="square">
            <a:spAutoFit/>
          </a:bodyPr>
          <a:lstStyle/>
          <a:p>
            <a:pPr algn="ctr" rtl="1">
              <a:buClrTx/>
            </a:pPr>
            <a:r>
              <a:rPr lang="ar-SY" sz="2400" b="1" kern="1200" dirty="0">
                <a:latin typeface="Calibri" panose="020F0502020204030204" pitchFamily="34" charset="0"/>
                <a:cs typeface="Calibri" panose="020F0502020204030204" pitchFamily="34" charset="0"/>
              </a:rPr>
              <a:t>بنفس الطريقة التي أنشأت بها ملف </a:t>
            </a:r>
            <a:r>
              <a:rPr lang="en-US" sz="2400" b="1" kern="1200" dirty="0">
                <a:latin typeface="Calibri" panose="020F0502020204030204" pitchFamily="34" charset="0"/>
                <a:cs typeface="Calibri" panose="020F0502020204030204" pitchFamily="34" charset="0"/>
              </a:rPr>
              <a:t>HTML ، </a:t>
            </a:r>
            <a:r>
              <a:rPr lang="ar-SY" sz="2400" b="1" kern="1200" dirty="0">
                <a:latin typeface="Calibri" panose="020F0502020204030204" pitchFamily="34" charset="0"/>
                <a:cs typeface="Calibri" panose="020F0502020204030204" pitchFamily="34" charset="0"/>
              </a:rPr>
              <a:t>يمكنك إنشاء ملف </a:t>
            </a:r>
            <a:r>
              <a:rPr lang="en-US" sz="2400" b="1" kern="1200" dirty="0">
                <a:latin typeface="Calibri" panose="020F0502020204030204" pitchFamily="34" charset="0"/>
                <a:cs typeface="Calibri" panose="020F0502020204030204" pitchFamily="34" charset="0"/>
              </a:rPr>
              <a:t> CSS </a:t>
            </a:r>
            <a:r>
              <a:rPr lang="ar-SY" sz="2400" b="1" kern="1200" dirty="0">
                <a:latin typeface="Calibri" panose="020F0502020204030204" pitchFamily="34" charset="0"/>
                <a:cs typeface="Calibri" panose="020F0502020204030204" pitchFamily="34" charset="0"/>
              </a:rPr>
              <a:t>بامتداد</a:t>
            </a:r>
            <a:r>
              <a:rPr lang="en-US" sz="2400" b="1" kern="1200" dirty="0">
                <a:latin typeface="Calibri" panose="020F0502020204030204" pitchFamily="34" charset="0"/>
                <a:cs typeface="Calibri" panose="020F0502020204030204" pitchFamily="34" charset="0"/>
              </a:rPr>
              <a:t> CSS </a:t>
            </a:r>
            <a:r>
              <a:rPr lang="ar-SY" sz="2400" b="1" kern="1200" dirty="0">
                <a:latin typeface="Calibri" panose="020F0502020204030204" pitchFamily="34" charset="0"/>
                <a:cs typeface="Calibri" panose="020F0502020204030204" pitchFamily="34" charset="0"/>
              </a:rPr>
              <a:t>في اسمه</a:t>
            </a:r>
            <a:r>
              <a:rPr lang="en-US" sz="2400" b="1" dirty="0">
                <a:latin typeface="Calibri" panose="020F0502020204030204" pitchFamily="34" charset="0"/>
                <a:cs typeface="Calibri" panose="020F0502020204030204" pitchFamily="34" charset="0"/>
              </a:rPr>
              <a:t>.</a:t>
            </a:r>
            <a:endParaRPr lang="en-US" sz="2400" b="1" kern="1200" dirty="0">
              <a:latin typeface="Calibri" panose="020F0502020204030204" pitchFamily="34" charset="0"/>
              <a:cs typeface="Calibri" panose="020F0502020204030204" pitchFamily="34" charset="0"/>
            </a:endParaRPr>
          </a:p>
        </p:txBody>
      </p:sp>
      <p:pic>
        <p:nvPicPr>
          <p:cNvPr id="5" name="صورة 4">
            <a:extLst>
              <a:ext uri="{FF2B5EF4-FFF2-40B4-BE49-F238E27FC236}">
                <a16:creationId xmlns:a16="http://schemas.microsoft.com/office/drawing/2014/main" id="{AFDCB784-3637-129E-A261-E23E080EE6D6}"/>
              </a:ext>
            </a:extLst>
          </p:cNvPr>
          <p:cNvPicPr>
            <a:picLocks noChangeAspect="1"/>
          </p:cNvPicPr>
          <p:nvPr/>
        </p:nvPicPr>
        <p:blipFill>
          <a:blip r:embed="rId2"/>
          <a:stretch>
            <a:fillRect/>
          </a:stretch>
        </p:blipFill>
        <p:spPr>
          <a:xfrm>
            <a:off x="1957386" y="1719086"/>
            <a:ext cx="8277225" cy="4295775"/>
          </a:xfrm>
          <a:prstGeom prst="rect">
            <a:avLst/>
          </a:prstGeom>
        </p:spPr>
      </p:pic>
    </p:spTree>
    <p:extLst>
      <p:ext uri="{BB962C8B-B14F-4D97-AF65-F5344CB8AC3E}">
        <p14:creationId xmlns:p14="http://schemas.microsoft.com/office/powerpoint/2010/main" val="259290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الحضور والغياب</a:t>
              </a:r>
            </a:p>
          </p:txBody>
        </p:sp>
      </p:grpSp>
      <p:pic>
        <p:nvPicPr>
          <p:cNvPr id="3" name="صورة 2">
            <a:extLst>
              <a:ext uri="{FF2B5EF4-FFF2-40B4-BE49-F238E27FC236}">
                <a16:creationId xmlns:a16="http://schemas.microsoft.com/office/drawing/2014/main" id="{EA0A2F0D-23DC-19ED-B782-9A608327D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645" y="1628182"/>
            <a:ext cx="4224228" cy="4224228"/>
          </a:xfrm>
          <a:prstGeom prst="rect">
            <a:avLst/>
          </a:prstGeom>
        </p:spPr>
      </p:pic>
    </p:spTree>
    <p:extLst>
      <p:ext uri="{BB962C8B-B14F-4D97-AF65-F5344CB8AC3E}">
        <p14:creationId xmlns:p14="http://schemas.microsoft.com/office/powerpoint/2010/main" val="1802571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الربط بين صفحة  </a:t>
              </a:r>
              <a:r>
                <a:rPr lang="en-US" sz="2400" b="1" dirty="0">
                  <a:solidFill>
                    <a:schemeClr val="bg1"/>
                  </a:solidFill>
                  <a:latin typeface="Calibri" panose="020F0502020204030204" pitchFamily="34" charset="0"/>
                  <a:cs typeface="Calibri" panose="020F0502020204030204" pitchFamily="34" charset="0"/>
                </a:rPr>
                <a:t>HTML </a:t>
              </a:r>
              <a:r>
                <a:rPr lang="ar-SA" sz="2400" b="1" dirty="0">
                  <a:solidFill>
                    <a:schemeClr val="bg1"/>
                  </a:solidFill>
                  <a:latin typeface="Calibri" panose="020F0502020204030204" pitchFamily="34" charset="0"/>
                  <a:cs typeface="Calibri" panose="020F0502020204030204" pitchFamily="34" charset="0"/>
                </a:rPr>
                <a:t> وملف </a:t>
              </a:r>
              <a:r>
                <a:rPr lang="en-US" sz="2400" b="1" dirty="0">
                  <a:solidFill>
                    <a:schemeClr val="bg1"/>
                  </a:solidFill>
                  <a:latin typeface="Calibri" panose="020F0502020204030204" pitchFamily="34" charset="0"/>
                  <a:cs typeface="Calibri" panose="020F0502020204030204" pitchFamily="34" charset="0"/>
                </a:rPr>
                <a:t>CSS</a:t>
              </a:r>
            </a:p>
          </p:txBody>
        </p:sp>
      </p:grpSp>
      <p:sp>
        <p:nvSpPr>
          <p:cNvPr id="3" name="مربع نص 2">
            <a:extLst>
              <a:ext uri="{FF2B5EF4-FFF2-40B4-BE49-F238E27FC236}">
                <a16:creationId xmlns:a16="http://schemas.microsoft.com/office/drawing/2014/main" id="{5973621E-B881-3872-F7F1-C7EAC2BFF92F}"/>
              </a:ext>
            </a:extLst>
          </p:cNvPr>
          <p:cNvSpPr txBox="1"/>
          <p:nvPr/>
        </p:nvSpPr>
        <p:spPr>
          <a:xfrm>
            <a:off x="1014334" y="846068"/>
            <a:ext cx="10163330" cy="830997"/>
          </a:xfrm>
          <a:prstGeom prst="rect">
            <a:avLst/>
          </a:prstGeom>
          <a:noFill/>
        </p:spPr>
        <p:txBody>
          <a:bodyPr wrap="square">
            <a:spAutoFit/>
          </a:bodyPr>
          <a:lstStyle/>
          <a:p>
            <a:pPr algn="ctr"/>
            <a:r>
              <a:rPr lang="ar-SY" sz="2400" b="1" kern="1200" dirty="0">
                <a:latin typeface="Calibri" panose="020F0502020204030204" pitchFamily="34" charset="0"/>
                <a:cs typeface="Calibri" panose="020F0502020204030204" pitchFamily="34" charset="0"/>
              </a:rPr>
              <a:t>يجب عليك الآن ربط ملف </a:t>
            </a:r>
            <a:r>
              <a:rPr lang="en-US" sz="2400" b="1" kern="1200" dirty="0">
                <a:latin typeface="Calibri" panose="020F0502020204030204" pitchFamily="34" charset="0"/>
                <a:cs typeface="Calibri" panose="020F0502020204030204" pitchFamily="34" charset="0"/>
              </a:rPr>
              <a:t>CSS  </a:t>
            </a:r>
            <a:r>
              <a:rPr lang="ar-SY" sz="2400" b="1" kern="1200" dirty="0">
                <a:latin typeface="Calibri" panose="020F0502020204030204" pitchFamily="34" charset="0"/>
                <a:cs typeface="Calibri" panose="020F0502020204030204" pitchFamily="34" charset="0"/>
              </a:rPr>
              <a:t>بالصفحة الإلكترونية الخاصة بك. لربط الملف، ضع هذا السطر في قسم &lt;</a:t>
            </a:r>
            <a:r>
              <a:rPr lang="en-US" sz="2400" b="1" dirty="0">
                <a:latin typeface="Calibri" panose="020F0502020204030204" pitchFamily="34" charset="0"/>
                <a:cs typeface="Calibri" panose="020F0502020204030204" pitchFamily="34" charset="0"/>
              </a:rPr>
              <a:t> &lt;head</a:t>
            </a:r>
            <a:r>
              <a:rPr lang="ar-SY" sz="2400" b="1" kern="1200" dirty="0">
                <a:latin typeface="Calibri" panose="020F0502020204030204" pitchFamily="34" charset="0"/>
                <a:cs typeface="Calibri" panose="020F0502020204030204" pitchFamily="34" charset="0"/>
              </a:rPr>
              <a:t> كود </a:t>
            </a:r>
            <a:r>
              <a:rPr lang="en-US" sz="2400" b="1" kern="1200" dirty="0">
                <a:latin typeface="Calibri" panose="020F0502020204030204" pitchFamily="34" charset="0"/>
                <a:cs typeface="Calibri" panose="020F0502020204030204" pitchFamily="34" charset="0"/>
              </a:rPr>
              <a:t> HTML </a:t>
            </a:r>
            <a:r>
              <a:rPr lang="ar-SY" sz="2400" b="1" kern="1200" dirty="0">
                <a:latin typeface="Calibri" panose="020F0502020204030204" pitchFamily="34" charset="0"/>
                <a:cs typeface="Calibri" panose="020F0502020204030204" pitchFamily="34" charset="0"/>
              </a:rPr>
              <a:t>الخاص بك </a:t>
            </a:r>
            <a:r>
              <a:rPr lang="en-US" sz="2400" b="1" dirty="0">
                <a:latin typeface="Calibri" panose="020F0502020204030204" pitchFamily="34" charset="0"/>
                <a:cs typeface="Calibri" panose="020F0502020204030204" pitchFamily="34" charset="0"/>
              </a:rPr>
              <a:t>.</a:t>
            </a:r>
            <a:endParaRPr lang="ar-SY" sz="2400" b="1" kern="1200" dirty="0">
              <a:latin typeface="Calibri" panose="020F0502020204030204" pitchFamily="34" charset="0"/>
              <a:cs typeface="Calibri" panose="020F0502020204030204" pitchFamily="34" charset="0"/>
            </a:endParaRPr>
          </a:p>
        </p:txBody>
      </p:sp>
      <p:sp>
        <p:nvSpPr>
          <p:cNvPr id="4" name="مستطيل: زوايا مستديرة 3">
            <a:extLst>
              <a:ext uri="{FF2B5EF4-FFF2-40B4-BE49-F238E27FC236}">
                <a16:creationId xmlns:a16="http://schemas.microsoft.com/office/drawing/2014/main" id="{2A1E3650-94D7-B530-C962-5C892CCF09CE}"/>
              </a:ext>
            </a:extLst>
          </p:cNvPr>
          <p:cNvSpPr/>
          <p:nvPr/>
        </p:nvSpPr>
        <p:spPr>
          <a:xfrm>
            <a:off x="2338465" y="2295372"/>
            <a:ext cx="9188272" cy="608972"/>
          </a:xfrm>
          <a:prstGeom prst="round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rgbClr val="00B050"/>
                </a:solidFill>
                <a:cs typeface="+mn-cs"/>
              </a:rPr>
              <a:t>&lt;link  </a:t>
            </a:r>
            <a:r>
              <a:rPr lang="en-US" sz="2400" b="1" dirty="0" err="1">
                <a:solidFill>
                  <a:srgbClr val="1C5BC3"/>
                </a:solidFill>
                <a:cs typeface="+mn-cs"/>
              </a:rPr>
              <a:t>rel</a:t>
            </a:r>
            <a:r>
              <a:rPr lang="en-US" sz="2400" b="1" dirty="0">
                <a:solidFill>
                  <a:schemeClr val="tx1"/>
                </a:solidFill>
                <a:cs typeface="+mn-cs"/>
              </a:rPr>
              <a:t> = </a:t>
            </a:r>
            <a:r>
              <a:rPr lang="en-US" sz="2400" b="1" dirty="0">
                <a:solidFill>
                  <a:srgbClr val="C00000"/>
                </a:solidFill>
                <a:cs typeface="+mn-cs"/>
              </a:rPr>
              <a:t>“stylesheet”  </a:t>
            </a:r>
            <a:r>
              <a:rPr lang="en-US" sz="2400" b="1" dirty="0">
                <a:solidFill>
                  <a:srgbClr val="0070C0"/>
                </a:solidFill>
                <a:cs typeface="+mn-cs"/>
              </a:rPr>
              <a:t>type</a:t>
            </a:r>
            <a:r>
              <a:rPr lang="en-US" sz="2400" b="1" dirty="0">
                <a:solidFill>
                  <a:schemeClr val="tx1"/>
                </a:solidFill>
                <a:cs typeface="+mn-cs"/>
              </a:rPr>
              <a:t> = “</a:t>
            </a:r>
            <a:r>
              <a:rPr lang="en-US" sz="2400" b="1" dirty="0">
                <a:solidFill>
                  <a:srgbClr val="C00000"/>
                </a:solidFill>
                <a:cs typeface="+mn-cs"/>
              </a:rPr>
              <a:t>text / </a:t>
            </a:r>
            <a:r>
              <a:rPr lang="en-US" sz="2400" b="1" dirty="0" err="1">
                <a:solidFill>
                  <a:srgbClr val="C00000"/>
                </a:solidFill>
                <a:cs typeface="+mn-cs"/>
              </a:rPr>
              <a:t>css</a:t>
            </a:r>
            <a:r>
              <a:rPr lang="en-US" sz="2400" b="1" dirty="0">
                <a:solidFill>
                  <a:srgbClr val="C00000"/>
                </a:solidFill>
                <a:cs typeface="+mn-cs"/>
              </a:rPr>
              <a:t>”  </a:t>
            </a:r>
            <a:r>
              <a:rPr lang="en-US" sz="2400" b="1" dirty="0">
                <a:solidFill>
                  <a:srgbClr val="0070C0"/>
                </a:solidFill>
                <a:cs typeface="+mn-cs"/>
              </a:rPr>
              <a:t>href</a:t>
            </a:r>
            <a:r>
              <a:rPr lang="en-US" sz="2400" b="1" dirty="0">
                <a:solidFill>
                  <a:schemeClr val="tx1"/>
                </a:solidFill>
                <a:cs typeface="+mn-cs"/>
              </a:rPr>
              <a:t> = </a:t>
            </a:r>
            <a:r>
              <a:rPr lang="en-US" sz="2400" b="1" dirty="0">
                <a:solidFill>
                  <a:srgbClr val="C00000"/>
                </a:solidFill>
                <a:cs typeface="+mn-cs"/>
              </a:rPr>
              <a:t>“my </a:t>
            </a:r>
            <a:r>
              <a:rPr lang="en-US" sz="2400" b="1" dirty="0" err="1">
                <a:solidFill>
                  <a:srgbClr val="C00000"/>
                </a:solidFill>
                <a:cs typeface="+mn-cs"/>
              </a:rPr>
              <a:t>CSSfile</a:t>
            </a:r>
            <a:r>
              <a:rPr lang="en-US" sz="2400" b="1" dirty="0">
                <a:solidFill>
                  <a:srgbClr val="C00000"/>
                </a:solidFill>
                <a:cs typeface="+mn-cs"/>
              </a:rPr>
              <a:t> . </a:t>
            </a:r>
            <a:r>
              <a:rPr lang="en-US" sz="2400" b="1" dirty="0" err="1">
                <a:solidFill>
                  <a:srgbClr val="C00000"/>
                </a:solidFill>
                <a:cs typeface="+mn-cs"/>
              </a:rPr>
              <a:t>css</a:t>
            </a:r>
            <a:r>
              <a:rPr lang="en-US" sz="2400" b="1" dirty="0">
                <a:solidFill>
                  <a:srgbClr val="C00000"/>
                </a:solidFill>
                <a:cs typeface="+mn-cs"/>
              </a:rPr>
              <a:t> “</a:t>
            </a:r>
            <a:r>
              <a:rPr lang="en-US" sz="2400" b="1" dirty="0">
                <a:solidFill>
                  <a:srgbClr val="00B050"/>
                </a:solidFill>
                <a:cs typeface="+mn-cs"/>
              </a:rPr>
              <a:t>&gt;</a:t>
            </a:r>
          </a:p>
        </p:txBody>
      </p:sp>
      <p:pic>
        <p:nvPicPr>
          <p:cNvPr id="8" name="صورة 7">
            <a:extLst>
              <a:ext uri="{FF2B5EF4-FFF2-40B4-BE49-F238E27FC236}">
                <a16:creationId xmlns:a16="http://schemas.microsoft.com/office/drawing/2014/main" id="{FA033D5F-5A31-A927-4854-04DC41500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232" y="1677065"/>
            <a:ext cx="2045533" cy="2116069"/>
          </a:xfrm>
          <a:prstGeom prst="rect">
            <a:avLst/>
          </a:prstGeom>
        </p:spPr>
      </p:pic>
      <p:grpSp>
        <p:nvGrpSpPr>
          <p:cNvPr id="27" name="مجموعة 26">
            <a:extLst>
              <a:ext uri="{FF2B5EF4-FFF2-40B4-BE49-F238E27FC236}">
                <a16:creationId xmlns:a16="http://schemas.microsoft.com/office/drawing/2014/main" id="{A983A7A3-5E56-DF75-EFB0-202E2476CB8F}"/>
              </a:ext>
            </a:extLst>
          </p:cNvPr>
          <p:cNvGrpSpPr/>
          <p:nvPr/>
        </p:nvGrpSpPr>
        <p:grpSpPr>
          <a:xfrm>
            <a:off x="6932601" y="2777586"/>
            <a:ext cx="2631743" cy="1299063"/>
            <a:chOff x="6932601" y="2777586"/>
            <a:chExt cx="2631743" cy="1299063"/>
          </a:xfrm>
        </p:grpSpPr>
        <p:sp>
          <p:nvSpPr>
            <p:cNvPr id="13" name="Freeform: Shape 13">
              <a:extLst>
                <a:ext uri="{FF2B5EF4-FFF2-40B4-BE49-F238E27FC236}">
                  <a16:creationId xmlns:a16="http://schemas.microsoft.com/office/drawing/2014/main" id="{BF5C43CE-81DF-14A2-9262-6FCE461F35EC}"/>
                </a:ext>
              </a:extLst>
            </p:cNvPr>
            <p:cNvSpPr/>
            <p:nvPr/>
          </p:nvSpPr>
          <p:spPr>
            <a:xfrm rot="10800000" flipV="1">
              <a:off x="8152987" y="2777586"/>
              <a:ext cx="241610" cy="871824"/>
            </a:xfrm>
            <a:custGeom>
              <a:avLst/>
              <a:gdLst>
                <a:gd name="connsiteX0" fmla="*/ 0 w 3900487"/>
                <a:gd name="connsiteY0" fmla="*/ 0 h 1328737"/>
                <a:gd name="connsiteX1" fmla="*/ 3043237 w 3900487"/>
                <a:gd name="connsiteY1" fmla="*/ 528637 h 1328737"/>
                <a:gd name="connsiteX2" fmla="*/ 3900487 w 3900487"/>
                <a:gd name="connsiteY2" fmla="*/ 1328737 h 1328737"/>
                <a:gd name="connsiteX0" fmla="*/ 0 w 3145474"/>
                <a:gd name="connsiteY0" fmla="*/ 0 h 812927"/>
                <a:gd name="connsiteX1" fmla="*/ 3043237 w 3145474"/>
                <a:gd name="connsiteY1" fmla="*/ 528637 h 812927"/>
                <a:gd name="connsiteX2" fmla="*/ 1130117 w 3145474"/>
                <a:gd name="connsiteY2" fmla="*/ 812927 h 812927"/>
                <a:gd name="connsiteX0" fmla="*/ 0 w 2265397"/>
                <a:gd name="connsiteY0" fmla="*/ 0 h 812927"/>
                <a:gd name="connsiteX1" fmla="*/ 2119781 w 2265397"/>
                <a:gd name="connsiteY1" fmla="*/ 306130 h 812927"/>
                <a:gd name="connsiteX2" fmla="*/ 1130117 w 2265397"/>
                <a:gd name="connsiteY2" fmla="*/ 812927 h 812927"/>
                <a:gd name="connsiteX0" fmla="*/ 0 w 2312911"/>
                <a:gd name="connsiteY0" fmla="*/ 0 h 812927"/>
                <a:gd name="connsiteX1" fmla="*/ 2119781 w 2312911"/>
                <a:gd name="connsiteY1" fmla="*/ 306130 h 812927"/>
                <a:gd name="connsiteX2" fmla="*/ 1130117 w 2312911"/>
                <a:gd name="connsiteY2" fmla="*/ 812927 h 812927"/>
                <a:gd name="connsiteX0" fmla="*/ 2739898 w 2985625"/>
                <a:gd name="connsiteY0" fmla="*/ 0 h 2237727"/>
                <a:gd name="connsiteX1" fmla="*/ 989664 w 2985625"/>
                <a:gd name="connsiteY1" fmla="*/ 1730930 h 2237727"/>
                <a:gd name="connsiteX2" fmla="*/ 0 w 2985625"/>
                <a:gd name="connsiteY2" fmla="*/ 2237727 h 2237727"/>
                <a:gd name="connsiteX0" fmla="*/ 4255701 w 4255701"/>
                <a:gd name="connsiteY0" fmla="*/ 0 h 2237727"/>
                <a:gd name="connsiteX1" fmla="*/ 2505467 w 4255701"/>
                <a:gd name="connsiteY1" fmla="*/ 1730930 h 2237727"/>
                <a:gd name="connsiteX2" fmla="*/ 1515803 w 4255701"/>
                <a:gd name="connsiteY2" fmla="*/ 2237727 h 2237727"/>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5716834 w 5716834"/>
                <a:gd name="connsiteY0" fmla="*/ 0 h 1350792"/>
                <a:gd name="connsiteX1" fmla="*/ 2520660 w 5716834"/>
                <a:gd name="connsiteY1" fmla="*/ 1323844 h 1350792"/>
                <a:gd name="connsiteX2" fmla="*/ 0 w 5716834"/>
                <a:gd name="connsiteY2" fmla="*/ 998771 h 1350792"/>
                <a:gd name="connsiteX0" fmla="*/ 3940217 w 4282551"/>
                <a:gd name="connsiteY0" fmla="*/ 0 h 943706"/>
                <a:gd name="connsiteX1" fmla="*/ 3125591 w 4282551"/>
                <a:gd name="connsiteY1" fmla="*/ 916758 h 943706"/>
                <a:gd name="connsiteX2" fmla="*/ 604931 w 4282551"/>
                <a:gd name="connsiteY2" fmla="*/ 591685 h 943706"/>
                <a:gd name="connsiteX0" fmla="*/ 4676582 w 4676581"/>
                <a:gd name="connsiteY0" fmla="*/ 0 h 591685"/>
                <a:gd name="connsiteX1" fmla="*/ 1863157 w 4676581"/>
                <a:gd name="connsiteY1" fmla="*/ 241970 h 591685"/>
                <a:gd name="connsiteX2" fmla="*/ 1341296 w 4676581"/>
                <a:gd name="connsiteY2" fmla="*/ 591685 h 591685"/>
                <a:gd name="connsiteX0" fmla="*/ 4566556 w 4566555"/>
                <a:gd name="connsiteY0" fmla="*/ 0 h 591685"/>
                <a:gd name="connsiteX1" fmla="*/ 1753131 w 4566555"/>
                <a:gd name="connsiteY1" fmla="*/ 241970 h 591685"/>
                <a:gd name="connsiteX2" fmla="*/ 1231270 w 4566555"/>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4223053 w 4223052"/>
                <a:gd name="connsiteY0" fmla="*/ 0 h 483276"/>
                <a:gd name="connsiteX1" fmla="*/ 1409628 w 4223052"/>
                <a:gd name="connsiteY1" fmla="*/ 241970 h 483276"/>
                <a:gd name="connsiteX2" fmla="*/ 0 w 4223052"/>
                <a:gd name="connsiteY2" fmla="*/ 483276 h 483276"/>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79132"/>
                <a:gd name="connsiteX1" fmla="*/ 1409628 w 3680825"/>
                <a:gd name="connsiteY1" fmla="*/ 467637 h 779132"/>
                <a:gd name="connsiteX2" fmla="*/ 0 w 3680825"/>
                <a:gd name="connsiteY2" fmla="*/ 708943 h 779132"/>
                <a:gd name="connsiteX0" fmla="*/ 3680825 w 3680825"/>
                <a:gd name="connsiteY0" fmla="*/ 0 h 779132"/>
                <a:gd name="connsiteX1" fmla="*/ 1409628 w 3680825"/>
                <a:gd name="connsiteY1" fmla="*/ 467637 h 779132"/>
                <a:gd name="connsiteX2" fmla="*/ 0 w 3680825"/>
                <a:gd name="connsiteY2" fmla="*/ 708943 h 779132"/>
                <a:gd name="connsiteX0" fmla="*/ 3680825 w 3769664"/>
                <a:gd name="connsiteY0" fmla="*/ 0 h 779132"/>
                <a:gd name="connsiteX1" fmla="*/ 1409628 w 3769664"/>
                <a:gd name="connsiteY1" fmla="*/ 467637 h 779132"/>
                <a:gd name="connsiteX2" fmla="*/ 0 w 3769664"/>
                <a:gd name="connsiteY2" fmla="*/ 708943 h 779132"/>
                <a:gd name="connsiteX0" fmla="*/ 3680825 w 3769664"/>
                <a:gd name="connsiteY0" fmla="*/ 0 h 643068"/>
                <a:gd name="connsiteX1" fmla="*/ 1409628 w 3769664"/>
                <a:gd name="connsiteY1" fmla="*/ 331573 h 643068"/>
                <a:gd name="connsiteX2" fmla="*/ 0 w 3769664"/>
                <a:gd name="connsiteY2" fmla="*/ 572879 h 643068"/>
                <a:gd name="connsiteX0" fmla="*/ 4745864 w 4816547"/>
                <a:gd name="connsiteY0" fmla="*/ 0 h 624599"/>
                <a:gd name="connsiteX1" fmla="*/ 1409628 w 4816547"/>
                <a:gd name="connsiteY1" fmla="*/ 313104 h 624599"/>
                <a:gd name="connsiteX2" fmla="*/ 0 w 4816547"/>
                <a:gd name="connsiteY2" fmla="*/ 554410 h 624599"/>
                <a:gd name="connsiteX0" fmla="*/ 4745864 w 4745864"/>
                <a:gd name="connsiteY0" fmla="*/ 0 h 624599"/>
                <a:gd name="connsiteX1" fmla="*/ 1409628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1624"/>
                <a:gd name="connsiteX1" fmla="*/ 1409627 w 4745864"/>
                <a:gd name="connsiteY1" fmla="*/ 313104 h 621624"/>
                <a:gd name="connsiteX2" fmla="*/ 0 w 4745864"/>
                <a:gd name="connsiteY2" fmla="*/ 554410 h 621624"/>
                <a:gd name="connsiteX0" fmla="*/ 4745864 w 4745864"/>
                <a:gd name="connsiteY0" fmla="*/ 0 h 604358"/>
                <a:gd name="connsiteX1" fmla="*/ 1720263 w 4745864"/>
                <a:gd name="connsiteY1" fmla="*/ 183822 h 604358"/>
                <a:gd name="connsiteX2" fmla="*/ 0 w 4745864"/>
                <a:gd name="connsiteY2" fmla="*/ 554410 h 604358"/>
                <a:gd name="connsiteX0" fmla="*/ 4745864 w 4745864"/>
                <a:gd name="connsiteY0" fmla="*/ 0 h 604358"/>
                <a:gd name="connsiteX1" fmla="*/ 1720263 w 4745864"/>
                <a:gd name="connsiteY1" fmla="*/ 183822 h 604358"/>
                <a:gd name="connsiteX2" fmla="*/ 0 w 4745864"/>
                <a:gd name="connsiteY2" fmla="*/ 554410 h 604358"/>
                <a:gd name="connsiteX0" fmla="*/ 2882041 w 2882041"/>
                <a:gd name="connsiteY0" fmla="*/ 0 h 964501"/>
                <a:gd name="connsiteX1" fmla="*/ 1720263 w 2882041"/>
                <a:gd name="connsiteY1" fmla="*/ 543965 h 964501"/>
                <a:gd name="connsiteX2" fmla="*/ 0 w 2882041"/>
                <a:gd name="connsiteY2" fmla="*/ 914553 h 964501"/>
                <a:gd name="connsiteX0" fmla="*/ 1261155 w 1261155"/>
                <a:gd name="connsiteY0" fmla="*/ 0 h 1428745"/>
                <a:gd name="connsiteX1" fmla="*/ 99377 w 1261155"/>
                <a:gd name="connsiteY1" fmla="*/ 543965 h 1428745"/>
                <a:gd name="connsiteX2" fmla="*/ 287312 w 1261155"/>
                <a:gd name="connsiteY2" fmla="*/ 1403978 h 1428745"/>
                <a:gd name="connsiteX0" fmla="*/ 1266881 w 1266881"/>
                <a:gd name="connsiteY0" fmla="*/ 0 h 1403978"/>
                <a:gd name="connsiteX1" fmla="*/ 105103 w 1266881"/>
                <a:gd name="connsiteY1" fmla="*/ 543965 h 1403978"/>
                <a:gd name="connsiteX2" fmla="*/ 293038 w 1266881"/>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1799494 w 1799494"/>
                <a:gd name="connsiteY0" fmla="*/ 0 h 1403978"/>
                <a:gd name="connsiteX1" fmla="*/ 105194 w 1799494"/>
                <a:gd name="connsiteY1" fmla="*/ 700950 h 1403978"/>
                <a:gd name="connsiteX2" fmla="*/ 825651 w 1799494"/>
                <a:gd name="connsiteY2" fmla="*/ 1403978 h 1403978"/>
                <a:gd name="connsiteX0" fmla="*/ 2345495 w 2345495"/>
                <a:gd name="connsiteY0" fmla="*/ 0 h 1403978"/>
                <a:gd name="connsiteX1" fmla="*/ 651195 w 2345495"/>
                <a:gd name="connsiteY1" fmla="*/ 700950 h 1403978"/>
                <a:gd name="connsiteX2" fmla="*/ 1371652 w 2345495"/>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973842 w 973842"/>
                <a:gd name="connsiteY0" fmla="*/ 0 h 1403978"/>
                <a:gd name="connsiteX1" fmla="*/ -1 w 973842"/>
                <a:gd name="connsiteY1" fmla="*/ 1403978 h 1403978"/>
                <a:gd name="connsiteX0" fmla="*/ 2135117 w 2135117"/>
                <a:gd name="connsiteY0" fmla="*/ 0 h 1403978"/>
                <a:gd name="connsiteX1" fmla="*/ 1161274 w 2135117"/>
                <a:gd name="connsiteY1" fmla="*/ 1403978 h 1403978"/>
                <a:gd name="connsiteX0" fmla="*/ 1906278 w 2099672"/>
                <a:gd name="connsiteY0" fmla="*/ 0 h 1403978"/>
                <a:gd name="connsiteX1" fmla="*/ 932435 w 2099672"/>
                <a:gd name="connsiteY1" fmla="*/ 1403978 h 1403978"/>
                <a:gd name="connsiteX0" fmla="*/ 508269 w 1235531"/>
                <a:gd name="connsiteY0" fmla="*/ 0 h 607508"/>
                <a:gd name="connsiteX1" fmla="*/ 1235530 w 1235531"/>
                <a:gd name="connsiteY1" fmla="*/ 607508 h 607508"/>
                <a:gd name="connsiteX0" fmla="*/ 535112 w 1262374"/>
                <a:gd name="connsiteY0" fmla="*/ 0 h 607508"/>
                <a:gd name="connsiteX1" fmla="*/ 1262373 w 1262374"/>
                <a:gd name="connsiteY1" fmla="*/ 607508 h 607508"/>
                <a:gd name="connsiteX0" fmla="*/ 1 w 998515"/>
                <a:gd name="connsiteY0" fmla="*/ 0 h 607508"/>
                <a:gd name="connsiteX1" fmla="*/ 727262 w 998515"/>
                <a:gd name="connsiteY1" fmla="*/ 607508 h 607508"/>
                <a:gd name="connsiteX0" fmla="*/ 81801 w 809063"/>
                <a:gd name="connsiteY0" fmla="*/ 0 h 607508"/>
                <a:gd name="connsiteX1" fmla="*/ 809062 w 809063"/>
                <a:gd name="connsiteY1" fmla="*/ 607508 h 607508"/>
              </a:gdLst>
              <a:ahLst/>
              <a:cxnLst>
                <a:cxn ang="0">
                  <a:pos x="connsiteX0" y="connsiteY0"/>
                </a:cxn>
                <a:cxn ang="0">
                  <a:pos x="connsiteX1" y="connsiteY1"/>
                </a:cxn>
              </a:cxnLst>
              <a:rect l="l" t="t" r="r" b="b"/>
              <a:pathLst>
                <a:path w="809063" h="607508">
                  <a:moveTo>
                    <a:pt x="81801" y="0"/>
                  </a:moveTo>
                  <a:cubicBezTo>
                    <a:pt x="1186116" y="360027"/>
                    <a:pt x="-1137299" y="440404"/>
                    <a:pt x="809062" y="607508"/>
                  </a:cubicBezTo>
                </a:path>
              </a:pathLst>
            </a:custGeom>
            <a:noFill/>
            <a:ln w="19050">
              <a:solidFill>
                <a:srgbClr val="F6457D"/>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sz="2000" dirty="0">
                <a:solidFill>
                  <a:schemeClr val="tx1"/>
                </a:solidFill>
                <a:latin typeface="Calibri" panose="020F0502020204030204" pitchFamily="34" charset="0"/>
                <a:cs typeface="Calibri" panose="020F0502020204030204" pitchFamily="34" charset="0"/>
              </a:endParaRPr>
            </a:p>
          </p:txBody>
        </p:sp>
        <p:sp>
          <p:nvSpPr>
            <p:cNvPr id="11" name="مربع نص 10">
              <a:extLst>
                <a:ext uri="{FF2B5EF4-FFF2-40B4-BE49-F238E27FC236}">
                  <a16:creationId xmlns:a16="http://schemas.microsoft.com/office/drawing/2014/main" id="{352647C3-60DD-626A-A573-A6A819CF014E}"/>
                </a:ext>
              </a:extLst>
            </p:cNvPr>
            <p:cNvSpPr txBox="1"/>
            <p:nvPr/>
          </p:nvSpPr>
          <p:spPr>
            <a:xfrm>
              <a:off x="6932601" y="3676539"/>
              <a:ext cx="2631743" cy="400110"/>
            </a:xfrm>
            <a:prstGeom prst="rect">
              <a:avLst/>
            </a:prstGeom>
            <a:noFill/>
          </p:spPr>
          <p:txBody>
            <a:bodyPr wrap="square">
              <a:spAutoFit/>
            </a:bodyPr>
            <a:lstStyle/>
            <a:p>
              <a:pPr algn="ctr" rtl="1"/>
              <a:r>
                <a:rPr lang="ar-SY" sz="2000" b="1" i="0" u="none" strike="noStrike" baseline="0" dirty="0">
                  <a:solidFill>
                    <a:srgbClr val="F6457D"/>
                  </a:solidFill>
                  <a:latin typeface="Calibri" panose="020F0502020204030204" pitchFamily="34" charset="0"/>
                  <a:cs typeface="Calibri" panose="020F0502020204030204" pitchFamily="34" charset="0"/>
                </a:rPr>
                <a:t>رابط الملف</a:t>
              </a:r>
            </a:p>
          </p:txBody>
        </p:sp>
      </p:grpSp>
      <p:grpSp>
        <p:nvGrpSpPr>
          <p:cNvPr id="17" name="مجموعة 16">
            <a:extLst>
              <a:ext uri="{FF2B5EF4-FFF2-40B4-BE49-F238E27FC236}">
                <a16:creationId xmlns:a16="http://schemas.microsoft.com/office/drawing/2014/main" id="{2B757DC1-C144-EC21-69C4-27A4B16B03BE}"/>
              </a:ext>
            </a:extLst>
          </p:cNvPr>
          <p:cNvGrpSpPr/>
          <p:nvPr/>
        </p:nvGrpSpPr>
        <p:grpSpPr>
          <a:xfrm flipH="1">
            <a:off x="5285868" y="2835900"/>
            <a:ext cx="1587782" cy="1373501"/>
            <a:chOff x="3496763" y="1491792"/>
            <a:chExt cx="1587782" cy="2937606"/>
          </a:xfrm>
        </p:grpSpPr>
        <p:sp>
          <p:nvSpPr>
            <p:cNvPr id="18" name="Freeform: Shape 32">
              <a:extLst>
                <a:ext uri="{FF2B5EF4-FFF2-40B4-BE49-F238E27FC236}">
                  <a16:creationId xmlns:a16="http://schemas.microsoft.com/office/drawing/2014/main" id="{F0E5A5EF-4193-D00C-452A-B7E570AA99C1}"/>
                </a:ext>
              </a:extLst>
            </p:cNvPr>
            <p:cNvSpPr/>
            <p:nvPr/>
          </p:nvSpPr>
          <p:spPr>
            <a:xfrm rot="10800000" flipH="1">
              <a:off x="4200956" y="1491792"/>
              <a:ext cx="280313" cy="1254251"/>
            </a:xfrm>
            <a:custGeom>
              <a:avLst/>
              <a:gdLst>
                <a:gd name="connsiteX0" fmla="*/ 0 w 3900487"/>
                <a:gd name="connsiteY0" fmla="*/ 0 h 1328737"/>
                <a:gd name="connsiteX1" fmla="*/ 3043237 w 3900487"/>
                <a:gd name="connsiteY1" fmla="*/ 528637 h 1328737"/>
                <a:gd name="connsiteX2" fmla="*/ 3900487 w 3900487"/>
                <a:gd name="connsiteY2" fmla="*/ 1328737 h 1328737"/>
                <a:gd name="connsiteX0" fmla="*/ 0 w 3145474"/>
                <a:gd name="connsiteY0" fmla="*/ 0 h 812927"/>
                <a:gd name="connsiteX1" fmla="*/ 3043237 w 3145474"/>
                <a:gd name="connsiteY1" fmla="*/ 528637 h 812927"/>
                <a:gd name="connsiteX2" fmla="*/ 1130117 w 3145474"/>
                <a:gd name="connsiteY2" fmla="*/ 812927 h 812927"/>
                <a:gd name="connsiteX0" fmla="*/ 0 w 2265397"/>
                <a:gd name="connsiteY0" fmla="*/ 0 h 812927"/>
                <a:gd name="connsiteX1" fmla="*/ 2119781 w 2265397"/>
                <a:gd name="connsiteY1" fmla="*/ 306130 h 812927"/>
                <a:gd name="connsiteX2" fmla="*/ 1130117 w 2265397"/>
                <a:gd name="connsiteY2" fmla="*/ 812927 h 812927"/>
                <a:gd name="connsiteX0" fmla="*/ 0 w 2312911"/>
                <a:gd name="connsiteY0" fmla="*/ 0 h 812927"/>
                <a:gd name="connsiteX1" fmla="*/ 2119781 w 2312911"/>
                <a:gd name="connsiteY1" fmla="*/ 306130 h 812927"/>
                <a:gd name="connsiteX2" fmla="*/ 1130117 w 2312911"/>
                <a:gd name="connsiteY2" fmla="*/ 812927 h 812927"/>
                <a:gd name="connsiteX0" fmla="*/ 2739898 w 2985625"/>
                <a:gd name="connsiteY0" fmla="*/ 0 h 2237727"/>
                <a:gd name="connsiteX1" fmla="*/ 989664 w 2985625"/>
                <a:gd name="connsiteY1" fmla="*/ 1730930 h 2237727"/>
                <a:gd name="connsiteX2" fmla="*/ 0 w 2985625"/>
                <a:gd name="connsiteY2" fmla="*/ 2237727 h 2237727"/>
                <a:gd name="connsiteX0" fmla="*/ 4255701 w 4255701"/>
                <a:gd name="connsiteY0" fmla="*/ 0 h 2237727"/>
                <a:gd name="connsiteX1" fmla="*/ 2505467 w 4255701"/>
                <a:gd name="connsiteY1" fmla="*/ 1730930 h 2237727"/>
                <a:gd name="connsiteX2" fmla="*/ 1515803 w 4255701"/>
                <a:gd name="connsiteY2" fmla="*/ 2237727 h 2237727"/>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5716834 w 5716834"/>
                <a:gd name="connsiteY0" fmla="*/ 0 h 1350792"/>
                <a:gd name="connsiteX1" fmla="*/ 2520660 w 5716834"/>
                <a:gd name="connsiteY1" fmla="*/ 1323844 h 1350792"/>
                <a:gd name="connsiteX2" fmla="*/ 0 w 5716834"/>
                <a:gd name="connsiteY2" fmla="*/ 998771 h 1350792"/>
                <a:gd name="connsiteX0" fmla="*/ 3940217 w 4282551"/>
                <a:gd name="connsiteY0" fmla="*/ 0 h 943706"/>
                <a:gd name="connsiteX1" fmla="*/ 3125591 w 4282551"/>
                <a:gd name="connsiteY1" fmla="*/ 916758 h 943706"/>
                <a:gd name="connsiteX2" fmla="*/ 604931 w 4282551"/>
                <a:gd name="connsiteY2" fmla="*/ 591685 h 943706"/>
                <a:gd name="connsiteX0" fmla="*/ 4676582 w 4676581"/>
                <a:gd name="connsiteY0" fmla="*/ 0 h 591685"/>
                <a:gd name="connsiteX1" fmla="*/ 1863157 w 4676581"/>
                <a:gd name="connsiteY1" fmla="*/ 241970 h 591685"/>
                <a:gd name="connsiteX2" fmla="*/ 1341296 w 4676581"/>
                <a:gd name="connsiteY2" fmla="*/ 591685 h 591685"/>
                <a:gd name="connsiteX0" fmla="*/ 4566556 w 4566555"/>
                <a:gd name="connsiteY0" fmla="*/ 0 h 591685"/>
                <a:gd name="connsiteX1" fmla="*/ 1753131 w 4566555"/>
                <a:gd name="connsiteY1" fmla="*/ 241970 h 591685"/>
                <a:gd name="connsiteX2" fmla="*/ 1231270 w 4566555"/>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4223053 w 4223052"/>
                <a:gd name="connsiteY0" fmla="*/ 0 h 483276"/>
                <a:gd name="connsiteX1" fmla="*/ 1409628 w 4223052"/>
                <a:gd name="connsiteY1" fmla="*/ 241970 h 483276"/>
                <a:gd name="connsiteX2" fmla="*/ 0 w 4223052"/>
                <a:gd name="connsiteY2" fmla="*/ 483276 h 483276"/>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79132"/>
                <a:gd name="connsiteX1" fmla="*/ 1409628 w 3680825"/>
                <a:gd name="connsiteY1" fmla="*/ 467637 h 779132"/>
                <a:gd name="connsiteX2" fmla="*/ 0 w 3680825"/>
                <a:gd name="connsiteY2" fmla="*/ 708943 h 779132"/>
                <a:gd name="connsiteX0" fmla="*/ 3680825 w 3680825"/>
                <a:gd name="connsiteY0" fmla="*/ 0 h 779132"/>
                <a:gd name="connsiteX1" fmla="*/ 1409628 w 3680825"/>
                <a:gd name="connsiteY1" fmla="*/ 467637 h 779132"/>
                <a:gd name="connsiteX2" fmla="*/ 0 w 3680825"/>
                <a:gd name="connsiteY2" fmla="*/ 708943 h 779132"/>
                <a:gd name="connsiteX0" fmla="*/ 3680825 w 3769664"/>
                <a:gd name="connsiteY0" fmla="*/ 0 h 779132"/>
                <a:gd name="connsiteX1" fmla="*/ 1409628 w 3769664"/>
                <a:gd name="connsiteY1" fmla="*/ 467637 h 779132"/>
                <a:gd name="connsiteX2" fmla="*/ 0 w 3769664"/>
                <a:gd name="connsiteY2" fmla="*/ 708943 h 779132"/>
                <a:gd name="connsiteX0" fmla="*/ 3680825 w 3769664"/>
                <a:gd name="connsiteY0" fmla="*/ 0 h 643068"/>
                <a:gd name="connsiteX1" fmla="*/ 1409628 w 3769664"/>
                <a:gd name="connsiteY1" fmla="*/ 331573 h 643068"/>
                <a:gd name="connsiteX2" fmla="*/ 0 w 3769664"/>
                <a:gd name="connsiteY2" fmla="*/ 572879 h 643068"/>
                <a:gd name="connsiteX0" fmla="*/ 4745864 w 4816547"/>
                <a:gd name="connsiteY0" fmla="*/ 0 h 624599"/>
                <a:gd name="connsiteX1" fmla="*/ 1409628 w 4816547"/>
                <a:gd name="connsiteY1" fmla="*/ 313104 h 624599"/>
                <a:gd name="connsiteX2" fmla="*/ 0 w 4816547"/>
                <a:gd name="connsiteY2" fmla="*/ 554410 h 624599"/>
                <a:gd name="connsiteX0" fmla="*/ 4745864 w 4745864"/>
                <a:gd name="connsiteY0" fmla="*/ 0 h 624599"/>
                <a:gd name="connsiteX1" fmla="*/ 1409628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1624"/>
                <a:gd name="connsiteX1" fmla="*/ 1409627 w 4745864"/>
                <a:gd name="connsiteY1" fmla="*/ 313104 h 621624"/>
                <a:gd name="connsiteX2" fmla="*/ 0 w 4745864"/>
                <a:gd name="connsiteY2" fmla="*/ 554410 h 621624"/>
                <a:gd name="connsiteX0" fmla="*/ 4745864 w 4745864"/>
                <a:gd name="connsiteY0" fmla="*/ 0 h 604358"/>
                <a:gd name="connsiteX1" fmla="*/ 1720263 w 4745864"/>
                <a:gd name="connsiteY1" fmla="*/ 183822 h 604358"/>
                <a:gd name="connsiteX2" fmla="*/ 0 w 4745864"/>
                <a:gd name="connsiteY2" fmla="*/ 554410 h 604358"/>
                <a:gd name="connsiteX0" fmla="*/ 4745864 w 4745864"/>
                <a:gd name="connsiteY0" fmla="*/ 0 h 604358"/>
                <a:gd name="connsiteX1" fmla="*/ 1720263 w 4745864"/>
                <a:gd name="connsiteY1" fmla="*/ 183822 h 604358"/>
                <a:gd name="connsiteX2" fmla="*/ 0 w 4745864"/>
                <a:gd name="connsiteY2" fmla="*/ 554410 h 604358"/>
                <a:gd name="connsiteX0" fmla="*/ 2882041 w 2882041"/>
                <a:gd name="connsiteY0" fmla="*/ 0 h 964501"/>
                <a:gd name="connsiteX1" fmla="*/ 1720263 w 2882041"/>
                <a:gd name="connsiteY1" fmla="*/ 543965 h 964501"/>
                <a:gd name="connsiteX2" fmla="*/ 0 w 2882041"/>
                <a:gd name="connsiteY2" fmla="*/ 914553 h 964501"/>
                <a:gd name="connsiteX0" fmla="*/ 1261155 w 1261155"/>
                <a:gd name="connsiteY0" fmla="*/ 0 h 1428745"/>
                <a:gd name="connsiteX1" fmla="*/ 99377 w 1261155"/>
                <a:gd name="connsiteY1" fmla="*/ 543965 h 1428745"/>
                <a:gd name="connsiteX2" fmla="*/ 287312 w 1261155"/>
                <a:gd name="connsiteY2" fmla="*/ 1403978 h 1428745"/>
                <a:gd name="connsiteX0" fmla="*/ 1266881 w 1266881"/>
                <a:gd name="connsiteY0" fmla="*/ 0 h 1403978"/>
                <a:gd name="connsiteX1" fmla="*/ 105103 w 1266881"/>
                <a:gd name="connsiteY1" fmla="*/ 543965 h 1403978"/>
                <a:gd name="connsiteX2" fmla="*/ 293038 w 1266881"/>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1799494 w 1799494"/>
                <a:gd name="connsiteY0" fmla="*/ 0 h 1403978"/>
                <a:gd name="connsiteX1" fmla="*/ 105194 w 1799494"/>
                <a:gd name="connsiteY1" fmla="*/ 700950 h 1403978"/>
                <a:gd name="connsiteX2" fmla="*/ 825651 w 1799494"/>
                <a:gd name="connsiteY2" fmla="*/ 1403978 h 1403978"/>
                <a:gd name="connsiteX0" fmla="*/ 2345495 w 2345495"/>
                <a:gd name="connsiteY0" fmla="*/ 0 h 1403978"/>
                <a:gd name="connsiteX1" fmla="*/ 651195 w 2345495"/>
                <a:gd name="connsiteY1" fmla="*/ 700950 h 1403978"/>
                <a:gd name="connsiteX2" fmla="*/ 1371652 w 2345495"/>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973842 w 973842"/>
                <a:gd name="connsiteY0" fmla="*/ 0 h 1403978"/>
                <a:gd name="connsiteX1" fmla="*/ -1 w 973842"/>
                <a:gd name="connsiteY1" fmla="*/ 1403978 h 1403978"/>
                <a:gd name="connsiteX0" fmla="*/ 2135117 w 2135117"/>
                <a:gd name="connsiteY0" fmla="*/ 0 h 1403978"/>
                <a:gd name="connsiteX1" fmla="*/ 1161274 w 2135117"/>
                <a:gd name="connsiteY1" fmla="*/ 1403978 h 1403978"/>
                <a:gd name="connsiteX0" fmla="*/ 1906278 w 2099672"/>
                <a:gd name="connsiteY0" fmla="*/ 0 h 1403978"/>
                <a:gd name="connsiteX1" fmla="*/ 932435 w 2099672"/>
                <a:gd name="connsiteY1" fmla="*/ 1403978 h 1403978"/>
                <a:gd name="connsiteX0" fmla="*/ 508269 w 1235531"/>
                <a:gd name="connsiteY0" fmla="*/ 0 h 607508"/>
                <a:gd name="connsiteX1" fmla="*/ 1235530 w 1235531"/>
                <a:gd name="connsiteY1" fmla="*/ 607508 h 607508"/>
                <a:gd name="connsiteX0" fmla="*/ 535112 w 1262374"/>
                <a:gd name="connsiteY0" fmla="*/ 0 h 607508"/>
                <a:gd name="connsiteX1" fmla="*/ 1262373 w 1262374"/>
                <a:gd name="connsiteY1" fmla="*/ 607508 h 607508"/>
                <a:gd name="connsiteX0" fmla="*/ 1 w 998515"/>
                <a:gd name="connsiteY0" fmla="*/ 0 h 607508"/>
                <a:gd name="connsiteX1" fmla="*/ 727262 w 998515"/>
                <a:gd name="connsiteY1" fmla="*/ 607508 h 607508"/>
                <a:gd name="connsiteX0" fmla="*/ 81801 w 809063"/>
                <a:gd name="connsiteY0" fmla="*/ 0 h 607508"/>
                <a:gd name="connsiteX1" fmla="*/ 809062 w 809063"/>
                <a:gd name="connsiteY1" fmla="*/ 607508 h 607508"/>
                <a:gd name="connsiteX0" fmla="*/ 6474668 w 6566527"/>
                <a:gd name="connsiteY0" fmla="*/ 0 h 802201"/>
                <a:gd name="connsiteX1" fmla="*/ 269926 w 6566527"/>
                <a:gd name="connsiteY1" fmla="*/ 802201 h 802201"/>
                <a:gd name="connsiteX0" fmla="*/ 2882265 w 3029996"/>
                <a:gd name="connsiteY0" fmla="*/ 0 h 775652"/>
                <a:gd name="connsiteX1" fmla="*/ 419955 w 3029996"/>
                <a:gd name="connsiteY1" fmla="*/ 775652 h 775652"/>
                <a:gd name="connsiteX0" fmla="*/ 2564483 w 2720904"/>
                <a:gd name="connsiteY0" fmla="*/ 0 h 1182737"/>
                <a:gd name="connsiteX1" fmla="*/ 442394 w 2720904"/>
                <a:gd name="connsiteY1" fmla="*/ 1182737 h 1182737"/>
                <a:gd name="connsiteX0" fmla="*/ 2122089 w 2717622"/>
                <a:gd name="connsiteY0" fmla="*/ 0 h 1197003"/>
                <a:gd name="connsiteX1" fmla="*/ 0 w 2717622"/>
                <a:gd name="connsiteY1" fmla="*/ 1182737 h 1197003"/>
                <a:gd name="connsiteX0" fmla="*/ 2547365 w 3040782"/>
                <a:gd name="connsiteY0" fmla="*/ 0 h 1556243"/>
                <a:gd name="connsiteX1" fmla="*/ 0 w 3040782"/>
                <a:gd name="connsiteY1" fmla="*/ 1545573 h 1556243"/>
                <a:gd name="connsiteX0" fmla="*/ 506039 w 1786572"/>
                <a:gd name="connsiteY0" fmla="*/ 0 h 1600172"/>
                <a:gd name="connsiteX1" fmla="*/ 0 w 1786572"/>
                <a:gd name="connsiteY1" fmla="*/ 1589821 h 1600172"/>
                <a:gd name="connsiteX0" fmla="*/ 506039 w 1476428"/>
                <a:gd name="connsiteY0" fmla="*/ 0 h 1600956"/>
                <a:gd name="connsiteX1" fmla="*/ 0 w 1476428"/>
                <a:gd name="connsiteY1" fmla="*/ 1589821 h 1600956"/>
                <a:gd name="connsiteX0" fmla="*/ 506039 w 1260445"/>
                <a:gd name="connsiteY0" fmla="*/ 0 h 1600485"/>
                <a:gd name="connsiteX1" fmla="*/ 0 w 1260445"/>
                <a:gd name="connsiteY1" fmla="*/ 1589821 h 1600485"/>
                <a:gd name="connsiteX0" fmla="*/ 761205 w 1327387"/>
                <a:gd name="connsiteY0" fmla="*/ 0 h 1582918"/>
                <a:gd name="connsiteX1" fmla="*/ 0 w 1327387"/>
                <a:gd name="connsiteY1" fmla="*/ 1572121 h 1582918"/>
                <a:gd name="connsiteX0" fmla="*/ 105088 w 1634480"/>
                <a:gd name="connsiteY0" fmla="*/ 0 h 1872161"/>
                <a:gd name="connsiteX1" fmla="*/ 577184 w 1634480"/>
                <a:gd name="connsiteY1" fmla="*/ 1863201 h 1872161"/>
                <a:gd name="connsiteX0" fmla="*/ 747422 w 2031450"/>
                <a:gd name="connsiteY0" fmla="*/ 0 h 1872037"/>
                <a:gd name="connsiteX1" fmla="*/ 1219518 w 2031450"/>
                <a:gd name="connsiteY1" fmla="*/ 1863201 h 1872037"/>
                <a:gd name="connsiteX0" fmla="*/ 886752 w 1697715"/>
                <a:gd name="connsiteY0" fmla="*/ 0 h 1863201"/>
                <a:gd name="connsiteX1" fmla="*/ 1358848 w 1697715"/>
                <a:gd name="connsiteY1" fmla="*/ 1863201 h 1863201"/>
                <a:gd name="connsiteX0" fmla="*/ 563117 w 1426339"/>
                <a:gd name="connsiteY0" fmla="*/ 0 h 1863201"/>
                <a:gd name="connsiteX1" fmla="*/ 1035213 w 1426339"/>
                <a:gd name="connsiteY1" fmla="*/ 1863201 h 1863201"/>
              </a:gdLst>
              <a:ahLst/>
              <a:cxnLst>
                <a:cxn ang="0">
                  <a:pos x="connsiteX0" y="connsiteY0"/>
                </a:cxn>
                <a:cxn ang="0">
                  <a:pos x="connsiteX1" y="connsiteY1"/>
                </a:cxn>
              </a:cxnLst>
              <a:rect l="l" t="t" r="r" b="b"/>
              <a:pathLst>
                <a:path w="1426339" h="1863201">
                  <a:moveTo>
                    <a:pt x="563117" y="0"/>
                  </a:moveTo>
                  <a:cubicBezTo>
                    <a:pt x="-1437084" y="865152"/>
                    <a:pt x="2661174" y="1496445"/>
                    <a:pt x="1035213" y="1863201"/>
                  </a:cubicBezTo>
                </a:path>
              </a:pathLst>
            </a:custGeom>
            <a:noFill/>
            <a:ln w="19050" cap="flat" cmpd="sng" algn="ctr">
              <a:solidFill>
                <a:srgbClr val="F2DE5F"/>
              </a:solidFill>
              <a:prstDash val="solid"/>
              <a:miter lim="800000"/>
              <a:headEnd type="oval" w="med" len="med"/>
              <a:tailEnd type="oval" w="med" len="me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Y"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1" name="مربع نص 20">
              <a:extLst>
                <a:ext uri="{FF2B5EF4-FFF2-40B4-BE49-F238E27FC236}">
                  <a16:creationId xmlns:a16="http://schemas.microsoft.com/office/drawing/2014/main" id="{B7DC98B0-6002-E0C8-E30B-8EB4512891D1}"/>
                </a:ext>
              </a:extLst>
            </p:cNvPr>
            <p:cNvSpPr txBox="1"/>
            <p:nvPr/>
          </p:nvSpPr>
          <p:spPr>
            <a:xfrm>
              <a:off x="3496763" y="2915391"/>
              <a:ext cx="1587782" cy="1514007"/>
            </a:xfrm>
            <a:prstGeom prst="rect">
              <a:avLst/>
            </a:prstGeom>
            <a:noFill/>
          </p:spPr>
          <p:txBody>
            <a:bodyPr wrap="square">
              <a:spAutoFit/>
            </a:bodyPr>
            <a:lstStyle/>
            <a:p>
              <a:pPr algn="ctr" rtl="1"/>
              <a:r>
                <a:rPr lang="ar-SY" sz="2000" b="1" dirty="0">
                  <a:solidFill>
                    <a:srgbClr val="FFC54E"/>
                  </a:solidFill>
                  <a:latin typeface="Calibri" panose="020F0502020204030204" pitchFamily="34" charset="0"/>
                  <a:cs typeface="Calibri" panose="020F0502020204030204" pitchFamily="34" charset="0"/>
                </a:rPr>
                <a:t>يحدد نوع الملف</a:t>
              </a:r>
              <a:endParaRPr lang="en-US" sz="2000" b="1" dirty="0">
                <a:solidFill>
                  <a:srgbClr val="FFC54E"/>
                </a:solidFill>
                <a:latin typeface="Calibri" panose="020F0502020204030204" pitchFamily="34" charset="0"/>
                <a:cs typeface="Calibri" panose="020F0502020204030204" pitchFamily="34" charset="0"/>
              </a:endParaRPr>
            </a:p>
          </p:txBody>
        </p:sp>
      </p:grpSp>
      <p:grpSp>
        <p:nvGrpSpPr>
          <p:cNvPr id="24" name="مجموعة 23">
            <a:extLst>
              <a:ext uri="{FF2B5EF4-FFF2-40B4-BE49-F238E27FC236}">
                <a16:creationId xmlns:a16="http://schemas.microsoft.com/office/drawing/2014/main" id="{7033D45D-C0AC-D018-7620-7264EF574F3E}"/>
              </a:ext>
            </a:extLst>
          </p:cNvPr>
          <p:cNvGrpSpPr/>
          <p:nvPr/>
        </p:nvGrpSpPr>
        <p:grpSpPr>
          <a:xfrm>
            <a:off x="2464402" y="2803746"/>
            <a:ext cx="2483804" cy="1316858"/>
            <a:chOff x="6091596" y="2806390"/>
            <a:chExt cx="1849120" cy="1723107"/>
          </a:xfrm>
        </p:grpSpPr>
        <p:sp>
          <p:nvSpPr>
            <p:cNvPr id="25" name="Freeform: Shape 27">
              <a:extLst>
                <a:ext uri="{FF2B5EF4-FFF2-40B4-BE49-F238E27FC236}">
                  <a16:creationId xmlns:a16="http://schemas.microsoft.com/office/drawing/2014/main" id="{6BF26739-B077-B5EB-C0E8-3FECBAB99EA1}"/>
                </a:ext>
              </a:extLst>
            </p:cNvPr>
            <p:cNvSpPr/>
            <p:nvPr/>
          </p:nvSpPr>
          <p:spPr>
            <a:xfrm rot="10800000" flipV="1">
              <a:off x="6814268" y="2806390"/>
              <a:ext cx="425947" cy="662470"/>
            </a:xfrm>
            <a:custGeom>
              <a:avLst/>
              <a:gdLst>
                <a:gd name="connsiteX0" fmla="*/ 0 w 3900487"/>
                <a:gd name="connsiteY0" fmla="*/ 0 h 1328737"/>
                <a:gd name="connsiteX1" fmla="*/ 3043237 w 3900487"/>
                <a:gd name="connsiteY1" fmla="*/ 528637 h 1328737"/>
                <a:gd name="connsiteX2" fmla="*/ 3900487 w 3900487"/>
                <a:gd name="connsiteY2" fmla="*/ 1328737 h 1328737"/>
                <a:gd name="connsiteX0" fmla="*/ 0 w 3145474"/>
                <a:gd name="connsiteY0" fmla="*/ 0 h 812927"/>
                <a:gd name="connsiteX1" fmla="*/ 3043237 w 3145474"/>
                <a:gd name="connsiteY1" fmla="*/ 528637 h 812927"/>
                <a:gd name="connsiteX2" fmla="*/ 1130117 w 3145474"/>
                <a:gd name="connsiteY2" fmla="*/ 812927 h 812927"/>
                <a:gd name="connsiteX0" fmla="*/ 0 w 2265397"/>
                <a:gd name="connsiteY0" fmla="*/ 0 h 812927"/>
                <a:gd name="connsiteX1" fmla="*/ 2119781 w 2265397"/>
                <a:gd name="connsiteY1" fmla="*/ 306130 h 812927"/>
                <a:gd name="connsiteX2" fmla="*/ 1130117 w 2265397"/>
                <a:gd name="connsiteY2" fmla="*/ 812927 h 812927"/>
                <a:gd name="connsiteX0" fmla="*/ 0 w 2312911"/>
                <a:gd name="connsiteY0" fmla="*/ 0 h 812927"/>
                <a:gd name="connsiteX1" fmla="*/ 2119781 w 2312911"/>
                <a:gd name="connsiteY1" fmla="*/ 306130 h 812927"/>
                <a:gd name="connsiteX2" fmla="*/ 1130117 w 2312911"/>
                <a:gd name="connsiteY2" fmla="*/ 812927 h 812927"/>
                <a:gd name="connsiteX0" fmla="*/ 2739898 w 2985625"/>
                <a:gd name="connsiteY0" fmla="*/ 0 h 2237727"/>
                <a:gd name="connsiteX1" fmla="*/ 989664 w 2985625"/>
                <a:gd name="connsiteY1" fmla="*/ 1730930 h 2237727"/>
                <a:gd name="connsiteX2" fmla="*/ 0 w 2985625"/>
                <a:gd name="connsiteY2" fmla="*/ 2237727 h 2237727"/>
                <a:gd name="connsiteX0" fmla="*/ 4255701 w 4255701"/>
                <a:gd name="connsiteY0" fmla="*/ 0 h 2237727"/>
                <a:gd name="connsiteX1" fmla="*/ 2505467 w 4255701"/>
                <a:gd name="connsiteY1" fmla="*/ 1730930 h 2237727"/>
                <a:gd name="connsiteX2" fmla="*/ 1515803 w 4255701"/>
                <a:gd name="connsiteY2" fmla="*/ 2237727 h 2237727"/>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3243630 w 4993864"/>
                <a:gd name="connsiteY1" fmla="*/ 1730930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4993864 w 4993864"/>
                <a:gd name="connsiteY0" fmla="*/ 0 h 2591715"/>
                <a:gd name="connsiteX1" fmla="*/ 1797690 w 4993864"/>
                <a:gd name="connsiteY1" fmla="*/ 1323844 h 2591715"/>
                <a:gd name="connsiteX2" fmla="*/ 0 w 4993864"/>
                <a:gd name="connsiteY2" fmla="*/ 2591715 h 2591715"/>
                <a:gd name="connsiteX0" fmla="*/ 5716834 w 5716834"/>
                <a:gd name="connsiteY0" fmla="*/ 0 h 1350792"/>
                <a:gd name="connsiteX1" fmla="*/ 2520660 w 5716834"/>
                <a:gd name="connsiteY1" fmla="*/ 1323844 h 1350792"/>
                <a:gd name="connsiteX2" fmla="*/ 0 w 5716834"/>
                <a:gd name="connsiteY2" fmla="*/ 998771 h 1350792"/>
                <a:gd name="connsiteX0" fmla="*/ 3940217 w 4282551"/>
                <a:gd name="connsiteY0" fmla="*/ 0 h 943706"/>
                <a:gd name="connsiteX1" fmla="*/ 3125591 w 4282551"/>
                <a:gd name="connsiteY1" fmla="*/ 916758 h 943706"/>
                <a:gd name="connsiteX2" fmla="*/ 604931 w 4282551"/>
                <a:gd name="connsiteY2" fmla="*/ 591685 h 943706"/>
                <a:gd name="connsiteX0" fmla="*/ 4676582 w 4676581"/>
                <a:gd name="connsiteY0" fmla="*/ 0 h 591685"/>
                <a:gd name="connsiteX1" fmla="*/ 1863157 w 4676581"/>
                <a:gd name="connsiteY1" fmla="*/ 241970 h 591685"/>
                <a:gd name="connsiteX2" fmla="*/ 1341296 w 4676581"/>
                <a:gd name="connsiteY2" fmla="*/ 591685 h 591685"/>
                <a:gd name="connsiteX0" fmla="*/ 4566556 w 4566555"/>
                <a:gd name="connsiteY0" fmla="*/ 0 h 591685"/>
                <a:gd name="connsiteX1" fmla="*/ 1753131 w 4566555"/>
                <a:gd name="connsiteY1" fmla="*/ 241970 h 591685"/>
                <a:gd name="connsiteX2" fmla="*/ 1231270 w 4566555"/>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335287 w 3335286"/>
                <a:gd name="connsiteY0" fmla="*/ 0 h 591685"/>
                <a:gd name="connsiteX1" fmla="*/ 521862 w 3335286"/>
                <a:gd name="connsiteY1" fmla="*/ 241970 h 591685"/>
                <a:gd name="connsiteX2" fmla="*/ 1 w 3335286"/>
                <a:gd name="connsiteY2" fmla="*/ 591685 h 591685"/>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3282127 w 3282126"/>
                <a:gd name="connsiteY0" fmla="*/ 0 h 556286"/>
                <a:gd name="connsiteX1" fmla="*/ 468702 w 3282126"/>
                <a:gd name="connsiteY1" fmla="*/ 241970 h 556286"/>
                <a:gd name="connsiteX2" fmla="*/ 0 w 3282126"/>
                <a:gd name="connsiteY2" fmla="*/ 556286 h 556286"/>
                <a:gd name="connsiteX0" fmla="*/ 4223053 w 4223052"/>
                <a:gd name="connsiteY0" fmla="*/ 0 h 483276"/>
                <a:gd name="connsiteX1" fmla="*/ 1409628 w 4223052"/>
                <a:gd name="connsiteY1" fmla="*/ 241970 h 483276"/>
                <a:gd name="connsiteX2" fmla="*/ 0 w 4223052"/>
                <a:gd name="connsiteY2" fmla="*/ 483276 h 483276"/>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08943"/>
                <a:gd name="connsiteX1" fmla="*/ 1409628 w 3680825"/>
                <a:gd name="connsiteY1" fmla="*/ 467637 h 708943"/>
                <a:gd name="connsiteX2" fmla="*/ 0 w 3680825"/>
                <a:gd name="connsiteY2" fmla="*/ 708943 h 708943"/>
                <a:gd name="connsiteX0" fmla="*/ 3680825 w 3680825"/>
                <a:gd name="connsiteY0" fmla="*/ 0 h 779132"/>
                <a:gd name="connsiteX1" fmla="*/ 1409628 w 3680825"/>
                <a:gd name="connsiteY1" fmla="*/ 467637 h 779132"/>
                <a:gd name="connsiteX2" fmla="*/ 0 w 3680825"/>
                <a:gd name="connsiteY2" fmla="*/ 708943 h 779132"/>
                <a:gd name="connsiteX0" fmla="*/ 3680825 w 3680825"/>
                <a:gd name="connsiteY0" fmla="*/ 0 h 779132"/>
                <a:gd name="connsiteX1" fmla="*/ 1409628 w 3680825"/>
                <a:gd name="connsiteY1" fmla="*/ 467637 h 779132"/>
                <a:gd name="connsiteX2" fmla="*/ 0 w 3680825"/>
                <a:gd name="connsiteY2" fmla="*/ 708943 h 779132"/>
                <a:gd name="connsiteX0" fmla="*/ 3680825 w 3769664"/>
                <a:gd name="connsiteY0" fmla="*/ 0 h 779132"/>
                <a:gd name="connsiteX1" fmla="*/ 1409628 w 3769664"/>
                <a:gd name="connsiteY1" fmla="*/ 467637 h 779132"/>
                <a:gd name="connsiteX2" fmla="*/ 0 w 3769664"/>
                <a:gd name="connsiteY2" fmla="*/ 708943 h 779132"/>
                <a:gd name="connsiteX0" fmla="*/ 3680825 w 3769664"/>
                <a:gd name="connsiteY0" fmla="*/ 0 h 643068"/>
                <a:gd name="connsiteX1" fmla="*/ 1409628 w 3769664"/>
                <a:gd name="connsiteY1" fmla="*/ 331573 h 643068"/>
                <a:gd name="connsiteX2" fmla="*/ 0 w 3769664"/>
                <a:gd name="connsiteY2" fmla="*/ 572879 h 643068"/>
                <a:gd name="connsiteX0" fmla="*/ 4745864 w 4816547"/>
                <a:gd name="connsiteY0" fmla="*/ 0 h 624599"/>
                <a:gd name="connsiteX1" fmla="*/ 1409628 w 4816547"/>
                <a:gd name="connsiteY1" fmla="*/ 313104 h 624599"/>
                <a:gd name="connsiteX2" fmla="*/ 0 w 4816547"/>
                <a:gd name="connsiteY2" fmla="*/ 554410 h 624599"/>
                <a:gd name="connsiteX0" fmla="*/ 4745864 w 4745864"/>
                <a:gd name="connsiteY0" fmla="*/ 0 h 624599"/>
                <a:gd name="connsiteX1" fmla="*/ 1409628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4599"/>
                <a:gd name="connsiteX1" fmla="*/ 1409627 w 4745864"/>
                <a:gd name="connsiteY1" fmla="*/ 313104 h 624599"/>
                <a:gd name="connsiteX2" fmla="*/ 0 w 4745864"/>
                <a:gd name="connsiteY2" fmla="*/ 554410 h 624599"/>
                <a:gd name="connsiteX0" fmla="*/ 4745864 w 4745864"/>
                <a:gd name="connsiteY0" fmla="*/ 0 h 621624"/>
                <a:gd name="connsiteX1" fmla="*/ 1409627 w 4745864"/>
                <a:gd name="connsiteY1" fmla="*/ 313104 h 621624"/>
                <a:gd name="connsiteX2" fmla="*/ 0 w 4745864"/>
                <a:gd name="connsiteY2" fmla="*/ 554410 h 621624"/>
                <a:gd name="connsiteX0" fmla="*/ 4745864 w 4745864"/>
                <a:gd name="connsiteY0" fmla="*/ 0 h 604358"/>
                <a:gd name="connsiteX1" fmla="*/ 1720263 w 4745864"/>
                <a:gd name="connsiteY1" fmla="*/ 183822 h 604358"/>
                <a:gd name="connsiteX2" fmla="*/ 0 w 4745864"/>
                <a:gd name="connsiteY2" fmla="*/ 554410 h 604358"/>
                <a:gd name="connsiteX0" fmla="*/ 4745864 w 4745864"/>
                <a:gd name="connsiteY0" fmla="*/ 0 h 604358"/>
                <a:gd name="connsiteX1" fmla="*/ 1720263 w 4745864"/>
                <a:gd name="connsiteY1" fmla="*/ 183822 h 604358"/>
                <a:gd name="connsiteX2" fmla="*/ 0 w 4745864"/>
                <a:gd name="connsiteY2" fmla="*/ 554410 h 604358"/>
                <a:gd name="connsiteX0" fmla="*/ 2882041 w 2882041"/>
                <a:gd name="connsiteY0" fmla="*/ 0 h 964501"/>
                <a:gd name="connsiteX1" fmla="*/ 1720263 w 2882041"/>
                <a:gd name="connsiteY1" fmla="*/ 543965 h 964501"/>
                <a:gd name="connsiteX2" fmla="*/ 0 w 2882041"/>
                <a:gd name="connsiteY2" fmla="*/ 914553 h 964501"/>
                <a:gd name="connsiteX0" fmla="*/ 1261155 w 1261155"/>
                <a:gd name="connsiteY0" fmla="*/ 0 h 1428745"/>
                <a:gd name="connsiteX1" fmla="*/ 99377 w 1261155"/>
                <a:gd name="connsiteY1" fmla="*/ 543965 h 1428745"/>
                <a:gd name="connsiteX2" fmla="*/ 287312 w 1261155"/>
                <a:gd name="connsiteY2" fmla="*/ 1403978 h 1428745"/>
                <a:gd name="connsiteX0" fmla="*/ 1266881 w 1266881"/>
                <a:gd name="connsiteY0" fmla="*/ 0 h 1403978"/>
                <a:gd name="connsiteX1" fmla="*/ 105103 w 1266881"/>
                <a:gd name="connsiteY1" fmla="*/ 543965 h 1403978"/>
                <a:gd name="connsiteX2" fmla="*/ 293038 w 1266881"/>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1799494 w 1799494"/>
                <a:gd name="connsiteY0" fmla="*/ 0 h 1403978"/>
                <a:gd name="connsiteX1" fmla="*/ 105194 w 1799494"/>
                <a:gd name="connsiteY1" fmla="*/ 700950 h 1403978"/>
                <a:gd name="connsiteX2" fmla="*/ 825651 w 1799494"/>
                <a:gd name="connsiteY2" fmla="*/ 1403978 h 1403978"/>
                <a:gd name="connsiteX0" fmla="*/ 2345495 w 2345495"/>
                <a:gd name="connsiteY0" fmla="*/ 0 h 1403978"/>
                <a:gd name="connsiteX1" fmla="*/ 651195 w 2345495"/>
                <a:gd name="connsiteY1" fmla="*/ 700950 h 1403978"/>
                <a:gd name="connsiteX2" fmla="*/ 1371652 w 2345495"/>
                <a:gd name="connsiteY2" fmla="*/ 1403978 h 1403978"/>
                <a:gd name="connsiteX0" fmla="*/ 1783434 w 1783434"/>
                <a:gd name="connsiteY0" fmla="*/ 0 h 1403978"/>
                <a:gd name="connsiteX1" fmla="*/ 89134 w 1783434"/>
                <a:gd name="connsiteY1" fmla="*/ 700950 h 1403978"/>
                <a:gd name="connsiteX2" fmla="*/ 809591 w 178343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173754 w 2173754"/>
                <a:gd name="connsiteY0" fmla="*/ 0 h 1403978"/>
                <a:gd name="connsiteX1" fmla="*/ 80063 w 2173754"/>
                <a:gd name="connsiteY1" fmla="*/ 571668 h 1403978"/>
                <a:gd name="connsiteX2" fmla="*/ 1199911 w 2173754"/>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2093692 w 2093692"/>
                <a:gd name="connsiteY0" fmla="*/ 0 h 1403978"/>
                <a:gd name="connsiteX1" fmla="*/ 1 w 2093692"/>
                <a:gd name="connsiteY1" fmla="*/ 571668 h 1403978"/>
                <a:gd name="connsiteX2" fmla="*/ 1119849 w 2093692"/>
                <a:gd name="connsiteY2" fmla="*/ 1403978 h 1403978"/>
                <a:gd name="connsiteX0" fmla="*/ 973842 w 973842"/>
                <a:gd name="connsiteY0" fmla="*/ 0 h 1403978"/>
                <a:gd name="connsiteX1" fmla="*/ -1 w 973842"/>
                <a:gd name="connsiteY1" fmla="*/ 1403978 h 1403978"/>
                <a:gd name="connsiteX0" fmla="*/ 2135117 w 2135117"/>
                <a:gd name="connsiteY0" fmla="*/ 0 h 1403978"/>
                <a:gd name="connsiteX1" fmla="*/ 1161274 w 2135117"/>
                <a:gd name="connsiteY1" fmla="*/ 1403978 h 1403978"/>
                <a:gd name="connsiteX0" fmla="*/ 1906278 w 2099672"/>
                <a:gd name="connsiteY0" fmla="*/ 0 h 1403978"/>
                <a:gd name="connsiteX1" fmla="*/ 932435 w 2099672"/>
                <a:gd name="connsiteY1" fmla="*/ 1403978 h 1403978"/>
                <a:gd name="connsiteX0" fmla="*/ 508269 w 1235531"/>
                <a:gd name="connsiteY0" fmla="*/ 0 h 607508"/>
                <a:gd name="connsiteX1" fmla="*/ 1235530 w 1235531"/>
                <a:gd name="connsiteY1" fmla="*/ 607508 h 607508"/>
                <a:gd name="connsiteX0" fmla="*/ 535112 w 1262374"/>
                <a:gd name="connsiteY0" fmla="*/ 0 h 607508"/>
                <a:gd name="connsiteX1" fmla="*/ 1262373 w 1262374"/>
                <a:gd name="connsiteY1" fmla="*/ 607508 h 607508"/>
                <a:gd name="connsiteX0" fmla="*/ 1 w 998515"/>
                <a:gd name="connsiteY0" fmla="*/ 0 h 607508"/>
                <a:gd name="connsiteX1" fmla="*/ 727262 w 998515"/>
                <a:gd name="connsiteY1" fmla="*/ 607508 h 607508"/>
                <a:gd name="connsiteX0" fmla="*/ 81801 w 809063"/>
                <a:gd name="connsiteY0" fmla="*/ 0 h 607508"/>
                <a:gd name="connsiteX1" fmla="*/ 809062 w 809063"/>
                <a:gd name="connsiteY1" fmla="*/ 607508 h 607508"/>
                <a:gd name="connsiteX0" fmla="*/ 6474668 w 6566527"/>
                <a:gd name="connsiteY0" fmla="*/ 0 h 802201"/>
                <a:gd name="connsiteX1" fmla="*/ 269926 w 6566527"/>
                <a:gd name="connsiteY1" fmla="*/ 802201 h 802201"/>
                <a:gd name="connsiteX0" fmla="*/ 2882265 w 3029996"/>
                <a:gd name="connsiteY0" fmla="*/ 0 h 775652"/>
                <a:gd name="connsiteX1" fmla="*/ 419955 w 3029996"/>
                <a:gd name="connsiteY1" fmla="*/ 775652 h 775652"/>
              </a:gdLst>
              <a:ahLst/>
              <a:cxnLst>
                <a:cxn ang="0">
                  <a:pos x="connsiteX0" y="connsiteY0"/>
                </a:cxn>
                <a:cxn ang="0">
                  <a:pos x="connsiteX1" y="connsiteY1"/>
                </a:cxn>
              </a:cxnLst>
              <a:rect l="l" t="t" r="r" b="b"/>
              <a:pathLst>
                <a:path w="3029996" h="775652">
                  <a:moveTo>
                    <a:pt x="2882265" y="0"/>
                  </a:moveTo>
                  <a:cubicBezTo>
                    <a:pt x="3986580" y="360027"/>
                    <a:pt x="-1526406" y="608548"/>
                    <a:pt x="419955" y="775652"/>
                  </a:cubicBezTo>
                </a:path>
              </a:pathLst>
            </a:custGeom>
            <a:noFill/>
            <a:ln w="19050" cap="flat" cmpd="sng" algn="ctr">
              <a:solidFill>
                <a:srgbClr val="3095D3"/>
              </a:solidFill>
              <a:prstDash val="solid"/>
              <a:miter lim="800000"/>
              <a:headEnd type="oval" w="med" len="med"/>
              <a:tailEnd type="oval" w="med" len="me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Y"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6" name="مربع نص 25">
              <a:extLst>
                <a:ext uri="{FF2B5EF4-FFF2-40B4-BE49-F238E27FC236}">
                  <a16:creationId xmlns:a16="http://schemas.microsoft.com/office/drawing/2014/main" id="{19B83D66-DC9F-F215-66E0-D7779FA72089}"/>
                </a:ext>
              </a:extLst>
            </p:cNvPr>
            <p:cNvSpPr txBox="1"/>
            <p:nvPr/>
          </p:nvSpPr>
          <p:spPr>
            <a:xfrm>
              <a:off x="6091596" y="3603229"/>
              <a:ext cx="1849120" cy="926268"/>
            </a:xfrm>
            <a:prstGeom prst="rect">
              <a:avLst/>
            </a:prstGeom>
            <a:noFill/>
          </p:spPr>
          <p:txBody>
            <a:bodyPr wrap="square">
              <a:spAutoFit/>
            </a:bodyPr>
            <a:lstStyle/>
            <a:p>
              <a:pPr algn="ctr" rtl="1"/>
              <a:r>
                <a:rPr lang="ar-SY" sz="2000" b="1" dirty="0">
                  <a:solidFill>
                    <a:srgbClr val="1C5BC3"/>
                  </a:solidFill>
                  <a:latin typeface="Calibri" panose="020F0502020204030204" pitchFamily="34" charset="0"/>
                  <a:cs typeface="Calibri" panose="020F0502020204030204" pitchFamily="34" charset="0"/>
                </a:rPr>
                <a:t>يحدد العلاقة بين المصدر</a:t>
              </a:r>
            </a:p>
            <a:p>
              <a:pPr algn="ctr" rtl="1"/>
              <a:r>
                <a:rPr lang="ar-SY" sz="2000" b="1" dirty="0">
                  <a:solidFill>
                    <a:srgbClr val="1C5BC3"/>
                  </a:solidFill>
                  <a:latin typeface="Calibri" panose="020F0502020204030204" pitchFamily="34" charset="0"/>
                  <a:cs typeface="Calibri" panose="020F0502020204030204" pitchFamily="34" charset="0"/>
                </a:rPr>
                <a:t>الرابط والمستند الحالي</a:t>
              </a:r>
            </a:p>
          </p:txBody>
        </p:sp>
      </p:grpSp>
    </p:spTree>
    <p:extLst>
      <p:ext uri="{BB962C8B-B14F-4D97-AF65-F5344CB8AC3E}">
        <p14:creationId xmlns:p14="http://schemas.microsoft.com/office/powerpoint/2010/main" val="10205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الربط بين صفحة  </a:t>
              </a:r>
              <a:r>
                <a:rPr lang="en-US" sz="2400" b="1" dirty="0">
                  <a:solidFill>
                    <a:schemeClr val="bg1"/>
                  </a:solidFill>
                  <a:latin typeface="Calibri" panose="020F0502020204030204" pitchFamily="34" charset="0"/>
                  <a:cs typeface="Calibri" panose="020F0502020204030204" pitchFamily="34" charset="0"/>
                </a:rPr>
                <a:t>HTML </a:t>
              </a:r>
              <a:r>
                <a:rPr lang="ar-SA" sz="2400" b="1" dirty="0">
                  <a:solidFill>
                    <a:schemeClr val="bg1"/>
                  </a:solidFill>
                  <a:latin typeface="Calibri" panose="020F0502020204030204" pitchFamily="34" charset="0"/>
                  <a:cs typeface="Calibri" panose="020F0502020204030204" pitchFamily="34" charset="0"/>
                </a:rPr>
                <a:t> وملف </a:t>
              </a:r>
              <a:r>
                <a:rPr lang="en-US" sz="2400" b="1" dirty="0">
                  <a:solidFill>
                    <a:schemeClr val="bg1"/>
                  </a:solidFill>
                  <a:latin typeface="Calibri" panose="020F0502020204030204" pitchFamily="34" charset="0"/>
                  <a:cs typeface="Calibri" panose="020F0502020204030204" pitchFamily="34" charset="0"/>
                </a:rPr>
                <a:t>CSS</a:t>
              </a:r>
            </a:p>
          </p:txBody>
        </p:sp>
      </p:grpSp>
      <p:sp>
        <p:nvSpPr>
          <p:cNvPr id="5" name="مربع نص 4">
            <a:extLst>
              <a:ext uri="{FF2B5EF4-FFF2-40B4-BE49-F238E27FC236}">
                <a16:creationId xmlns:a16="http://schemas.microsoft.com/office/drawing/2014/main" id="{A66C3C2B-E8B6-441D-72B5-F9E28E3DDDCD}"/>
              </a:ext>
            </a:extLst>
          </p:cNvPr>
          <p:cNvSpPr txBox="1"/>
          <p:nvPr/>
        </p:nvSpPr>
        <p:spPr>
          <a:xfrm>
            <a:off x="111176" y="1376066"/>
            <a:ext cx="10714220" cy="5083764"/>
          </a:xfrm>
          <a:prstGeom prst="rect">
            <a:avLst/>
          </a:prstGeom>
          <a:noFill/>
        </p:spPr>
        <p:txBody>
          <a:bodyPr wrap="square">
            <a:spAutoFit/>
          </a:bodyPr>
          <a:lstStyle/>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&lt;!DOCTYPE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html</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&lt;html</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dir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rtl</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lang</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ar</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&lt;head&gt;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&lt;title&gt;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Footbal</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fan page</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&lt;/title&gt;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&lt;meta</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charset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"UTF-8"</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&lt;link</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rel</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"stylesheet"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type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"text/</a:t>
            </a:r>
            <a:r>
              <a:rPr lang="en-US" sz="2000" b="1"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css</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href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"myCSSfile.css"</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&lt;/head&gt;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&lt;body&gt;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&lt;h1&gt;</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تعمل كرة القدم على جمع الناس معا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&lt;/h1&gt;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الهدف من حضور الجمهور في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هذة</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اللعبة هو تشجيع اللاعبين أثناء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المبارة</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&lt;h2</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id</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"history"</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التاريخ</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&lt;/h2&gt;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تعد الرياضة ذات تاريخ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طويل،نشأت</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بشكلها الحالي في انجلترا في منتصف القرن التاسع عشر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وجدت أندية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كرةالقدم</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منذ القرن الخامس عشر لكنها كانت غير منظمة ودون صفة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رسمية،ثم</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تم انشاء</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الكثير من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هذة</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الاندية في اواخر القرن التاسع عشر، ولكن القليل منها فقط استمر بعد ذلك</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يعتقد بعض المؤرخون ان الاندية التي استمرت بنشاطها كانت تقع في مناطق أكثر ثراء قليلا،</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حيث كان الناس لا يعملون بعد ظهر يوم السبت وكانوا قادرين على تحمل نفقات حضور المباريات</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&lt;/body&gt;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&lt;/html&gt;</a:t>
            </a:r>
            <a:endParaRPr lang="en-US" sz="2400" b="1" dirty="0">
              <a:effectLst/>
              <a:latin typeface="Calibri" panose="020F0502020204030204" pitchFamily="34" charset="0"/>
              <a:ea typeface="Calibri" panose="020F0502020204030204" pitchFamily="34" charset="0"/>
            </a:endParaRPr>
          </a:p>
        </p:txBody>
      </p:sp>
      <p:pic>
        <p:nvPicPr>
          <p:cNvPr id="7" name="صورة 6">
            <a:extLst>
              <a:ext uri="{FF2B5EF4-FFF2-40B4-BE49-F238E27FC236}">
                <a16:creationId xmlns:a16="http://schemas.microsoft.com/office/drawing/2014/main" id="{010FD8A0-0CD2-244C-4D4C-436B4EC48D0D}"/>
              </a:ext>
            </a:extLst>
          </p:cNvPr>
          <p:cNvPicPr>
            <a:picLocks noChangeAspect="1"/>
          </p:cNvPicPr>
          <p:nvPr/>
        </p:nvPicPr>
        <p:blipFill>
          <a:blip r:embed="rId2">
            <a:clrChange>
              <a:clrFrom>
                <a:srgbClr val="FEF1D4"/>
              </a:clrFrom>
              <a:clrTo>
                <a:srgbClr val="FEF1D4">
                  <a:alpha val="0"/>
                </a:srgbClr>
              </a:clrTo>
            </a:clrChange>
          </a:blip>
          <a:stretch>
            <a:fillRect/>
          </a:stretch>
        </p:blipFill>
        <p:spPr>
          <a:xfrm>
            <a:off x="15374" y="350755"/>
            <a:ext cx="1318748" cy="892095"/>
          </a:xfrm>
          <a:prstGeom prst="rect">
            <a:avLst/>
          </a:prstGeom>
        </p:spPr>
      </p:pic>
      <p:sp>
        <p:nvSpPr>
          <p:cNvPr id="9" name="Rectangle 3">
            <a:extLst>
              <a:ext uri="{FF2B5EF4-FFF2-40B4-BE49-F238E27FC236}">
                <a16:creationId xmlns:a16="http://schemas.microsoft.com/office/drawing/2014/main" id="{F61690B0-77D5-7DA4-EE77-42223F7B3D4A}"/>
              </a:ext>
            </a:extLst>
          </p:cNvPr>
          <p:cNvSpPr/>
          <p:nvPr/>
        </p:nvSpPr>
        <p:spPr>
          <a:xfrm>
            <a:off x="111177" y="2685279"/>
            <a:ext cx="8763000" cy="424070"/>
          </a:xfrm>
          <a:prstGeom prst="roundRect">
            <a:avLst>
              <a:gd name="adj" fmla="val 50000"/>
            </a:avLst>
          </a:prstGeom>
          <a:noFill/>
          <a:ln w="19050">
            <a:solidFill>
              <a:srgbClr val="F47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2792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الربط بين صفحة  </a:t>
              </a:r>
              <a:r>
                <a:rPr lang="en-US" sz="2400" b="1" dirty="0">
                  <a:solidFill>
                    <a:schemeClr val="bg1"/>
                  </a:solidFill>
                  <a:latin typeface="Calibri" panose="020F0502020204030204" pitchFamily="34" charset="0"/>
                  <a:cs typeface="Calibri" panose="020F0502020204030204" pitchFamily="34" charset="0"/>
                </a:rPr>
                <a:t>HTML </a:t>
              </a:r>
              <a:r>
                <a:rPr lang="ar-SA" sz="2400" b="1" dirty="0">
                  <a:solidFill>
                    <a:schemeClr val="bg1"/>
                  </a:solidFill>
                  <a:latin typeface="Calibri" panose="020F0502020204030204" pitchFamily="34" charset="0"/>
                  <a:cs typeface="Calibri" panose="020F0502020204030204" pitchFamily="34" charset="0"/>
                </a:rPr>
                <a:t>وملف </a:t>
              </a:r>
              <a:r>
                <a:rPr lang="en-US" sz="2400" b="1" dirty="0">
                  <a:solidFill>
                    <a:schemeClr val="bg1"/>
                  </a:solidFill>
                  <a:latin typeface="Calibri" panose="020F0502020204030204" pitchFamily="34" charset="0"/>
                  <a:cs typeface="Calibri" panose="020F0502020204030204" pitchFamily="34" charset="0"/>
                </a:rPr>
                <a:t>CSS</a:t>
              </a:r>
            </a:p>
          </p:txBody>
        </p:sp>
      </p:grpSp>
      <p:grpSp>
        <p:nvGrpSpPr>
          <p:cNvPr id="6" name="مجموعة 5">
            <a:extLst>
              <a:ext uri="{FF2B5EF4-FFF2-40B4-BE49-F238E27FC236}">
                <a16:creationId xmlns:a16="http://schemas.microsoft.com/office/drawing/2014/main" id="{7A3108A5-B625-65DD-83E8-D2A241CD1316}"/>
              </a:ext>
            </a:extLst>
          </p:cNvPr>
          <p:cNvGrpSpPr/>
          <p:nvPr/>
        </p:nvGrpSpPr>
        <p:grpSpPr>
          <a:xfrm>
            <a:off x="5167701" y="2364493"/>
            <a:ext cx="5475314" cy="2587648"/>
            <a:chOff x="5167701" y="2364493"/>
            <a:chExt cx="5475314" cy="2587648"/>
          </a:xfrm>
        </p:grpSpPr>
        <p:pic>
          <p:nvPicPr>
            <p:cNvPr id="3" name="صورة 2">
              <a:extLst>
                <a:ext uri="{FF2B5EF4-FFF2-40B4-BE49-F238E27FC236}">
                  <a16:creationId xmlns:a16="http://schemas.microsoft.com/office/drawing/2014/main" id="{98DF67BD-DD50-6B89-CF9E-AB0D0F9B9358}"/>
                </a:ext>
              </a:extLst>
            </p:cNvPr>
            <p:cNvPicPr>
              <a:picLocks noChangeAspect="1"/>
            </p:cNvPicPr>
            <p:nvPr/>
          </p:nvPicPr>
          <p:blipFill>
            <a:blip r:embed="rId2"/>
            <a:stretch>
              <a:fillRect/>
            </a:stretch>
          </p:blipFill>
          <p:spPr>
            <a:xfrm>
              <a:off x="5167701" y="2364493"/>
              <a:ext cx="5475314" cy="2587648"/>
            </a:xfrm>
            <a:prstGeom prst="rect">
              <a:avLst/>
            </a:prstGeom>
            <a:effectLst>
              <a:outerShdw blurRad="63500" sx="102000" sy="102000" algn="ctr" rotWithShape="0">
                <a:prstClr val="black">
                  <a:alpha val="40000"/>
                </a:prstClr>
              </a:outerShdw>
            </a:effectLst>
          </p:spPr>
        </p:pic>
        <p:sp>
          <p:nvSpPr>
            <p:cNvPr id="4" name="مستطيل 3">
              <a:extLst>
                <a:ext uri="{FF2B5EF4-FFF2-40B4-BE49-F238E27FC236}">
                  <a16:creationId xmlns:a16="http://schemas.microsoft.com/office/drawing/2014/main" id="{84A44530-E15D-10C1-C568-59409C633D4F}"/>
                </a:ext>
              </a:extLst>
            </p:cNvPr>
            <p:cNvSpPr/>
            <p:nvPr/>
          </p:nvSpPr>
          <p:spPr>
            <a:xfrm>
              <a:off x="5171607" y="4152275"/>
              <a:ext cx="1289154" cy="77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9" name="مربع نص 8">
            <a:extLst>
              <a:ext uri="{FF2B5EF4-FFF2-40B4-BE49-F238E27FC236}">
                <a16:creationId xmlns:a16="http://schemas.microsoft.com/office/drawing/2014/main" id="{F06705D0-C409-27FF-9E9B-B228BA8C1E1E}"/>
              </a:ext>
            </a:extLst>
          </p:cNvPr>
          <p:cNvSpPr txBox="1"/>
          <p:nvPr/>
        </p:nvSpPr>
        <p:spPr>
          <a:xfrm>
            <a:off x="603354" y="1520259"/>
            <a:ext cx="6093500" cy="1698222"/>
          </a:xfrm>
          <a:prstGeom prst="rect">
            <a:avLst/>
          </a:prstGeom>
          <a:noFill/>
        </p:spPr>
        <p:txBody>
          <a:bodyPr wrap="square">
            <a:spAutoFit/>
          </a:bodyPr>
          <a:lstStyle/>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h1</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green</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h2</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#ee82ee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p</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rgb</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75</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250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p:txBody>
      </p:sp>
      <p:pic>
        <p:nvPicPr>
          <p:cNvPr id="13" name="صورة 12">
            <a:extLst>
              <a:ext uri="{FF2B5EF4-FFF2-40B4-BE49-F238E27FC236}">
                <a16:creationId xmlns:a16="http://schemas.microsoft.com/office/drawing/2014/main" id="{9AD5F9DC-C95D-E901-BF89-94D575DDE3F0}"/>
              </a:ext>
            </a:extLst>
          </p:cNvPr>
          <p:cNvPicPr>
            <a:picLocks noChangeAspect="1"/>
          </p:cNvPicPr>
          <p:nvPr/>
        </p:nvPicPr>
        <p:blipFill>
          <a:blip r:embed="rId3">
            <a:clrChange>
              <a:clrFrom>
                <a:srgbClr val="FEF1D4"/>
              </a:clrFrom>
              <a:clrTo>
                <a:srgbClr val="FEF1D4">
                  <a:alpha val="0"/>
                </a:srgbClr>
              </a:clrTo>
            </a:clrChange>
          </a:blip>
          <a:stretch>
            <a:fillRect/>
          </a:stretch>
        </p:blipFill>
        <p:spPr>
          <a:xfrm>
            <a:off x="108108" y="380735"/>
            <a:ext cx="1226014" cy="804959"/>
          </a:xfrm>
          <a:prstGeom prst="rect">
            <a:avLst/>
          </a:prstGeom>
        </p:spPr>
      </p:pic>
    </p:spTree>
    <p:extLst>
      <p:ext uri="{BB962C8B-B14F-4D97-AF65-F5344CB8AC3E}">
        <p14:creationId xmlns:p14="http://schemas.microsoft.com/office/powerpoint/2010/main" val="92230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محددات </a:t>
              </a:r>
              <a:r>
                <a:rPr lang="en-US" sz="2400" b="1" dirty="0">
                  <a:solidFill>
                    <a:schemeClr val="bg1"/>
                  </a:solidFill>
                  <a:latin typeface="Calibri" panose="020F0502020204030204" pitchFamily="34" charset="0"/>
                  <a:cs typeface="Calibri" panose="020F0502020204030204" pitchFamily="34" charset="0"/>
                </a:rPr>
                <a:t>(CSS Selectors) CSS</a:t>
              </a:r>
            </a:p>
          </p:txBody>
        </p:sp>
      </p:grpSp>
      <p:sp>
        <p:nvSpPr>
          <p:cNvPr id="2" name="مربع نص 1">
            <a:extLst>
              <a:ext uri="{FF2B5EF4-FFF2-40B4-BE49-F238E27FC236}">
                <a16:creationId xmlns:a16="http://schemas.microsoft.com/office/drawing/2014/main" id="{6FEE5554-49E7-BC04-D5ED-0909D520B536}"/>
              </a:ext>
            </a:extLst>
          </p:cNvPr>
          <p:cNvSpPr txBox="1"/>
          <p:nvPr/>
        </p:nvSpPr>
        <p:spPr>
          <a:xfrm>
            <a:off x="609286" y="1013706"/>
            <a:ext cx="11098032" cy="1631216"/>
          </a:xfrm>
          <a:prstGeom prst="rect">
            <a:avLst/>
          </a:prstGeom>
          <a:noFill/>
        </p:spPr>
        <p:txBody>
          <a:bodyPr wrap="square">
            <a:spAutoFit/>
          </a:bodyPr>
          <a:lstStyle/>
          <a:p>
            <a:pPr algn="ctr" rtl="1"/>
            <a:r>
              <a:rPr lang="ar-SY" sz="2400" b="1" i="0" u="none" strike="noStrike" baseline="0" dirty="0">
                <a:latin typeface="Calibri" panose="020F0502020204030204" pitchFamily="34" charset="0"/>
                <a:cs typeface="Calibri" panose="020F0502020204030204" pitchFamily="34" charset="0"/>
              </a:rPr>
              <a:t>يمكنك اختيار الوسوم المراد تنسيقها من خلال </a:t>
            </a:r>
            <a:r>
              <a:rPr lang="ar-SY" sz="2400" b="1" i="0" u="none" strike="noStrike" baseline="0" dirty="0">
                <a:solidFill>
                  <a:srgbClr val="1C5BC3"/>
                </a:solidFill>
                <a:latin typeface="Calibri" panose="020F0502020204030204" pitchFamily="34" charset="0"/>
                <a:cs typeface="Calibri" panose="020F0502020204030204" pitchFamily="34" charset="0"/>
              </a:rPr>
              <a:t>محددات </a:t>
            </a:r>
            <a:r>
              <a:rPr lang="en-US" sz="2400" b="1" i="0" u="none" strike="noStrike" baseline="0" dirty="0">
                <a:solidFill>
                  <a:srgbClr val="1C5BC3"/>
                </a:solidFill>
                <a:latin typeface="Calibri" panose="020F0502020204030204" pitchFamily="34" charset="0"/>
                <a:cs typeface="Calibri" panose="020F0502020204030204" pitchFamily="34" charset="0"/>
              </a:rPr>
              <a:t>CSS</a:t>
            </a:r>
            <a:r>
              <a:rPr lang="ar-SY" sz="2400" b="1" i="0" u="none" strike="noStrike" baseline="0" dirty="0">
                <a:solidFill>
                  <a:srgbClr val="1C5BC3"/>
                </a:solidFill>
                <a:latin typeface="Calibri" panose="020F0502020204030204" pitchFamily="34" charset="0"/>
                <a:cs typeface="Calibri" panose="020F0502020204030204" pitchFamily="34" charset="0"/>
              </a:rPr>
              <a:t> </a:t>
            </a:r>
            <a:r>
              <a:rPr lang="ar-SY" sz="2400" b="1" i="0" u="none" strike="noStrike" baseline="0" dirty="0">
                <a:latin typeface="Calibri" panose="020F0502020204030204" pitchFamily="34" charset="0"/>
                <a:cs typeface="Calibri" panose="020F0502020204030204" pitchFamily="34" charset="0"/>
              </a:rPr>
              <a:t>والتي هي اساساً عبارة عن بعض القواعد التي توفر مرونة كبيرة وتمكن المتصفح من فهم ما تريد تطبيقه عند الكتابة في كل مرة. </a:t>
            </a:r>
            <a:endParaRPr lang="en-US" sz="2400" b="1" i="0" u="none" strike="noStrike" baseline="0" dirty="0">
              <a:latin typeface="Calibri" panose="020F0502020204030204" pitchFamily="34" charset="0"/>
              <a:cs typeface="Calibri" panose="020F0502020204030204" pitchFamily="34" charset="0"/>
            </a:endParaRPr>
          </a:p>
          <a:p>
            <a:pPr algn="ctr" rtl="1"/>
            <a:endParaRPr lang="en-US" sz="2400" b="1" dirty="0">
              <a:latin typeface="Calibri" panose="020F0502020204030204" pitchFamily="34" charset="0"/>
              <a:cs typeface="Calibri" panose="020F0502020204030204" pitchFamily="34" charset="0"/>
            </a:endParaRPr>
          </a:p>
          <a:p>
            <a:pPr algn="ctr" rtl="1"/>
            <a:r>
              <a:rPr lang="ar-SY" sz="2400" b="1" i="0" u="none" strike="noStrike" baseline="0" dirty="0">
                <a:solidFill>
                  <a:srgbClr val="1C5BC3"/>
                </a:solidFill>
                <a:latin typeface="Calibri" panose="020F0502020204030204" pitchFamily="34" charset="0"/>
                <a:cs typeface="Calibri" panose="020F0502020204030204" pitchFamily="34" charset="0"/>
              </a:rPr>
              <a:t>من أمثلة هذه المحددات:</a:t>
            </a:r>
            <a:endParaRPr lang="en-US" sz="2400" b="1" dirty="0">
              <a:solidFill>
                <a:srgbClr val="1C5BC3"/>
              </a:solidFill>
            </a:endParaRPr>
          </a:p>
        </p:txBody>
      </p:sp>
      <p:grpSp>
        <p:nvGrpSpPr>
          <p:cNvPr id="3" name="مجموعة 2">
            <a:extLst>
              <a:ext uri="{FF2B5EF4-FFF2-40B4-BE49-F238E27FC236}">
                <a16:creationId xmlns:a16="http://schemas.microsoft.com/office/drawing/2014/main" id="{3529FF57-9731-B1FA-04F0-3062A5488CB3}"/>
              </a:ext>
            </a:extLst>
          </p:cNvPr>
          <p:cNvGrpSpPr/>
          <p:nvPr/>
        </p:nvGrpSpPr>
        <p:grpSpPr>
          <a:xfrm>
            <a:off x="1398305" y="3133776"/>
            <a:ext cx="4697695" cy="2502330"/>
            <a:chOff x="247444" y="1588361"/>
            <a:chExt cx="4151078" cy="1854034"/>
          </a:xfrm>
        </p:grpSpPr>
        <p:grpSp>
          <p:nvGrpSpPr>
            <p:cNvPr id="4" name="مجموعة 3">
              <a:extLst>
                <a:ext uri="{FF2B5EF4-FFF2-40B4-BE49-F238E27FC236}">
                  <a16:creationId xmlns:a16="http://schemas.microsoft.com/office/drawing/2014/main" id="{6FB48C9D-5338-E26A-DA84-3243FC2FDCEB}"/>
                </a:ext>
              </a:extLst>
            </p:cNvPr>
            <p:cNvGrpSpPr/>
            <p:nvPr/>
          </p:nvGrpSpPr>
          <p:grpSpPr>
            <a:xfrm>
              <a:off x="247444" y="1588361"/>
              <a:ext cx="4151078" cy="537529"/>
              <a:chOff x="247444" y="1588361"/>
              <a:chExt cx="4151078" cy="537529"/>
            </a:xfrm>
          </p:grpSpPr>
          <p:sp>
            <p:nvSpPr>
              <p:cNvPr id="13" name="Rectangle 10">
                <a:extLst>
                  <a:ext uri="{FF2B5EF4-FFF2-40B4-BE49-F238E27FC236}">
                    <a16:creationId xmlns:a16="http://schemas.microsoft.com/office/drawing/2014/main" id="{DE1FEAAB-CA99-D87C-BDD2-AAF88DCCD027}"/>
                  </a:ext>
                </a:extLst>
              </p:cNvPr>
              <p:cNvSpPr/>
              <p:nvPr/>
            </p:nvSpPr>
            <p:spPr>
              <a:xfrm>
                <a:off x="247444" y="1588361"/>
                <a:ext cx="3164209" cy="537529"/>
              </a:xfrm>
              <a:prstGeom prst="rect">
                <a:avLst/>
              </a:prstGeom>
              <a:solidFill>
                <a:srgbClr val="FFC000">
                  <a:lumMod val="20000"/>
                  <a:lumOff val="80000"/>
                </a:srgbClr>
              </a:solidFill>
              <a:ln w="28575" cap="flat" cmpd="sng" algn="ctr">
                <a:solidFill>
                  <a:srgbClr val="ED7D31"/>
                </a:solidFill>
                <a:prstDash val="solid"/>
                <a:miter lim="800000"/>
              </a:ln>
              <a:effectLst/>
            </p:spPr>
            <p:txBody>
              <a:bodyPr rtlCol="0" anchor="ctr"/>
              <a:lstStyle/>
              <a:p>
                <a:pPr algn="ctr" rtl="1"/>
                <a:r>
                  <a:rPr lang="ar-SY" sz="1600" b="1" dirty="0">
                    <a:solidFill>
                      <a:srgbClr val="0070C0"/>
                    </a:solidFill>
                    <a:latin typeface="Calibri" panose="020F0502020204030204" pitchFamily="34" charset="0"/>
                    <a:cs typeface="Calibri" panose="020F0502020204030204" pitchFamily="34" charset="0"/>
                  </a:rPr>
                  <a:t>&lt;</a:t>
                </a:r>
                <a:r>
                  <a:rPr lang="en-US" sz="1600" b="1" dirty="0">
                    <a:solidFill>
                      <a:srgbClr val="0070C0"/>
                    </a:solidFill>
                    <a:latin typeface="Calibri" panose="020F0502020204030204" pitchFamily="34" charset="0"/>
                    <a:cs typeface="Calibri" panose="020F0502020204030204" pitchFamily="34" charset="0"/>
                  </a:rPr>
                  <a:t>/p</a:t>
                </a:r>
                <a:r>
                  <a:rPr lang="ar-SY" sz="1600" b="1" dirty="0">
                    <a:solidFill>
                      <a:srgbClr val="0070C0"/>
                    </a:solidFill>
                    <a:latin typeface="Calibri" panose="020F0502020204030204" pitchFamily="34" charset="0"/>
                    <a:cs typeface="Calibri" panose="020F0502020204030204" pitchFamily="34" charset="0"/>
                  </a:rPr>
                  <a:t>&gt;</a:t>
                </a:r>
                <a:r>
                  <a:rPr lang="en-US" sz="1600" b="1" dirty="0">
                    <a:solidFill>
                      <a:srgbClr val="0070C0"/>
                    </a:solidFill>
                    <a:latin typeface="Calibri" panose="020F0502020204030204" pitchFamily="34" charset="0"/>
                    <a:cs typeface="Calibri" panose="020F0502020204030204" pitchFamily="34" charset="0"/>
                  </a:rPr>
                  <a:t> </a:t>
                </a:r>
                <a:r>
                  <a:rPr lang="ar-SY" sz="1600" b="1" i="0" u="none" strike="noStrike" baseline="0" dirty="0">
                    <a:latin typeface="Calibri" panose="020F0502020204030204" pitchFamily="34" charset="0"/>
                    <a:cs typeface="Calibri" panose="020F0502020204030204" pitchFamily="34" charset="0"/>
                  </a:rPr>
                  <a:t>هذه الفقرة الأولى </a:t>
                </a:r>
                <a:r>
                  <a:rPr lang="ar-SY" sz="1600" b="1" i="0" u="none" strike="noStrike" baseline="0" dirty="0">
                    <a:solidFill>
                      <a:srgbClr val="0070C0"/>
                    </a:solidFill>
                    <a:latin typeface="Calibri" panose="020F0502020204030204" pitchFamily="34" charset="0"/>
                    <a:cs typeface="Calibri" panose="020F0502020204030204" pitchFamily="34" charset="0"/>
                  </a:rPr>
                  <a:t>&lt;</a:t>
                </a:r>
                <a:r>
                  <a:rPr lang="en-US" sz="1600" b="1" i="0" u="none" strike="noStrike" baseline="0" dirty="0">
                    <a:solidFill>
                      <a:srgbClr val="0070C0"/>
                    </a:solidFill>
                    <a:latin typeface="Calibri" panose="020F0502020204030204" pitchFamily="34" charset="0"/>
                    <a:cs typeface="Calibri" panose="020F0502020204030204" pitchFamily="34" charset="0"/>
                  </a:rPr>
                  <a:t>p</a:t>
                </a:r>
                <a:r>
                  <a:rPr lang="ar-SY" sz="1600" b="1" i="0" u="none" strike="noStrike" baseline="0" dirty="0">
                    <a:solidFill>
                      <a:srgbClr val="0070C0"/>
                    </a:solidFill>
                    <a:latin typeface="Calibri" panose="020F0502020204030204" pitchFamily="34" charset="0"/>
                    <a:cs typeface="Calibri" panose="020F0502020204030204" pitchFamily="34" charset="0"/>
                  </a:rPr>
                  <a:t>&gt;</a:t>
                </a:r>
                <a:endParaRPr lang="en-US" sz="1600" b="1" i="0" u="none" strike="noStrike" baseline="0" dirty="0">
                  <a:solidFill>
                    <a:srgbClr val="0070C0"/>
                  </a:solidFill>
                  <a:latin typeface="Calibri" panose="020F0502020204030204" pitchFamily="34" charset="0"/>
                  <a:cs typeface="Calibri" panose="020F0502020204030204" pitchFamily="34" charset="0"/>
                </a:endParaRPr>
              </a:p>
              <a:p>
                <a:pPr algn="ctr" rtl="1"/>
                <a:r>
                  <a:rPr lang="ar-SY" sz="1600" b="1" dirty="0">
                    <a:solidFill>
                      <a:srgbClr val="0070C0"/>
                    </a:solidFill>
                    <a:latin typeface="Calibri" panose="020F0502020204030204" pitchFamily="34" charset="0"/>
                    <a:cs typeface="Calibri" panose="020F0502020204030204" pitchFamily="34" charset="0"/>
                  </a:rPr>
                  <a:t>&lt;</a:t>
                </a:r>
                <a:r>
                  <a:rPr lang="en-US" sz="1600" b="1" dirty="0">
                    <a:solidFill>
                      <a:srgbClr val="0070C0"/>
                    </a:solidFill>
                    <a:latin typeface="Calibri" panose="020F0502020204030204" pitchFamily="34" charset="0"/>
                    <a:cs typeface="Calibri" panose="020F0502020204030204" pitchFamily="34" charset="0"/>
                  </a:rPr>
                  <a:t>/p</a:t>
                </a:r>
                <a:r>
                  <a:rPr lang="ar-SY" sz="1600" b="1" dirty="0">
                    <a:solidFill>
                      <a:srgbClr val="0070C0"/>
                    </a:solidFill>
                    <a:latin typeface="Calibri" panose="020F0502020204030204" pitchFamily="34" charset="0"/>
                    <a:cs typeface="Calibri" panose="020F0502020204030204" pitchFamily="34" charset="0"/>
                  </a:rPr>
                  <a:t>&gt;</a:t>
                </a:r>
                <a:r>
                  <a:rPr lang="en-US" sz="1600" b="1" dirty="0">
                    <a:solidFill>
                      <a:srgbClr val="0070C0"/>
                    </a:solidFill>
                    <a:latin typeface="Calibri" panose="020F0502020204030204" pitchFamily="34" charset="0"/>
                    <a:cs typeface="Calibri" panose="020F0502020204030204" pitchFamily="34" charset="0"/>
                  </a:rPr>
                  <a:t> </a:t>
                </a:r>
                <a:r>
                  <a:rPr lang="ar-SY" sz="1600" b="1" i="0" u="none" strike="noStrike" baseline="0" dirty="0">
                    <a:latin typeface="Calibri" panose="020F0502020204030204" pitchFamily="34" charset="0"/>
                    <a:cs typeface="Calibri" panose="020F0502020204030204" pitchFamily="34" charset="0"/>
                  </a:rPr>
                  <a:t>هذه الفقرة الثانية </a:t>
                </a:r>
                <a:r>
                  <a:rPr lang="ar-SY" sz="1600" b="1" i="0" u="none" strike="noStrike" baseline="0" dirty="0">
                    <a:solidFill>
                      <a:srgbClr val="0070C0"/>
                    </a:solidFill>
                    <a:latin typeface="Calibri" panose="020F0502020204030204" pitchFamily="34" charset="0"/>
                    <a:cs typeface="Calibri" panose="020F0502020204030204" pitchFamily="34" charset="0"/>
                  </a:rPr>
                  <a:t>&lt;</a:t>
                </a:r>
                <a:r>
                  <a:rPr lang="en-US" sz="1600" b="1" i="0" u="none" strike="noStrike" baseline="0" dirty="0">
                    <a:solidFill>
                      <a:srgbClr val="0070C0"/>
                    </a:solidFill>
                    <a:latin typeface="Calibri" panose="020F0502020204030204" pitchFamily="34" charset="0"/>
                    <a:cs typeface="Calibri" panose="020F0502020204030204" pitchFamily="34" charset="0"/>
                  </a:rPr>
                  <a:t>p</a:t>
                </a:r>
                <a:r>
                  <a:rPr lang="ar-SY" sz="1600" b="1" i="0" u="none" strike="noStrike" baseline="0" dirty="0">
                    <a:solidFill>
                      <a:srgbClr val="0070C0"/>
                    </a:solidFill>
                    <a:latin typeface="Calibri" panose="020F0502020204030204" pitchFamily="34" charset="0"/>
                    <a:cs typeface="Calibri" panose="020F0502020204030204" pitchFamily="34" charset="0"/>
                  </a:rPr>
                  <a:t>&gt;</a:t>
                </a:r>
                <a:endParaRPr lang="en-US" sz="1600" b="1" dirty="0">
                  <a:solidFill>
                    <a:schemeClr val="accent1"/>
                  </a:solidFill>
                  <a:latin typeface="Calibri" panose="020F0502020204030204" pitchFamily="34" charset="0"/>
                  <a:cs typeface="Calibri" panose="020F0502020204030204" pitchFamily="34" charset="0"/>
                </a:endParaRPr>
              </a:p>
            </p:txBody>
          </p:sp>
          <p:sp>
            <p:nvSpPr>
              <p:cNvPr id="17" name="مستطيل: زوايا مستديرة 16">
                <a:extLst>
                  <a:ext uri="{FF2B5EF4-FFF2-40B4-BE49-F238E27FC236}">
                    <a16:creationId xmlns:a16="http://schemas.microsoft.com/office/drawing/2014/main" id="{257B2B8B-BBB1-1985-0F1B-B402565404C6}"/>
                  </a:ext>
                </a:extLst>
              </p:cNvPr>
              <p:cNvSpPr/>
              <p:nvPr/>
            </p:nvSpPr>
            <p:spPr>
              <a:xfrm>
                <a:off x="3525085" y="1692071"/>
                <a:ext cx="873437" cy="330108"/>
              </a:xfrm>
              <a:prstGeom prst="roundRec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solidFill>
                      <a:srgbClr val="ED7D31"/>
                    </a:solidFill>
                  </a:rPr>
                  <a:t>html</a:t>
                </a:r>
                <a:endParaRPr lang="ar-SA" sz="1400" b="1" dirty="0">
                  <a:solidFill>
                    <a:srgbClr val="ED7D31"/>
                  </a:solidFill>
                </a:endParaRPr>
              </a:p>
            </p:txBody>
          </p:sp>
        </p:grpSp>
        <p:grpSp>
          <p:nvGrpSpPr>
            <p:cNvPr id="5" name="مجموعة 4">
              <a:extLst>
                <a:ext uri="{FF2B5EF4-FFF2-40B4-BE49-F238E27FC236}">
                  <a16:creationId xmlns:a16="http://schemas.microsoft.com/office/drawing/2014/main" id="{777CB994-5829-8FFF-7D91-49318A1E8E5B}"/>
                </a:ext>
              </a:extLst>
            </p:cNvPr>
            <p:cNvGrpSpPr/>
            <p:nvPr/>
          </p:nvGrpSpPr>
          <p:grpSpPr>
            <a:xfrm>
              <a:off x="247444" y="2315631"/>
              <a:ext cx="4147070" cy="399664"/>
              <a:chOff x="247444" y="2315631"/>
              <a:chExt cx="4147070" cy="399664"/>
            </a:xfrm>
          </p:grpSpPr>
          <p:sp>
            <p:nvSpPr>
              <p:cNvPr id="11" name="Rectangle 11">
                <a:extLst>
                  <a:ext uri="{FF2B5EF4-FFF2-40B4-BE49-F238E27FC236}">
                    <a16:creationId xmlns:a16="http://schemas.microsoft.com/office/drawing/2014/main" id="{675B1824-3FA0-2550-8C03-D124D35CD511}"/>
                  </a:ext>
                </a:extLst>
              </p:cNvPr>
              <p:cNvSpPr/>
              <p:nvPr/>
            </p:nvSpPr>
            <p:spPr>
              <a:xfrm>
                <a:off x="247444" y="2315631"/>
                <a:ext cx="3163827" cy="399664"/>
              </a:xfrm>
              <a:prstGeom prst="rect">
                <a:avLst/>
              </a:prstGeom>
              <a:solidFill>
                <a:srgbClr val="F2F7DF"/>
              </a:solidFill>
              <a:ln w="28575" cap="flat" cmpd="sng" algn="ctr">
                <a:solidFill>
                  <a:srgbClr val="00B050"/>
                </a:solidFill>
                <a:prstDash val="solid"/>
                <a:miter lim="800000"/>
              </a:ln>
              <a:effectLst/>
            </p:spPr>
            <p:txBody>
              <a:bodyPr rtlCol="0" anchor="ctr"/>
              <a:lstStyle/>
              <a:p>
                <a:pPr algn="ctr">
                  <a:buClrTx/>
                </a:pPr>
                <a:r>
                  <a:rPr lang="en-US" sz="1800" b="1" i="0" u="none" strike="noStrike" baseline="0" dirty="0">
                    <a:solidFill>
                      <a:srgbClr val="0066FF"/>
                    </a:solidFill>
                    <a:latin typeface="FiraMono-Regular"/>
                  </a:rPr>
                  <a:t>P {</a:t>
                </a:r>
                <a:r>
                  <a:rPr lang="en-US" sz="1800" b="1" i="0" u="none" strike="noStrike" baseline="0" dirty="0">
                    <a:solidFill>
                      <a:srgbClr val="00B050"/>
                    </a:solidFill>
                    <a:latin typeface="FiraMono-Regular"/>
                  </a:rPr>
                  <a:t>color</a:t>
                </a:r>
                <a:r>
                  <a:rPr lang="en-US" sz="1800" b="1" i="0" u="none" strike="noStrike" baseline="0" dirty="0">
                    <a:solidFill>
                      <a:srgbClr val="00FF00"/>
                    </a:solidFill>
                    <a:latin typeface="FiraMono-Regular"/>
                  </a:rPr>
                  <a:t>: </a:t>
                </a:r>
                <a:r>
                  <a:rPr lang="en-US" sz="1800" b="1" i="0" u="none" strike="noStrike" baseline="0" dirty="0">
                    <a:solidFill>
                      <a:srgbClr val="000000"/>
                    </a:solidFill>
                    <a:latin typeface="FiraMono-Regular"/>
                  </a:rPr>
                  <a:t>green;</a:t>
                </a:r>
                <a:r>
                  <a:rPr lang="en-US" sz="1800" b="1" i="0" u="none" strike="noStrike" baseline="0" dirty="0">
                    <a:solidFill>
                      <a:srgbClr val="0066FF"/>
                    </a:solidFill>
                    <a:latin typeface="FiraMono-Regular"/>
                  </a:rPr>
                  <a:t>}</a:t>
                </a:r>
                <a:endParaRPr kumimoji="0" lang="en-US"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مستطيل: زوايا مستديرة 11">
                <a:extLst>
                  <a:ext uri="{FF2B5EF4-FFF2-40B4-BE49-F238E27FC236}">
                    <a16:creationId xmlns:a16="http://schemas.microsoft.com/office/drawing/2014/main" id="{20706FDB-6F6B-B0B2-E2D5-9BECE405AB44}"/>
                  </a:ext>
                </a:extLst>
              </p:cNvPr>
              <p:cNvSpPr/>
              <p:nvPr/>
            </p:nvSpPr>
            <p:spPr>
              <a:xfrm>
                <a:off x="3521077" y="2350409"/>
                <a:ext cx="873437" cy="33010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err="1">
                    <a:solidFill>
                      <a:srgbClr val="00B050"/>
                    </a:solidFill>
                  </a:rPr>
                  <a:t>css</a:t>
                </a:r>
                <a:endParaRPr lang="ar-SA" sz="1800" b="1" dirty="0">
                  <a:solidFill>
                    <a:srgbClr val="00B050"/>
                  </a:solidFill>
                </a:endParaRPr>
              </a:p>
            </p:txBody>
          </p:sp>
        </p:grpSp>
        <p:grpSp>
          <p:nvGrpSpPr>
            <p:cNvPr id="6" name="مجموعة 5">
              <a:extLst>
                <a:ext uri="{FF2B5EF4-FFF2-40B4-BE49-F238E27FC236}">
                  <a16:creationId xmlns:a16="http://schemas.microsoft.com/office/drawing/2014/main" id="{A6B945D4-3A5F-2771-43FA-CB2308F03C19}"/>
                </a:ext>
              </a:extLst>
            </p:cNvPr>
            <p:cNvGrpSpPr/>
            <p:nvPr/>
          </p:nvGrpSpPr>
          <p:grpSpPr>
            <a:xfrm>
              <a:off x="247445" y="2905995"/>
              <a:ext cx="4143062" cy="536400"/>
              <a:chOff x="247445" y="2905995"/>
              <a:chExt cx="4143062" cy="536400"/>
            </a:xfrm>
          </p:grpSpPr>
          <p:sp>
            <p:nvSpPr>
              <p:cNvPr id="9" name="Rectangle 12">
                <a:extLst>
                  <a:ext uri="{FF2B5EF4-FFF2-40B4-BE49-F238E27FC236}">
                    <a16:creationId xmlns:a16="http://schemas.microsoft.com/office/drawing/2014/main" id="{9B8793FF-8C2C-BB5A-F247-BB09C9F51AB0}"/>
                  </a:ext>
                </a:extLst>
              </p:cNvPr>
              <p:cNvSpPr/>
              <p:nvPr/>
            </p:nvSpPr>
            <p:spPr>
              <a:xfrm>
                <a:off x="247445" y="2905995"/>
                <a:ext cx="3163826" cy="536400"/>
              </a:xfrm>
              <a:prstGeom prst="rect">
                <a:avLst/>
              </a:prstGeom>
              <a:solidFill>
                <a:sysClr val="window" lastClr="FFFFFF"/>
              </a:solidFill>
              <a:ln w="28575" cap="flat" cmpd="sng" algn="ctr">
                <a:solidFill>
                  <a:sysClr val="window" lastClr="FFFFFF">
                    <a:lumMod val="50000"/>
                  </a:sysClr>
                </a:solidFill>
                <a:prstDash val="solid"/>
                <a:miter lim="800000"/>
              </a:ln>
              <a:effectLst/>
            </p:spPr>
            <p:txBody>
              <a:bodyPr rtlCol="0" anchor="ctr"/>
              <a:lstStyle/>
              <a:p>
                <a:pPr marL="176213" marR="0" lvl="0" algn="r" defTabSz="914400" rtl="1" eaLnBrk="1" fontAlgn="auto" latinLnBrk="0" hangingPunct="1">
                  <a:lnSpc>
                    <a:spcPct val="100000"/>
                  </a:lnSpc>
                  <a:spcBef>
                    <a:spcPts val="0"/>
                  </a:spcBef>
                  <a:spcAft>
                    <a:spcPts val="0"/>
                  </a:spcAft>
                  <a:buClrTx/>
                  <a:buSzTx/>
                  <a:buFontTx/>
                  <a:buNone/>
                  <a:tabLst/>
                  <a:defRPr/>
                </a:pPr>
                <a:r>
                  <a:rPr kumimoji="0" lang="ar-SA"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هذه الفقرة الأولى </a:t>
                </a:r>
              </a:p>
              <a:p>
                <a:pPr marL="176213" marR="0" lvl="0" algn="r" defTabSz="914400" rtl="1" eaLnBrk="1" fontAlgn="auto" latinLnBrk="0" hangingPunct="1">
                  <a:lnSpc>
                    <a:spcPct val="100000"/>
                  </a:lnSpc>
                  <a:spcBef>
                    <a:spcPts val="0"/>
                  </a:spcBef>
                  <a:spcAft>
                    <a:spcPts val="0"/>
                  </a:spcAft>
                  <a:buClrTx/>
                  <a:buSzTx/>
                  <a:buFontTx/>
                  <a:buNone/>
                  <a:tabLst/>
                  <a:defRPr/>
                </a:pPr>
                <a:r>
                  <a:rPr kumimoji="0" lang="ar-SY"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هذه الفقرة الثانية </a:t>
                </a:r>
              </a:p>
            </p:txBody>
          </p:sp>
          <p:sp>
            <p:nvSpPr>
              <p:cNvPr id="10" name="مستطيل: زوايا مستديرة 9">
                <a:extLst>
                  <a:ext uri="{FF2B5EF4-FFF2-40B4-BE49-F238E27FC236}">
                    <a16:creationId xmlns:a16="http://schemas.microsoft.com/office/drawing/2014/main" id="{00A8BC3B-FF4A-909F-3F94-ECB695D6A77E}"/>
                  </a:ext>
                </a:extLst>
              </p:cNvPr>
              <p:cNvSpPr/>
              <p:nvPr/>
            </p:nvSpPr>
            <p:spPr>
              <a:xfrm>
                <a:off x="3517070" y="3009141"/>
                <a:ext cx="873437" cy="330108"/>
              </a:xfrm>
              <a:prstGeom prst="round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solidFill>
                      <a:srgbClr val="7F7F7F"/>
                    </a:solidFill>
                  </a:rPr>
                  <a:t>web</a:t>
                </a:r>
                <a:endParaRPr lang="ar-SA" sz="1800" b="1" dirty="0">
                  <a:solidFill>
                    <a:srgbClr val="7F7F7F"/>
                  </a:solidFill>
                </a:endParaRPr>
              </a:p>
            </p:txBody>
          </p:sp>
        </p:grpSp>
        <p:pic>
          <p:nvPicPr>
            <p:cNvPr id="7" name="رسم 6" descr="سهم مستقيم">
              <a:extLst>
                <a:ext uri="{FF2B5EF4-FFF2-40B4-BE49-F238E27FC236}">
                  <a16:creationId xmlns:a16="http://schemas.microsoft.com/office/drawing/2014/main" id="{7BCC75F8-780C-7397-C2EE-B94BB39FFF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789572" y="1995508"/>
              <a:ext cx="328624" cy="381178"/>
            </a:xfrm>
            <a:prstGeom prst="rect">
              <a:avLst/>
            </a:prstGeom>
          </p:spPr>
        </p:pic>
        <p:pic>
          <p:nvPicPr>
            <p:cNvPr id="8" name="رسم 7" descr="سهم مستقيم">
              <a:extLst>
                <a:ext uri="{FF2B5EF4-FFF2-40B4-BE49-F238E27FC236}">
                  <a16:creationId xmlns:a16="http://schemas.microsoft.com/office/drawing/2014/main" id="{E21E6AB1-7B26-26BA-5245-C45554C492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774190" y="2653846"/>
              <a:ext cx="328624" cy="381178"/>
            </a:xfrm>
            <a:prstGeom prst="rect">
              <a:avLst/>
            </a:prstGeom>
          </p:spPr>
        </p:pic>
      </p:grpSp>
      <p:grpSp>
        <p:nvGrpSpPr>
          <p:cNvPr id="24" name="مجموعة 23">
            <a:extLst>
              <a:ext uri="{FF2B5EF4-FFF2-40B4-BE49-F238E27FC236}">
                <a16:creationId xmlns:a16="http://schemas.microsoft.com/office/drawing/2014/main" id="{3FE1BD6C-38F0-5CCB-6A5C-F5C2D3C8D8D5}"/>
              </a:ext>
            </a:extLst>
          </p:cNvPr>
          <p:cNvGrpSpPr/>
          <p:nvPr/>
        </p:nvGrpSpPr>
        <p:grpSpPr>
          <a:xfrm>
            <a:off x="7494305" y="1942526"/>
            <a:ext cx="4697695" cy="4541105"/>
            <a:chOff x="7361265" y="2389292"/>
            <a:chExt cx="4697695" cy="4541105"/>
          </a:xfrm>
        </p:grpSpPr>
        <p:pic>
          <p:nvPicPr>
            <p:cNvPr id="23" name="صورة 22">
              <a:extLst>
                <a:ext uri="{FF2B5EF4-FFF2-40B4-BE49-F238E27FC236}">
                  <a16:creationId xmlns:a16="http://schemas.microsoft.com/office/drawing/2014/main" id="{01189D82-4811-872D-0CA7-88960DDDB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265" y="2389292"/>
              <a:ext cx="4697695" cy="4541105"/>
            </a:xfrm>
            <a:prstGeom prst="rect">
              <a:avLst/>
            </a:prstGeom>
          </p:spPr>
        </p:pic>
        <p:sp>
          <p:nvSpPr>
            <p:cNvPr id="19" name="مستطيل: زوايا مستديرة 18">
              <a:extLst>
                <a:ext uri="{FF2B5EF4-FFF2-40B4-BE49-F238E27FC236}">
                  <a16:creationId xmlns:a16="http://schemas.microsoft.com/office/drawing/2014/main" id="{27F720C6-B588-4D58-B1C2-E468748440FF}"/>
                </a:ext>
              </a:extLst>
            </p:cNvPr>
            <p:cNvSpPr/>
            <p:nvPr/>
          </p:nvSpPr>
          <p:spPr>
            <a:xfrm rot="21173095">
              <a:off x="8144316" y="2848681"/>
              <a:ext cx="2481731" cy="428271"/>
            </a:xfrm>
            <a:prstGeom prst="roundRect">
              <a:avLst/>
            </a:prstGeom>
            <a:solidFill>
              <a:srgbClr val="C5D3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2000" b="1" dirty="0">
                  <a:solidFill>
                    <a:schemeClr val="tx1"/>
                  </a:solidFill>
                </a:rPr>
                <a:t>محدد النوع (</a:t>
              </a:r>
              <a:r>
                <a:rPr lang="en-US" sz="2000" b="1" dirty="0">
                  <a:solidFill>
                    <a:schemeClr val="tx1"/>
                  </a:solidFill>
                </a:rPr>
                <a:t>type</a:t>
              </a:r>
              <a:r>
                <a:rPr lang="ar-SY" sz="2000" b="1" dirty="0">
                  <a:solidFill>
                    <a:schemeClr val="tx1"/>
                  </a:solidFill>
                </a:rPr>
                <a:t>)</a:t>
              </a:r>
              <a:endParaRPr lang="en-US" sz="2000" b="1" dirty="0">
                <a:solidFill>
                  <a:schemeClr val="tx1"/>
                </a:solidFill>
              </a:endParaRPr>
            </a:p>
          </p:txBody>
        </p:sp>
        <p:sp>
          <p:nvSpPr>
            <p:cNvPr id="21" name="مربع نص 20">
              <a:extLst>
                <a:ext uri="{FF2B5EF4-FFF2-40B4-BE49-F238E27FC236}">
                  <a16:creationId xmlns:a16="http://schemas.microsoft.com/office/drawing/2014/main" id="{EAAD9ACC-C0F5-06E1-7CE4-C8C3A7EA28F2}"/>
                </a:ext>
              </a:extLst>
            </p:cNvPr>
            <p:cNvSpPr txBox="1"/>
            <p:nvPr/>
          </p:nvSpPr>
          <p:spPr>
            <a:xfrm rot="21069754">
              <a:off x="8022380" y="3374979"/>
              <a:ext cx="3375463" cy="3046988"/>
            </a:xfrm>
            <a:prstGeom prst="rect">
              <a:avLst/>
            </a:prstGeom>
            <a:noFill/>
          </p:spPr>
          <p:txBody>
            <a:bodyPr wrap="square">
              <a:spAutoFit/>
            </a:bodyPr>
            <a:lstStyle/>
            <a:p>
              <a:pPr algn="ctr" rtl="1"/>
              <a:r>
                <a:rPr lang="ar-SY" sz="2400" b="1" dirty="0">
                  <a:solidFill>
                    <a:schemeClr val="tx1"/>
                  </a:solidFill>
                  <a:latin typeface="Calibri" panose="020F0502020204030204" pitchFamily="34" charset="0"/>
                  <a:cs typeface="Calibri" panose="020F0502020204030204" pitchFamily="34" charset="0"/>
                </a:rPr>
                <a:t>عندما يحتوي المحدد على اسم الوسم </a:t>
              </a:r>
              <a:r>
                <a:rPr lang="en-US" sz="2400" b="1" dirty="0">
                  <a:solidFill>
                    <a:schemeClr val="tx1"/>
                  </a:solidFill>
                  <a:latin typeface="Calibri" panose="020F0502020204030204" pitchFamily="34" charset="0"/>
                  <a:cs typeface="Calibri" panose="020F0502020204030204" pitchFamily="34" charset="0"/>
                </a:rPr>
                <a:t>HTML</a:t>
              </a:r>
              <a:r>
                <a:rPr lang="ar-SA" sz="2400" b="1" dirty="0">
                  <a:solidFill>
                    <a:schemeClr val="tx1"/>
                  </a:solidFill>
                  <a:latin typeface="Calibri" panose="020F0502020204030204" pitchFamily="34" charset="0"/>
                  <a:cs typeface="Calibri" panose="020F0502020204030204" pitchFamily="34" charset="0"/>
                </a:rPr>
                <a:t>، </a:t>
              </a:r>
              <a:r>
                <a:rPr lang="ar-SY" sz="2400" b="1" dirty="0">
                  <a:solidFill>
                    <a:schemeClr val="tx1"/>
                  </a:solidFill>
                  <a:latin typeface="Calibri" panose="020F0502020204030204" pitchFamily="34" charset="0"/>
                  <a:cs typeface="Calibri" panose="020F0502020204030204" pitchFamily="34" charset="0"/>
                </a:rPr>
                <a:t>ستطبّق الخصائص الموجودة</a:t>
              </a:r>
              <a:r>
                <a:rPr lang="ar-SA" sz="2400" b="1" dirty="0">
                  <a:solidFill>
                    <a:schemeClr val="tx1"/>
                  </a:solidFill>
                  <a:latin typeface="Calibri" panose="020F0502020204030204" pitchFamily="34" charset="0"/>
                  <a:cs typeface="Calibri" panose="020F0502020204030204" pitchFamily="34" charset="0"/>
                </a:rPr>
                <a:t> ف</a:t>
              </a:r>
              <a:r>
                <a:rPr lang="ar-SY" sz="2400" b="1" dirty="0">
                  <a:solidFill>
                    <a:schemeClr val="tx1"/>
                  </a:solidFill>
                  <a:latin typeface="Calibri" panose="020F0502020204030204" pitchFamily="34" charset="0"/>
                  <a:cs typeface="Calibri" panose="020F0502020204030204" pitchFamily="34" charset="0"/>
                </a:rPr>
                <a:t>ي قاعدة </a:t>
              </a:r>
              <a:r>
                <a:rPr lang="en-US" sz="2400" b="1" dirty="0">
                  <a:solidFill>
                    <a:schemeClr val="tx1"/>
                  </a:solidFill>
                  <a:latin typeface="Calibri" panose="020F0502020204030204" pitchFamily="34" charset="0"/>
                  <a:cs typeface="Calibri" panose="020F0502020204030204" pitchFamily="34" charset="0"/>
                </a:rPr>
                <a:t>CSS </a:t>
              </a:r>
              <a:r>
                <a:rPr lang="ar-SY" sz="2400" b="1" dirty="0">
                  <a:solidFill>
                    <a:schemeClr val="tx1"/>
                  </a:solidFill>
                  <a:latin typeface="Calibri" panose="020F0502020204030204" pitchFamily="34" charset="0"/>
                  <a:cs typeface="Calibri" panose="020F0502020204030204" pitchFamily="34" charset="0"/>
                </a:rPr>
                <a:t> على</a:t>
              </a:r>
              <a:r>
                <a:rPr lang="ar-SA" sz="2400" b="1" dirty="0">
                  <a:solidFill>
                    <a:schemeClr val="tx1"/>
                  </a:solidFill>
                  <a:latin typeface="Calibri" panose="020F0502020204030204" pitchFamily="34" charset="0"/>
                  <a:cs typeface="Calibri" panose="020F0502020204030204" pitchFamily="34" charset="0"/>
                </a:rPr>
                <a:t> </a:t>
              </a:r>
              <a:r>
                <a:rPr lang="ar-SY" sz="2400" b="1" dirty="0">
                  <a:solidFill>
                    <a:schemeClr val="tx1"/>
                  </a:solidFill>
                  <a:latin typeface="Calibri" panose="020F0502020204030204" pitchFamily="34" charset="0"/>
                  <a:cs typeface="Calibri" panose="020F0502020204030204" pitchFamily="34" charset="0"/>
                </a:rPr>
                <a:t>جميع عناصر الوسم </a:t>
              </a:r>
              <a:r>
                <a:rPr lang="en-US" sz="2400" b="1" dirty="0">
                  <a:solidFill>
                    <a:schemeClr val="tx1"/>
                  </a:solidFill>
                  <a:latin typeface="Calibri" panose="020F0502020204030204" pitchFamily="34" charset="0"/>
                  <a:cs typeface="Calibri" panose="020F0502020204030204" pitchFamily="34" charset="0"/>
                </a:rPr>
                <a:t>HTML ،</a:t>
              </a:r>
              <a:r>
                <a:rPr lang="ar-SY" sz="2400" b="1" dirty="0">
                  <a:solidFill>
                    <a:schemeClr val="tx1"/>
                  </a:solidFill>
                  <a:latin typeface="Calibri" panose="020F0502020204030204" pitchFamily="34" charset="0"/>
                  <a:cs typeface="Calibri" panose="020F0502020204030204" pitchFamily="34" charset="0"/>
                </a:rPr>
                <a:t> على</a:t>
              </a:r>
              <a:r>
                <a:rPr lang="ar-SA" sz="2400" b="1" dirty="0">
                  <a:solidFill>
                    <a:schemeClr val="tx1"/>
                  </a:solidFill>
                  <a:latin typeface="Calibri" panose="020F0502020204030204" pitchFamily="34" charset="0"/>
                  <a:cs typeface="Calibri" panose="020F0502020204030204" pitchFamily="34" charset="0"/>
                </a:rPr>
                <a:t> </a:t>
              </a:r>
              <a:r>
                <a:rPr lang="ar-SY" sz="2400" b="1" dirty="0">
                  <a:solidFill>
                    <a:schemeClr val="tx1"/>
                  </a:solidFill>
                  <a:latin typeface="Calibri" panose="020F0502020204030204" pitchFamily="34" charset="0"/>
                  <a:cs typeface="Calibri" panose="020F0502020204030204" pitchFamily="34" charset="0"/>
                </a:rPr>
                <a:t>سبيل المثال،</a:t>
              </a:r>
              <a:endParaRPr lang="ar-SA" sz="2400" b="1" dirty="0">
                <a:solidFill>
                  <a:schemeClr val="tx1"/>
                </a:solidFill>
                <a:latin typeface="Calibri" panose="020F0502020204030204" pitchFamily="34" charset="0"/>
                <a:cs typeface="Calibri" panose="020F0502020204030204" pitchFamily="34" charset="0"/>
              </a:endParaRPr>
            </a:p>
            <a:p>
              <a:pPr algn="ctr" rtl="1"/>
              <a:r>
                <a:rPr lang="ar-SA" sz="2400" b="1"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p </a:t>
              </a:r>
              <a:r>
                <a:rPr lang="ar-SA" sz="2400" b="1" dirty="0">
                  <a:solidFill>
                    <a:schemeClr val="tx1"/>
                  </a:solidFill>
                  <a:latin typeface="Calibri" panose="020F0502020204030204" pitchFamily="34" charset="0"/>
                  <a:cs typeface="Calibri" panose="020F0502020204030204" pitchFamily="34" charset="0"/>
                </a:rPr>
                <a:t> </a:t>
              </a:r>
              <a:r>
                <a:rPr lang="ar-SY" sz="2400" b="1" dirty="0">
                  <a:solidFill>
                    <a:schemeClr val="tx1"/>
                  </a:solidFill>
                  <a:latin typeface="Calibri" panose="020F0502020204030204" pitchFamily="34" charset="0"/>
                  <a:cs typeface="Calibri" panose="020F0502020204030204" pitchFamily="34" charset="0"/>
                </a:rPr>
                <a:t>تطبق على جميع عناصر الصفحة الإلكترونية الموجودة بين</a:t>
              </a:r>
              <a:r>
                <a:rPr lang="en-US" sz="2400" b="1" dirty="0">
                  <a:solidFill>
                    <a:schemeClr val="tx1"/>
                  </a:solidFill>
                  <a:latin typeface="Calibri" panose="020F0502020204030204" pitchFamily="34" charset="0"/>
                  <a:cs typeface="Calibri" panose="020F0502020204030204" pitchFamily="34" charset="0"/>
                </a:rPr>
                <a:t> </a:t>
              </a:r>
              <a:r>
                <a:rPr lang="ar-SY" sz="2400" b="1" dirty="0">
                  <a:solidFill>
                    <a:schemeClr val="tx1"/>
                  </a:solidFill>
                  <a:latin typeface="Calibri" panose="020F0502020204030204" pitchFamily="34" charset="0"/>
                  <a:cs typeface="Calibri" panose="020F0502020204030204" pitchFamily="34" charset="0"/>
                </a:rPr>
                <a:t>وسمي &lt;</a:t>
              </a:r>
              <a:r>
                <a:rPr lang="en-US" sz="2400" b="1" dirty="0">
                  <a:solidFill>
                    <a:schemeClr val="tx1"/>
                  </a:solidFill>
                  <a:latin typeface="Calibri" panose="020F0502020204030204" pitchFamily="34" charset="0"/>
                  <a:cs typeface="Calibri" panose="020F0502020204030204" pitchFamily="34" charset="0"/>
                </a:rPr>
                <a:t>/p</a:t>
              </a:r>
              <a:r>
                <a:rPr lang="ar-SY" sz="2400" b="1" dirty="0">
                  <a:solidFill>
                    <a:schemeClr val="tx1"/>
                  </a:solidFill>
                  <a:latin typeface="Calibri" panose="020F0502020204030204" pitchFamily="34" charset="0"/>
                  <a:cs typeface="Calibri" panose="020F0502020204030204" pitchFamily="34" charset="0"/>
                </a:rPr>
                <a:t>&gt;</a:t>
              </a:r>
              <a:r>
                <a:rPr lang="ar-SY" sz="2400" b="1" i="0" u="none" strike="noStrike" baseline="0" dirty="0">
                  <a:solidFill>
                    <a:schemeClr val="tx1"/>
                  </a:solidFill>
                  <a:latin typeface="Calibri" panose="020F0502020204030204" pitchFamily="34" charset="0"/>
                  <a:cs typeface="Calibri" panose="020F0502020204030204" pitchFamily="34" charset="0"/>
                </a:rPr>
                <a:t>.........</a:t>
              </a:r>
              <a:r>
                <a:rPr lang="ar-SY" sz="2400" b="1" dirty="0">
                  <a:solidFill>
                    <a:schemeClr val="tx1"/>
                  </a:solidFill>
                  <a:latin typeface="Calibri" panose="020F0502020204030204" pitchFamily="34" charset="0"/>
                  <a:cs typeface="Calibri" panose="020F0502020204030204" pitchFamily="34" charset="0"/>
                </a:rPr>
                <a:t>&lt;</a:t>
              </a:r>
              <a:r>
                <a:rPr lang="en-US" sz="2400" b="1" dirty="0">
                  <a:solidFill>
                    <a:schemeClr val="tx1"/>
                  </a:solidFill>
                  <a:latin typeface="Calibri" panose="020F0502020204030204" pitchFamily="34" charset="0"/>
                  <a:cs typeface="Calibri" panose="020F0502020204030204" pitchFamily="34" charset="0"/>
                </a:rPr>
                <a:t>p</a:t>
              </a:r>
              <a:r>
                <a:rPr lang="ar-SY" sz="2400" b="1" dirty="0">
                  <a:solidFill>
                    <a:schemeClr val="tx1"/>
                  </a:solidFill>
                  <a:latin typeface="Calibri" panose="020F0502020204030204" pitchFamily="34" charset="0"/>
                  <a:cs typeface="Calibri" panose="020F0502020204030204" pitchFamily="34" charset="0"/>
                </a:rPr>
                <a:t>&gt;</a:t>
              </a:r>
              <a:endParaRPr lang="en-US" sz="2400" b="1"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565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محددات </a:t>
              </a:r>
              <a:r>
                <a:rPr lang="en-US" sz="2400" b="1" dirty="0">
                  <a:solidFill>
                    <a:schemeClr val="bg1"/>
                  </a:solidFill>
                  <a:latin typeface="Calibri" panose="020F0502020204030204" pitchFamily="34" charset="0"/>
                  <a:cs typeface="Calibri" panose="020F0502020204030204" pitchFamily="34" charset="0"/>
                </a:rPr>
                <a:t>(CSS Selectors) CSS</a:t>
              </a:r>
            </a:p>
          </p:txBody>
        </p:sp>
      </p:grpSp>
      <p:grpSp>
        <p:nvGrpSpPr>
          <p:cNvPr id="24" name="مجموعة 23">
            <a:extLst>
              <a:ext uri="{FF2B5EF4-FFF2-40B4-BE49-F238E27FC236}">
                <a16:creationId xmlns:a16="http://schemas.microsoft.com/office/drawing/2014/main" id="{3FE1BD6C-38F0-5CCB-6A5C-F5C2D3C8D8D5}"/>
              </a:ext>
            </a:extLst>
          </p:cNvPr>
          <p:cNvGrpSpPr/>
          <p:nvPr/>
        </p:nvGrpSpPr>
        <p:grpSpPr>
          <a:xfrm>
            <a:off x="6800449" y="1522415"/>
            <a:ext cx="5058553" cy="4541105"/>
            <a:chOff x="7175203" y="2152001"/>
            <a:chExt cx="5058553" cy="4541105"/>
          </a:xfrm>
        </p:grpSpPr>
        <p:pic>
          <p:nvPicPr>
            <p:cNvPr id="23" name="صورة 22">
              <a:extLst>
                <a:ext uri="{FF2B5EF4-FFF2-40B4-BE49-F238E27FC236}">
                  <a16:creationId xmlns:a16="http://schemas.microsoft.com/office/drawing/2014/main" id="{01189D82-4811-872D-0CA7-88960DDDB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203" y="2152001"/>
              <a:ext cx="5058553" cy="4541105"/>
            </a:xfrm>
            <a:prstGeom prst="rect">
              <a:avLst/>
            </a:prstGeom>
          </p:spPr>
        </p:pic>
        <p:sp>
          <p:nvSpPr>
            <p:cNvPr id="19" name="مستطيل: زوايا مستديرة 18">
              <a:extLst>
                <a:ext uri="{FF2B5EF4-FFF2-40B4-BE49-F238E27FC236}">
                  <a16:creationId xmlns:a16="http://schemas.microsoft.com/office/drawing/2014/main" id="{27F720C6-B588-4D58-B1C2-E468748440FF}"/>
                </a:ext>
              </a:extLst>
            </p:cNvPr>
            <p:cNvSpPr/>
            <p:nvPr/>
          </p:nvSpPr>
          <p:spPr>
            <a:xfrm rot="21173095">
              <a:off x="8144316" y="2848681"/>
              <a:ext cx="2481731" cy="428271"/>
            </a:xfrm>
            <a:prstGeom prst="roundRect">
              <a:avLst/>
            </a:prstGeom>
            <a:solidFill>
              <a:srgbClr val="C5D3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2000" b="1" dirty="0">
                  <a:solidFill>
                    <a:schemeClr val="tx1"/>
                  </a:solidFill>
                </a:rPr>
                <a:t>محدد المعرف (</a:t>
              </a:r>
              <a:r>
                <a:rPr lang="en-US" sz="2000" b="1" dirty="0">
                  <a:solidFill>
                    <a:schemeClr val="tx1"/>
                  </a:solidFill>
                </a:rPr>
                <a:t>(id</a:t>
              </a:r>
            </a:p>
          </p:txBody>
        </p:sp>
        <p:sp>
          <p:nvSpPr>
            <p:cNvPr id="21" name="مربع نص 20">
              <a:extLst>
                <a:ext uri="{FF2B5EF4-FFF2-40B4-BE49-F238E27FC236}">
                  <a16:creationId xmlns:a16="http://schemas.microsoft.com/office/drawing/2014/main" id="{EAAD9ACC-C0F5-06E1-7CE4-C8C3A7EA28F2}"/>
                </a:ext>
              </a:extLst>
            </p:cNvPr>
            <p:cNvSpPr txBox="1"/>
            <p:nvPr/>
          </p:nvSpPr>
          <p:spPr>
            <a:xfrm rot="21069754">
              <a:off x="7542308" y="3208027"/>
              <a:ext cx="4151524" cy="3046988"/>
            </a:xfrm>
            <a:prstGeom prst="rect">
              <a:avLst/>
            </a:prstGeom>
            <a:noFill/>
          </p:spPr>
          <p:txBody>
            <a:bodyPr wrap="square">
              <a:spAutoFit/>
            </a:bodyPr>
            <a:lstStyle/>
            <a:p>
              <a:pPr algn="ctr" rtl="1"/>
              <a:r>
                <a:rPr lang="ar-SY" sz="2400" b="1" dirty="0">
                  <a:solidFill>
                    <a:schemeClr val="tx1"/>
                  </a:solidFill>
                  <a:latin typeface="Calibri" panose="020F0502020204030204" pitchFamily="34" charset="0"/>
                  <a:cs typeface="Calibri" panose="020F0502020204030204" pitchFamily="34" charset="0"/>
                </a:rPr>
                <a:t>لاختيار عنصر بمُعرف محدد، يستخدم رمز # متبوعًا بمُعرف العنصر. مُحدد </a:t>
              </a:r>
              <a:r>
                <a:rPr lang="en-US" sz="2400" b="1" dirty="0">
                  <a:solidFill>
                    <a:schemeClr val="tx1"/>
                  </a:solidFill>
                  <a:latin typeface="Calibri" panose="020F0502020204030204" pitchFamily="34" charset="0"/>
                  <a:cs typeface="Calibri" panose="020F0502020204030204" pitchFamily="34" charset="0"/>
                </a:rPr>
                <a:t>id  </a:t>
              </a:r>
              <a:r>
                <a:rPr lang="ar-SY" sz="2400" b="1" dirty="0">
                  <a:solidFill>
                    <a:schemeClr val="tx1"/>
                  </a:solidFill>
                  <a:latin typeface="Calibri" panose="020F0502020204030204" pitchFamily="34" charset="0"/>
                  <a:cs typeface="Calibri" panose="020F0502020204030204" pitchFamily="34" charset="0"/>
                </a:rPr>
                <a:t>يستخدم خاصية </a:t>
              </a:r>
              <a:r>
                <a:rPr lang="en-US" sz="2400" b="1" dirty="0">
                  <a:solidFill>
                    <a:schemeClr val="tx1"/>
                  </a:solidFill>
                  <a:latin typeface="Calibri" panose="020F0502020204030204" pitchFamily="34" charset="0"/>
                  <a:cs typeface="Calibri" panose="020F0502020204030204" pitchFamily="34" charset="0"/>
                </a:rPr>
                <a:t>id  </a:t>
              </a:r>
              <a:r>
                <a:rPr lang="ar-SA" sz="2400" b="1" dirty="0">
                  <a:solidFill>
                    <a:schemeClr val="tx1"/>
                  </a:solidFill>
                  <a:latin typeface="Calibri" panose="020F0502020204030204" pitchFamily="34" charset="0"/>
                  <a:cs typeface="Calibri" panose="020F0502020204030204" pitchFamily="34" charset="0"/>
                </a:rPr>
                <a:t> </a:t>
              </a:r>
              <a:r>
                <a:rPr lang="ar-SY" sz="2400" b="1" dirty="0">
                  <a:solidFill>
                    <a:schemeClr val="tx1"/>
                  </a:solidFill>
                  <a:latin typeface="Calibri" panose="020F0502020204030204" pitchFamily="34" charset="0"/>
                  <a:cs typeface="Calibri" panose="020F0502020204030204" pitchFamily="34" charset="0"/>
                </a:rPr>
                <a:t>الخاصة بعنصر </a:t>
              </a:r>
              <a:r>
                <a:rPr lang="en-US" sz="2400" b="1" dirty="0">
                  <a:solidFill>
                    <a:schemeClr val="tx1"/>
                  </a:solidFill>
                  <a:latin typeface="Calibri" panose="020F0502020204030204" pitchFamily="34" charset="0"/>
                  <a:cs typeface="Calibri" panose="020F0502020204030204" pitchFamily="34" charset="0"/>
                </a:rPr>
                <a:t>HTML </a:t>
              </a:r>
              <a:r>
                <a:rPr lang="ar-SY" sz="2400" b="1" dirty="0">
                  <a:solidFill>
                    <a:schemeClr val="tx1"/>
                  </a:solidFill>
                  <a:latin typeface="Calibri" panose="020F0502020204030204" pitchFamily="34" charset="0"/>
                  <a:cs typeface="Calibri" panose="020F0502020204030204" pitchFamily="34" charset="0"/>
                </a:rPr>
                <a:t>لاختيار عنصر محدد. على سبيل المثال إذا أردت تطبيق نمط على عنصر  </a:t>
              </a:r>
              <a:r>
                <a:rPr lang="en-US" sz="2400" b="1" dirty="0">
                  <a:solidFill>
                    <a:schemeClr val="tx1"/>
                  </a:solidFill>
                  <a:latin typeface="Calibri" panose="020F0502020204030204" pitchFamily="34" charset="0"/>
                  <a:cs typeface="Calibri" panose="020F0502020204030204" pitchFamily="34" charset="0"/>
                </a:rPr>
                <a:t>HTML </a:t>
              </a:r>
              <a:r>
                <a:rPr lang="ar-SY" sz="2400" b="1" dirty="0">
                  <a:solidFill>
                    <a:schemeClr val="tx1"/>
                  </a:solidFill>
                  <a:latin typeface="Calibri" panose="020F0502020204030204" pitchFamily="34" charset="0"/>
                  <a:cs typeface="Calibri" panose="020F0502020204030204" pitchFamily="34" charset="0"/>
                </a:rPr>
                <a:t>بمُعرف</a:t>
              </a:r>
            </a:p>
            <a:p>
              <a:pPr algn="ctr"/>
              <a:r>
                <a:rPr lang="ar-SY" sz="2400" b="1"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 header" = id </a:t>
              </a:r>
              <a:r>
                <a:rPr lang="ar-SY" sz="2400" b="1" dirty="0">
                  <a:solidFill>
                    <a:schemeClr val="tx1"/>
                  </a:solidFill>
                  <a:latin typeface="Calibri" panose="020F0502020204030204" pitchFamily="34" charset="0"/>
                  <a:cs typeface="Calibri" panose="020F0502020204030204" pitchFamily="34" charset="0"/>
                </a:rPr>
                <a:t>ستكتب </a:t>
              </a:r>
              <a:r>
                <a:rPr lang="en-US" sz="2400" b="1" dirty="0">
                  <a:latin typeface="Calibri" panose="020F0502020204030204" pitchFamily="34" charset="0"/>
                  <a:cs typeface="Calibri" panose="020F0502020204030204" pitchFamily="34" charset="0"/>
                </a:rPr>
                <a:t>#header{}</a:t>
              </a:r>
              <a:endParaRPr lang="en-US" sz="2400" b="1" dirty="0">
                <a:solidFill>
                  <a:schemeClr val="tx1"/>
                </a:solidFill>
                <a:latin typeface="Calibri" panose="020F0502020204030204" pitchFamily="34" charset="0"/>
                <a:cs typeface="Calibri" panose="020F0502020204030204" pitchFamily="34" charset="0"/>
              </a:endParaRPr>
            </a:p>
          </p:txBody>
        </p:sp>
      </p:grpSp>
      <p:grpSp>
        <p:nvGrpSpPr>
          <p:cNvPr id="22" name="مجموعة 21">
            <a:extLst>
              <a:ext uri="{FF2B5EF4-FFF2-40B4-BE49-F238E27FC236}">
                <a16:creationId xmlns:a16="http://schemas.microsoft.com/office/drawing/2014/main" id="{8C19E129-1FF2-4EB4-97ED-7F5AEBE25A2F}"/>
              </a:ext>
            </a:extLst>
          </p:cNvPr>
          <p:cNvGrpSpPr/>
          <p:nvPr/>
        </p:nvGrpSpPr>
        <p:grpSpPr>
          <a:xfrm>
            <a:off x="974991" y="2541612"/>
            <a:ext cx="4924263" cy="2502709"/>
            <a:chOff x="247444" y="1588361"/>
            <a:chExt cx="4151078" cy="1854034"/>
          </a:xfrm>
        </p:grpSpPr>
        <p:grpSp>
          <p:nvGrpSpPr>
            <p:cNvPr id="25" name="مجموعة 24">
              <a:extLst>
                <a:ext uri="{FF2B5EF4-FFF2-40B4-BE49-F238E27FC236}">
                  <a16:creationId xmlns:a16="http://schemas.microsoft.com/office/drawing/2014/main" id="{BEF429F3-5589-5AB1-0423-CB2D2C87142D}"/>
                </a:ext>
              </a:extLst>
            </p:cNvPr>
            <p:cNvGrpSpPr/>
            <p:nvPr/>
          </p:nvGrpSpPr>
          <p:grpSpPr>
            <a:xfrm>
              <a:off x="247444" y="1588361"/>
              <a:ext cx="4151078" cy="537529"/>
              <a:chOff x="247444" y="1588361"/>
              <a:chExt cx="4151078" cy="537529"/>
            </a:xfrm>
          </p:grpSpPr>
          <p:sp>
            <p:nvSpPr>
              <p:cNvPr id="34" name="Rectangle 10">
                <a:extLst>
                  <a:ext uri="{FF2B5EF4-FFF2-40B4-BE49-F238E27FC236}">
                    <a16:creationId xmlns:a16="http://schemas.microsoft.com/office/drawing/2014/main" id="{719C8EAC-D182-F68B-40BE-F8EAE04FC326}"/>
                  </a:ext>
                </a:extLst>
              </p:cNvPr>
              <p:cNvSpPr/>
              <p:nvPr/>
            </p:nvSpPr>
            <p:spPr>
              <a:xfrm>
                <a:off x="247444" y="1588361"/>
                <a:ext cx="3164209" cy="537529"/>
              </a:xfrm>
              <a:prstGeom prst="rect">
                <a:avLst/>
              </a:prstGeom>
              <a:solidFill>
                <a:srgbClr val="FFC000">
                  <a:lumMod val="20000"/>
                  <a:lumOff val="80000"/>
                </a:srgbClr>
              </a:solidFill>
              <a:ln w="28575" cap="flat" cmpd="sng" algn="ctr">
                <a:solidFill>
                  <a:srgbClr val="ED7D31"/>
                </a:solidFill>
                <a:prstDash val="solid"/>
                <a:miter lim="800000"/>
              </a:ln>
              <a:effectLst/>
            </p:spPr>
            <p:txBody>
              <a:bodyPr rtlCol="0" anchor="ctr"/>
              <a:lstStyle/>
              <a:p>
                <a:pPr algn="ctr" rtl="1"/>
                <a:r>
                  <a:rPr lang="en-US" b="1" dirty="0">
                    <a:solidFill>
                      <a:srgbClr val="0070C0"/>
                    </a:solidFill>
                    <a:cs typeface="+mn-cs"/>
                  </a:rPr>
                  <a:t>&lt;/h2&gt;</a:t>
                </a:r>
                <a:r>
                  <a:rPr lang="ar-SY" b="1" dirty="0">
                    <a:solidFill>
                      <a:srgbClr val="0070C0"/>
                    </a:solidFill>
                    <a:cs typeface="+mn-cs"/>
                  </a:rPr>
                  <a:t> </a:t>
                </a:r>
                <a:r>
                  <a:rPr lang="ar-SY" b="1" dirty="0">
                    <a:cs typeface="+mn-cs"/>
                  </a:rPr>
                  <a:t>التاريخ </a:t>
                </a:r>
                <a:r>
                  <a:rPr lang="ar-SY" b="1" dirty="0">
                    <a:solidFill>
                      <a:srgbClr val="0070C0"/>
                    </a:solidFill>
                    <a:cs typeface="+mn-cs"/>
                  </a:rPr>
                  <a:t>&lt;</a:t>
                </a:r>
                <a:r>
                  <a:rPr lang="en-US" b="1" dirty="0">
                    <a:solidFill>
                      <a:srgbClr val="0070C0"/>
                    </a:solidFill>
                    <a:cs typeface="+mn-cs"/>
                  </a:rPr>
                  <a:t>h2</a:t>
                </a:r>
                <a:r>
                  <a:rPr lang="en-US" b="1" dirty="0">
                    <a:solidFill>
                      <a:schemeClr val="accent1"/>
                    </a:solidFill>
                    <a:cs typeface="+mn-cs"/>
                  </a:rPr>
                  <a:t>  </a:t>
                </a:r>
                <a:r>
                  <a:rPr lang="en-US" b="1" dirty="0">
                    <a:solidFill>
                      <a:srgbClr val="00B050"/>
                    </a:solidFill>
                    <a:cs typeface="+mn-cs"/>
                  </a:rPr>
                  <a:t>id</a:t>
                </a:r>
                <a:r>
                  <a:rPr lang="en-US" b="1" dirty="0">
                    <a:solidFill>
                      <a:schemeClr val="accent1"/>
                    </a:solidFill>
                    <a:cs typeface="+mn-cs"/>
                  </a:rPr>
                  <a:t> </a:t>
                </a:r>
                <a:r>
                  <a:rPr lang="en-US" b="1" dirty="0">
                    <a:solidFill>
                      <a:schemeClr val="tx1"/>
                    </a:solidFill>
                    <a:cs typeface="+mn-cs"/>
                  </a:rPr>
                  <a:t>=</a:t>
                </a:r>
                <a:r>
                  <a:rPr lang="en-US" b="1" dirty="0">
                    <a:solidFill>
                      <a:schemeClr val="accent1"/>
                    </a:solidFill>
                    <a:cs typeface="+mn-cs"/>
                  </a:rPr>
                  <a:t> </a:t>
                </a:r>
                <a:r>
                  <a:rPr lang="en-US" b="1" dirty="0">
                    <a:solidFill>
                      <a:srgbClr val="FF0000"/>
                    </a:solidFill>
                    <a:cs typeface="+mn-cs"/>
                  </a:rPr>
                  <a:t>“header” </a:t>
                </a:r>
                <a:r>
                  <a:rPr lang="ar-SY" b="1" dirty="0">
                    <a:solidFill>
                      <a:srgbClr val="0070C0"/>
                    </a:solidFill>
                    <a:cs typeface="+mn-cs"/>
                  </a:rPr>
                  <a:t>&gt;</a:t>
                </a:r>
                <a:endParaRPr lang="en-US" b="1" dirty="0">
                  <a:solidFill>
                    <a:srgbClr val="0070C0"/>
                  </a:solidFill>
                  <a:cs typeface="+mn-cs"/>
                </a:endParaRPr>
              </a:p>
            </p:txBody>
          </p:sp>
          <p:sp>
            <p:nvSpPr>
              <p:cNvPr id="35" name="مستطيل: زوايا مستديرة 34">
                <a:extLst>
                  <a:ext uri="{FF2B5EF4-FFF2-40B4-BE49-F238E27FC236}">
                    <a16:creationId xmlns:a16="http://schemas.microsoft.com/office/drawing/2014/main" id="{AD497C7A-1C6B-3CC3-7D7A-7D191A2D55E8}"/>
                  </a:ext>
                </a:extLst>
              </p:cNvPr>
              <p:cNvSpPr/>
              <p:nvPr/>
            </p:nvSpPr>
            <p:spPr>
              <a:xfrm>
                <a:off x="3525085" y="1692071"/>
                <a:ext cx="873437" cy="330108"/>
              </a:xfrm>
              <a:prstGeom prst="roundRec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solidFill>
                      <a:srgbClr val="ED7D31"/>
                    </a:solidFill>
                  </a:rPr>
                  <a:t>html</a:t>
                </a:r>
                <a:endParaRPr lang="ar-SA" sz="1400" b="1" dirty="0">
                  <a:solidFill>
                    <a:srgbClr val="ED7D31"/>
                  </a:solidFill>
                </a:endParaRPr>
              </a:p>
            </p:txBody>
          </p:sp>
        </p:grpSp>
        <p:grpSp>
          <p:nvGrpSpPr>
            <p:cNvPr id="26" name="مجموعة 25">
              <a:extLst>
                <a:ext uri="{FF2B5EF4-FFF2-40B4-BE49-F238E27FC236}">
                  <a16:creationId xmlns:a16="http://schemas.microsoft.com/office/drawing/2014/main" id="{9BEA77D3-B225-05EA-ADF1-790FDA25FF68}"/>
                </a:ext>
              </a:extLst>
            </p:cNvPr>
            <p:cNvGrpSpPr/>
            <p:nvPr/>
          </p:nvGrpSpPr>
          <p:grpSpPr>
            <a:xfrm>
              <a:off x="247444" y="2315631"/>
              <a:ext cx="4147070" cy="399664"/>
              <a:chOff x="247444" y="2315631"/>
              <a:chExt cx="4147070" cy="399664"/>
            </a:xfrm>
          </p:grpSpPr>
          <p:sp>
            <p:nvSpPr>
              <p:cNvPr id="32" name="Rectangle 11">
                <a:extLst>
                  <a:ext uri="{FF2B5EF4-FFF2-40B4-BE49-F238E27FC236}">
                    <a16:creationId xmlns:a16="http://schemas.microsoft.com/office/drawing/2014/main" id="{E65B57A2-0D1E-E4FC-01C0-D587D0782B69}"/>
                  </a:ext>
                </a:extLst>
              </p:cNvPr>
              <p:cNvSpPr/>
              <p:nvPr/>
            </p:nvSpPr>
            <p:spPr>
              <a:xfrm>
                <a:off x="247444" y="2315631"/>
                <a:ext cx="3163827" cy="399664"/>
              </a:xfrm>
              <a:prstGeom prst="rect">
                <a:avLst/>
              </a:prstGeom>
              <a:solidFill>
                <a:srgbClr val="F2F7DF"/>
              </a:solidFill>
              <a:ln w="28575" cap="flat" cmpd="sng" algn="ctr">
                <a:solidFill>
                  <a:srgbClr val="00B050"/>
                </a:solidFill>
                <a:prstDash val="solid"/>
                <a:miter lim="800000"/>
              </a:ln>
              <a:effectLst/>
            </p:spPr>
            <p:txBody>
              <a:bodyPr rtlCol="0" anchor="ctr"/>
              <a:lstStyle/>
              <a:p>
                <a:pPr algn="ctr">
                  <a:buClrTx/>
                </a:pPr>
                <a:r>
                  <a:rPr lang="en-US" sz="1800" b="1" i="0" u="none" strike="noStrike" baseline="0" dirty="0">
                    <a:solidFill>
                      <a:srgbClr val="0066FF"/>
                    </a:solidFill>
                    <a:latin typeface="FiraMono-Regular"/>
                  </a:rPr>
                  <a:t>#header {</a:t>
                </a:r>
                <a:r>
                  <a:rPr lang="en-US" sz="1800" b="1" i="0" u="none" strike="noStrike" baseline="0" dirty="0">
                    <a:solidFill>
                      <a:srgbClr val="00B050"/>
                    </a:solidFill>
                    <a:latin typeface="FiraMono-Regular"/>
                  </a:rPr>
                  <a:t>color</a:t>
                </a:r>
                <a:r>
                  <a:rPr lang="en-US" sz="1800" b="1" i="0" u="none" strike="noStrike" baseline="0" dirty="0">
                    <a:solidFill>
                      <a:srgbClr val="00FF00"/>
                    </a:solidFill>
                    <a:latin typeface="FiraMono-Regular"/>
                  </a:rPr>
                  <a:t>: </a:t>
                </a:r>
                <a:r>
                  <a:rPr lang="en-US" sz="1800" b="1" i="0" u="none" strike="noStrike" baseline="0" dirty="0">
                    <a:solidFill>
                      <a:srgbClr val="000000"/>
                    </a:solidFill>
                    <a:latin typeface="FiraMono-Regular"/>
                  </a:rPr>
                  <a:t>green;</a:t>
                </a:r>
                <a:r>
                  <a:rPr lang="en-US" sz="1800" b="1" i="0" u="none" strike="noStrike" baseline="0" dirty="0">
                    <a:solidFill>
                      <a:srgbClr val="0066FF"/>
                    </a:solidFill>
                    <a:latin typeface="FiraMono-Regular"/>
                  </a:rPr>
                  <a:t>}</a:t>
                </a:r>
                <a:endParaRPr kumimoji="0" lang="en-US" sz="1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3" name="مستطيل: زوايا مستديرة 32">
                <a:extLst>
                  <a:ext uri="{FF2B5EF4-FFF2-40B4-BE49-F238E27FC236}">
                    <a16:creationId xmlns:a16="http://schemas.microsoft.com/office/drawing/2014/main" id="{35DF0FFD-F955-DADA-8389-3ABF24A09E34}"/>
                  </a:ext>
                </a:extLst>
              </p:cNvPr>
              <p:cNvSpPr/>
              <p:nvPr/>
            </p:nvSpPr>
            <p:spPr>
              <a:xfrm>
                <a:off x="3521077" y="2350409"/>
                <a:ext cx="873437" cy="33010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err="1">
                    <a:solidFill>
                      <a:srgbClr val="00B050"/>
                    </a:solidFill>
                  </a:rPr>
                  <a:t>css</a:t>
                </a:r>
                <a:endParaRPr lang="ar-SA" sz="1800" b="1" dirty="0">
                  <a:solidFill>
                    <a:srgbClr val="00B050"/>
                  </a:solidFill>
                </a:endParaRPr>
              </a:p>
            </p:txBody>
          </p:sp>
        </p:grpSp>
        <p:grpSp>
          <p:nvGrpSpPr>
            <p:cNvPr id="27" name="مجموعة 26">
              <a:extLst>
                <a:ext uri="{FF2B5EF4-FFF2-40B4-BE49-F238E27FC236}">
                  <a16:creationId xmlns:a16="http://schemas.microsoft.com/office/drawing/2014/main" id="{4DAC9155-C595-E2D3-2E5D-C6D6CB068285}"/>
                </a:ext>
              </a:extLst>
            </p:cNvPr>
            <p:cNvGrpSpPr/>
            <p:nvPr/>
          </p:nvGrpSpPr>
          <p:grpSpPr>
            <a:xfrm>
              <a:off x="247445" y="2905995"/>
              <a:ext cx="4143062" cy="536400"/>
              <a:chOff x="247445" y="2905995"/>
              <a:chExt cx="4143062" cy="536400"/>
            </a:xfrm>
          </p:grpSpPr>
          <p:sp>
            <p:nvSpPr>
              <p:cNvPr id="30" name="Rectangle 12">
                <a:extLst>
                  <a:ext uri="{FF2B5EF4-FFF2-40B4-BE49-F238E27FC236}">
                    <a16:creationId xmlns:a16="http://schemas.microsoft.com/office/drawing/2014/main" id="{76CE3098-335E-52F5-ECCF-8D99D611375A}"/>
                  </a:ext>
                </a:extLst>
              </p:cNvPr>
              <p:cNvSpPr/>
              <p:nvPr/>
            </p:nvSpPr>
            <p:spPr>
              <a:xfrm>
                <a:off x="247445" y="2905995"/>
                <a:ext cx="3163826" cy="536400"/>
              </a:xfrm>
              <a:prstGeom prst="rect">
                <a:avLst/>
              </a:prstGeom>
              <a:solidFill>
                <a:sysClr val="window" lastClr="FFFFFF"/>
              </a:solidFill>
              <a:ln w="28575" cap="flat" cmpd="sng" algn="ctr">
                <a:solidFill>
                  <a:sysClr val="window" lastClr="FFFFFF">
                    <a:lumMod val="50000"/>
                  </a:sysClr>
                </a:solidFill>
                <a:prstDash val="solid"/>
                <a:miter lim="800000"/>
              </a:ln>
              <a:effectLst/>
            </p:spPr>
            <p:txBody>
              <a:bodyPr rtlCol="0" anchor="ctr"/>
              <a:lstStyle/>
              <a:p>
                <a:pPr marL="176213" marR="0" lvl="0" algn="r" defTabSz="914400" rtl="1" eaLnBrk="1" fontAlgn="auto" latinLnBrk="0" hangingPunct="1">
                  <a:lnSpc>
                    <a:spcPct val="100000"/>
                  </a:lnSpc>
                  <a:spcBef>
                    <a:spcPts val="0"/>
                  </a:spcBef>
                  <a:spcAft>
                    <a:spcPts val="0"/>
                  </a:spcAft>
                  <a:buClrTx/>
                  <a:buSzTx/>
                  <a:buFontTx/>
                  <a:buNone/>
                  <a:tabLst/>
                  <a:defRPr/>
                </a:pPr>
                <a:r>
                  <a:rPr kumimoji="0" lang="ar-SA"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التاريخ</a:t>
                </a:r>
                <a:endParaRPr kumimoji="0" lang="ar-SY"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p:txBody>
          </p:sp>
          <p:sp>
            <p:nvSpPr>
              <p:cNvPr id="31" name="مستطيل: زوايا مستديرة 30">
                <a:extLst>
                  <a:ext uri="{FF2B5EF4-FFF2-40B4-BE49-F238E27FC236}">
                    <a16:creationId xmlns:a16="http://schemas.microsoft.com/office/drawing/2014/main" id="{4D7AEF45-1CB0-7A1D-170A-1B6D39FEF705}"/>
                  </a:ext>
                </a:extLst>
              </p:cNvPr>
              <p:cNvSpPr/>
              <p:nvPr/>
            </p:nvSpPr>
            <p:spPr>
              <a:xfrm>
                <a:off x="3517070" y="3009141"/>
                <a:ext cx="873437" cy="330108"/>
              </a:xfrm>
              <a:prstGeom prst="round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solidFill>
                      <a:srgbClr val="7F7F7F"/>
                    </a:solidFill>
                  </a:rPr>
                  <a:t>web</a:t>
                </a:r>
                <a:endParaRPr lang="ar-SA" sz="1800" b="1" dirty="0">
                  <a:solidFill>
                    <a:srgbClr val="7F7F7F"/>
                  </a:solidFill>
                </a:endParaRPr>
              </a:p>
            </p:txBody>
          </p:sp>
        </p:grpSp>
        <p:pic>
          <p:nvPicPr>
            <p:cNvPr id="28" name="رسم 27" descr="سهم مستقيم">
              <a:extLst>
                <a:ext uri="{FF2B5EF4-FFF2-40B4-BE49-F238E27FC236}">
                  <a16:creationId xmlns:a16="http://schemas.microsoft.com/office/drawing/2014/main" id="{F4CF868F-0AC9-9CE0-2352-7D3A346FEE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789572" y="1995508"/>
              <a:ext cx="328624" cy="381178"/>
            </a:xfrm>
            <a:prstGeom prst="rect">
              <a:avLst/>
            </a:prstGeom>
          </p:spPr>
        </p:pic>
        <p:pic>
          <p:nvPicPr>
            <p:cNvPr id="29" name="رسم 28" descr="سهم مستقيم">
              <a:extLst>
                <a:ext uri="{FF2B5EF4-FFF2-40B4-BE49-F238E27FC236}">
                  <a16:creationId xmlns:a16="http://schemas.microsoft.com/office/drawing/2014/main" id="{738BE4EC-98EB-72F4-8B63-EF699F80CD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774190" y="2653846"/>
              <a:ext cx="328624" cy="381178"/>
            </a:xfrm>
            <a:prstGeom prst="rect">
              <a:avLst/>
            </a:prstGeom>
          </p:spPr>
        </p:pic>
      </p:grpSp>
    </p:spTree>
    <p:extLst>
      <p:ext uri="{BB962C8B-B14F-4D97-AF65-F5344CB8AC3E}">
        <p14:creationId xmlns:p14="http://schemas.microsoft.com/office/powerpoint/2010/main" val="427668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محددات </a:t>
              </a:r>
              <a:r>
                <a:rPr lang="en-US" sz="2400" b="1" dirty="0">
                  <a:solidFill>
                    <a:schemeClr val="bg1"/>
                  </a:solidFill>
                  <a:latin typeface="Calibri" panose="020F0502020204030204" pitchFamily="34" charset="0"/>
                  <a:cs typeface="Calibri" panose="020F0502020204030204" pitchFamily="34" charset="0"/>
                </a:rPr>
                <a:t>(CSS Selectors) CSS</a:t>
              </a:r>
            </a:p>
          </p:txBody>
        </p:sp>
      </p:grpSp>
      <p:grpSp>
        <p:nvGrpSpPr>
          <p:cNvPr id="24" name="مجموعة 23">
            <a:extLst>
              <a:ext uri="{FF2B5EF4-FFF2-40B4-BE49-F238E27FC236}">
                <a16:creationId xmlns:a16="http://schemas.microsoft.com/office/drawing/2014/main" id="{3FE1BD6C-38F0-5CCB-6A5C-F5C2D3C8D8D5}"/>
              </a:ext>
            </a:extLst>
          </p:cNvPr>
          <p:cNvGrpSpPr/>
          <p:nvPr/>
        </p:nvGrpSpPr>
        <p:grpSpPr>
          <a:xfrm>
            <a:off x="6800449" y="1522415"/>
            <a:ext cx="5058553" cy="4541105"/>
            <a:chOff x="7175203" y="2152001"/>
            <a:chExt cx="5058553" cy="4541105"/>
          </a:xfrm>
        </p:grpSpPr>
        <p:pic>
          <p:nvPicPr>
            <p:cNvPr id="23" name="صورة 22">
              <a:extLst>
                <a:ext uri="{FF2B5EF4-FFF2-40B4-BE49-F238E27FC236}">
                  <a16:creationId xmlns:a16="http://schemas.microsoft.com/office/drawing/2014/main" id="{01189D82-4811-872D-0CA7-88960DDDB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203" y="2152001"/>
              <a:ext cx="5058553" cy="4541105"/>
            </a:xfrm>
            <a:prstGeom prst="rect">
              <a:avLst/>
            </a:prstGeom>
          </p:spPr>
        </p:pic>
        <p:sp>
          <p:nvSpPr>
            <p:cNvPr id="19" name="مستطيل: زوايا مستديرة 18">
              <a:extLst>
                <a:ext uri="{FF2B5EF4-FFF2-40B4-BE49-F238E27FC236}">
                  <a16:creationId xmlns:a16="http://schemas.microsoft.com/office/drawing/2014/main" id="{27F720C6-B588-4D58-B1C2-E468748440FF}"/>
                </a:ext>
              </a:extLst>
            </p:cNvPr>
            <p:cNvSpPr/>
            <p:nvPr/>
          </p:nvSpPr>
          <p:spPr>
            <a:xfrm rot="21173095">
              <a:off x="8144316" y="2848681"/>
              <a:ext cx="2481731" cy="428271"/>
            </a:xfrm>
            <a:prstGeom prst="roundRect">
              <a:avLst/>
            </a:prstGeom>
            <a:solidFill>
              <a:srgbClr val="C5D3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2000" b="1" dirty="0">
                  <a:solidFill>
                    <a:schemeClr val="tx1"/>
                  </a:solidFill>
                </a:rPr>
                <a:t>محدد الفئة (</a:t>
              </a:r>
              <a:r>
                <a:rPr lang="en-US" sz="2000" b="1" dirty="0">
                  <a:solidFill>
                    <a:schemeClr val="tx1"/>
                  </a:solidFill>
                </a:rPr>
                <a:t>(Class</a:t>
              </a:r>
            </a:p>
          </p:txBody>
        </p:sp>
        <p:sp>
          <p:nvSpPr>
            <p:cNvPr id="21" name="مربع نص 20">
              <a:extLst>
                <a:ext uri="{FF2B5EF4-FFF2-40B4-BE49-F238E27FC236}">
                  <a16:creationId xmlns:a16="http://schemas.microsoft.com/office/drawing/2014/main" id="{EAAD9ACC-C0F5-06E1-7CE4-C8C3A7EA28F2}"/>
                </a:ext>
              </a:extLst>
            </p:cNvPr>
            <p:cNvSpPr txBox="1"/>
            <p:nvPr/>
          </p:nvSpPr>
          <p:spPr>
            <a:xfrm rot="21069754">
              <a:off x="7458877" y="3399140"/>
              <a:ext cx="4235453" cy="2677656"/>
            </a:xfrm>
            <a:prstGeom prst="rect">
              <a:avLst/>
            </a:prstGeom>
            <a:noFill/>
          </p:spPr>
          <p:txBody>
            <a:bodyPr wrap="square">
              <a:spAutoFit/>
            </a:bodyPr>
            <a:lstStyle/>
            <a:p>
              <a:pPr algn="ctr" rtl="1"/>
              <a:r>
                <a:rPr lang="ar-SY" sz="2400" b="1" dirty="0">
                  <a:solidFill>
                    <a:schemeClr val="tx1"/>
                  </a:solidFill>
                  <a:latin typeface="Calibri" panose="020F0502020204030204" pitchFamily="34" charset="0"/>
                  <a:cs typeface="Calibri" panose="020F0502020204030204" pitchFamily="34" charset="0"/>
                </a:rPr>
                <a:t>تُستخدم بشكل عام لتجميع بعض عناصر </a:t>
              </a:r>
              <a:r>
                <a:rPr lang="en-US" sz="2400" b="1" dirty="0">
                  <a:solidFill>
                    <a:schemeClr val="tx1"/>
                  </a:solidFill>
                  <a:latin typeface="Calibri" panose="020F0502020204030204" pitchFamily="34" charset="0"/>
                  <a:cs typeface="Calibri" panose="020F0502020204030204" pitchFamily="34" charset="0"/>
                </a:rPr>
                <a:t>HTML </a:t>
              </a:r>
              <a:r>
                <a:rPr lang="ar-SY" sz="2400" b="1" dirty="0">
                  <a:solidFill>
                    <a:schemeClr val="tx1"/>
                  </a:solidFill>
                  <a:latin typeface="Calibri" panose="020F0502020204030204" pitchFamily="34" charset="0"/>
                  <a:cs typeface="Calibri" panose="020F0502020204030204" pitchFamily="34" charset="0"/>
                </a:rPr>
                <a:t>التي لم يتم تطبيق أي مُحدد عليها، ولذلك فإنك تُعين </a:t>
              </a:r>
              <a:r>
                <a:rPr lang="en-US" sz="2400" b="1" dirty="0">
                  <a:solidFill>
                    <a:schemeClr val="tx1"/>
                  </a:solidFill>
                  <a:latin typeface="Calibri" panose="020F0502020204030204" pitchFamily="34" charset="0"/>
                  <a:cs typeface="Calibri" panose="020F0502020204030204" pitchFamily="34" charset="0"/>
                </a:rPr>
                <a:t>class </a:t>
              </a:r>
              <a:r>
                <a:rPr lang="ar-SY" sz="2400" b="1" dirty="0">
                  <a:solidFill>
                    <a:schemeClr val="tx1"/>
                  </a:solidFill>
                  <a:latin typeface="Calibri" panose="020F0502020204030204" pitchFamily="34" charset="0"/>
                  <a:cs typeface="Calibri" panose="020F0502020204030204" pitchFamily="34" charset="0"/>
                </a:rPr>
                <a:t>خاص بهذه العناصر حتى يتم الرجوع إليها في  </a:t>
              </a:r>
              <a:r>
                <a:rPr lang="en-US" sz="2400" b="1" dirty="0">
                  <a:solidFill>
                    <a:schemeClr val="tx1"/>
                  </a:solidFill>
                  <a:latin typeface="Calibri" panose="020F0502020204030204" pitchFamily="34" charset="0"/>
                  <a:cs typeface="Calibri" panose="020F0502020204030204" pitchFamily="34" charset="0"/>
                </a:rPr>
                <a:t>CSS</a:t>
              </a:r>
              <a:r>
                <a:rPr lang="ar-SY" sz="2400" b="1" dirty="0">
                  <a:solidFill>
                    <a:schemeClr val="tx1"/>
                  </a:solidFill>
                  <a:latin typeface="Calibri" panose="020F0502020204030204" pitchFamily="34" charset="0"/>
                  <a:cs typeface="Calibri" panose="020F0502020204030204" pitchFamily="34" charset="0"/>
                </a:rPr>
                <a:t>ومن ثم تنسيقها.  يُستخدم محدد الفئة داخل وسم التقسيم</a:t>
              </a:r>
            </a:p>
            <a:p>
              <a:pPr algn="ctr" rtl="1"/>
              <a:r>
                <a:rPr lang="en-US" sz="2400" b="1" dirty="0">
                  <a:solidFill>
                    <a:schemeClr val="tx1"/>
                  </a:solidFill>
                  <a:latin typeface="Calibri" panose="020F0502020204030204" pitchFamily="34" charset="0"/>
                  <a:cs typeface="Calibri" panose="020F0502020204030204" pitchFamily="34" charset="0"/>
                </a:rPr>
                <a:t> &lt;div&gt; </a:t>
              </a:r>
              <a:r>
                <a:rPr lang="ar-SY" sz="2400" b="1" dirty="0">
                  <a:solidFill>
                    <a:schemeClr val="tx1"/>
                  </a:solidFill>
                  <a:latin typeface="Calibri" panose="020F0502020204030204" pitchFamily="34" charset="0"/>
                  <a:cs typeface="Calibri" panose="020F0502020204030204" pitchFamily="34" charset="0"/>
                </a:rPr>
                <a:t>ويحدد القسم في مستند </a:t>
              </a:r>
              <a:r>
                <a:rPr lang="en-US" sz="2400" b="1" dirty="0">
                  <a:solidFill>
                    <a:schemeClr val="tx1"/>
                  </a:solidFill>
                  <a:latin typeface="Calibri" panose="020F0502020204030204" pitchFamily="34" charset="0"/>
                  <a:cs typeface="Calibri" panose="020F0502020204030204" pitchFamily="34" charset="0"/>
                </a:rPr>
                <a:t>HTML</a:t>
              </a:r>
            </a:p>
          </p:txBody>
        </p:sp>
      </p:grpSp>
      <p:grpSp>
        <p:nvGrpSpPr>
          <p:cNvPr id="2" name="مجموعة 1">
            <a:extLst>
              <a:ext uri="{FF2B5EF4-FFF2-40B4-BE49-F238E27FC236}">
                <a16:creationId xmlns:a16="http://schemas.microsoft.com/office/drawing/2014/main" id="{4EF6DBB5-57DC-F7B7-436B-52F89ADD02A2}"/>
              </a:ext>
            </a:extLst>
          </p:cNvPr>
          <p:cNvGrpSpPr/>
          <p:nvPr/>
        </p:nvGrpSpPr>
        <p:grpSpPr>
          <a:xfrm>
            <a:off x="663508" y="2533337"/>
            <a:ext cx="5254773" cy="2502709"/>
            <a:chOff x="247444" y="1588361"/>
            <a:chExt cx="4151078" cy="1854034"/>
          </a:xfrm>
        </p:grpSpPr>
        <p:grpSp>
          <p:nvGrpSpPr>
            <p:cNvPr id="3" name="مجموعة 2">
              <a:extLst>
                <a:ext uri="{FF2B5EF4-FFF2-40B4-BE49-F238E27FC236}">
                  <a16:creationId xmlns:a16="http://schemas.microsoft.com/office/drawing/2014/main" id="{D3BDF230-74DD-E134-5D32-9D32CA83BFB0}"/>
                </a:ext>
              </a:extLst>
            </p:cNvPr>
            <p:cNvGrpSpPr/>
            <p:nvPr/>
          </p:nvGrpSpPr>
          <p:grpSpPr>
            <a:xfrm>
              <a:off x="247444" y="1588361"/>
              <a:ext cx="4151078" cy="537529"/>
              <a:chOff x="247444" y="1588361"/>
              <a:chExt cx="4151078" cy="537529"/>
            </a:xfrm>
          </p:grpSpPr>
          <p:sp>
            <p:nvSpPr>
              <p:cNvPr id="12" name="Rectangle 10">
                <a:extLst>
                  <a:ext uri="{FF2B5EF4-FFF2-40B4-BE49-F238E27FC236}">
                    <a16:creationId xmlns:a16="http://schemas.microsoft.com/office/drawing/2014/main" id="{7383BCCB-A850-1C3F-DDED-D775D0A43C6D}"/>
                  </a:ext>
                </a:extLst>
              </p:cNvPr>
              <p:cNvSpPr/>
              <p:nvPr/>
            </p:nvSpPr>
            <p:spPr>
              <a:xfrm>
                <a:off x="247444" y="1588361"/>
                <a:ext cx="3164209" cy="537529"/>
              </a:xfrm>
              <a:prstGeom prst="rect">
                <a:avLst/>
              </a:prstGeom>
              <a:solidFill>
                <a:srgbClr val="FFC000">
                  <a:lumMod val="20000"/>
                  <a:lumOff val="80000"/>
                </a:srgbClr>
              </a:solidFill>
              <a:ln w="28575" cap="flat" cmpd="sng" algn="ctr">
                <a:solidFill>
                  <a:srgbClr val="ED7D31"/>
                </a:solidFill>
                <a:prstDash val="solid"/>
                <a:miter lim="800000"/>
              </a:ln>
              <a:effectLst/>
            </p:spPr>
            <p:txBody>
              <a:bodyPr rtlCol="0" anchor="ct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ar-SY" b="1" i="0" u="none" strike="noStrike" kern="1200" cap="none" spc="0" normalizeH="0" baseline="0" noProof="0" dirty="0">
                    <a:ln>
                      <a:noFill/>
                    </a:ln>
                    <a:solidFill>
                      <a:srgbClr val="4472C4"/>
                    </a:solidFill>
                    <a:effectLst/>
                    <a:uLnTx/>
                    <a:uFillTx/>
                    <a:latin typeface="Calibri" panose="020F0502020204030204"/>
                    <a:ea typeface="+mn-ea"/>
                    <a:cs typeface="+mn-cs"/>
                  </a:rPr>
                  <a:t>&lt;</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/div</a:t>
                </a:r>
                <a:r>
                  <a:rPr kumimoji="0" lang="ar-SY" b="1" i="0" u="none" strike="noStrike" kern="1200" cap="none" spc="0" normalizeH="0" baseline="0" noProof="0" dirty="0">
                    <a:ln>
                      <a:noFill/>
                    </a:ln>
                    <a:solidFill>
                      <a:srgbClr val="4472C4"/>
                    </a:solidFill>
                    <a:effectLst/>
                    <a:uLnTx/>
                    <a:uFillTx/>
                    <a:latin typeface="Calibri" panose="020F0502020204030204"/>
                    <a:ea typeface="+mn-ea"/>
                    <a:cs typeface="+mn-cs"/>
                  </a:rPr>
                  <a:t>&gt; </a:t>
                </a:r>
                <a:r>
                  <a:rPr kumimoji="0" lang="ar-SY" b="1" i="0" u="none" strike="noStrike" kern="1200" cap="none" spc="0" normalizeH="0" baseline="0" noProof="0" dirty="0">
                    <a:ln>
                      <a:noFill/>
                    </a:ln>
                    <a:solidFill>
                      <a:prstClr val="black"/>
                    </a:solidFill>
                    <a:effectLst/>
                    <a:uLnTx/>
                    <a:uFillTx/>
                    <a:latin typeface="Calibri" panose="020F0502020204030204"/>
                    <a:ea typeface="+mn-ea"/>
                    <a:cs typeface="+mn-cs"/>
                  </a:rPr>
                  <a:t>القائمة </a:t>
                </a:r>
                <a:r>
                  <a:rPr kumimoji="0" lang="ar-SY" b="1" i="0" u="none" strike="noStrike" kern="1200" cap="none" spc="0" normalizeH="0" baseline="0" noProof="0" dirty="0">
                    <a:ln>
                      <a:noFill/>
                    </a:ln>
                    <a:solidFill>
                      <a:srgbClr val="4472C4"/>
                    </a:solidFill>
                    <a:effectLst/>
                    <a:uLnTx/>
                    <a:uFillTx/>
                    <a:latin typeface="Calibri" panose="020F0502020204030204"/>
                    <a:ea typeface="+mn-ea"/>
                    <a:cs typeface="+mn-cs"/>
                  </a:rPr>
                  <a:t>&lt;</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div </a:t>
                </a:r>
                <a:r>
                  <a:rPr kumimoji="0" lang="en-US" b="1" i="0" u="none" strike="noStrike" kern="1200" cap="none" spc="0" normalizeH="0" baseline="0" noProof="0" dirty="0">
                    <a:ln>
                      <a:noFill/>
                    </a:ln>
                    <a:solidFill>
                      <a:srgbClr val="00B050"/>
                    </a:solidFill>
                    <a:effectLst/>
                    <a:uLnTx/>
                    <a:uFillTx/>
                    <a:latin typeface="Calibri" panose="020F0502020204030204"/>
                    <a:ea typeface="+mn-ea"/>
                    <a:cs typeface="+mn-cs"/>
                  </a:rPr>
                  <a:t>class</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b="1" i="0" u="none" strike="noStrike" kern="1200" cap="none" spc="0" normalizeH="0" baseline="0" noProof="0" dirty="0">
                    <a:ln>
                      <a:noFill/>
                    </a:ln>
                    <a:solidFill>
                      <a:srgbClr val="FF0000"/>
                    </a:solidFill>
                    <a:effectLst/>
                    <a:uLnTx/>
                    <a:uFillTx/>
                    <a:latin typeface="Calibri" panose="020F0502020204030204"/>
                    <a:ea typeface="+mn-ea"/>
                    <a:cs typeface="+mn-cs"/>
                  </a:rPr>
                  <a:t>“menu” </a:t>
                </a:r>
                <a:r>
                  <a:rPr kumimoji="0" lang="ar-SY" b="1" i="0" u="none" strike="noStrike" kern="1200" cap="none" spc="0" normalizeH="0" baseline="0" noProof="0" dirty="0">
                    <a:ln>
                      <a:noFill/>
                    </a:ln>
                    <a:solidFill>
                      <a:srgbClr val="4472C4"/>
                    </a:solidFill>
                    <a:effectLst/>
                    <a:uLnTx/>
                    <a:uFillTx/>
                    <a:latin typeface="Calibri" panose="020F0502020204030204"/>
                    <a:ea typeface="+mn-ea"/>
                    <a:cs typeface="+mn-cs"/>
                  </a:rPr>
                  <a:t>&gt;</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   </a:t>
                </a:r>
              </a:p>
              <a:p>
                <a:pPr marL="0" marR="0" lvl="0" indent="0" defTabSz="914400" rtl="1"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ar-SY" b="1" i="0" u="none" strike="noStrike" kern="1200" cap="none" spc="0" normalizeH="0" baseline="0" noProof="0" dirty="0">
                    <a:ln>
                      <a:noFill/>
                    </a:ln>
                    <a:solidFill>
                      <a:srgbClr val="4472C4"/>
                    </a:solidFill>
                    <a:effectLst/>
                    <a:uLnTx/>
                    <a:uFillTx/>
                    <a:latin typeface="Calibri" panose="020F0502020204030204"/>
                    <a:ea typeface="+mn-ea"/>
                    <a:cs typeface="+mn-cs"/>
                  </a:rPr>
                  <a:t>&lt;</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/p</a:t>
                </a:r>
                <a:r>
                  <a:rPr kumimoji="0" lang="ar-SY" b="1" i="0" u="none" strike="noStrike" kern="1200" cap="none" spc="0" normalizeH="0" baseline="0" noProof="0" dirty="0">
                    <a:ln>
                      <a:noFill/>
                    </a:ln>
                    <a:solidFill>
                      <a:srgbClr val="4472C4"/>
                    </a:solidFill>
                    <a:effectLst/>
                    <a:uLnTx/>
                    <a:uFillTx/>
                    <a:latin typeface="Calibri" panose="020F0502020204030204"/>
                    <a:ea typeface="+mn-ea"/>
                    <a:cs typeface="+mn-cs"/>
                  </a:rPr>
                  <a:t>&gt; </a:t>
                </a:r>
                <a:r>
                  <a:rPr kumimoji="0" lang="ar-SY" b="1" i="0" u="none" strike="noStrike" kern="1200" cap="none" spc="0" normalizeH="0" baseline="0" noProof="0" dirty="0">
                    <a:ln>
                      <a:noFill/>
                    </a:ln>
                    <a:solidFill>
                      <a:prstClr val="black"/>
                    </a:solidFill>
                    <a:effectLst/>
                    <a:uLnTx/>
                    <a:uFillTx/>
                    <a:latin typeface="Calibri" panose="020F0502020204030204"/>
                    <a:ea typeface="+mn-ea"/>
                    <a:cs typeface="+mn-cs"/>
                  </a:rPr>
                  <a:t>الفقرة </a:t>
                </a:r>
                <a:r>
                  <a:rPr kumimoji="0" lang="ar-SY" b="1" i="0" u="none" strike="noStrike" kern="1200" cap="none" spc="0" normalizeH="0" baseline="0" noProof="0" dirty="0">
                    <a:ln>
                      <a:noFill/>
                    </a:ln>
                    <a:solidFill>
                      <a:srgbClr val="4472C4"/>
                    </a:solidFill>
                    <a:effectLst/>
                    <a:uLnTx/>
                    <a:uFillTx/>
                    <a:latin typeface="Calibri" panose="020F0502020204030204"/>
                    <a:ea typeface="+mn-ea"/>
                    <a:cs typeface="+mn-cs"/>
                  </a:rPr>
                  <a:t>&lt;</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p </a:t>
                </a:r>
                <a:r>
                  <a:rPr kumimoji="0" lang="en-US" b="1" i="0" u="none" strike="noStrike" kern="1200" cap="none" spc="0" normalizeH="0" baseline="0" noProof="0" dirty="0">
                    <a:ln>
                      <a:noFill/>
                    </a:ln>
                    <a:solidFill>
                      <a:srgbClr val="00B050"/>
                    </a:solidFill>
                    <a:effectLst/>
                    <a:uLnTx/>
                    <a:uFillTx/>
                    <a:latin typeface="Calibri" panose="020F0502020204030204"/>
                    <a:ea typeface="+mn-ea"/>
                    <a:cs typeface="+mn-cs"/>
                  </a:rPr>
                  <a:t>class</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b="1" i="0" u="none" strike="noStrike" kern="1200" cap="none" spc="0" normalizeH="0" baseline="0" noProof="0" dirty="0">
                    <a:ln>
                      <a:noFill/>
                    </a:ln>
                    <a:solidFill>
                      <a:srgbClr val="FF0000"/>
                    </a:solidFill>
                    <a:effectLst/>
                    <a:uLnTx/>
                    <a:uFillTx/>
                    <a:latin typeface="Calibri" panose="020F0502020204030204"/>
                    <a:ea typeface="+mn-ea"/>
                    <a:cs typeface="+mn-cs"/>
                  </a:rPr>
                  <a:t>“menu” </a:t>
                </a:r>
                <a:r>
                  <a:rPr kumimoji="0" lang="ar-SY" b="1" i="0" u="none" strike="noStrike" kern="1200" cap="none" spc="0" normalizeH="0" baseline="0" noProof="0" dirty="0">
                    <a:ln>
                      <a:noFill/>
                    </a:ln>
                    <a:solidFill>
                      <a:srgbClr val="4472C4"/>
                    </a:solidFill>
                    <a:effectLst/>
                    <a:uLnTx/>
                    <a:uFillTx/>
                    <a:latin typeface="Calibri" panose="020F0502020204030204"/>
                    <a:ea typeface="+mn-ea"/>
                    <a:cs typeface="+mn-cs"/>
                  </a:rPr>
                  <a:t>&gt;</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   </a:t>
                </a:r>
              </a:p>
            </p:txBody>
          </p:sp>
          <p:sp>
            <p:nvSpPr>
              <p:cNvPr id="13" name="مستطيل: زوايا مستديرة 12">
                <a:extLst>
                  <a:ext uri="{FF2B5EF4-FFF2-40B4-BE49-F238E27FC236}">
                    <a16:creationId xmlns:a16="http://schemas.microsoft.com/office/drawing/2014/main" id="{2ECD0793-9130-BC42-DEC7-010E16608643}"/>
                  </a:ext>
                </a:extLst>
              </p:cNvPr>
              <p:cNvSpPr/>
              <p:nvPr/>
            </p:nvSpPr>
            <p:spPr>
              <a:xfrm>
                <a:off x="3525085" y="1692071"/>
                <a:ext cx="873437" cy="330108"/>
              </a:xfrm>
              <a:prstGeom prst="roundRec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solidFill>
                      <a:srgbClr val="ED7D31"/>
                    </a:solidFill>
                  </a:rPr>
                  <a:t>html</a:t>
                </a:r>
                <a:endParaRPr lang="ar-SA" sz="1800" b="1" dirty="0">
                  <a:solidFill>
                    <a:srgbClr val="ED7D31"/>
                  </a:solidFill>
                </a:endParaRPr>
              </a:p>
            </p:txBody>
          </p:sp>
        </p:grpSp>
        <p:grpSp>
          <p:nvGrpSpPr>
            <p:cNvPr id="4" name="مجموعة 3">
              <a:extLst>
                <a:ext uri="{FF2B5EF4-FFF2-40B4-BE49-F238E27FC236}">
                  <a16:creationId xmlns:a16="http://schemas.microsoft.com/office/drawing/2014/main" id="{0AB21907-CB25-7E18-AC08-DE5CD8576043}"/>
                </a:ext>
              </a:extLst>
            </p:cNvPr>
            <p:cNvGrpSpPr/>
            <p:nvPr/>
          </p:nvGrpSpPr>
          <p:grpSpPr>
            <a:xfrm>
              <a:off x="247444" y="2315631"/>
              <a:ext cx="4147070" cy="399664"/>
              <a:chOff x="247444" y="2315631"/>
              <a:chExt cx="4147070" cy="399664"/>
            </a:xfrm>
          </p:grpSpPr>
          <p:sp>
            <p:nvSpPr>
              <p:cNvPr id="10" name="Rectangle 11">
                <a:extLst>
                  <a:ext uri="{FF2B5EF4-FFF2-40B4-BE49-F238E27FC236}">
                    <a16:creationId xmlns:a16="http://schemas.microsoft.com/office/drawing/2014/main" id="{ECC31B7D-DFC2-330E-8ED3-737B10329603}"/>
                  </a:ext>
                </a:extLst>
              </p:cNvPr>
              <p:cNvSpPr/>
              <p:nvPr/>
            </p:nvSpPr>
            <p:spPr>
              <a:xfrm>
                <a:off x="247444" y="2315631"/>
                <a:ext cx="3163827" cy="399664"/>
              </a:xfrm>
              <a:prstGeom prst="rect">
                <a:avLst/>
              </a:prstGeom>
              <a:solidFill>
                <a:srgbClr val="F2F7DF"/>
              </a:solidFill>
              <a:ln w="28575" cap="flat" cmpd="sng" algn="ctr">
                <a:solidFill>
                  <a:srgbClr val="00B050"/>
                </a:solidFill>
                <a:prstDash val="solid"/>
                <a:miter lim="800000"/>
              </a:ln>
              <a:effectLst/>
            </p:spPr>
            <p:txBody>
              <a:bodyPr rtlCol="0" anchor="ctr"/>
              <a:lstStyle/>
              <a:p>
                <a:pPr algn="ctr">
                  <a:buClrTx/>
                </a:pPr>
                <a:r>
                  <a:rPr kumimoji="0" lang="en-US" sz="1600" b="1" i="0" u="none" strike="noStrike" kern="1200" cap="none" spc="0" normalizeH="0" baseline="0" noProof="0" dirty="0">
                    <a:ln>
                      <a:noFill/>
                    </a:ln>
                    <a:solidFill>
                      <a:srgbClr val="4472C4"/>
                    </a:solidFill>
                    <a:effectLst/>
                    <a:uLnTx/>
                    <a:uFillTx/>
                    <a:latin typeface="Calibri" panose="020F0502020204030204"/>
                    <a:ea typeface="+mn-ea"/>
                    <a:cs typeface="+mn-cs"/>
                  </a:rPr>
                  <a:t>.menu { </a:t>
                </a:r>
                <a:r>
                  <a:rPr kumimoji="0" lang="en-US" sz="1600" b="1" i="0" u="none" strike="noStrike" kern="1200" cap="none" spc="0" normalizeH="0" baseline="0" noProof="0" dirty="0">
                    <a:ln>
                      <a:noFill/>
                    </a:ln>
                    <a:solidFill>
                      <a:srgbClr val="00B050"/>
                    </a:solidFill>
                    <a:effectLst/>
                    <a:uLnTx/>
                    <a:uFillTx/>
                    <a:latin typeface="Calibri" panose="020F0502020204030204"/>
                    <a:ea typeface="+mn-ea"/>
                    <a:cs typeface="+mn-cs"/>
                  </a:rPr>
                  <a:t>color :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green ;  </a:t>
                </a:r>
                <a:r>
                  <a:rPr kumimoji="0" lang="en-US" sz="1600" b="1" i="0" u="none" strike="noStrike" kern="1200" cap="none" spc="0" normalizeH="0" baseline="0" noProof="0" dirty="0">
                    <a:ln>
                      <a:noFill/>
                    </a:ln>
                    <a:solidFill>
                      <a:srgbClr val="4472C4"/>
                    </a:solidFill>
                    <a:effectLst/>
                    <a:uLnTx/>
                    <a:uFillTx/>
                    <a:latin typeface="Calibri" panose="020F0502020204030204"/>
                    <a:ea typeface="+mn-ea"/>
                    <a:cs typeface="+mn-cs"/>
                  </a:rPr>
                  <a:t>}</a:t>
                </a:r>
              </a:p>
            </p:txBody>
          </p:sp>
          <p:sp>
            <p:nvSpPr>
              <p:cNvPr id="11" name="مستطيل: زوايا مستديرة 10">
                <a:extLst>
                  <a:ext uri="{FF2B5EF4-FFF2-40B4-BE49-F238E27FC236}">
                    <a16:creationId xmlns:a16="http://schemas.microsoft.com/office/drawing/2014/main" id="{1E311AD8-ED89-968E-B86D-020B2A126626}"/>
                  </a:ext>
                </a:extLst>
              </p:cNvPr>
              <p:cNvSpPr/>
              <p:nvPr/>
            </p:nvSpPr>
            <p:spPr>
              <a:xfrm>
                <a:off x="3521077" y="2350409"/>
                <a:ext cx="873437" cy="33010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err="1">
                    <a:solidFill>
                      <a:srgbClr val="00B050"/>
                    </a:solidFill>
                  </a:rPr>
                  <a:t>css</a:t>
                </a:r>
                <a:endParaRPr lang="ar-SA" sz="1800" b="1" dirty="0">
                  <a:solidFill>
                    <a:srgbClr val="00B050"/>
                  </a:solidFill>
                </a:endParaRPr>
              </a:p>
            </p:txBody>
          </p:sp>
        </p:grpSp>
        <p:grpSp>
          <p:nvGrpSpPr>
            <p:cNvPr id="5" name="مجموعة 4">
              <a:extLst>
                <a:ext uri="{FF2B5EF4-FFF2-40B4-BE49-F238E27FC236}">
                  <a16:creationId xmlns:a16="http://schemas.microsoft.com/office/drawing/2014/main" id="{3871F844-1778-088E-9005-F8B97AD38C6C}"/>
                </a:ext>
              </a:extLst>
            </p:cNvPr>
            <p:cNvGrpSpPr/>
            <p:nvPr/>
          </p:nvGrpSpPr>
          <p:grpSpPr>
            <a:xfrm>
              <a:off x="247445" y="2905995"/>
              <a:ext cx="4143062" cy="536400"/>
              <a:chOff x="247445" y="2905995"/>
              <a:chExt cx="4143062" cy="536400"/>
            </a:xfrm>
          </p:grpSpPr>
          <p:sp>
            <p:nvSpPr>
              <p:cNvPr id="8" name="Rectangle 12">
                <a:extLst>
                  <a:ext uri="{FF2B5EF4-FFF2-40B4-BE49-F238E27FC236}">
                    <a16:creationId xmlns:a16="http://schemas.microsoft.com/office/drawing/2014/main" id="{6DDDD903-7B6B-4864-791B-C9DD4FE3C6EB}"/>
                  </a:ext>
                </a:extLst>
              </p:cNvPr>
              <p:cNvSpPr/>
              <p:nvPr/>
            </p:nvSpPr>
            <p:spPr>
              <a:xfrm>
                <a:off x="247445" y="2905995"/>
                <a:ext cx="3163826" cy="536400"/>
              </a:xfrm>
              <a:prstGeom prst="rect">
                <a:avLst/>
              </a:prstGeom>
              <a:solidFill>
                <a:sysClr val="window" lastClr="FFFFFF"/>
              </a:solidFill>
              <a:ln w="28575" cap="flat" cmpd="sng" algn="ctr">
                <a:solidFill>
                  <a:sysClr val="window" lastClr="FFFFFF">
                    <a:lumMod val="50000"/>
                  </a:sysClr>
                </a:solidFill>
                <a:prstDash val="solid"/>
                <a:miter lim="800000"/>
              </a:ln>
              <a:effectLst/>
            </p:spPr>
            <p:txBody>
              <a:bodyPr rtlCol="0" anchor="ctr"/>
              <a:lstStyle/>
              <a:p>
                <a:pPr marL="176213" marR="0" lvl="0" algn="r" defTabSz="914400" rtl="1" eaLnBrk="1" fontAlgn="auto" latinLnBrk="0" hangingPunct="1">
                  <a:lnSpc>
                    <a:spcPct val="100000"/>
                  </a:lnSpc>
                  <a:spcBef>
                    <a:spcPts val="0"/>
                  </a:spcBef>
                  <a:spcAft>
                    <a:spcPts val="0"/>
                  </a:spcAft>
                  <a:buClrTx/>
                  <a:buSzTx/>
                  <a:buFontTx/>
                  <a:buNone/>
                  <a:tabLst/>
                  <a:defRPr/>
                </a:pPr>
                <a:r>
                  <a:rPr kumimoji="0" lang="ar-SY"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القائمة</a:t>
                </a:r>
              </a:p>
              <a:p>
                <a:pPr marL="176213" marR="0" lvl="0" algn="r" defTabSz="914400" rtl="1" eaLnBrk="1" fontAlgn="auto" latinLnBrk="0" hangingPunct="1">
                  <a:lnSpc>
                    <a:spcPct val="100000"/>
                  </a:lnSpc>
                  <a:spcBef>
                    <a:spcPts val="0"/>
                  </a:spcBef>
                  <a:spcAft>
                    <a:spcPts val="0"/>
                  </a:spcAft>
                  <a:buClrTx/>
                  <a:buSzTx/>
                  <a:buFontTx/>
                  <a:buNone/>
                  <a:tabLst/>
                  <a:defRPr/>
                </a:pPr>
                <a:r>
                  <a:rPr kumimoji="0" lang="ar-SY"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الفقرة</a:t>
                </a:r>
              </a:p>
            </p:txBody>
          </p:sp>
          <p:sp>
            <p:nvSpPr>
              <p:cNvPr id="9" name="مستطيل: زوايا مستديرة 8">
                <a:extLst>
                  <a:ext uri="{FF2B5EF4-FFF2-40B4-BE49-F238E27FC236}">
                    <a16:creationId xmlns:a16="http://schemas.microsoft.com/office/drawing/2014/main" id="{69A35015-66C6-BE28-8E57-DA9BF652482D}"/>
                  </a:ext>
                </a:extLst>
              </p:cNvPr>
              <p:cNvSpPr/>
              <p:nvPr/>
            </p:nvSpPr>
            <p:spPr>
              <a:xfrm>
                <a:off x="3517070" y="3009141"/>
                <a:ext cx="873437" cy="330108"/>
              </a:xfrm>
              <a:prstGeom prst="roundRect">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solidFill>
                      <a:srgbClr val="7F7F7F"/>
                    </a:solidFill>
                  </a:rPr>
                  <a:t>web</a:t>
                </a:r>
                <a:endParaRPr lang="ar-SA" sz="1800" b="1" dirty="0">
                  <a:solidFill>
                    <a:srgbClr val="7F7F7F"/>
                  </a:solidFill>
                </a:endParaRPr>
              </a:p>
            </p:txBody>
          </p:sp>
        </p:grpSp>
        <p:pic>
          <p:nvPicPr>
            <p:cNvPr id="6" name="رسم 5" descr="سهم مستقيم">
              <a:extLst>
                <a:ext uri="{FF2B5EF4-FFF2-40B4-BE49-F238E27FC236}">
                  <a16:creationId xmlns:a16="http://schemas.microsoft.com/office/drawing/2014/main" id="{DBFDF153-B410-3658-E41C-6C83172535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789572" y="1995508"/>
              <a:ext cx="328624" cy="381178"/>
            </a:xfrm>
            <a:prstGeom prst="rect">
              <a:avLst/>
            </a:prstGeom>
          </p:spPr>
        </p:pic>
        <p:pic>
          <p:nvPicPr>
            <p:cNvPr id="7" name="رسم 6" descr="سهم مستقيم">
              <a:extLst>
                <a:ext uri="{FF2B5EF4-FFF2-40B4-BE49-F238E27FC236}">
                  <a16:creationId xmlns:a16="http://schemas.microsoft.com/office/drawing/2014/main" id="{3F4CAE8C-29FA-3CF5-3A48-2ABD99B0AD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774190" y="2653846"/>
              <a:ext cx="328624" cy="381178"/>
            </a:xfrm>
            <a:prstGeom prst="rect">
              <a:avLst/>
            </a:prstGeom>
          </p:spPr>
        </p:pic>
      </p:grpSp>
    </p:spTree>
    <p:extLst>
      <p:ext uri="{BB962C8B-B14F-4D97-AF65-F5344CB8AC3E}">
        <p14:creationId xmlns:p14="http://schemas.microsoft.com/office/powerpoint/2010/main" val="13425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خصائص  </a:t>
              </a:r>
              <a:r>
                <a:rPr lang="en-US" sz="2400" b="1" dirty="0">
                  <a:solidFill>
                    <a:schemeClr val="bg1"/>
                  </a:solidFill>
                  <a:latin typeface="Calibri" panose="020F0502020204030204" pitchFamily="34" charset="0"/>
                  <a:cs typeface="Calibri" panose="020F0502020204030204" pitchFamily="34" charset="0"/>
                </a:rPr>
                <a:t>CSS </a:t>
              </a:r>
              <a:r>
                <a:rPr lang="ar-SA" sz="2400" b="1" dirty="0">
                  <a:solidFill>
                    <a:schemeClr val="bg1"/>
                  </a:solidFill>
                  <a:latin typeface="Calibri" panose="020F0502020204030204" pitchFamily="34" charset="0"/>
                  <a:cs typeface="Calibri" panose="020F0502020204030204" pitchFamily="34" charset="0"/>
                </a:rPr>
                <a:t> الأساسية المرتبطة بتنسيق النص</a:t>
              </a:r>
            </a:p>
          </p:txBody>
        </p:sp>
      </p:grpSp>
      <p:sp>
        <p:nvSpPr>
          <p:cNvPr id="5" name="Google Shape;694;p25">
            <a:extLst>
              <a:ext uri="{FF2B5EF4-FFF2-40B4-BE49-F238E27FC236}">
                <a16:creationId xmlns:a16="http://schemas.microsoft.com/office/drawing/2014/main" id="{AEB2DBE7-44A0-B003-9B34-C93F313C9618}"/>
              </a:ext>
            </a:extLst>
          </p:cNvPr>
          <p:cNvSpPr>
            <a:spLocks/>
          </p:cNvSpPr>
          <p:nvPr/>
        </p:nvSpPr>
        <p:spPr bwMode="auto">
          <a:xfrm>
            <a:off x="1009650" y="2303463"/>
            <a:ext cx="1916113" cy="2249487"/>
          </a:xfrm>
          <a:custGeom>
            <a:avLst/>
            <a:gdLst>
              <a:gd name="T0" fmla="*/ 709 w 1207"/>
              <a:gd name="T1" fmla="*/ 0 h 1417"/>
              <a:gd name="T2" fmla="*/ 0 w 1207"/>
              <a:gd name="T3" fmla="*/ 710 h 1417"/>
              <a:gd name="T4" fmla="*/ 709 w 1207"/>
              <a:gd name="T5" fmla="*/ 1417 h 1417"/>
              <a:gd name="T6" fmla="*/ 1207 w 1207"/>
              <a:gd name="T7" fmla="*/ 918 h 1417"/>
              <a:gd name="T8" fmla="*/ 999 w 1207"/>
              <a:gd name="T9" fmla="*/ 710 h 1417"/>
              <a:gd name="T10" fmla="*/ 1207 w 1207"/>
              <a:gd name="T11" fmla="*/ 499 h 1417"/>
              <a:gd name="T12" fmla="*/ 709 w 1207"/>
              <a:gd name="T13" fmla="*/ 0 h 1417"/>
            </a:gdLst>
            <a:ahLst/>
            <a:cxnLst>
              <a:cxn ang="0">
                <a:pos x="T0" y="T1"/>
              </a:cxn>
              <a:cxn ang="0">
                <a:pos x="T2" y="T3"/>
              </a:cxn>
              <a:cxn ang="0">
                <a:pos x="T4" y="T5"/>
              </a:cxn>
              <a:cxn ang="0">
                <a:pos x="T6" y="T7"/>
              </a:cxn>
              <a:cxn ang="0">
                <a:pos x="T8" y="T9"/>
              </a:cxn>
              <a:cxn ang="0">
                <a:pos x="T10" y="T11"/>
              </a:cxn>
              <a:cxn ang="0">
                <a:pos x="T12" y="T13"/>
              </a:cxn>
            </a:cxnLst>
            <a:rect l="0" t="0" r="r" b="b"/>
            <a:pathLst>
              <a:path w="1207" h="1417" extrusionOk="0">
                <a:moveTo>
                  <a:pt x="709" y="0"/>
                </a:moveTo>
                <a:lnTo>
                  <a:pt x="0" y="710"/>
                </a:lnTo>
                <a:lnTo>
                  <a:pt x="709" y="1417"/>
                </a:lnTo>
                <a:lnTo>
                  <a:pt x="1207" y="918"/>
                </a:lnTo>
                <a:lnTo>
                  <a:pt x="999" y="710"/>
                </a:lnTo>
                <a:lnTo>
                  <a:pt x="1207" y="499"/>
                </a:lnTo>
                <a:lnTo>
                  <a:pt x="7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6" name="Google Shape;696;p25">
            <a:extLst>
              <a:ext uri="{FF2B5EF4-FFF2-40B4-BE49-F238E27FC236}">
                <a16:creationId xmlns:a16="http://schemas.microsoft.com/office/drawing/2014/main" id="{63AB2EB2-17A6-BE37-9D68-BB0387061ED1}"/>
              </a:ext>
            </a:extLst>
          </p:cNvPr>
          <p:cNvSpPr>
            <a:spLocks/>
          </p:cNvSpPr>
          <p:nvPr/>
        </p:nvSpPr>
        <p:spPr bwMode="auto">
          <a:xfrm>
            <a:off x="2925763" y="2303463"/>
            <a:ext cx="1587500" cy="2249487"/>
          </a:xfrm>
          <a:custGeom>
            <a:avLst/>
            <a:gdLst>
              <a:gd name="T0" fmla="*/ 499 w 1000"/>
              <a:gd name="T1" fmla="*/ 0 h 1417"/>
              <a:gd name="T2" fmla="*/ 0 w 1000"/>
              <a:gd name="T3" fmla="*/ 499 h 1417"/>
              <a:gd name="T4" fmla="*/ 211 w 1000"/>
              <a:gd name="T5" fmla="*/ 710 h 1417"/>
              <a:gd name="T6" fmla="*/ 0 w 1000"/>
              <a:gd name="T7" fmla="*/ 918 h 1417"/>
              <a:gd name="T8" fmla="*/ 499 w 1000"/>
              <a:gd name="T9" fmla="*/ 1417 h 1417"/>
              <a:gd name="T10" fmla="*/ 1000 w 1000"/>
              <a:gd name="T11" fmla="*/ 918 h 1417"/>
              <a:gd name="T12" fmla="*/ 789 w 1000"/>
              <a:gd name="T13" fmla="*/ 710 h 1417"/>
              <a:gd name="T14" fmla="*/ 1000 w 1000"/>
              <a:gd name="T15" fmla="*/ 499 h 1417"/>
              <a:gd name="T16" fmla="*/ 499 w 1000"/>
              <a:gd name="T17"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0" h="1417" extrusionOk="0">
                <a:moveTo>
                  <a:pt x="499" y="0"/>
                </a:moveTo>
                <a:lnTo>
                  <a:pt x="0" y="499"/>
                </a:lnTo>
                <a:lnTo>
                  <a:pt x="211" y="710"/>
                </a:lnTo>
                <a:lnTo>
                  <a:pt x="0" y="918"/>
                </a:lnTo>
                <a:lnTo>
                  <a:pt x="499" y="1417"/>
                </a:lnTo>
                <a:lnTo>
                  <a:pt x="1000" y="918"/>
                </a:lnTo>
                <a:lnTo>
                  <a:pt x="789" y="710"/>
                </a:lnTo>
                <a:lnTo>
                  <a:pt x="1000" y="499"/>
                </a:lnTo>
                <a:lnTo>
                  <a:pt x="4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7" name="Google Shape;698;p25">
            <a:extLst>
              <a:ext uri="{FF2B5EF4-FFF2-40B4-BE49-F238E27FC236}">
                <a16:creationId xmlns:a16="http://schemas.microsoft.com/office/drawing/2014/main" id="{F8480B21-1EFD-A35D-C239-DBB79C43E58E}"/>
              </a:ext>
            </a:extLst>
          </p:cNvPr>
          <p:cNvSpPr>
            <a:spLocks/>
          </p:cNvSpPr>
          <p:nvPr/>
        </p:nvSpPr>
        <p:spPr bwMode="auto">
          <a:xfrm>
            <a:off x="2595563" y="3095625"/>
            <a:ext cx="665162" cy="665163"/>
          </a:xfrm>
          <a:custGeom>
            <a:avLst/>
            <a:gdLst>
              <a:gd name="T0" fmla="*/ 208 w 419"/>
              <a:gd name="T1" fmla="*/ 0 h 419"/>
              <a:gd name="T2" fmla="*/ 0 w 419"/>
              <a:gd name="T3" fmla="*/ 211 h 419"/>
              <a:gd name="T4" fmla="*/ 208 w 419"/>
              <a:gd name="T5" fmla="*/ 419 h 419"/>
              <a:gd name="T6" fmla="*/ 419 w 419"/>
              <a:gd name="T7" fmla="*/ 211 h 419"/>
              <a:gd name="T8" fmla="*/ 208 w 419"/>
              <a:gd name="T9" fmla="*/ 0 h 419"/>
            </a:gdLst>
            <a:ahLst/>
            <a:cxnLst>
              <a:cxn ang="0">
                <a:pos x="T0" y="T1"/>
              </a:cxn>
              <a:cxn ang="0">
                <a:pos x="T2" y="T3"/>
              </a:cxn>
              <a:cxn ang="0">
                <a:pos x="T4" y="T5"/>
              </a:cxn>
              <a:cxn ang="0">
                <a:pos x="T6" y="T7"/>
              </a:cxn>
              <a:cxn ang="0">
                <a:pos x="T8" y="T9"/>
              </a:cxn>
            </a:cxnLst>
            <a:rect l="0" t="0" r="r" b="b"/>
            <a:pathLst>
              <a:path w="419" h="419" extrusionOk="0">
                <a:moveTo>
                  <a:pt x="208" y="0"/>
                </a:moveTo>
                <a:lnTo>
                  <a:pt x="0" y="211"/>
                </a:lnTo>
                <a:lnTo>
                  <a:pt x="208" y="419"/>
                </a:lnTo>
                <a:lnTo>
                  <a:pt x="419" y="211"/>
                </a:lnTo>
                <a:lnTo>
                  <a:pt x="2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8" name="Google Shape;700;p25">
            <a:extLst>
              <a:ext uri="{FF2B5EF4-FFF2-40B4-BE49-F238E27FC236}">
                <a16:creationId xmlns:a16="http://schemas.microsoft.com/office/drawing/2014/main" id="{AD6901D3-738E-7499-EBAF-4BA790D8A133}"/>
              </a:ext>
            </a:extLst>
          </p:cNvPr>
          <p:cNvSpPr>
            <a:spLocks/>
          </p:cNvSpPr>
          <p:nvPr/>
        </p:nvSpPr>
        <p:spPr bwMode="auto">
          <a:xfrm>
            <a:off x="4513263" y="2303463"/>
            <a:ext cx="1581150" cy="2249487"/>
          </a:xfrm>
          <a:custGeom>
            <a:avLst/>
            <a:gdLst>
              <a:gd name="T0" fmla="*/ 498 w 996"/>
              <a:gd name="T1" fmla="*/ 0 h 1417"/>
              <a:gd name="T2" fmla="*/ 0 w 996"/>
              <a:gd name="T3" fmla="*/ 499 h 1417"/>
              <a:gd name="T4" fmla="*/ 208 w 996"/>
              <a:gd name="T5" fmla="*/ 710 h 1417"/>
              <a:gd name="T6" fmla="*/ 0 w 996"/>
              <a:gd name="T7" fmla="*/ 918 h 1417"/>
              <a:gd name="T8" fmla="*/ 498 w 996"/>
              <a:gd name="T9" fmla="*/ 1417 h 1417"/>
              <a:gd name="T10" fmla="*/ 996 w 996"/>
              <a:gd name="T11" fmla="*/ 918 h 1417"/>
              <a:gd name="T12" fmla="*/ 788 w 996"/>
              <a:gd name="T13" fmla="*/ 710 h 1417"/>
              <a:gd name="T14" fmla="*/ 996 w 996"/>
              <a:gd name="T15" fmla="*/ 499 h 1417"/>
              <a:gd name="T16" fmla="*/ 498 w 996"/>
              <a:gd name="T17"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417" extrusionOk="0">
                <a:moveTo>
                  <a:pt x="498" y="0"/>
                </a:moveTo>
                <a:lnTo>
                  <a:pt x="0" y="499"/>
                </a:lnTo>
                <a:lnTo>
                  <a:pt x="208" y="710"/>
                </a:lnTo>
                <a:lnTo>
                  <a:pt x="0" y="918"/>
                </a:lnTo>
                <a:lnTo>
                  <a:pt x="498" y="1417"/>
                </a:lnTo>
                <a:lnTo>
                  <a:pt x="996" y="918"/>
                </a:lnTo>
                <a:lnTo>
                  <a:pt x="788" y="710"/>
                </a:lnTo>
                <a:lnTo>
                  <a:pt x="996" y="499"/>
                </a:lnTo>
                <a:lnTo>
                  <a:pt x="4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9" name="Google Shape;702;p25">
            <a:extLst>
              <a:ext uri="{FF2B5EF4-FFF2-40B4-BE49-F238E27FC236}">
                <a16:creationId xmlns:a16="http://schemas.microsoft.com/office/drawing/2014/main" id="{948CEF10-61D8-BDCE-89FF-E0249A805603}"/>
              </a:ext>
            </a:extLst>
          </p:cNvPr>
          <p:cNvSpPr>
            <a:spLocks/>
          </p:cNvSpPr>
          <p:nvPr/>
        </p:nvSpPr>
        <p:spPr bwMode="auto">
          <a:xfrm>
            <a:off x="4178300" y="3095625"/>
            <a:ext cx="665163" cy="665163"/>
          </a:xfrm>
          <a:custGeom>
            <a:avLst/>
            <a:gdLst>
              <a:gd name="T0" fmla="*/ 211 w 419"/>
              <a:gd name="T1" fmla="*/ 0 h 419"/>
              <a:gd name="T2" fmla="*/ 0 w 419"/>
              <a:gd name="T3" fmla="*/ 211 h 419"/>
              <a:gd name="T4" fmla="*/ 211 w 419"/>
              <a:gd name="T5" fmla="*/ 419 h 419"/>
              <a:gd name="T6" fmla="*/ 419 w 419"/>
              <a:gd name="T7" fmla="*/ 211 h 419"/>
              <a:gd name="T8" fmla="*/ 211 w 419"/>
              <a:gd name="T9" fmla="*/ 0 h 419"/>
            </a:gdLst>
            <a:ahLst/>
            <a:cxnLst>
              <a:cxn ang="0">
                <a:pos x="T0" y="T1"/>
              </a:cxn>
              <a:cxn ang="0">
                <a:pos x="T2" y="T3"/>
              </a:cxn>
              <a:cxn ang="0">
                <a:pos x="T4" y="T5"/>
              </a:cxn>
              <a:cxn ang="0">
                <a:pos x="T6" y="T7"/>
              </a:cxn>
              <a:cxn ang="0">
                <a:pos x="T8" y="T9"/>
              </a:cxn>
            </a:cxnLst>
            <a:rect l="0" t="0" r="r" b="b"/>
            <a:pathLst>
              <a:path w="419" h="419" extrusionOk="0">
                <a:moveTo>
                  <a:pt x="211" y="0"/>
                </a:moveTo>
                <a:lnTo>
                  <a:pt x="0" y="211"/>
                </a:lnTo>
                <a:lnTo>
                  <a:pt x="211" y="419"/>
                </a:lnTo>
                <a:lnTo>
                  <a:pt x="419" y="211"/>
                </a:lnTo>
                <a:lnTo>
                  <a:pt x="2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10" name="Google Shape;704;p25">
            <a:extLst>
              <a:ext uri="{FF2B5EF4-FFF2-40B4-BE49-F238E27FC236}">
                <a16:creationId xmlns:a16="http://schemas.microsoft.com/office/drawing/2014/main" id="{7F56C01A-8145-C0D7-FA5E-63096F370FAD}"/>
              </a:ext>
            </a:extLst>
          </p:cNvPr>
          <p:cNvSpPr>
            <a:spLocks/>
          </p:cNvSpPr>
          <p:nvPr/>
        </p:nvSpPr>
        <p:spPr bwMode="auto">
          <a:xfrm>
            <a:off x="6094413" y="2303463"/>
            <a:ext cx="1582737" cy="2249487"/>
          </a:xfrm>
          <a:custGeom>
            <a:avLst/>
            <a:gdLst>
              <a:gd name="T0" fmla="*/ 499 w 997"/>
              <a:gd name="T1" fmla="*/ 0 h 1417"/>
              <a:gd name="T2" fmla="*/ 0 w 997"/>
              <a:gd name="T3" fmla="*/ 499 h 1417"/>
              <a:gd name="T4" fmla="*/ 208 w 997"/>
              <a:gd name="T5" fmla="*/ 710 h 1417"/>
              <a:gd name="T6" fmla="*/ 0 w 997"/>
              <a:gd name="T7" fmla="*/ 918 h 1417"/>
              <a:gd name="T8" fmla="*/ 499 w 997"/>
              <a:gd name="T9" fmla="*/ 1417 h 1417"/>
              <a:gd name="T10" fmla="*/ 997 w 997"/>
              <a:gd name="T11" fmla="*/ 918 h 1417"/>
              <a:gd name="T12" fmla="*/ 789 w 997"/>
              <a:gd name="T13" fmla="*/ 710 h 1417"/>
              <a:gd name="T14" fmla="*/ 997 w 997"/>
              <a:gd name="T15" fmla="*/ 499 h 1417"/>
              <a:gd name="T16" fmla="*/ 499 w 997"/>
              <a:gd name="T17"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7" h="1417" extrusionOk="0">
                <a:moveTo>
                  <a:pt x="499" y="0"/>
                </a:moveTo>
                <a:lnTo>
                  <a:pt x="0" y="499"/>
                </a:lnTo>
                <a:lnTo>
                  <a:pt x="208" y="710"/>
                </a:lnTo>
                <a:lnTo>
                  <a:pt x="0" y="918"/>
                </a:lnTo>
                <a:lnTo>
                  <a:pt x="499" y="1417"/>
                </a:lnTo>
                <a:lnTo>
                  <a:pt x="997" y="918"/>
                </a:lnTo>
                <a:lnTo>
                  <a:pt x="789" y="710"/>
                </a:lnTo>
                <a:lnTo>
                  <a:pt x="997" y="499"/>
                </a:lnTo>
                <a:lnTo>
                  <a:pt x="4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11" name="Google Shape;706;p25">
            <a:extLst>
              <a:ext uri="{FF2B5EF4-FFF2-40B4-BE49-F238E27FC236}">
                <a16:creationId xmlns:a16="http://schemas.microsoft.com/office/drawing/2014/main" id="{AF00F050-EEF1-35CB-C2E9-DF071107A70E}"/>
              </a:ext>
            </a:extLst>
          </p:cNvPr>
          <p:cNvSpPr>
            <a:spLocks/>
          </p:cNvSpPr>
          <p:nvPr/>
        </p:nvSpPr>
        <p:spPr bwMode="auto">
          <a:xfrm>
            <a:off x="5764213" y="3095625"/>
            <a:ext cx="660400" cy="665163"/>
          </a:xfrm>
          <a:custGeom>
            <a:avLst/>
            <a:gdLst>
              <a:gd name="T0" fmla="*/ 208 w 416"/>
              <a:gd name="T1" fmla="*/ 0 h 419"/>
              <a:gd name="T2" fmla="*/ 0 w 416"/>
              <a:gd name="T3" fmla="*/ 211 h 419"/>
              <a:gd name="T4" fmla="*/ 208 w 416"/>
              <a:gd name="T5" fmla="*/ 419 h 419"/>
              <a:gd name="T6" fmla="*/ 416 w 416"/>
              <a:gd name="T7" fmla="*/ 211 h 419"/>
              <a:gd name="T8" fmla="*/ 208 w 416"/>
              <a:gd name="T9" fmla="*/ 0 h 419"/>
            </a:gdLst>
            <a:ahLst/>
            <a:cxnLst>
              <a:cxn ang="0">
                <a:pos x="T0" y="T1"/>
              </a:cxn>
              <a:cxn ang="0">
                <a:pos x="T2" y="T3"/>
              </a:cxn>
              <a:cxn ang="0">
                <a:pos x="T4" y="T5"/>
              </a:cxn>
              <a:cxn ang="0">
                <a:pos x="T6" y="T7"/>
              </a:cxn>
              <a:cxn ang="0">
                <a:pos x="T8" y="T9"/>
              </a:cxn>
            </a:cxnLst>
            <a:rect l="0" t="0" r="r" b="b"/>
            <a:pathLst>
              <a:path w="416" h="419" extrusionOk="0">
                <a:moveTo>
                  <a:pt x="208" y="0"/>
                </a:moveTo>
                <a:lnTo>
                  <a:pt x="0" y="211"/>
                </a:lnTo>
                <a:lnTo>
                  <a:pt x="208" y="419"/>
                </a:lnTo>
                <a:lnTo>
                  <a:pt x="416" y="211"/>
                </a:lnTo>
                <a:lnTo>
                  <a:pt x="2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12" name="Google Shape;708;p25">
            <a:extLst>
              <a:ext uri="{FF2B5EF4-FFF2-40B4-BE49-F238E27FC236}">
                <a16:creationId xmlns:a16="http://schemas.microsoft.com/office/drawing/2014/main" id="{085DF46E-0C66-82F5-E0F7-A2124562A6E4}"/>
              </a:ext>
            </a:extLst>
          </p:cNvPr>
          <p:cNvSpPr>
            <a:spLocks/>
          </p:cNvSpPr>
          <p:nvPr/>
        </p:nvSpPr>
        <p:spPr bwMode="auto">
          <a:xfrm>
            <a:off x="7677150" y="2303463"/>
            <a:ext cx="1585913" cy="2249487"/>
          </a:xfrm>
          <a:custGeom>
            <a:avLst/>
            <a:gdLst>
              <a:gd name="T0" fmla="*/ 501 w 999"/>
              <a:gd name="T1" fmla="*/ 0 h 1417"/>
              <a:gd name="T2" fmla="*/ 0 w 999"/>
              <a:gd name="T3" fmla="*/ 499 h 1417"/>
              <a:gd name="T4" fmla="*/ 211 w 999"/>
              <a:gd name="T5" fmla="*/ 710 h 1417"/>
              <a:gd name="T6" fmla="*/ 0 w 999"/>
              <a:gd name="T7" fmla="*/ 918 h 1417"/>
              <a:gd name="T8" fmla="*/ 501 w 999"/>
              <a:gd name="T9" fmla="*/ 1417 h 1417"/>
              <a:gd name="T10" fmla="*/ 999 w 999"/>
              <a:gd name="T11" fmla="*/ 918 h 1417"/>
              <a:gd name="T12" fmla="*/ 789 w 999"/>
              <a:gd name="T13" fmla="*/ 710 h 1417"/>
              <a:gd name="T14" fmla="*/ 999 w 999"/>
              <a:gd name="T15" fmla="*/ 499 h 1417"/>
              <a:gd name="T16" fmla="*/ 501 w 999"/>
              <a:gd name="T17"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1417" extrusionOk="0">
                <a:moveTo>
                  <a:pt x="501" y="0"/>
                </a:moveTo>
                <a:lnTo>
                  <a:pt x="0" y="499"/>
                </a:lnTo>
                <a:lnTo>
                  <a:pt x="211" y="710"/>
                </a:lnTo>
                <a:lnTo>
                  <a:pt x="0" y="918"/>
                </a:lnTo>
                <a:lnTo>
                  <a:pt x="501" y="1417"/>
                </a:lnTo>
                <a:lnTo>
                  <a:pt x="999" y="918"/>
                </a:lnTo>
                <a:lnTo>
                  <a:pt x="789" y="710"/>
                </a:lnTo>
                <a:lnTo>
                  <a:pt x="999" y="499"/>
                </a:lnTo>
                <a:lnTo>
                  <a:pt x="5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13" name="Google Shape;710;p25">
            <a:extLst>
              <a:ext uri="{FF2B5EF4-FFF2-40B4-BE49-F238E27FC236}">
                <a16:creationId xmlns:a16="http://schemas.microsoft.com/office/drawing/2014/main" id="{90F4B63D-1B7B-9583-F438-D78C85772590}"/>
              </a:ext>
            </a:extLst>
          </p:cNvPr>
          <p:cNvSpPr>
            <a:spLocks/>
          </p:cNvSpPr>
          <p:nvPr/>
        </p:nvSpPr>
        <p:spPr bwMode="auto">
          <a:xfrm>
            <a:off x="7346950" y="3095625"/>
            <a:ext cx="665163" cy="665163"/>
          </a:xfrm>
          <a:custGeom>
            <a:avLst/>
            <a:gdLst>
              <a:gd name="T0" fmla="*/ 208 w 419"/>
              <a:gd name="T1" fmla="*/ 0 h 419"/>
              <a:gd name="T2" fmla="*/ 0 w 419"/>
              <a:gd name="T3" fmla="*/ 211 h 419"/>
              <a:gd name="T4" fmla="*/ 208 w 419"/>
              <a:gd name="T5" fmla="*/ 419 h 419"/>
              <a:gd name="T6" fmla="*/ 419 w 419"/>
              <a:gd name="T7" fmla="*/ 211 h 419"/>
              <a:gd name="T8" fmla="*/ 208 w 419"/>
              <a:gd name="T9" fmla="*/ 0 h 419"/>
            </a:gdLst>
            <a:ahLst/>
            <a:cxnLst>
              <a:cxn ang="0">
                <a:pos x="T0" y="T1"/>
              </a:cxn>
              <a:cxn ang="0">
                <a:pos x="T2" y="T3"/>
              </a:cxn>
              <a:cxn ang="0">
                <a:pos x="T4" y="T5"/>
              </a:cxn>
              <a:cxn ang="0">
                <a:pos x="T6" y="T7"/>
              </a:cxn>
              <a:cxn ang="0">
                <a:pos x="T8" y="T9"/>
              </a:cxn>
            </a:cxnLst>
            <a:rect l="0" t="0" r="r" b="b"/>
            <a:pathLst>
              <a:path w="419" h="419" extrusionOk="0">
                <a:moveTo>
                  <a:pt x="208" y="0"/>
                </a:moveTo>
                <a:lnTo>
                  <a:pt x="0" y="211"/>
                </a:lnTo>
                <a:lnTo>
                  <a:pt x="208" y="419"/>
                </a:lnTo>
                <a:lnTo>
                  <a:pt x="419" y="211"/>
                </a:lnTo>
                <a:lnTo>
                  <a:pt x="2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17" name="Google Shape;712;p25">
            <a:extLst>
              <a:ext uri="{FF2B5EF4-FFF2-40B4-BE49-F238E27FC236}">
                <a16:creationId xmlns:a16="http://schemas.microsoft.com/office/drawing/2014/main" id="{DB3FEBE3-CD75-3912-412D-05B79BDF6B11}"/>
              </a:ext>
            </a:extLst>
          </p:cNvPr>
          <p:cNvSpPr>
            <a:spLocks/>
          </p:cNvSpPr>
          <p:nvPr/>
        </p:nvSpPr>
        <p:spPr bwMode="auto">
          <a:xfrm>
            <a:off x="9263063" y="2303463"/>
            <a:ext cx="1917700" cy="2249487"/>
          </a:xfrm>
          <a:custGeom>
            <a:avLst/>
            <a:gdLst>
              <a:gd name="T0" fmla="*/ 499 w 1208"/>
              <a:gd name="T1" fmla="*/ 0 h 1417"/>
              <a:gd name="T2" fmla="*/ 0 w 1208"/>
              <a:gd name="T3" fmla="*/ 499 h 1417"/>
              <a:gd name="T4" fmla="*/ 209 w 1208"/>
              <a:gd name="T5" fmla="*/ 710 h 1417"/>
              <a:gd name="T6" fmla="*/ 0 w 1208"/>
              <a:gd name="T7" fmla="*/ 918 h 1417"/>
              <a:gd name="T8" fmla="*/ 499 w 1208"/>
              <a:gd name="T9" fmla="*/ 1417 h 1417"/>
              <a:gd name="T10" fmla="*/ 1208 w 1208"/>
              <a:gd name="T11" fmla="*/ 710 h 1417"/>
              <a:gd name="T12" fmla="*/ 499 w 1208"/>
              <a:gd name="T13" fmla="*/ 0 h 1417"/>
            </a:gdLst>
            <a:ahLst/>
            <a:cxnLst>
              <a:cxn ang="0">
                <a:pos x="T0" y="T1"/>
              </a:cxn>
              <a:cxn ang="0">
                <a:pos x="T2" y="T3"/>
              </a:cxn>
              <a:cxn ang="0">
                <a:pos x="T4" y="T5"/>
              </a:cxn>
              <a:cxn ang="0">
                <a:pos x="T6" y="T7"/>
              </a:cxn>
              <a:cxn ang="0">
                <a:pos x="T8" y="T9"/>
              </a:cxn>
              <a:cxn ang="0">
                <a:pos x="T10" y="T11"/>
              </a:cxn>
              <a:cxn ang="0">
                <a:pos x="T12" y="T13"/>
              </a:cxn>
            </a:cxnLst>
            <a:rect l="0" t="0" r="r" b="b"/>
            <a:pathLst>
              <a:path w="1208" h="1417" extrusionOk="0">
                <a:moveTo>
                  <a:pt x="499" y="0"/>
                </a:moveTo>
                <a:lnTo>
                  <a:pt x="0" y="499"/>
                </a:lnTo>
                <a:lnTo>
                  <a:pt x="209" y="710"/>
                </a:lnTo>
                <a:lnTo>
                  <a:pt x="0" y="918"/>
                </a:lnTo>
                <a:lnTo>
                  <a:pt x="499" y="1417"/>
                </a:lnTo>
                <a:lnTo>
                  <a:pt x="1208" y="710"/>
                </a:lnTo>
                <a:lnTo>
                  <a:pt x="4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18" name="Google Shape;714;p25">
            <a:extLst>
              <a:ext uri="{FF2B5EF4-FFF2-40B4-BE49-F238E27FC236}">
                <a16:creationId xmlns:a16="http://schemas.microsoft.com/office/drawing/2014/main" id="{CD7E9E57-FBE5-10FB-2C3B-E9C4070036FA}"/>
              </a:ext>
            </a:extLst>
          </p:cNvPr>
          <p:cNvSpPr>
            <a:spLocks/>
          </p:cNvSpPr>
          <p:nvPr/>
        </p:nvSpPr>
        <p:spPr bwMode="auto">
          <a:xfrm>
            <a:off x="8929688" y="3095625"/>
            <a:ext cx="665162" cy="665163"/>
          </a:xfrm>
          <a:custGeom>
            <a:avLst/>
            <a:gdLst>
              <a:gd name="T0" fmla="*/ 210 w 419"/>
              <a:gd name="T1" fmla="*/ 0 h 419"/>
              <a:gd name="T2" fmla="*/ 0 w 419"/>
              <a:gd name="T3" fmla="*/ 211 h 419"/>
              <a:gd name="T4" fmla="*/ 210 w 419"/>
              <a:gd name="T5" fmla="*/ 419 h 419"/>
              <a:gd name="T6" fmla="*/ 419 w 419"/>
              <a:gd name="T7" fmla="*/ 211 h 419"/>
              <a:gd name="T8" fmla="*/ 210 w 419"/>
              <a:gd name="T9" fmla="*/ 0 h 419"/>
            </a:gdLst>
            <a:ahLst/>
            <a:cxnLst>
              <a:cxn ang="0">
                <a:pos x="T0" y="T1"/>
              </a:cxn>
              <a:cxn ang="0">
                <a:pos x="T2" y="T3"/>
              </a:cxn>
              <a:cxn ang="0">
                <a:pos x="T4" y="T5"/>
              </a:cxn>
              <a:cxn ang="0">
                <a:pos x="T6" y="T7"/>
              </a:cxn>
              <a:cxn ang="0">
                <a:pos x="T8" y="T9"/>
              </a:cxn>
            </a:cxnLst>
            <a:rect l="0" t="0" r="r" b="b"/>
            <a:pathLst>
              <a:path w="419" h="419" extrusionOk="0">
                <a:moveTo>
                  <a:pt x="210" y="0"/>
                </a:moveTo>
                <a:lnTo>
                  <a:pt x="0" y="211"/>
                </a:lnTo>
                <a:lnTo>
                  <a:pt x="210" y="419"/>
                </a:lnTo>
                <a:lnTo>
                  <a:pt x="419" y="211"/>
                </a:lnTo>
                <a:lnTo>
                  <a:pt x="2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19" name="Google Shape;715;p25">
            <a:extLst>
              <a:ext uri="{FF2B5EF4-FFF2-40B4-BE49-F238E27FC236}">
                <a16:creationId xmlns:a16="http://schemas.microsoft.com/office/drawing/2014/main" id="{C482B6C5-FE32-14D9-CEB7-41A1A0A0FEEC}"/>
              </a:ext>
            </a:extLst>
          </p:cNvPr>
          <p:cNvSpPr txBox="1">
            <a:spLocks noChangeArrowheads="1"/>
          </p:cNvSpPr>
          <p:nvPr/>
        </p:nvSpPr>
        <p:spPr bwMode="auto">
          <a:xfrm>
            <a:off x="1804988" y="809625"/>
            <a:ext cx="7413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55A8B1"/>
              </a:buClr>
              <a:buSzPts val="4900"/>
              <a:buFont typeface="Montserrat" panose="02000505000000020004" pitchFamily="2" charset="0"/>
              <a:buNone/>
              <a:tabLst/>
              <a:defRPr/>
            </a:pPr>
            <a:r>
              <a:rPr kumimoji="0" lang="en-US" altLang="en-US" sz="4900" b="0" i="0" u="none" strike="noStrike" kern="1200" cap="none" spc="0" normalizeH="0" baseline="0" noProof="0" dirty="0">
                <a:ln>
                  <a:noFill/>
                </a:ln>
                <a:solidFill>
                  <a:srgbClr val="000000"/>
                </a:solidFill>
                <a:effectLst/>
                <a:uLnTx/>
                <a:uFillTx/>
                <a:latin typeface="Montserrat" panose="02000505000000020004" pitchFamily="2" charset="0"/>
                <a:ea typeface="+mn-ea"/>
                <a:cs typeface="Cairo" panose="00000500000000000000" charset="-78"/>
                <a:sym typeface="Montserrat" panose="02000505000000020004" pitchFamily="2" charset="0"/>
              </a:rPr>
              <a:t>01</a:t>
            </a:r>
            <a:endParaRPr kumimoji="0" lang="en-US" alt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20" name="Google Shape;716;p25">
            <a:extLst>
              <a:ext uri="{FF2B5EF4-FFF2-40B4-BE49-F238E27FC236}">
                <a16:creationId xmlns:a16="http://schemas.microsoft.com/office/drawing/2014/main" id="{E3B6C4CF-4C0D-1534-FBA3-A3B08C7F51AD}"/>
              </a:ext>
            </a:extLst>
          </p:cNvPr>
          <p:cNvSpPr txBox="1">
            <a:spLocks noChangeArrowheads="1"/>
          </p:cNvSpPr>
          <p:nvPr/>
        </p:nvSpPr>
        <p:spPr bwMode="auto">
          <a:xfrm>
            <a:off x="4916488" y="809625"/>
            <a:ext cx="8477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81807E"/>
              </a:buClr>
              <a:buSzPts val="4900"/>
              <a:buFont typeface="Montserrat" panose="02000505000000020004" pitchFamily="2" charset="0"/>
              <a:buNone/>
              <a:tabLst/>
              <a:defRPr/>
            </a:pPr>
            <a:r>
              <a:rPr kumimoji="0" lang="en-US" altLang="en-US" sz="4900" b="0" i="0" u="none" strike="noStrike" kern="1200" cap="none" spc="0" normalizeH="0" baseline="0" noProof="0" dirty="0">
                <a:ln>
                  <a:noFill/>
                </a:ln>
                <a:solidFill>
                  <a:srgbClr val="000000"/>
                </a:solidFill>
                <a:effectLst/>
                <a:uLnTx/>
                <a:uFillTx/>
                <a:latin typeface="Montserrat" panose="02000505000000020004" pitchFamily="2" charset="0"/>
                <a:ea typeface="+mn-ea"/>
                <a:cs typeface="Cairo" panose="00000500000000000000" charset="-78"/>
                <a:sym typeface="Montserrat" panose="02000505000000020004" pitchFamily="2" charset="0"/>
              </a:rPr>
              <a:t>03</a:t>
            </a:r>
            <a:endParaRPr kumimoji="0" lang="en-US" alt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21" name="Google Shape;717;p25">
            <a:extLst>
              <a:ext uri="{FF2B5EF4-FFF2-40B4-BE49-F238E27FC236}">
                <a16:creationId xmlns:a16="http://schemas.microsoft.com/office/drawing/2014/main" id="{E814DC42-84B3-F093-EB1F-A7A3C2C3CB75}"/>
              </a:ext>
            </a:extLst>
          </p:cNvPr>
          <p:cNvSpPr txBox="1">
            <a:spLocks noChangeArrowheads="1"/>
          </p:cNvSpPr>
          <p:nvPr/>
        </p:nvSpPr>
        <p:spPr bwMode="auto">
          <a:xfrm>
            <a:off x="8077200" y="809625"/>
            <a:ext cx="85248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E6685C"/>
              </a:buClr>
              <a:buSzPts val="4900"/>
              <a:buFont typeface="Montserrat" panose="02000505000000020004" pitchFamily="2" charset="0"/>
              <a:buNone/>
              <a:tabLst/>
              <a:defRPr/>
            </a:pPr>
            <a:r>
              <a:rPr kumimoji="0" lang="en-US" altLang="en-US" sz="4900" b="0" i="0" u="none" strike="noStrike" kern="1200" cap="none" spc="0" normalizeH="0" baseline="0" noProof="0" dirty="0">
                <a:ln>
                  <a:noFill/>
                </a:ln>
                <a:solidFill>
                  <a:srgbClr val="000000"/>
                </a:solidFill>
                <a:effectLst/>
                <a:uLnTx/>
                <a:uFillTx/>
                <a:latin typeface="Montserrat" panose="02000505000000020004" pitchFamily="2" charset="0"/>
                <a:ea typeface="+mn-ea"/>
                <a:cs typeface="Cairo" panose="00000500000000000000" charset="-78"/>
                <a:sym typeface="Montserrat" panose="02000505000000020004" pitchFamily="2" charset="0"/>
              </a:rPr>
              <a:t>05</a:t>
            </a:r>
            <a:endParaRPr kumimoji="0" lang="en-US" alt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22" name="Google Shape;718;p25">
            <a:extLst>
              <a:ext uri="{FF2B5EF4-FFF2-40B4-BE49-F238E27FC236}">
                <a16:creationId xmlns:a16="http://schemas.microsoft.com/office/drawing/2014/main" id="{9782FCE2-26EC-01A0-AD81-C0AD3F08A7B3}"/>
              </a:ext>
            </a:extLst>
          </p:cNvPr>
          <p:cNvSpPr txBox="1">
            <a:spLocks noChangeArrowheads="1"/>
          </p:cNvSpPr>
          <p:nvPr/>
        </p:nvSpPr>
        <p:spPr bwMode="auto">
          <a:xfrm>
            <a:off x="3322638" y="5205413"/>
            <a:ext cx="92233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5A7589"/>
              </a:buClr>
              <a:buSzPts val="4900"/>
              <a:buFont typeface="Montserrat" panose="02000505000000020004" pitchFamily="2" charset="0"/>
              <a:buNone/>
              <a:tabLst/>
              <a:defRPr/>
            </a:pPr>
            <a:r>
              <a:rPr kumimoji="0" lang="en-US" altLang="en-US" sz="4900" b="0" i="0" u="none" strike="noStrike" kern="1200" cap="none" spc="0" normalizeH="0" baseline="0" noProof="0" dirty="0">
                <a:ln>
                  <a:noFill/>
                </a:ln>
                <a:solidFill>
                  <a:srgbClr val="000000"/>
                </a:solidFill>
                <a:effectLst/>
                <a:uLnTx/>
                <a:uFillTx/>
                <a:latin typeface="Montserrat" panose="02000505000000020004" pitchFamily="2" charset="0"/>
                <a:ea typeface="+mn-ea"/>
                <a:cs typeface="Cairo" panose="00000500000000000000" charset="-78"/>
                <a:sym typeface="Montserrat" panose="02000505000000020004" pitchFamily="2" charset="0"/>
              </a:rPr>
              <a:t>02</a:t>
            </a:r>
            <a:endParaRPr kumimoji="0" lang="en-US" alt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23" name="Google Shape;719;p25">
            <a:extLst>
              <a:ext uri="{FF2B5EF4-FFF2-40B4-BE49-F238E27FC236}">
                <a16:creationId xmlns:a16="http://schemas.microsoft.com/office/drawing/2014/main" id="{67AC821F-9219-9AE2-71CA-CBD0626FE046}"/>
              </a:ext>
            </a:extLst>
          </p:cNvPr>
          <p:cNvSpPr txBox="1">
            <a:spLocks noChangeArrowheads="1"/>
          </p:cNvSpPr>
          <p:nvPr/>
        </p:nvSpPr>
        <p:spPr bwMode="auto">
          <a:xfrm>
            <a:off x="6499225" y="5205413"/>
            <a:ext cx="91757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C0C2C1"/>
              </a:buClr>
              <a:buSzPts val="4900"/>
              <a:buFont typeface="Montserrat" panose="02000505000000020004" pitchFamily="2" charset="0"/>
              <a:buNone/>
              <a:tabLst/>
              <a:defRPr/>
            </a:pPr>
            <a:r>
              <a:rPr kumimoji="0" lang="en-US" altLang="en-US" sz="4900" b="0" i="0" u="none" strike="noStrike" kern="1200" cap="none" spc="0" normalizeH="0" baseline="0" noProof="0" dirty="0">
                <a:ln>
                  <a:noFill/>
                </a:ln>
                <a:solidFill>
                  <a:srgbClr val="000000"/>
                </a:solidFill>
                <a:effectLst/>
                <a:uLnTx/>
                <a:uFillTx/>
                <a:latin typeface="Montserrat" panose="02000505000000020004" pitchFamily="2" charset="0"/>
                <a:ea typeface="+mn-ea"/>
                <a:cs typeface="Cairo" panose="00000500000000000000" charset="-78"/>
                <a:sym typeface="Montserrat" panose="02000505000000020004" pitchFamily="2" charset="0"/>
              </a:rPr>
              <a:t>04</a:t>
            </a:r>
            <a:endParaRPr kumimoji="0" lang="en-US" alt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24" name="Google Shape;720;p25">
            <a:extLst>
              <a:ext uri="{FF2B5EF4-FFF2-40B4-BE49-F238E27FC236}">
                <a16:creationId xmlns:a16="http://schemas.microsoft.com/office/drawing/2014/main" id="{19FCB3DF-4286-C732-A117-B5C1034B72F3}"/>
              </a:ext>
            </a:extLst>
          </p:cNvPr>
          <p:cNvSpPr txBox="1">
            <a:spLocks noChangeArrowheads="1"/>
          </p:cNvSpPr>
          <p:nvPr/>
        </p:nvSpPr>
        <p:spPr bwMode="auto">
          <a:xfrm>
            <a:off x="9647238" y="5205413"/>
            <a:ext cx="82867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FACE74"/>
              </a:buClr>
              <a:buSzPts val="4900"/>
              <a:buFont typeface="Montserrat" panose="02000505000000020004" pitchFamily="2" charset="0"/>
              <a:buNone/>
              <a:tabLst/>
              <a:defRPr/>
            </a:pPr>
            <a:r>
              <a:rPr kumimoji="0" lang="en-US" altLang="en-US" sz="4900" b="0" i="0" u="none" strike="noStrike" kern="1200" cap="none" spc="0" normalizeH="0" baseline="0" noProof="0" dirty="0">
                <a:ln>
                  <a:noFill/>
                </a:ln>
                <a:solidFill>
                  <a:srgbClr val="000000"/>
                </a:solidFill>
                <a:effectLst/>
                <a:uLnTx/>
                <a:uFillTx/>
                <a:latin typeface="Montserrat" panose="02000505000000020004" pitchFamily="2" charset="0"/>
                <a:ea typeface="+mn-ea"/>
                <a:cs typeface="Cairo" panose="00000500000000000000" charset="-78"/>
                <a:sym typeface="Montserrat" panose="02000505000000020004" pitchFamily="2" charset="0"/>
              </a:rPr>
              <a:t>06</a:t>
            </a:r>
            <a:endParaRPr kumimoji="0" lang="en-US" altLang="en-US" sz="1400" b="0" i="0" u="none" strike="noStrike" kern="1200" cap="none" spc="0" normalizeH="0" baseline="0" noProof="0" dirty="0">
              <a:ln>
                <a:noFill/>
              </a:ln>
              <a:solidFill>
                <a:srgbClr val="000000"/>
              </a:solidFill>
              <a:effectLst/>
              <a:uLnTx/>
              <a:uFillTx/>
              <a:latin typeface="Cairo" panose="00000500000000000000" charset="-78"/>
              <a:ea typeface="+mn-ea"/>
              <a:cs typeface="Cairo" panose="00000500000000000000" charset="-78"/>
              <a:sym typeface="Arial" panose="020B0604020202020204" pitchFamily="34" charset="0"/>
            </a:endParaRPr>
          </a:p>
        </p:txBody>
      </p:sp>
      <p:sp>
        <p:nvSpPr>
          <p:cNvPr id="26" name="Rectangle 50">
            <a:extLst>
              <a:ext uri="{FF2B5EF4-FFF2-40B4-BE49-F238E27FC236}">
                <a16:creationId xmlns:a16="http://schemas.microsoft.com/office/drawing/2014/main" id="{E8C3945B-F7C2-A9C9-1636-A37A7E016A59}"/>
              </a:ext>
            </a:extLst>
          </p:cNvPr>
          <p:cNvSpPr/>
          <p:nvPr/>
        </p:nvSpPr>
        <p:spPr>
          <a:xfrm rot="2700000">
            <a:off x="2926327" y="2637424"/>
            <a:ext cx="1593740" cy="1593740"/>
          </a:xfrm>
          <a:prstGeom prst="rect">
            <a:avLst/>
          </a:prstGeom>
          <a:solidFill>
            <a:srgbClr val="C3C4C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A" sz="1400" b="0" i="0" u="none" strike="noStrike" kern="1200" cap="none" spc="0" normalizeH="0" baseline="0" noProof="0" dirty="0">
              <a:ln>
                <a:noFill/>
              </a:ln>
              <a:solidFill>
                <a:srgbClr val="FFFFFF"/>
              </a:solidFill>
              <a:effectLst/>
              <a:uLnTx/>
              <a:uFillTx/>
              <a:latin typeface="Cairo" panose="00000500000000000000" charset="-78"/>
              <a:ea typeface="+mn-ea"/>
              <a:cs typeface="+mn-cs"/>
              <a:sym typeface="Arial" panose="020B0604020202020204" pitchFamily="34" charset="0"/>
            </a:endParaRPr>
          </a:p>
        </p:txBody>
      </p:sp>
      <p:sp>
        <p:nvSpPr>
          <p:cNvPr id="29" name="Rectangle 51">
            <a:extLst>
              <a:ext uri="{FF2B5EF4-FFF2-40B4-BE49-F238E27FC236}">
                <a16:creationId xmlns:a16="http://schemas.microsoft.com/office/drawing/2014/main" id="{D046D039-6F4D-E41B-8AF0-79A51537FF0F}"/>
              </a:ext>
            </a:extLst>
          </p:cNvPr>
          <p:cNvSpPr/>
          <p:nvPr/>
        </p:nvSpPr>
        <p:spPr>
          <a:xfrm rot="2700000">
            <a:off x="4501455" y="2637425"/>
            <a:ext cx="1593740" cy="1593740"/>
          </a:xfrm>
          <a:prstGeom prst="rect">
            <a:avLst/>
          </a:prstGeom>
          <a:solidFill>
            <a:srgbClr val="FAC2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A" sz="1400" b="0" i="0" u="none" strike="noStrike" kern="1200" cap="none" spc="0" normalizeH="0" baseline="0" noProof="0" dirty="0">
              <a:ln>
                <a:noFill/>
              </a:ln>
              <a:solidFill>
                <a:srgbClr val="FFFFFF"/>
              </a:solidFill>
              <a:effectLst/>
              <a:uLnTx/>
              <a:uFillTx/>
              <a:latin typeface="Cairo" panose="00000500000000000000" charset="-78"/>
              <a:ea typeface="+mn-ea"/>
              <a:cs typeface="+mn-cs"/>
              <a:sym typeface="Arial" panose="020B0604020202020204" pitchFamily="34" charset="0"/>
            </a:endParaRPr>
          </a:p>
        </p:txBody>
      </p:sp>
      <p:sp>
        <p:nvSpPr>
          <p:cNvPr id="32" name="Rectangle 53">
            <a:extLst>
              <a:ext uri="{FF2B5EF4-FFF2-40B4-BE49-F238E27FC236}">
                <a16:creationId xmlns:a16="http://schemas.microsoft.com/office/drawing/2014/main" id="{CE6B75EF-D805-198D-016D-90DFFF22EE2F}"/>
              </a:ext>
            </a:extLst>
          </p:cNvPr>
          <p:cNvSpPr/>
          <p:nvPr/>
        </p:nvSpPr>
        <p:spPr>
          <a:xfrm rot="2700000">
            <a:off x="7669409" y="2637425"/>
            <a:ext cx="1593740" cy="1593740"/>
          </a:xfrm>
          <a:prstGeom prst="rect">
            <a:avLst/>
          </a:prstGeom>
          <a:solidFill>
            <a:srgbClr val="6161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A" sz="1400" b="0" i="0" u="none" strike="noStrike" kern="1200" cap="none" spc="0" normalizeH="0" baseline="0" noProof="0" dirty="0">
              <a:ln>
                <a:noFill/>
              </a:ln>
              <a:solidFill>
                <a:srgbClr val="FFFFFF"/>
              </a:solidFill>
              <a:effectLst/>
              <a:uLnTx/>
              <a:uFillTx/>
              <a:latin typeface="Cairo" panose="00000500000000000000" charset="-78"/>
              <a:ea typeface="+mn-ea"/>
              <a:cs typeface="+mn-cs"/>
              <a:sym typeface="Arial" panose="020B0604020202020204" pitchFamily="34" charset="0"/>
            </a:endParaRPr>
          </a:p>
        </p:txBody>
      </p:sp>
      <p:sp>
        <p:nvSpPr>
          <p:cNvPr id="35" name="Rectangle 52">
            <a:extLst>
              <a:ext uri="{FF2B5EF4-FFF2-40B4-BE49-F238E27FC236}">
                <a16:creationId xmlns:a16="http://schemas.microsoft.com/office/drawing/2014/main" id="{6A23C03E-B580-D7C9-B244-788B93CA093F}"/>
              </a:ext>
            </a:extLst>
          </p:cNvPr>
          <p:cNvSpPr/>
          <p:nvPr/>
        </p:nvSpPr>
        <p:spPr>
          <a:xfrm rot="2700000">
            <a:off x="6088382" y="2637425"/>
            <a:ext cx="1593740" cy="1593740"/>
          </a:xfrm>
          <a:prstGeom prst="rect">
            <a:avLst/>
          </a:prstGeom>
          <a:solidFill>
            <a:srgbClr val="E141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A" sz="1400" b="0" i="0" u="none" strike="noStrike" kern="1200" cap="none" spc="0" normalizeH="0" baseline="0" noProof="0" dirty="0">
              <a:ln>
                <a:noFill/>
              </a:ln>
              <a:solidFill>
                <a:srgbClr val="FFFFFF"/>
              </a:solidFill>
              <a:effectLst/>
              <a:uLnTx/>
              <a:uFillTx/>
              <a:latin typeface="Cairo" panose="00000500000000000000" charset="-78"/>
              <a:ea typeface="+mn-ea"/>
              <a:cs typeface="+mn-cs"/>
              <a:sym typeface="Arial" panose="020B0604020202020204" pitchFamily="34" charset="0"/>
            </a:endParaRPr>
          </a:p>
        </p:txBody>
      </p:sp>
      <p:sp>
        <p:nvSpPr>
          <p:cNvPr id="38" name="Rectangle 1">
            <a:extLst>
              <a:ext uri="{FF2B5EF4-FFF2-40B4-BE49-F238E27FC236}">
                <a16:creationId xmlns:a16="http://schemas.microsoft.com/office/drawing/2014/main" id="{8D12C3CC-C2E4-5588-D088-5F5D64D4F602}"/>
              </a:ext>
            </a:extLst>
          </p:cNvPr>
          <p:cNvSpPr/>
          <p:nvPr/>
        </p:nvSpPr>
        <p:spPr>
          <a:xfrm rot="2700000">
            <a:off x="1345300" y="2637424"/>
            <a:ext cx="1593740" cy="1593740"/>
          </a:xfrm>
          <a:prstGeom prst="rect">
            <a:avLst/>
          </a:prstGeom>
          <a:solidFill>
            <a:srgbClr val="2F50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A" sz="1400" b="0" i="0" u="none" strike="noStrike" kern="1200" cap="none" spc="0" normalizeH="0" baseline="0" noProof="0" dirty="0">
              <a:ln>
                <a:noFill/>
              </a:ln>
              <a:solidFill>
                <a:srgbClr val="FFFFFF"/>
              </a:solidFill>
              <a:effectLst/>
              <a:uLnTx/>
              <a:uFillTx/>
              <a:latin typeface="Cairo" panose="00000500000000000000" charset="-78"/>
              <a:ea typeface="+mn-ea"/>
              <a:cs typeface="+mn-cs"/>
              <a:sym typeface="Arial" panose="020B0604020202020204" pitchFamily="34" charset="0"/>
            </a:endParaRPr>
          </a:p>
        </p:txBody>
      </p:sp>
      <p:sp>
        <p:nvSpPr>
          <p:cNvPr id="41" name="Rectangle 54">
            <a:extLst>
              <a:ext uri="{FF2B5EF4-FFF2-40B4-BE49-F238E27FC236}">
                <a16:creationId xmlns:a16="http://schemas.microsoft.com/office/drawing/2014/main" id="{A391F981-7F89-7A48-5237-9817F5F6F692}"/>
              </a:ext>
            </a:extLst>
          </p:cNvPr>
          <p:cNvSpPr/>
          <p:nvPr/>
        </p:nvSpPr>
        <p:spPr>
          <a:xfrm rot="2700000">
            <a:off x="9244537" y="2637426"/>
            <a:ext cx="1593740" cy="1593740"/>
          </a:xfrm>
          <a:prstGeom prst="rect">
            <a:avLst/>
          </a:prstGeom>
          <a:solidFill>
            <a:srgbClr val="25929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A" sz="1400" b="0" i="0" u="none" strike="noStrike" kern="1200" cap="none" spc="0" normalizeH="0" baseline="0" noProof="0" dirty="0">
              <a:ln>
                <a:noFill/>
              </a:ln>
              <a:solidFill>
                <a:srgbClr val="FFFFFF"/>
              </a:solidFill>
              <a:effectLst/>
              <a:uLnTx/>
              <a:uFillTx/>
              <a:latin typeface="Cairo" panose="00000500000000000000" charset="-78"/>
              <a:ea typeface="+mn-ea"/>
              <a:cs typeface="+mn-cs"/>
              <a:sym typeface="Arial" panose="020B0604020202020204" pitchFamily="34" charset="0"/>
            </a:endParaRPr>
          </a:p>
        </p:txBody>
      </p:sp>
      <p:sp>
        <p:nvSpPr>
          <p:cNvPr id="50" name="TextBox 5">
            <a:extLst>
              <a:ext uri="{FF2B5EF4-FFF2-40B4-BE49-F238E27FC236}">
                <a16:creationId xmlns:a16="http://schemas.microsoft.com/office/drawing/2014/main" id="{30E770D3-BDD7-3855-BA6D-63F57A65EB8F}"/>
              </a:ext>
            </a:extLst>
          </p:cNvPr>
          <p:cNvSpPr txBox="1"/>
          <p:nvPr/>
        </p:nvSpPr>
        <p:spPr>
          <a:xfrm>
            <a:off x="9537840" y="3252958"/>
            <a:ext cx="1287556" cy="338554"/>
          </a:xfrm>
          <a:prstGeom prst="rect">
            <a:avLst/>
          </a:prstGeom>
          <a:noFill/>
        </p:spPr>
        <p:txBody>
          <a:bodyPr wrap="square" rtlCol="0">
            <a:spAutoFit/>
          </a:bodyPr>
          <a:lstStyle/>
          <a:p>
            <a:pPr algn="ctr" rtl="1"/>
            <a:r>
              <a:rPr lang="ar-SY" sz="1600" b="1" i="0" u="none" strike="noStrike" baseline="0" dirty="0">
                <a:latin typeface="Calibri-Bold"/>
                <a:cs typeface="+mn-cs"/>
              </a:rPr>
              <a:t>اللون </a:t>
            </a:r>
            <a:r>
              <a:rPr lang="en-US" sz="1600" b="1" i="0" u="none" strike="noStrike" baseline="0" dirty="0">
                <a:latin typeface="Calibri" panose="020F0502020204030204" pitchFamily="34" charset="0"/>
                <a:cs typeface="+mn-cs"/>
              </a:rPr>
              <a:t>color</a:t>
            </a:r>
            <a:endParaRPr lang="en-US" sz="1600" b="1" dirty="0">
              <a:cs typeface="+mn-cs"/>
            </a:endParaRPr>
          </a:p>
        </p:txBody>
      </p:sp>
      <p:sp>
        <p:nvSpPr>
          <p:cNvPr id="51" name="TextBox 5">
            <a:extLst>
              <a:ext uri="{FF2B5EF4-FFF2-40B4-BE49-F238E27FC236}">
                <a16:creationId xmlns:a16="http://schemas.microsoft.com/office/drawing/2014/main" id="{E53E3E78-DF78-5113-3312-CF7C5B71BE24}"/>
              </a:ext>
            </a:extLst>
          </p:cNvPr>
          <p:cNvSpPr txBox="1"/>
          <p:nvPr/>
        </p:nvSpPr>
        <p:spPr>
          <a:xfrm>
            <a:off x="7784706" y="3087335"/>
            <a:ext cx="1287556" cy="584775"/>
          </a:xfrm>
          <a:prstGeom prst="rect">
            <a:avLst/>
          </a:prstGeom>
          <a:noFill/>
        </p:spPr>
        <p:txBody>
          <a:bodyPr wrap="square" rtlCol="0">
            <a:spAutoFit/>
          </a:bodyPr>
          <a:lstStyle/>
          <a:p>
            <a:pPr algn="ctr" rtl="1"/>
            <a:r>
              <a:rPr lang="ar-SY" sz="1600" b="1" i="0" u="none" strike="noStrike" baseline="0" dirty="0">
                <a:latin typeface="Calibri-Bold"/>
                <a:cs typeface="+mn-cs"/>
              </a:rPr>
              <a:t>حجم الخط </a:t>
            </a:r>
            <a:r>
              <a:rPr lang="en-US" sz="1600" b="1" i="0" u="none" strike="noStrike" baseline="0" dirty="0">
                <a:latin typeface="Calibri" panose="020F0502020204030204" pitchFamily="34" charset="0"/>
                <a:cs typeface="+mn-cs"/>
              </a:rPr>
              <a:t>font-size</a:t>
            </a:r>
            <a:endParaRPr lang="en-US" sz="2000" b="1" dirty="0">
              <a:cs typeface="+mn-cs"/>
            </a:endParaRPr>
          </a:p>
        </p:txBody>
      </p:sp>
      <p:sp>
        <p:nvSpPr>
          <p:cNvPr id="52" name="TextBox 5">
            <a:extLst>
              <a:ext uri="{FF2B5EF4-FFF2-40B4-BE49-F238E27FC236}">
                <a16:creationId xmlns:a16="http://schemas.microsoft.com/office/drawing/2014/main" id="{B97C6472-C4E0-255E-04E6-061E1522A1A2}"/>
              </a:ext>
            </a:extLst>
          </p:cNvPr>
          <p:cNvSpPr txBox="1"/>
          <p:nvPr/>
        </p:nvSpPr>
        <p:spPr>
          <a:xfrm>
            <a:off x="6215294" y="3107219"/>
            <a:ext cx="1287556" cy="584775"/>
          </a:xfrm>
          <a:prstGeom prst="rect">
            <a:avLst/>
          </a:prstGeom>
          <a:noFill/>
        </p:spPr>
        <p:txBody>
          <a:bodyPr wrap="square" rtlCol="0">
            <a:spAutoFit/>
          </a:bodyPr>
          <a:lstStyle/>
          <a:p>
            <a:pPr algn="ctr" rtl="1"/>
            <a:r>
              <a:rPr lang="ar-SY" sz="1600" b="1" i="0" u="none" strike="noStrike" baseline="0" dirty="0">
                <a:latin typeface="Calibri-Bold"/>
                <a:cs typeface="+mn-cs"/>
              </a:rPr>
              <a:t>عائلة الخطوط </a:t>
            </a:r>
            <a:r>
              <a:rPr lang="en-US" sz="1600" b="1" i="0" u="none" strike="noStrike" baseline="0" dirty="0">
                <a:latin typeface="Calibri" panose="020F0502020204030204" pitchFamily="34" charset="0"/>
                <a:cs typeface="+mn-cs"/>
              </a:rPr>
              <a:t>font-family</a:t>
            </a:r>
            <a:endParaRPr lang="en-US" sz="2000" b="1" dirty="0">
              <a:cs typeface="+mn-cs"/>
            </a:endParaRPr>
          </a:p>
        </p:txBody>
      </p:sp>
      <p:sp>
        <p:nvSpPr>
          <p:cNvPr id="53" name="TextBox 5">
            <a:extLst>
              <a:ext uri="{FF2B5EF4-FFF2-40B4-BE49-F238E27FC236}">
                <a16:creationId xmlns:a16="http://schemas.microsoft.com/office/drawing/2014/main" id="{EB08CF0E-691A-F589-01AF-A8ABA1DB4BF7}"/>
              </a:ext>
            </a:extLst>
          </p:cNvPr>
          <p:cNvSpPr txBox="1"/>
          <p:nvPr/>
        </p:nvSpPr>
        <p:spPr>
          <a:xfrm>
            <a:off x="4597577" y="3132438"/>
            <a:ext cx="1287556" cy="584775"/>
          </a:xfrm>
          <a:prstGeom prst="rect">
            <a:avLst/>
          </a:prstGeom>
          <a:noFill/>
        </p:spPr>
        <p:txBody>
          <a:bodyPr wrap="square" rtlCol="0">
            <a:spAutoFit/>
          </a:bodyPr>
          <a:lstStyle/>
          <a:p>
            <a:pPr algn="ctr" rtl="1"/>
            <a:r>
              <a:rPr lang="ar-SY" sz="1600" b="1" i="0" u="none" strike="noStrike" baseline="0" dirty="0">
                <a:latin typeface="Calibri-Bold"/>
                <a:cs typeface="+mn-cs"/>
              </a:rPr>
              <a:t>نمط الخط</a:t>
            </a:r>
            <a:endParaRPr lang="en-US" sz="1600" b="1" i="0" u="none" strike="noStrike" baseline="0" dirty="0">
              <a:latin typeface="Calibri-Bold"/>
              <a:cs typeface="+mn-cs"/>
            </a:endParaRPr>
          </a:p>
          <a:p>
            <a:pPr algn="ctr" rtl="1"/>
            <a:r>
              <a:rPr lang="ar-SY" sz="1600" b="1" i="0" u="none" strike="noStrike" baseline="0" dirty="0">
                <a:latin typeface="Calibri-Bold"/>
                <a:cs typeface="+mn-cs"/>
              </a:rPr>
              <a:t> </a:t>
            </a:r>
            <a:r>
              <a:rPr lang="en-US" sz="1600" b="1" i="0" u="none" strike="noStrike" baseline="0" dirty="0">
                <a:latin typeface="Calibri" panose="020F0502020204030204" pitchFamily="34" charset="0"/>
                <a:cs typeface="+mn-cs"/>
              </a:rPr>
              <a:t>font-style</a:t>
            </a:r>
            <a:endParaRPr lang="en-US" sz="2000" b="1" dirty="0">
              <a:cs typeface="+mn-cs"/>
            </a:endParaRPr>
          </a:p>
        </p:txBody>
      </p:sp>
      <p:sp>
        <p:nvSpPr>
          <p:cNvPr id="54" name="TextBox 5">
            <a:extLst>
              <a:ext uri="{FF2B5EF4-FFF2-40B4-BE49-F238E27FC236}">
                <a16:creationId xmlns:a16="http://schemas.microsoft.com/office/drawing/2014/main" id="{58F86CD8-9B2A-FA96-8BEE-753EFAB28C3D}"/>
              </a:ext>
            </a:extLst>
          </p:cNvPr>
          <p:cNvSpPr txBox="1"/>
          <p:nvPr/>
        </p:nvSpPr>
        <p:spPr>
          <a:xfrm>
            <a:off x="3053940" y="3129093"/>
            <a:ext cx="1287556" cy="584775"/>
          </a:xfrm>
          <a:prstGeom prst="rect">
            <a:avLst/>
          </a:prstGeom>
          <a:noFill/>
        </p:spPr>
        <p:txBody>
          <a:bodyPr wrap="square" rtlCol="0">
            <a:spAutoFit/>
          </a:bodyPr>
          <a:lstStyle/>
          <a:p>
            <a:pPr algn="ctr" rtl="1"/>
            <a:r>
              <a:rPr lang="ar-SY" sz="1600" b="1" i="0" u="none" strike="noStrike" baseline="0" dirty="0">
                <a:latin typeface="Calibri-Bold"/>
                <a:cs typeface="+mn-cs"/>
              </a:rPr>
              <a:t>عرض الخط </a:t>
            </a:r>
            <a:r>
              <a:rPr lang="en-US" sz="1600" b="1" i="0" u="none" strike="noStrike" baseline="0" dirty="0">
                <a:latin typeface="Calibri" panose="020F0502020204030204" pitchFamily="34" charset="0"/>
                <a:cs typeface="+mn-cs"/>
              </a:rPr>
              <a:t>font-weight</a:t>
            </a:r>
            <a:endParaRPr lang="en-US" sz="2000" b="1" dirty="0">
              <a:cs typeface="+mn-cs"/>
            </a:endParaRPr>
          </a:p>
        </p:txBody>
      </p:sp>
      <p:sp>
        <p:nvSpPr>
          <p:cNvPr id="55" name="TextBox 5">
            <a:extLst>
              <a:ext uri="{FF2B5EF4-FFF2-40B4-BE49-F238E27FC236}">
                <a16:creationId xmlns:a16="http://schemas.microsoft.com/office/drawing/2014/main" id="{D3912E0E-1E24-0787-EDB4-CE5D54EB8D6D}"/>
              </a:ext>
            </a:extLst>
          </p:cNvPr>
          <p:cNvSpPr txBox="1"/>
          <p:nvPr/>
        </p:nvSpPr>
        <p:spPr>
          <a:xfrm>
            <a:off x="1207610" y="3110564"/>
            <a:ext cx="1738774" cy="584775"/>
          </a:xfrm>
          <a:prstGeom prst="rect">
            <a:avLst/>
          </a:prstGeom>
          <a:noFill/>
        </p:spPr>
        <p:txBody>
          <a:bodyPr wrap="square" rtlCol="0">
            <a:spAutoFit/>
          </a:bodyPr>
          <a:lstStyle/>
          <a:p>
            <a:pPr algn="ctr" rtl="1"/>
            <a:r>
              <a:rPr lang="ar-SY" sz="1600" b="1" i="0" u="none" strike="noStrike" baseline="0" dirty="0">
                <a:latin typeface="Calibri-Bold"/>
                <a:cs typeface="+mn-cs"/>
              </a:rPr>
              <a:t>زخرفة النص</a:t>
            </a:r>
            <a:endParaRPr lang="en-US" sz="1600" b="1" i="0" u="none" strike="noStrike" baseline="0" dirty="0">
              <a:latin typeface="Calibri-Bold"/>
              <a:cs typeface="+mn-cs"/>
            </a:endParaRPr>
          </a:p>
          <a:p>
            <a:pPr algn="ctr" rtl="1"/>
            <a:r>
              <a:rPr lang="en-US" sz="1600" b="1" dirty="0">
                <a:latin typeface="Calibri" panose="020F0502020204030204" pitchFamily="34" charset="0"/>
                <a:cs typeface="+mn-cs"/>
              </a:rPr>
              <a:t> text-decoration</a:t>
            </a:r>
            <a:endParaRPr lang="en-US" sz="1600" b="1" i="0" u="none" strike="noStrike" baseline="0" dirty="0">
              <a:latin typeface="Calibri" panose="020F0502020204030204" pitchFamily="34" charset="0"/>
              <a:cs typeface="+mn-cs"/>
            </a:endParaRPr>
          </a:p>
        </p:txBody>
      </p:sp>
      <p:pic>
        <p:nvPicPr>
          <p:cNvPr id="56" name="Picture 2">
            <a:extLst>
              <a:ext uri="{FF2B5EF4-FFF2-40B4-BE49-F238E27FC236}">
                <a16:creationId xmlns:a16="http://schemas.microsoft.com/office/drawing/2014/main" id="{33843495-102F-9E94-1228-6E99C4A74B0A}"/>
              </a:ext>
            </a:extLst>
          </p:cNvPr>
          <p:cNvPicPr>
            <a:picLocks noChangeAspect="1" noChangeArrowheads="1"/>
          </p:cNvPicPr>
          <p:nvPr/>
        </p:nvPicPr>
        <p:blipFill>
          <a:blip r:embed="rId2"/>
          <a:srcRect/>
          <a:stretch/>
        </p:blipFill>
        <p:spPr bwMode="auto">
          <a:xfrm>
            <a:off x="9838395" y="2637556"/>
            <a:ext cx="446360" cy="4463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510721C8-71C9-F63C-E497-E5FF1C7F6B32}"/>
              </a:ext>
            </a:extLst>
          </p:cNvPr>
          <p:cNvPicPr>
            <a:picLocks noChangeAspect="1" noChangeArrowheads="1"/>
          </p:cNvPicPr>
          <p:nvPr/>
        </p:nvPicPr>
        <p:blipFill>
          <a:blip r:embed="rId3"/>
          <a:srcRect/>
          <a:stretch/>
        </p:blipFill>
        <p:spPr bwMode="auto">
          <a:xfrm>
            <a:off x="8204152" y="2594769"/>
            <a:ext cx="534324" cy="53432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a:extLst>
              <a:ext uri="{FF2B5EF4-FFF2-40B4-BE49-F238E27FC236}">
                <a16:creationId xmlns:a16="http://schemas.microsoft.com/office/drawing/2014/main" id="{4DCF4537-97A9-67EE-450C-353B73EEA200}"/>
              </a:ext>
            </a:extLst>
          </p:cNvPr>
          <p:cNvPicPr>
            <a:picLocks noChangeAspect="1" noChangeArrowheads="1"/>
          </p:cNvPicPr>
          <p:nvPr/>
        </p:nvPicPr>
        <p:blipFill>
          <a:blip r:embed="rId4"/>
          <a:srcRect t="18228" b="18228"/>
          <a:stretch/>
        </p:blipFill>
        <p:spPr bwMode="auto">
          <a:xfrm>
            <a:off x="6592753" y="2674485"/>
            <a:ext cx="501410" cy="34776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a:extLst>
              <a:ext uri="{FF2B5EF4-FFF2-40B4-BE49-F238E27FC236}">
                <a16:creationId xmlns:a16="http://schemas.microsoft.com/office/drawing/2014/main" id="{CC02A1F1-0C85-F088-877B-56FFC584C2BC}"/>
              </a:ext>
            </a:extLst>
          </p:cNvPr>
          <p:cNvPicPr>
            <a:picLocks noChangeAspect="1" noChangeArrowheads="1"/>
          </p:cNvPicPr>
          <p:nvPr/>
        </p:nvPicPr>
        <p:blipFill>
          <a:blip r:embed="rId5"/>
          <a:srcRect/>
          <a:stretch/>
        </p:blipFill>
        <p:spPr bwMode="auto">
          <a:xfrm>
            <a:off x="5126019" y="2664236"/>
            <a:ext cx="390264" cy="39026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جريء ، نص ، خط ، وزن">
            <a:extLst>
              <a:ext uri="{FF2B5EF4-FFF2-40B4-BE49-F238E27FC236}">
                <a16:creationId xmlns:a16="http://schemas.microsoft.com/office/drawing/2014/main" id="{84263D7A-C0B1-F219-4284-E492CF502F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735" y="2689735"/>
            <a:ext cx="413493" cy="41349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الزخرفة والنص">
            <a:extLst>
              <a:ext uri="{FF2B5EF4-FFF2-40B4-BE49-F238E27FC236}">
                <a16:creationId xmlns:a16="http://schemas.microsoft.com/office/drawing/2014/main" id="{BCA60FD6-B891-F004-270D-8A5F976404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1948" y="2640083"/>
            <a:ext cx="531660" cy="53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250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6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8" dur="6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600"/>
                                </p:stCondLst>
                                <p:childTnLst>
                                  <p:par>
                                    <p:cTn id="10" presetID="2" presetClass="entr" presetSubtype="4" fill="hold" grpId="0" nodeType="afterEffect" p14:presetBounceEnd="50000">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14:bounceEnd="50000">
                                          <p:cBhvr additive="base">
                                            <p:cTn id="12" dur="6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3" dur="6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200"/>
                                </p:stCondLst>
                                <p:childTnLst>
                                  <p:par>
                                    <p:cTn id="15" presetID="2" presetClass="entr" presetSubtype="1" fill="hold" grpId="0" nodeType="afterEffect" p14:presetBounceEnd="50000">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14:bounceEnd="50000">
                                          <p:cBhvr additive="base">
                                            <p:cTn id="17" dur="6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18" dur="60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1800"/>
                                </p:stCondLst>
                                <p:childTnLst>
                                  <p:par>
                                    <p:cTn id="20" presetID="2" presetClass="entr" presetSubtype="4" fill="hold" grpId="0" nodeType="afterEffect" p14:presetBounceEnd="5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6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6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240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50000">
                                          <p:cBhvr additive="base">
                                            <p:cTn id="27" dur="6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28" dur="60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14:presetBounceEnd="50000">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14:bounceEnd="50000">
                                          <p:cBhvr additive="base">
                                            <p:cTn id="32" dur="6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33" dur="6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600" fill="hold"/>
                                            <p:tgtEl>
                                              <p:spTgt spid="19"/>
                                            </p:tgtEl>
                                            <p:attrNameLst>
                                              <p:attrName>ppt_x</p:attrName>
                                            </p:attrNameLst>
                                          </p:cBhvr>
                                          <p:tavLst>
                                            <p:tav tm="0">
                                              <p:val>
                                                <p:strVal val="#ppt_x"/>
                                              </p:val>
                                            </p:tav>
                                            <p:tav tm="100000">
                                              <p:val>
                                                <p:strVal val="#ppt_x"/>
                                              </p:val>
                                            </p:tav>
                                          </p:tavLst>
                                        </p:anim>
                                        <p:anim calcmode="lin" valueType="num">
                                          <p:cBhvr additive="base">
                                            <p:cTn id="8" dur="6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600"/>
                                </p:stCondLst>
                                <p:childTnLst>
                                  <p:par>
                                    <p:cTn id="10" presetID="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600" fill="hold"/>
                                            <p:tgtEl>
                                              <p:spTgt spid="22"/>
                                            </p:tgtEl>
                                            <p:attrNameLst>
                                              <p:attrName>ppt_x</p:attrName>
                                            </p:attrNameLst>
                                          </p:cBhvr>
                                          <p:tavLst>
                                            <p:tav tm="0">
                                              <p:val>
                                                <p:strVal val="#ppt_x"/>
                                              </p:val>
                                            </p:tav>
                                            <p:tav tm="100000">
                                              <p:val>
                                                <p:strVal val="#ppt_x"/>
                                              </p:val>
                                            </p:tav>
                                          </p:tavLst>
                                        </p:anim>
                                        <p:anim calcmode="lin" valueType="num">
                                          <p:cBhvr additive="base">
                                            <p:cTn id="13" dur="6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200"/>
                                </p:stCondLst>
                                <p:childTnLst>
                                  <p:par>
                                    <p:cTn id="15" presetID="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600" fill="hold"/>
                                            <p:tgtEl>
                                              <p:spTgt spid="20"/>
                                            </p:tgtEl>
                                            <p:attrNameLst>
                                              <p:attrName>ppt_x</p:attrName>
                                            </p:attrNameLst>
                                          </p:cBhvr>
                                          <p:tavLst>
                                            <p:tav tm="0">
                                              <p:val>
                                                <p:strVal val="#ppt_x"/>
                                              </p:val>
                                            </p:tav>
                                            <p:tav tm="100000">
                                              <p:val>
                                                <p:strVal val="#ppt_x"/>
                                              </p:val>
                                            </p:tav>
                                          </p:tavLst>
                                        </p:anim>
                                        <p:anim calcmode="lin" valueType="num">
                                          <p:cBhvr additive="base">
                                            <p:cTn id="18" dur="60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1800"/>
                                </p:stCondLst>
                                <p:childTnLst>
                                  <p:par>
                                    <p:cTn id="20" presetID="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600" fill="hold"/>
                                            <p:tgtEl>
                                              <p:spTgt spid="23"/>
                                            </p:tgtEl>
                                            <p:attrNameLst>
                                              <p:attrName>ppt_x</p:attrName>
                                            </p:attrNameLst>
                                          </p:cBhvr>
                                          <p:tavLst>
                                            <p:tav tm="0">
                                              <p:val>
                                                <p:strVal val="#ppt_x"/>
                                              </p:val>
                                            </p:tav>
                                            <p:tav tm="100000">
                                              <p:val>
                                                <p:strVal val="#ppt_x"/>
                                              </p:val>
                                            </p:tav>
                                          </p:tavLst>
                                        </p:anim>
                                        <p:anim calcmode="lin" valueType="num">
                                          <p:cBhvr additive="base">
                                            <p:cTn id="23" dur="6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2400"/>
                                </p:stCondLst>
                                <p:childTnLst>
                                  <p:par>
                                    <p:cTn id="25" presetID="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600" fill="hold"/>
                                            <p:tgtEl>
                                              <p:spTgt spid="21"/>
                                            </p:tgtEl>
                                            <p:attrNameLst>
                                              <p:attrName>ppt_x</p:attrName>
                                            </p:attrNameLst>
                                          </p:cBhvr>
                                          <p:tavLst>
                                            <p:tav tm="0">
                                              <p:val>
                                                <p:strVal val="#ppt_x"/>
                                              </p:val>
                                            </p:tav>
                                            <p:tav tm="100000">
                                              <p:val>
                                                <p:strVal val="#ppt_x"/>
                                              </p:val>
                                            </p:tav>
                                          </p:tavLst>
                                        </p:anim>
                                        <p:anim calcmode="lin" valueType="num">
                                          <p:cBhvr additive="base">
                                            <p:cTn id="28" dur="60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600" fill="hold"/>
                                            <p:tgtEl>
                                              <p:spTgt spid="24"/>
                                            </p:tgtEl>
                                            <p:attrNameLst>
                                              <p:attrName>ppt_x</p:attrName>
                                            </p:attrNameLst>
                                          </p:cBhvr>
                                          <p:tavLst>
                                            <p:tav tm="0">
                                              <p:val>
                                                <p:strVal val="#ppt_x"/>
                                              </p:val>
                                            </p:tav>
                                            <p:tav tm="100000">
                                              <p:val>
                                                <p:strVal val="#ppt_x"/>
                                              </p:val>
                                            </p:tav>
                                          </p:tavLst>
                                        </p:anim>
                                        <p:anim calcmode="lin" valueType="num">
                                          <p:cBhvr additive="base">
                                            <p:cTn id="33" dur="6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74951"/>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اللون</a:t>
              </a:r>
            </a:p>
          </p:txBody>
        </p:sp>
      </p:grpSp>
      <p:sp>
        <p:nvSpPr>
          <p:cNvPr id="3" name="مربع نص 2">
            <a:extLst>
              <a:ext uri="{FF2B5EF4-FFF2-40B4-BE49-F238E27FC236}">
                <a16:creationId xmlns:a16="http://schemas.microsoft.com/office/drawing/2014/main" id="{F899B905-AE84-BEB9-49CE-EEBA801BD483}"/>
              </a:ext>
            </a:extLst>
          </p:cNvPr>
          <p:cNvSpPr txBox="1"/>
          <p:nvPr/>
        </p:nvSpPr>
        <p:spPr>
          <a:xfrm>
            <a:off x="753256" y="1130880"/>
            <a:ext cx="9679898" cy="461665"/>
          </a:xfrm>
          <a:prstGeom prst="rect">
            <a:avLst/>
          </a:prstGeom>
          <a:noFill/>
        </p:spPr>
        <p:txBody>
          <a:bodyPr wrap="square">
            <a:spAutoFit/>
          </a:bodyPr>
          <a:lstStyle/>
          <a:p>
            <a:pPr algn="just" rtl="1"/>
            <a:r>
              <a:rPr lang="ar-SY" sz="2400" b="1" dirty="0">
                <a:latin typeface="Calibri" panose="020F0502020204030204" pitchFamily="34" charset="0"/>
                <a:cs typeface="Calibri" panose="020F0502020204030204" pitchFamily="34" charset="0"/>
              </a:rPr>
              <a:t>تتيح لك خاصية اللون تحديد لون النص داخل عنصر ما.</a:t>
            </a:r>
            <a:r>
              <a:rPr lang="en-US" sz="2400" b="1" dirty="0">
                <a:latin typeface="Calibri" panose="020F0502020204030204" pitchFamily="34" charset="0"/>
                <a:cs typeface="Calibri" panose="020F0502020204030204" pitchFamily="34" charset="0"/>
              </a:rPr>
              <a:t> </a:t>
            </a:r>
            <a:r>
              <a:rPr lang="ar-SY" sz="2400" b="1" dirty="0">
                <a:latin typeface="Calibri" panose="020F0502020204030204" pitchFamily="34" charset="0"/>
                <a:cs typeface="Calibri" panose="020F0502020204030204" pitchFamily="34" charset="0"/>
              </a:rPr>
              <a:t>يُحدد اللون</a:t>
            </a:r>
            <a:r>
              <a:rPr lang="ar-SA" sz="2400" b="1" dirty="0">
                <a:latin typeface="Calibri" panose="020F0502020204030204" pitchFamily="34" charset="0"/>
                <a:cs typeface="Calibri" panose="020F0502020204030204" pitchFamily="34" charset="0"/>
              </a:rPr>
              <a:t> في</a:t>
            </a:r>
            <a:r>
              <a:rPr lang="ar-SY"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CSS</a:t>
            </a:r>
            <a:r>
              <a:rPr lang="ar-SY" sz="2400" b="1" dirty="0">
                <a:latin typeface="Calibri" panose="020F0502020204030204" pitchFamily="34" charset="0"/>
                <a:cs typeface="Calibri" panose="020F0502020204030204" pitchFamily="34" charset="0"/>
              </a:rPr>
              <a:t> بثلاث طرق:</a:t>
            </a:r>
            <a:endParaRPr lang="en-US" sz="2400" b="1" dirty="0">
              <a:latin typeface="Calibri" panose="020F0502020204030204" pitchFamily="34" charset="0"/>
              <a:cs typeface="Calibri" panose="020F0502020204030204" pitchFamily="34" charset="0"/>
            </a:endParaRPr>
          </a:p>
        </p:txBody>
      </p:sp>
      <p:grpSp>
        <p:nvGrpSpPr>
          <p:cNvPr id="4" name="مجموعة 3">
            <a:extLst>
              <a:ext uri="{FF2B5EF4-FFF2-40B4-BE49-F238E27FC236}">
                <a16:creationId xmlns:a16="http://schemas.microsoft.com/office/drawing/2014/main" id="{A5D90CE6-27E1-382E-41A3-1D2F58A8E0B1}"/>
              </a:ext>
            </a:extLst>
          </p:cNvPr>
          <p:cNvGrpSpPr/>
          <p:nvPr/>
        </p:nvGrpSpPr>
        <p:grpSpPr>
          <a:xfrm>
            <a:off x="134911" y="2087802"/>
            <a:ext cx="11889461" cy="701979"/>
            <a:chOff x="961913" y="2090394"/>
            <a:chExt cx="7222950" cy="584775"/>
          </a:xfrm>
        </p:grpSpPr>
        <p:sp>
          <p:nvSpPr>
            <p:cNvPr id="5" name="مستطيل: زوايا مستديرة 4">
              <a:extLst>
                <a:ext uri="{FF2B5EF4-FFF2-40B4-BE49-F238E27FC236}">
                  <a16:creationId xmlns:a16="http://schemas.microsoft.com/office/drawing/2014/main" id="{28CA67CF-F14F-F54C-8732-84EF9BB2FB5E}"/>
                </a:ext>
              </a:extLst>
            </p:cNvPr>
            <p:cNvSpPr/>
            <p:nvPr/>
          </p:nvSpPr>
          <p:spPr>
            <a:xfrm>
              <a:off x="961913" y="2090394"/>
              <a:ext cx="5516628" cy="5847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2000" b="1" i="0" u="none" strike="noStrike" baseline="0" dirty="0">
                  <a:solidFill>
                    <a:schemeClr val="bg1"/>
                  </a:solidFill>
                  <a:latin typeface="Calibri" panose="020F0502020204030204" pitchFamily="34" charset="0"/>
                  <a:cs typeface="Calibri" panose="020F0502020204030204" pitchFamily="34" charset="0"/>
                </a:rPr>
                <a:t>يوجد </a:t>
              </a:r>
              <a:r>
                <a:rPr lang="en-US" sz="2800" b="1" dirty="0">
                  <a:solidFill>
                    <a:schemeClr val="bg1"/>
                  </a:solidFill>
                  <a:latin typeface="Calibri" panose="020F0502020204030204" pitchFamily="34" charset="0"/>
                  <a:cs typeface="Calibri" panose="020F0502020204030204" pitchFamily="34" charset="0"/>
                </a:rPr>
                <a:t>147</a:t>
              </a:r>
              <a:r>
                <a:rPr lang="ar-SY" sz="2000" b="1" i="0" u="none" strike="noStrike" baseline="0" dirty="0">
                  <a:solidFill>
                    <a:schemeClr val="bg1"/>
                  </a:solidFill>
                  <a:latin typeface="Calibri" panose="020F0502020204030204" pitchFamily="34" charset="0"/>
                  <a:cs typeface="Calibri" panose="020F0502020204030204" pitchFamily="34" charset="0"/>
                </a:rPr>
                <a:t> لونًا مُعرف مسبقاً يتم التعرف عليها بواسطة المتصفحات</a:t>
              </a:r>
              <a:endParaRPr lang="en-US" sz="2000" b="1" dirty="0">
                <a:solidFill>
                  <a:schemeClr val="bg1"/>
                </a:solidFill>
                <a:latin typeface="Calibri" panose="020F0502020204030204" pitchFamily="34" charset="0"/>
                <a:cs typeface="Calibri" panose="020F0502020204030204" pitchFamily="34" charset="0"/>
              </a:endParaRPr>
            </a:p>
          </p:txBody>
        </p:sp>
        <p:sp>
          <p:nvSpPr>
            <p:cNvPr id="6" name="مستطيل: زوايا مستديرة 5">
              <a:extLst>
                <a:ext uri="{FF2B5EF4-FFF2-40B4-BE49-F238E27FC236}">
                  <a16:creationId xmlns:a16="http://schemas.microsoft.com/office/drawing/2014/main" id="{AAFF5F6F-8DC0-598A-1DF4-6A20D3BC55E1}"/>
                </a:ext>
              </a:extLst>
            </p:cNvPr>
            <p:cNvSpPr/>
            <p:nvPr/>
          </p:nvSpPr>
          <p:spPr>
            <a:xfrm>
              <a:off x="6536172" y="2090394"/>
              <a:ext cx="1648691" cy="584775"/>
            </a:xfrm>
            <a:prstGeom prst="roundRect">
              <a:avLst/>
            </a:prstGeom>
            <a:solidFill>
              <a:srgbClr val="FAB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2000" b="1" i="0" u="none" strike="noStrike" baseline="0" dirty="0">
                  <a:solidFill>
                    <a:schemeClr val="bg1"/>
                  </a:solidFill>
                  <a:latin typeface="Calibri" panose="020F0502020204030204" pitchFamily="34" charset="0"/>
                  <a:cs typeface="Calibri" panose="020F0502020204030204" pitchFamily="34" charset="0"/>
                </a:rPr>
                <a:t>أسماء الألوان </a:t>
              </a:r>
              <a:endParaRPr lang="en-US" sz="2000" b="1" dirty="0">
                <a:solidFill>
                  <a:schemeClr val="bg1"/>
                </a:solidFill>
                <a:latin typeface="Calibri" panose="020F0502020204030204" pitchFamily="34" charset="0"/>
                <a:cs typeface="Calibri" panose="020F0502020204030204" pitchFamily="34" charset="0"/>
              </a:endParaRPr>
            </a:p>
          </p:txBody>
        </p:sp>
      </p:grpSp>
      <p:grpSp>
        <p:nvGrpSpPr>
          <p:cNvPr id="7" name="مجموعة 6">
            <a:extLst>
              <a:ext uri="{FF2B5EF4-FFF2-40B4-BE49-F238E27FC236}">
                <a16:creationId xmlns:a16="http://schemas.microsoft.com/office/drawing/2014/main" id="{B40E0531-54ED-C11A-0EBF-D95D5A1863CF}"/>
              </a:ext>
            </a:extLst>
          </p:cNvPr>
          <p:cNvGrpSpPr/>
          <p:nvPr/>
        </p:nvGrpSpPr>
        <p:grpSpPr>
          <a:xfrm>
            <a:off x="134911" y="3057263"/>
            <a:ext cx="11889461" cy="701979"/>
            <a:chOff x="961913" y="2827335"/>
            <a:chExt cx="7222950" cy="584775"/>
          </a:xfrm>
        </p:grpSpPr>
        <p:sp>
          <p:nvSpPr>
            <p:cNvPr id="8" name="مستطيل: زوايا مستديرة 7">
              <a:extLst>
                <a:ext uri="{FF2B5EF4-FFF2-40B4-BE49-F238E27FC236}">
                  <a16:creationId xmlns:a16="http://schemas.microsoft.com/office/drawing/2014/main" id="{88F60303-8FA8-8A6B-D6F7-A03F887A4AB4}"/>
                </a:ext>
              </a:extLst>
            </p:cNvPr>
            <p:cNvSpPr/>
            <p:nvPr/>
          </p:nvSpPr>
          <p:spPr>
            <a:xfrm>
              <a:off x="961913" y="2827335"/>
              <a:ext cx="5516628" cy="5847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2000" b="1" i="0" u="none" strike="noStrike" baseline="0" dirty="0">
                  <a:solidFill>
                    <a:schemeClr val="bg1"/>
                  </a:solidFill>
                  <a:latin typeface="Calibri" panose="020F0502020204030204" pitchFamily="34" charset="0"/>
                  <a:cs typeface="Calibri" panose="020F0502020204030204" pitchFamily="34" charset="0"/>
                </a:rPr>
                <a:t>درجة كل لون من الألوان الأحمر والأخضر والأزرق المستخدمة في تكوين اللون بحيث تتراوح كثافة كل لون ما بين </a:t>
              </a:r>
              <a:r>
                <a:rPr lang="en-US" sz="2000" b="1" i="0" u="none" strike="noStrike" baseline="0" dirty="0">
                  <a:solidFill>
                    <a:schemeClr val="bg1"/>
                  </a:solidFill>
                  <a:latin typeface="Calibri" panose="020F0502020204030204" pitchFamily="34" charset="0"/>
                  <a:cs typeface="Calibri" panose="020F0502020204030204" pitchFamily="34" charset="0"/>
                </a:rPr>
                <a:t>0</a:t>
              </a:r>
              <a:r>
                <a:rPr lang="ar-SY" sz="2000" b="1" i="0" u="none" strike="noStrike" baseline="0" dirty="0">
                  <a:solidFill>
                    <a:schemeClr val="bg1"/>
                  </a:solidFill>
                  <a:latin typeface="Calibri" panose="020F0502020204030204" pitchFamily="34" charset="0"/>
                  <a:cs typeface="Calibri" panose="020F0502020204030204" pitchFamily="34" charset="0"/>
                </a:rPr>
                <a:t> و  </a:t>
              </a:r>
              <a:r>
                <a:rPr lang="en-US" sz="2000" b="1" i="0" u="none" strike="noStrike" baseline="0" dirty="0">
                  <a:solidFill>
                    <a:schemeClr val="bg1"/>
                  </a:solidFill>
                  <a:latin typeface="Calibri" panose="020F0502020204030204" pitchFamily="34" charset="0"/>
                  <a:cs typeface="Calibri" panose="020F0502020204030204" pitchFamily="34" charset="0"/>
                </a:rPr>
                <a:t>255</a:t>
              </a:r>
              <a:r>
                <a:rPr lang="ar-SY" sz="2000" b="1" i="0" u="none" strike="noStrike" baseline="0" dirty="0">
                  <a:solidFill>
                    <a:schemeClr val="bg1"/>
                  </a:solidFill>
                  <a:latin typeface="Calibri" panose="020F0502020204030204" pitchFamily="34" charset="0"/>
                  <a:cs typeface="Calibri" panose="020F0502020204030204" pitchFamily="34" charset="0"/>
                </a:rPr>
                <a:t> . على سبيل المثال </a:t>
              </a:r>
              <a:r>
                <a:rPr lang="en-US" sz="2000" b="1" i="0" u="none" strike="noStrike" baseline="0" dirty="0">
                  <a:solidFill>
                    <a:schemeClr val="bg1"/>
                  </a:solidFill>
                  <a:latin typeface="Calibri" panose="020F0502020204030204" pitchFamily="34" charset="0"/>
                  <a:cs typeface="Calibri" panose="020F0502020204030204" pitchFamily="34" charset="0"/>
                </a:rPr>
                <a:t>RGB (120,100,80)</a:t>
              </a:r>
            </a:p>
          </p:txBody>
        </p:sp>
        <p:sp>
          <p:nvSpPr>
            <p:cNvPr id="9" name="مستطيل: زوايا مستديرة 8">
              <a:extLst>
                <a:ext uri="{FF2B5EF4-FFF2-40B4-BE49-F238E27FC236}">
                  <a16:creationId xmlns:a16="http://schemas.microsoft.com/office/drawing/2014/main" id="{6E9B1148-B7B6-66D4-95A6-0F267CFF4EF3}"/>
                </a:ext>
              </a:extLst>
            </p:cNvPr>
            <p:cNvSpPr/>
            <p:nvPr/>
          </p:nvSpPr>
          <p:spPr>
            <a:xfrm>
              <a:off x="6536172" y="2827335"/>
              <a:ext cx="1648691" cy="584775"/>
            </a:xfrm>
            <a:prstGeom prst="roundRect">
              <a:avLst/>
            </a:prstGeom>
            <a:solidFill>
              <a:srgbClr val="FAB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2000" b="1" i="0" u="none" strike="noStrike" baseline="0" dirty="0">
                  <a:solidFill>
                    <a:schemeClr val="bg1"/>
                  </a:solidFill>
                  <a:latin typeface="Calibri" panose="020F0502020204030204" pitchFamily="34" charset="0"/>
                  <a:cs typeface="Calibri" panose="020F0502020204030204" pitchFamily="34" charset="0"/>
                </a:rPr>
                <a:t>قيم</a:t>
              </a:r>
              <a:r>
                <a:rPr lang="en-US" sz="2000" b="1" i="0" u="none" strike="noStrike" baseline="0" dirty="0">
                  <a:solidFill>
                    <a:schemeClr val="bg1"/>
                  </a:solidFill>
                  <a:latin typeface="Calibri" panose="020F0502020204030204" pitchFamily="34" charset="0"/>
                  <a:cs typeface="Calibri" panose="020F0502020204030204" pitchFamily="34" charset="0"/>
                </a:rPr>
                <a:t> RGB </a:t>
              </a:r>
              <a:endParaRPr lang="en-US" sz="2000" b="1" dirty="0">
                <a:solidFill>
                  <a:schemeClr val="bg1"/>
                </a:solidFill>
                <a:latin typeface="Calibri" panose="020F0502020204030204" pitchFamily="34" charset="0"/>
                <a:cs typeface="Calibri" panose="020F0502020204030204" pitchFamily="34" charset="0"/>
              </a:endParaRPr>
            </a:p>
          </p:txBody>
        </p:sp>
      </p:grpSp>
      <p:grpSp>
        <p:nvGrpSpPr>
          <p:cNvPr id="10" name="مجموعة 9">
            <a:extLst>
              <a:ext uri="{FF2B5EF4-FFF2-40B4-BE49-F238E27FC236}">
                <a16:creationId xmlns:a16="http://schemas.microsoft.com/office/drawing/2014/main" id="{061BC45D-1AAC-6B60-5962-B1C732C8E340}"/>
              </a:ext>
            </a:extLst>
          </p:cNvPr>
          <p:cNvGrpSpPr/>
          <p:nvPr/>
        </p:nvGrpSpPr>
        <p:grpSpPr>
          <a:xfrm>
            <a:off x="151268" y="4068220"/>
            <a:ext cx="11889461" cy="862874"/>
            <a:chOff x="961913" y="2827335"/>
            <a:chExt cx="7222950" cy="584775"/>
          </a:xfrm>
        </p:grpSpPr>
        <p:sp>
          <p:nvSpPr>
            <p:cNvPr id="11" name="مستطيل: زوايا مستديرة 10">
              <a:extLst>
                <a:ext uri="{FF2B5EF4-FFF2-40B4-BE49-F238E27FC236}">
                  <a16:creationId xmlns:a16="http://schemas.microsoft.com/office/drawing/2014/main" id="{0F372B5D-CE50-EEC2-A104-1E3C7900BA8B}"/>
                </a:ext>
              </a:extLst>
            </p:cNvPr>
            <p:cNvSpPr/>
            <p:nvPr/>
          </p:nvSpPr>
          <p:spPr>
            <a:xfrm>
              <a:off x="961913" y="2827335"/>
              <a:ext cx="5516628" cy="5847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Y" sz="2000" b="1" i="0" u="none" strike="noStrike" baseline="0" dirty="0">
                  <a:solidFill>
                    <a:schemeClr val="bg1"/>
                  </a:solidFill>
                  <a:latin typeface="Calibri" panose="020F0502020204030204" pitchFamily="34" charset="0"/>
                  <a:cs typeface="Calibri" panose="020F0502020204030204" pitchFamily="34" charset="0"/>
                </a:rPr>
                <a:t>رموز مكونة من </a:t>
              </a:r>
              <a:r>
                <a:rPr lang="en-US" sz="2000" b="1" i="0" u="none" strike="noStrike" baseline="0" dirty="0">
                  <a:solidFill>
                    <a:schemeClr val="bg1"/>
                  </a:solidFill>
                  <a:latin typeface="Calibri" panose="020F0502020204030204" pitchFamily="34" charset="0"/>
                  <a:cs typeface="Calibri" panose="020F0502020204030204" pitchFamily="34" charset="0"/>
                </a:rPr>
                <a:t>6</a:t>
              </a:r>
              <a:r>
                <a:rPr lang="ar-SY" sz="2000" b="1" i="0" u="none" strike="noStrike" baseline="0" dirty="0">
                  <a:solidFill>
                    <a:schemeClr val="bg1"/>
                  </a:solidFill>
                  <a:latin typeface="Calibri" panose="020F0502020204030204" pitchFamily="34" charset="0"/>
                  <a:cs typeface="Calibri" panose="020F0502020204030204" pitchFamily="34" charset="0"/>
                </a:rPr>
                <a:t> أرقام تمثل مقدار كل لون من الألوان الأحمر والأخضر والأزرق</a:t>
              </a:r>
              <a:endParaRPr lang="en-US" sz="2800" b="1" dirty="0">
                <a:solidFill>
                  <a:schemeClr val="bg1"/>
                </a:solidFill>
                <a:latin typeface="Calibri" panose="020F0502020204030204" pitchFamily="34" charset="0"/>
                <a:cs typeface="Calibri" panose="020F0502020204030204" pitchFamily="34" charset="0"/>
              </a:endParaRPr>
            </a:p>
          </p:txBody>
        </p:sp>
        <p:sp>
          <p:nvSpPr>
            <p:cNvPr id="12" name="مستطيل: زوايا مستديرة 11">
              <a:extLst>
                <a:ext uri="{FF2B5EF4-FFF2-40B4-BE49-F238E27FC236}">
                  <a16:creationId xmlns:a16="http://schemas.microsoft.com/office/drawing/2014/main" id="{0B51467E-4788-04D3-227C-9DF136B1FFE8}"/>
                </a:ext>
              </a:extLst>
            </p:cNvPr>
            <p:cNvSpPr/>
            <p:nvPr/>
          </p:nvSpPr>
          <p:spPr>
            <a:xfrm>
              <a:off x="6536172" y="2827335"/>
              <a:ext cx="1648691" cy="584775"/>
            </a:xfrm>
            <a:prstGeom prst="roundRect">
              <a:avLst/>
            </a:prstGeom>
            <a:solidFill>
              <a:srgbClr val="FAB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Y" sz="2000" b="1" i="0" u="none" strike="noStrike" baseline="0" dirty="0">
                  <a:solidFill>
                    <a:schemeClr val="bg1"/>
                  </a:solidFill>
                  <a:latin typeface="Calibri" panose="020F0502020204030204" pitchFamily="34" charset="0"/>
                  <a:cs typeface="Calibri" panose="020F0502020204030204" pitchFamily="34" charset="0"/>
                </a:rPr>
                <a:t>رموز</a:t>
              </a:r>
              <a:r>
                <a:rPr lang="en-US" sz="2000" b="1" i="0" u="none" strike="noStrike" baseline="0" dirty="0">
                  <a:solidFill>
                    <a:schemeClr val="bg1"/>
                  </a:solidFill>
                  <a:latin typeface="Calibri" panose="020F0502020204030204" pitchFamily="34" charset="0"/>
                  <a:cs typeface="Calibri" panose="020F0502020204030204" pitchFamily="34" charset="0"/>
                </a:rPr>
                <a:t> Hex </a:t>
              </a:r>
              <a:endParaRPr lang="en-US" sz="2000" b="1" dirty="0">
                <a:solidFill>
                  <a:schemeClr val="bg1"/>
                </a:solidFill>
                <a:latin typeface="Calibri" panose="020F0502020204030204" pitchFamily="34" charset="0"/>
                <a:cs typeface="Calibri" panose="020F0502020204030204" pitchFamily="34" charset="0"/>
              </a:endParaRPr>
            </a:p>
          </p:txBody>
        </p:sp>
      </p:grpSp>
      <p:grpSp>
        <p:nvGrpSpPr>
          <p:cNvPr id="13" name="مجموعة 12">
            <a:extLst>
              <a:ext uri="{FF2B5EF4-FFF2-40B4-BE49-F238E27FC236}">
                <a16:creationId xmlns:a16="http://schemas.microsoft.com/office/drawing/2014/main" id="{47D4730D-0DFF-EDC1-1BF2-B704A49428D4}"/>
              </a:ext>
            </a:extLst>
          </p:cNvPr>
          <p:cNvGrpSpPr/>
          <p:nvPr/>
        </p:nvGrpSpPr>
        <p:grpSpPr>
          <a:xfrm>
            <a:off x="4421829" y="5295681"/>
            <a:ext cx="3348342" cy="862877"/>
            <a:chOff x="4763729" y="3478934"/>
            <a:chExt cx="3348342" cy="862877"/>
          </a:xfrm>
        </p:grpSpPr>
        <p:sp>
          <p:nvSpPr>
            <p:cNvPr id="17" name="Flowchart: Alternate Process 44">
              <a:extLst>
                <a:ext uri="{FF2B5EF4-FFF2-40B4-BE49-F238E27FC236}">
                  <a16:creationId xmlns:a16="http://schemas.microsoft.com/office/drawing/2014/main" id="{4A9A0BBE-CF4E-D832-541F-FFF01C2E00C2}"/>
                </a:ext>
              </a:extLst>
            </p:cNvPr>
            <p:cNvSpPr/>
            <p:nvPr/>
          </p:nvSpPr>
          <p:spPr>
            <a:xfrm>
              <a:off x="4763729" y="3478934"/>
              <a:ext cx="945389" cy="862875"/>
            </a:xfrm>
            <a:prstGeom prst="flowChartAlternateProcess">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Rounded Corners 45">
              <a:extLst>
                <a:ext uri="{FF2B5EF4-FFF2-40B4-BE49-F238E27FC236}">
                  <a16:creationId xmlns:a16="http://schemas.microsoft.com/office/drawing/2014/main" id="{1A2F4C99-1D0F-5F2E-1768-01E4799EB456}"/>
                </a:ext>
              </a:extLst>
            </p:cNvPr>
            <p:cNvSpPr/>
            <p:nvPr/>
          </p:nvSpPr>
          <p:spPr>
            <a:xfrm>
              <a:off x="5869858" y="3478935"/>
              <a:ext cx="2242213" cy="862876"/>
            </a:xfrm>
            <a:prstGeom prst="roundRect">
              <a:avLst/>
            </a:prstGeom>
            <a:noFill/>
            <a:ln w="28575" cap="flat" cmpd="sng" algn="ctr">
              <a:solidFill>
                <a:srgbClr val="4472C4"/>
              </a:solidFill>
              <a:prstDash val="solid"/>
              <a:miter lim="800000"/>
            </a:ln>
            <a:effectLst/>
          </p:spPr>
          <p:txBody>
            <a:bodyPr rtlCol="0" anchor="ctr"/>
            <a:lstStyle/>
            <a:p>
              <a:pPr algn="l"/>
              <a:r>
                <a:rPr lang="en-US" b="0" i="0" u="none" strike="noStrike" baseline="0" dirty="0">
                  <a:solidFill>
                    <a:srgbClr val="4D004D"/>
                  </a:solidFill>
                  <a:latin typeface="FiraMono-Regular"/>
                </a:rPr>
                <a:t>name: blue</a:t>
              </a:r>
            </a:p>
            <a:p>
              <a:pPr algn="l"/>
              <a:r>
                <a:rPr lang="en-US" b="0" i="0" u="none" strike="noStrike" baseline="0" dirty="0">
                  <a:solidFill>
                    <a:srgbClr val="4D004D"/>
                  </a:solidFill>
                  <a:latin typeface="FiraMono-Regular"/>
                </a:rPr>
                <a:t>RGB: (0,0,255)</a:t>
              </a:r>
            </a:p>
            <a:p>
              <a:pPr algn="l"/>
              <a:r>
                <a:rPr lang="en-US" b="0" i="0" u="none" strike="noStrike" baseline="0" dirty="0">
                  <a:solidFill>
                    <a:srgbClr val="4D004D"/>
                  </a:solidFill>
                  <a:latin typeface="FiraMono-Regular"/>
                </a:rPr>
                <a:t>Hex: #0000ff</a:t>
              </a:r>
              <a:endParaRPr lang="en-US" sz="2400" dirty="0"/>
            </a:p>
          </p:txBody>
        </p:sp>
      </p:grpSp>
    </p:spTree>
    <p:extLst>
      <p:ext uri="{BB962C8B-B14F-4D97-AF65-F5344CB8AC3E}">
        <p14:creationId xmlns:p14="http://schemas.microsoft.com/office/powerpoint/2010/main" val="41048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86A30842-D5B2-3DC0-E295-E016E376FB61}"/>
              </a:ext>
            </a:extLst>
          </p:cNvPr>
          <p:cNvGrpSpPr/>
          <p:nvPr/>
        </p:nvGrpSpPr>
        <p:grpSpPr>
          <a:xfrm>
            <a:off x="1366603" y="-74951"/>
            <a:ext cx="9458793" cy="584617"/>
            <a:chOff x="1366603" y="0"/>
            <a:chExt cx="9458793" cy="584617"/>
          </a:xfrm>
        </p:grpSpPr>
        <p:sp>
          <p:nvSpPr>
            <p:cNvPr id="3" name="مستطيل: زوايا علوية مقصوصة 2">
              <a:extLst>
                <a:ext uri="{FF2B5EF4-FFF2-40B4-BE49-F238E27FC236}">
                  <a16:creationId xmlns:a16="http://schemas.microsoft.com/office/drawing/2014/main" id="{E20603E1-5C51-2B95-F726-2DAD8A6412B1}"/>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4" name="مربع نص 3">
              <a:extLst>
                <a:ext uri="{FF2B5EF4-FFF2-40B4-BE49-F238E27FC236}">
                  <a16:creationId xmlns:a16="http://schemas.microsoft.com/office/drawing/2014/main" id="{1AEE16BB-E7E3-E1C1-3A7D-3EC0ABD156E7}"/>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اللون</a:t>
              </a:r>
            </a:p>
          </p:txBody>
        </p:sp>
      </p:grpSp>
      <p:sp>
        <p:nvSpPr>
          <p:cNvPr id="6" name="مربع نص 5">
            <a:extLst>
              <a:ext uri="{FF2B5EF4-FFF2-40B4-BE49-F238E27FC236}">
                <a16:creationId xmlns:a16="http://schemas.microsoft.com/office/drawing/2014/main" id="{AAAEA1F9-5A64-D38E-1680-9D2EE4422FF9}"/>
              </a:ext>
            </a:extLst>
          </p:cNvPr>
          <p:cNvSpPr txBox="1"/>
          <p:nvPr/>
        </p:nvSpPr>
        <p:spPr>
          <a:xfrm>
            <a:off x="258580" y="1034482"/>
            <a:ext cx="11748541" cy="5090496"/>
          </a:xfrm>
          <a:prstGeom prst="rect">
            <a:avLst/>
          </a:prstGeom>
          <a:noFill/>
        </p:spPr>
        <p:txBody>
          <a:bodyPr wrap="square">
            <a:spAutoFit/>
          </a:bodyPr>
          <a:lstStyle/>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&lt;!DOCTYPE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html</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&lt;html</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dir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rtl</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lang</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ar</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&lt;head&gt;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&lt;title&gt;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Football fan page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&lt;/title&gt;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&lt;meta</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charset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"UTF-8"</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&lt;link</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rel</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"stylesheet"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type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"text/</a:t>
            </a:r>
            <a:r>
              <a:rPr lang="en-US" sz="2000" b="1"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css</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href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"myCSSfile.css"</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&lt;/head&gt;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&lt;body&gt;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&lt;h1&gt;</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تعمل كرة القدم على جمع الناس معا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&lt;/h1&gt;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الهدف من حضور الجمهور في هذه اللعبة هو تشجيع اللاعبين أثناء المباراة</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&lt;h2</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id</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"history"</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التاريخ</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&lt;/h2&gt;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تعد كرة القدم رياضة ذات تاريخ طويل نشأت بشكلها الحالي في انجلترا في منتصف القرن التاسع عشر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وجدت أندية كرة القدم منذ القرن الخامس عشر لكنها كانت غير منظمة ودون صفة رسمية ثم تم إنشاء</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الكثير من هذه الاندية في اواخر القرن التاسع عشر ولكن القليل منها فقط استمر بعد ذلك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يعتقد معظم المؤرخين أن الاندية التي استمرت بنشاطها كانت تقع في مناطق أكثر ثراء قليلا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US" sz="2000" b="1" dirty="0" err="1">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br</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حيث كان الناس لا يعملون بعد ظهر يوم السبت وكانوا قادرين على تحمل نفقات حضور </a:t>
            </a:r>
            <a:r>
              <a:rPr lang="ar-SA"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المبارات</a:t>
            </a:r>
            <a:r>
              <a:rPr lang="ar-SA"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&lt;/p&gt;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&lt;/body&gt;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&lt;/html&gt;</a:t>
            </a:r>
            <a:endParaRPr lang="en-US" sz="2400" b="1" dirty="0">
              <a:effectLst/>
              <a:latin typeface="Calibri" panose="020F0502020204030204" pitchFamily="34" charset="0"/>
              <a:ea typeface="Calibri" panose="020F0502020204030204" pitchFamily="34" charset="0"/>
            </a:endParaRPr>
          </a:p>
        </p:txBody>
      </p:sp>
      <p:pic>
        <p:nvPicPr>
          <p:cNvPr id="8" name="صورة 7">
            <a:extLst>
              <a:ext uri="{FF2B5EF4-FFF2-40B4-BE49-F238E27FC236}">
                <a16:creationId xmlns:a16="http://schemas.microsoft.com/office/drawing/2014/main" id="{4E0F866B-4F9A-2601-0513-C165AB043624}"/>
              </a:ext>
            </a:extLst>
          </p:cNvPr>
          <p:cNvPicPr>
            <a:picLocks noChangeAspect="1"/>
          </p:cNvPicPr>
          <p:nvPr/>
        </p:nvPicPr>
        <p:blipFill>
          <a:blip r:embed="rId2">
            <a:clrChange>
              <a:clrFrom>
                <a:srgbClr val="FEF1D4"/>
              </a:clrFrom>
              <a:clrTo>
                <a:srgbClr val="FEF1D4">
                  <a:alpha val="0"/>
                </a:srgbClr>
              </a:clrTo>
            </a:clrChange>
          </a:blip>
          <a:stretch>
            <a:fillRect/>
          </a:stretch>
        </p:blipFill>
        <p:spPr>
          <a:xfrm>
            <a:off x="100231" y="44972"/>
            <a:ext cx="1233891" cy="846788"/>
          </a:xfrm>
          <a:prstGeom prst="rect">
            <a:avLst/>
          </a:prstGeom>
        </p:spPr>
      </p:pic>
    </p:spTree>
    <p:extLst>
      <p:ext uri="{BB962C8B-B14F-4D97-AF65-F5344CB8AC3E}">
        <p14:creationId xmlns:p14="http://schemas.microsoft.com/office/powerpoint/2010/main" val="3828704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86A30842-D5B2-3DC0-E295-E016E376FB61}"/>
              </a:ext>
            </a:extLst>
          </p:cNvPr>
          <p:cNvGrpSpPr/>
          <p:nvPr/>
        </p:nvGrpSpPr>
        <p:grpSpPr>
          <a:xfrm>
            <a:off x="1366603" y="-74951"/>
            <a:ext cx="9458793" cy="584617"/>
            <a:chOff x="1366603" y="0"/>
            <a:chExt cx="9458793" cy="584617"/>
          </a:xfrm>
        </p:grpSpPr>
        <p:sp>
          <p:nvSpPr>
            <p:cNvPr id="3" name="مستطيل: زوايا علوية مقصوصة 2">
              <a:extLst>
                <a:ext uri="{FF2B5EF4-FFF2-40B4-BE49-F238E27FC236}">
                  <a16:creationId xmlns:a16="http://schemas.microsoft.com/office/drawing/2014/main" id="{E20603E1-5C51-2B95-F726-2DAD8A6412B1}"/>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4" name="مربع نص 3">
              <a:extLst>
                <a:ext uri="{FF2B5EF4-FFF2-40B4-BE49-F238E27FC236}">
                  <a16:creationId xmlns:a16="http://schemas.microsoft.com/office/drawing/2014/main" id="{1AEE16BB-E7E3-E1C1-3A7D-3EC0ABD156E7}"/>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اللون</a:t>
              </a:r>
            </a:p>
          </p:txBody>
        </p:sp>
      </p:grpSp>
      <p:pic>
        <p:nvPicPr>
          <p:cNvPr id="7" name="صورة 6">
            <a:extLst>
              <a:ext uri="{FF2B5EF4-FFF2-40B4-BE49-F238E27FC236}">
                <a16:creationId xmlns:a16="http://schemas.microsoft.com/office/drawing/2014/main" id="{1D100C51-23BE-3C8A-6CDC-3990AD1F7237}"/>
              </a:ext>
            </a:extLst>
          </p:cNvPr>
          <p:cNvPicPr>
            <a:picLocks noChangeAspect="1"/>
          </p:cNvPicPr>
          <p:nvPr/>
        </p:nvPicPr>
        <p:blipFill>
          <a:blip r:embed="rId2">
            <a:clrChange>
              <a:clrFrom>
                <a:srgbClr val="FEF1D4"/>
              </a:clrFrom>
              <a:clrTo>
                <a:srgbClr val="FEF1D4">
                  <a:alpha val="0"/>
                </a:srgbClr>
              </a:clrTo>
            </a:clrChange>
          </a:blip>
          <a:stretch>
            <a:fillRect/>
          </a:stretch>
        </p:blipFill>
        <p:spPr>
          <a:xfrm>
            <a:off x="178855" y="44972"/>
            <a:ext cx="1112798" cy="786827"/>
          </a:xfrm>
          <a:prstGeom prst="rect">
            <a:avLst/>
          </a:prstGeom>
        </p:spPr>
      </p:pic>
      <p:sp>
        <p:nvSpPr>
          <p:cNvPr id="10" name="مربع نص 9">
            <a:extLst>
              <a:ext uri="{FF2B5EF4-FFF2-40B4-BE49-F238E27FC236}">
                <a16:creationId xmlns:a16="http://schemas.microsoft.com/office/drawing/2014/main" id="{B3566536-8459-6183-A9BF-D2834FA99BBC}"/>
              </a:ext>
            </a:extLst>
          </p:cNvPr>
          <p:cNvSpPr txBox="1"/>
          <p:nvPr/>
        </p:nvSpPr>
        <p:spPr>
          <a:xfrm>
            <a:off x="405471" y="1496851"/>
            <a:ext cx="6093500" cy="1698222"/>
          </a:xfrm>
          <a:prstGeom prst="rect">
            <a:avLst/>
          </a:prstGeom>
          <a:noFill/>
        </p:spPr>
        <p:txBody>
          <a:bodyPr wrap="square">
            <a:spAutoFit/>
          </a:bodyPr>
          <a:lstStyle/>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h1</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green</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h2</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#ee82ee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p</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rgb</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75</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250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p:txBody>
      </p:sp>
      <p:pic>
        <p:nvPicPr>
          <p:cNvPr id="12" name="صورة 11">
            <a:extLst>
              <a:ext uri="{FF2B5EF4-FFF2-40B4-BE49-F238E27FC236}">
                <a16:creationId xmlns:a16="http://schemas.microsoft.com/office/drawing/2014/main" id="{E03DF8AF-48EE-B3E6-4482-BF0FC3CCA3D1}"/>
              </a:ext>
            </a:extLst>
          </p:cNvPr>
          <p:cNvPicPr>
            <a:picLocks noChangeAspect="1"/>
          </p:cNvPicPr>
          <p:nvPr/>
        </p:nvPicPr>
        <p:blipFill>
          <a:blip r:embed="rId3"/>
          <a:stretch>
            <a:fillRect/>
          </a:stretch>
        </p:blipFill>
        <p:spPr>
          <a:xfrm>
            <a:off x="4642779" y="2345962"/>
            <a:ext cx="7143750" cy="3714750"/>
          </a:xfrm>
          <a:prstGeom prst="rect">
            <a:avLst/>
          </a:prstGeom>
        </p:spPr>
      </p:pic>
    </p:spTree>
    <p:extLst>
      <p:ext uri="{BB962C8B-B14F-4D97-AF65-F5344CB8AC3E}">
        <p14:creationId xmlns:p14="http://schemas.microsoft.com/office/powerpoint/2010/main" val="248322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مجموعة 17">
            <a:extLst>
              <a:ext uri="{FF2B5EF4-FFF2-40B4-BE49-F238E27FC236}">
                <a16:creationId xmlns:a16="http://schemas.microsoft.com/office/drawing/2014/main" id="{7D3A0430-5A8C-81EC-9F12-E0C746E33E33}"/>
              </a:ext>
            </a:extLst>
          </p:cNvPr>
          <p:cNvGrpSpPr/>
          <p:nvPr/>
        </p:nvGrpSpPr>
        <p:grpSpPr>
          <a:xfrm>
            <a:off x="1366603" y="0"/>
            <a:ext cx="9458793" cy="584617"/>
            <a:chOff x="1366603" y="0"/>
            <a:chExt cx="9458793" cy="584617"/>
          </a:xfrm>
        </p:grpSpPr>
        <p:sp>
          <p:nvSpPr>
            <p:cNvPr id="25" name="مستطيل: زوايا علوية مقصوصة 24">
              <a:extLst>
                <a:ext uri="{FF2B5EF4-FFF2-40B4-BE49-F238E27FC236}">
                  <a16:creationId xmlns:a16="http://schemas.microsoft.com/office/drawing/2014/main" id="{CE3AD358-19B1-7547-89BD-02FA33A10C59}"/>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26" name="مربع نص 25">
              <a:extLst>
                <a:ext uri="{FF2B5EF4-FFF2-40B4-BE49-F238E27FC236}">
                  <a16:creationId xmlns:a16="http://schemas.microsoft.com/office/drawing/2014/main" id="{A643F754-9EEB-903E-4B13-8CFB2FE0C53F}"/>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مراجعة الدرس السابق</a:t>
              </a:r>
            </a:p>
          </p:txBody>
        </p:sp>
      </p:grpSp>
      <p:pic>
        <p:nvPicPr>
          <p:cNvPr id="6" name="صورة 5" descr="صورة تحتوي على نص, علامة&#10;&#10;تم إنشاء الوصف تلقائياً">
            <a:extLst>
              <a:ext uri="{FF2B5EF4-FFF2-40B4-BE49-F238E27FC236}">
                <a16:creationId xmlns:a16="http://schemas.microsoft.com/office/drawing/2014/main" id="{4C2CA9F1-6E17-4027-E9FB-2B63C9E6C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92" y="581588"/>
            <a:ext cx="10039413" cy="6298163"/>
          </a:xfrm>
          <a:prstGeom prst="rect">
            <a:avLst/>
          </a:prstGeom>
        </p:spPr>
      </p:pic>
      <p:pic>
        <p:nvPicPr>
          <p:cNvPr id="19" name="صورة 18">
            <a:hlinkClick r:id="rId4" action="ppaction://hlinksldjump" highlightClick="1">
              <a:snd r:embed="rId5" name="نغمة رنه.wav"/>
            </a:hlinkClick>
            <a:extLst>
              <a:ext uri="{FF2B5EF4-FFF2-40B4-BE49-F238E27FC236}">
                <a16:creationId xmlns:a16="http://schemas.microsoft.com/office/drawing/2014/main" id="{98809817-FD32-297F-97DC-A6354D68DC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1894" y="1328323"/>
            <a:ext cx="1197096" cy="1197096"/>
          </a:xfrm>
          <a:prstGeom prst="rect">
            <a:avLst/>
          </a:prstGeom>
        </p:spPr>
      </p:pic>
      <p:pic>
        <p:nvPicPr>
          <p:cNvPr id="20" name="صورة 19">
            <a:hlinkClick r:id="rId4" action="ppaction://hlinksldjump" highlightClick="1">
              <a:snd r:embed="rId5" name="نغمة رنه.wav"/>
            </a:hlinkClick>
            <a:extLst>
              <a:ext uri="{FF2B5EF4-FFF2-40B4-BE49-F238E27FC236}">
                <a16:creationId xmlns:a16="http://schemas.microsoft.com/office/drawing/2014/main" id="{81019B9F-F6BD-6638-A123-80A7C0E0BB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7450" y="3429000"/>
            <a:ext cx="1197096" cy="1197096"/>
          </a:xfrm>
          <a:prstGeom prst="rect">
            <a:avLst/>
          </a:prstGeom>
        </p:spPr>
      </p:pic>
      <p:pic>
        <p:nvPicPr>
          <p:cNvPr id="21" name="صورة 20">
            <a:hlinkClick r:id="rId4" action="ppaction://hlinksldjump" highlightClick="1">
              <a:snd r:embed="rId5" name="نغمة رنه.wav"/>
            </a:hlinkClick>
            <a:extLst>
              <a:ext uri="{FF2B5EF4-FFF2-40B4-BE49-F238E27FC236}">
                <a16:creationId xmlns:a16="http://schemas.microsoft.com/office/drawing/2014/main" id="{057B516E-F770-86E6-0369-21A4D5BF2F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0275" y="1328323"/>
            <a:ext cx="1197096" cy="1197096"/>
          </a:xfrm>
          <a:prstGeom prst="rect">
            <a:avLst/>
          </a:prstGeom>
        </p:spPr>
      </p:pic>
      <p:pic>
        <p:nvPicPr>
          <p:cNvPr id="22" name="صورة 21">
            <a:hlinkClick r:id="rId4" action="ppaction://hlinksldjump" highlightClick="1">
              <a:snd r:embed="rId5" name="نغمة رنه.wav"/>
            </a:hlinkClick>
            <a:extLst>
              <a:ext uri="{FF2B5EF4-FFF2-40B4-BE49-F238E27FC236}">
                <a16:creationId xmlns:a16="http://schemas.microsoft.com/office/drawing/2014/main" id="{16803D45-D399-1E32-263E-1650E6B6F5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7371" y="4927445"/>
            <a:ext cx="1197096" cy="1197096"/>
          </a:xfrm>
          <a:prstGeom prst="rect">
            <a:avLst/>
          </a:prstGeom>
        </p:spPr>
      </p:pic>
    </p:spTree>
    <p:extLst>
      <p:ext uri="{BB962C8B-B14F-4D97-AF65-F5344CB8AC3E}">
        <p14:creationId xmlns:p14="http://schemas.microsoft.com/office/powerpoint/2010/main" val="953564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حجم الخط</a:t>
              </a:r>
            </a:p>
          </p:txBody>
        </p:sp>
      </p:grpSp>
      <p:sp>
        <p:nvSpPr>
          <p:cNvPr id="2"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9F99C9BD-7678-6BE8-57FA-2413E0B37B21}"/>
              </a:ext>
            </a:extLst>
          </p:cNvPr>
          <p:cNvSpPr txBox="1"/>
          <p:nvPr/>
        </p:nvSpPr>
        <p:spPr>
          <a:xfrm>
            <a:off x="548388" y="902288"/>
            <a:ext cx="11062741" cy="830997"/>
          </a:xfrm>
          <a:prstGeom prst="rect">
            <a:avLst/>
          </a:prstGeom>
          <a:noFill/>
        </p:spPr>
        <p:txBody>
          <a:bodyPr wrap="square" rtlCol="0">
            <a:spAutoFit/>
          </a:bodyPr>
          <a:lstStyle/>
          <a:p>
            <a:pPr algn="ctr" rtl="1"/>
            <a:r>
              <a:rPr lang="ar-SY" sz="2400" b="1" dirty="0">
                <a:latin typeface="Calibri" panose="020F0502020204030204" pitchFamily="34" charset="0"/>
                <a:cs typeface="Calibri" panose="020F0502020204030204" pitchFamily="34" charset="0"/>
              </a:rPr>
              <a:t>خاصية حجم الخط تسمح لك بتحديد حجم الخط الذي تستخدمه. يمكنك تحديد حجم الخط إما بوحدة البكسل أو بالنسبة المئوية.</a:t>
            </a:r>
          </a:p>
        </p:txBody>
      </p:sp>
      <p:sp>
        <p:nvSpPr>
          <p:cNvPr id="4" name="مربع نص 3">
            <a:extLst>
              <a:ext uri="{FF2B5EF4-FFF2-40B4-BE49-F238E27FC236}">
                <a16:creationId xmlns:a16="http://schemas.microsoft.com/office/drawing/2014/main" id="{466361FB-340D-A01E-B54C-1E9B7D444233}"/>
              </a:ext>
            </a:extLst>
          </p:cNvPr>
          <p:cNvSpPr txBox="1"/>
          <p:nvPr/>
        </p:nvSpPr>
        <p:spPr>
          <a:xfrm>
            <a:off x="548388" y="1896773"/>
            <a:ext cx="6093500" cy="2262479"/>
          </a:xfrm>
          <a:prstGeom prst="rect">
            <a:avLst/>
          </a:prstGeom>
          <a:noFill/>
        </p:spPr>
        <p:txBody>
          <a:bodyPr wrap="square">
            <a:spAutoFit/>
          </a:bodyPr>
          <a:lstStyle/>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h1</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green</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font-size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50px</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h2</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#ee82ee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font-size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70%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p</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rgb</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75</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250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p:txBody>
      </p:sp>
      <p:pic>
        <p:nvPicPr>
          <p:cNvPr id="6" name="صورة 5">
            <a:extLst>
              <a:ext uri="{FF2B5EF4-FFF2-40B4-BE49-F238E27FC236}">
                <a16:creationId xmlns:a16="http://schemas.microsoft.com/office/drawing/2014/main" id="{9E74782B-CB94-791A-CA4B-F564D10EDF53}"/>
              </a:ext>
            </a:extLst>
          </p:cNvPr>
          <p:cNvPicPr>
            <a:picLocks noChangeAspect="1"/>
          </p:cNvPicPr>
          <p:nvPr/>
        </p:nvPicPr>
        <p:blipFill>
          <a:blip r:embed="rId2"/>
          <a:stretch>
            <a:fillRect/>
          </a:stretch>
        </p:blipFill>
        <p:spPr>
          <a:xfrm>
            <a:off x="5286374" y="2688189"/>
            <a:ext cx="6153618" cy="3291278"/>
          </a:xfrm>
          <a:prstGeom prst="rect">
            <a:avLst/>
          </a:prstGeom>
        </p:spPr>
      </p:pic>
      <p:pic>
        <p:nvPicPr>
          <p:cNvPr id="7" name="صورة 6">
            <a:extLst>
              <a:ext uri="{FF2B5EF4-FFF2-40B4-BE49-F238E27FC236}">
                <a16:creationId xmlns:a16="http://schemas.microsoft.com/office/drawing/2014/main" id="{6DB73FAF-395A-4278-6841-AE0D25AAA86E}"/>
              </a:ext>
            </a:extLst>
          </p:cNvPr>
          <p:cNvPicPr>
            <a:picLocks noChangeAspect="1"/>
          </p:cNvPicPr>
          <p:nvPr/>
        </p:nvPicPr>
        <p:blipFill>
          <a:blip r:embed="rId3">
            <a:clrChange>
              <a:clrFrom>
                <a:srgbClr val="FEF1D4"/>
              </a:clrFrom>
              <a:clrTo>
                <a:srgbClr val="FEF1D4">
                  <a:alpha val="0"/>
                </a:srgbClr>
              </a:clrTo>
            </a:clrChange>
          </a:blip>
          <a:stretch>
            <a:fillRect/>
          </a:stretch>
        </p:blipFill>
        <p:spPr>
          <a:xfrm>
            <a:off x="178855" y="76558"/>
            <a:ext cx="1112798" cy="786827"/>
          </a:xfrm>
          <a:prstGeom prst="rect">
            <a:avLst/>
          </a:prstGeom>
        </p:spPr>
      </p:pic>
    </p:spTree>
    <p:extLst>
      <p:ext uri="{BB962C8B-B14F-4D97-AF65-F5344CB8AC3E}">
        <p14:creationId xmlns:p14="http://schemas.microsoft.com/office/powerpoint/2010/main" val="15597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25" autoRev="1" fill="hold">
                                          <p:stCondLst>
                                            <p:cond delay="0"/>
                                          </p:stCondLst>
                                        </p:cTn>
                                        <p:tgtEl>
                                          <p:spTgt spid="2"/>
                                        </p:tgtEl>
                                        <p:attrNameLst>
                                          <p:attrName>ppt_w</p:attrName>
                                        </p:attrNameLst>
                                      </p:cBhvr>
                                    </p:anim>
                                    <p:anim by="(#ppt_w*0.50)" calcmode="lin" valueType="num">
                                      <p:cBhvr>
                                        <p:cTn id="8" dur="125" decel="50000" autoRev="1" fill="hold">
                                          <p:stCondLst>
                                            <p:cond delay="0"/>
                                          </p:stCondLst>
                                        </p:cTn>
                                        <p:tgtEl>
                                          <p:spTgt spid="2"/>
                                        </p:tgtEl>
                                        <p:attrNameLst>
                                          <p:attrName>ppt_x</p:attrName>
                                        </p:attrNameLst>
                                      </p:cBhvr>
                                    </p:anim>
                                    <p:anim from="(-#ppt_h/2)" to="(#ppt_y)" calcmode="lin" valueType="num">
                                      <p:cBhvr>
                                        <p:cTn id="9" dur="250" fill="hold">
                                          <p:stCondLst>
                                            <p:cond delay="0"/>
                                          </p:stCondLst>
                                        </p:cTn>
                                        <p:tgtEl>
                                          <p:spTgt spid="2"/>
                                        </p:tgtEl>
                                        <p:attrNameLst>
                                          <p:attrName>ppt_y</p:attrName>
                                        </p:attrNameLst>
                                      </p:cBhvr>
                                    </p:anim>
                                    <p:animRot by="21600000">
                                      <p:cBhvr>
                                        <p:cTn id="10" dur="2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عائلة الخطوط</a:t>
              </a:r>
            </a:p>
          </p:txBody>
        </p:sp>
      </p:grpSp>
      <p:sp>
        <p:nvSpPr>
          <p:cNvPr id="2"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A95E02B0-3FD6-63D1-0B8B-2B4A697A801C}"/>
              </a:ext>
            </a:extLst>
          </p:cNvPr>
          <p:cNvSpPr txBox="1"/>
          <p:nvPr/>
        </p:nvSpPr>
        <p:spPr>
          <a:xfrm>
            <a:off x="614598" y="819690"/>
            <a:ext cx="10897848" cy="1569660"/>
          </a:xfrm>
          <a:prstGeom prst="rect">
            <a:avLst/>
          </a:prstGeom>
          <a:noFill/>
        </p:spPr>
        <p:txBody>
          <a:bodyPr wrap="square" rtlCol="0">
            <a:spAutoFit/>
          </a:bodyPr>
          <a:lstStyle/>
          <a:p>
            <a:pPr algn="ctr" rtl="1"/>
            <a:r>
              <a:rPr lang="ar-SY" sz="2400" b="1" dirty="0">
                <a:latin typeface="Calibri" panose="020F0502020204030204" pitchFamily="34" charset="0"/>
                <a:cs typeface="Calibri" panose="020F0502020204030204" pitchFamily="34" charset="0"/>
              </a:rPr>
              <a:t>تتيح لك خاصية عائلة الخطوط تحديد عائلة الخط التي تريد استخدامها لأي نص داخل العناصر. يجب أن يتم تثبيت عائلة الخطوط التي تم تحديدها لاستخدامها في الموقع، وكذلك يجب أن يتم تثبيتها على جهاز زوار الموقع. لهذا السبب؛ يتم تحديد قائمة الخطوط مفصولة بفواصل بحيث إذا لم يكن لدى المستخدم أول نوع خط مثبت فإن المتصفح سيستخدم النوع التالي.</a:t>
            </a:r>
          </a:p>
        </p:txBody>
      </p:sp>
      <p:sp>
        <p:nvSpPr>
          <p:cNvPr id="6" name="مربع نص 5">
            <a:extLst>
              <a:ext uri="{FF2B5EF4-FFF2-40B4-BE49-F238E27FC236}">
                <a16:creationId xmlns:a16="http://schemas.microsoft.com/office/drawing/2014/main" id="{8F830C44-62A3-F99E-0868-E4747699CA40}"/>
              </a:ext>
            </a:extLst>
          </p:cNvPr>
          <p:cNvSpPr txBox="1"/>
          <p:nvPr/>
        </p:nvSpPr>
        <p:spPr>
          <a:xfrm>
            <a:off x="183628" y="2389350"/>
            <a:ext cx="7806127" cy="3397725"/>
          </a:xfrm>
          <a:prstGeom prst="rect">
            <a:avLst/>
          </a:prstGeom>
          <a:noFill/>
        </p:spPr>
        <p:txBody>
          <a:bodyPr wrap="square">
            <a:spAutoFit/>
          </a:bodyPr>
          <a:lstStyle/>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h1</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green</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font-size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50px</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font-family</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Tahoma</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sans-serif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h2</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#ee82ee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font-size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100%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font-family</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Arial</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sans</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-serif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p</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rgb</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75</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250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font-family</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Verdana</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Times</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sans-serif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p:txBody>
      </p:sp>
      <p:pic>
        <p:nvPicPr>
          <p:cNvPr id="8" name="صورة 7">
            <a:extLst>
              <a:ext uri="{FF2B5EF4-FFF2-40B4-BE49-F238E27FC236}">
                <a16:creationId xmlns:a16="http://schemas.microsoft.com/office/drawing/2014/main" id="{AA9ED251-ED6B-FD62-B161-F2F794259824}"/>
              </a:ext>
            </a:extLst>
          </p:cNvPr>
          <p:cNvPicPr>
            <a:picLocks noChangeAspect="1"/>
          </p:cNvPicPr>
          <p:nvPr/>
        </p:nvPicPr>
        <p:blipFill>
          <a:blip r:embed="rId2"/>
          <a:stretch>
            <a:fillRect/>
          </a:stretch>
        </p:blipFill>
        <p:spPr>
          <a:xfrm>
            <a:off x="7097765" y="3959010"/>
            <a:ext cx="4895615" cy="2680042"/>
          </a:xfrm>
          <a:prstGeom prst="rect">
            <a:avLst/>
          </a:prstGeom>
        </p:spPr>
      </p:pic>
      <p:pic>
        <p:nvPicPr>
          <p:cNvPr id="9" name="صورة 8">
            <a:extLst>
              <a:ext uri="{FF2B5EF4-FFF2-40B4-BE49-F238E27FC236}">
                <a16:creationId xmlns:a16="http://schemas.microsoft.com/office/drawing/2014/main" id="{2B250C6E-24BC-5601-B2D1-B116ABA9A11D}"/>
              </a:ext>
            </a:extLst>
          </p:cNvPr>
          <p:cNvPicPr>
            <a:picLocks noChangeAspect="1"/>
          </p:cNvPicPr>
          <p:nvPr/>
        </p:nvPicPr>
        <p:blipFill>
          <a:blip r:embed="rId3">
            <a:clrChange>
              <a:clrFrom>
                <a:srgbClr val="FEF1D4"/>
              </a:clrFrom>
              <a:clrTo>
                <a:srgbClr val="FEF1D4">
                  <a:alpha val="0"/>
                </a:srgbClr>
              </a:clrTo>
            </a:clrChange>
          </a:blip>
          <a:stretch>
            <a:fillRect/>
          </a:stretch>
        </p:blipFill>
        <p:spPr>
          <a:xfrm>
            <a:off x="178855" y="46577"/>
            <a:ext cx="1112798" cy="786827"/>
          </a:xfrm>
          <a:prstGeom prst="rect">
            <a:avLst/>
          </a:prstGeom>
        </p:spPr>
      </p:pic>
    </p:spTree>
    <p:extLst>
      <p:ext uri="{BB962C8B-B14F-4D97-AF65-F5344CB8AC3E}">
        <p14:creationId xmlns:p14="http://schemas.microsoft.com/office/powerpoint/2010/main" val="25885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25" autoRev="1" fill="hold">
                                          <p:stCondLst>
                                            <p:cond delay="0"/>
                                          </p:stCondLst>
                                        </p:cTn>
                                        <p:tgtEl>
                                          <p:spTgt spid="2"/>
                                        </p:tgtEl>
                                        <p:attrNameLst>
                                          <p:attrName>ppt_w</p:attrName>
                                        </p:attrNameLst>
                                      </p:cBhvr>
                                    </p:anim>
                                    <p:anim by="(#ppt_w*0.50)" calcmode="lin" valueType="num">
                                      <p:cBhvr>
                                        <p:cTn id="8" dur="125" decel="50000" autoRev="1" fill="hold">
                                          <p:stCondLst>
                                            <p:cond delay="0"/>
                                          </p:stCondLst>
                                        </p:cTn>
                                        <p:tgtEl>
                                          <p:spTgt spid="2"/>
                                        </p:tgtEl>
                                        <p:attrNameLst>
                                          <p:attrName>ppt_x</p:attrName>
                                        </p:attrNameLst>
                                      </p:cBhvr>
                                    </p:anim>
                                    <p:anim from="(-#ppt_h/2)" to="(#ppt_y)" calcmode="lin" valueType="num">
                                      <p:cBhvr>
                                        <p:cTn id="9" dur="250" fill="hold">
                                          <p:stCondLst>
                                            <p:cond delay="0"/>
                                          </p:stCondLst>
                                        </p:cTn>
                                        <p:tgtEl>
                                          <p:spTgt spid="2"/>
                                        </p:tgtEl>
                                        <p:attrNameLst>
                                          <p:attrName>ppt_y</p:attrName>
                                        </p:attrNameLst>
                                      </p:cBhvr>
                                    </p:anim>
                                    <p:animRot by="21600000">
                                      <p:cBhvr>
                                        <p:cTn id="10" dur="2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نمط الخط وعرض الخط</a:t>
              </a:r>
            </a:p>
          </p:txBody>
        </p:sp>
      </p:grpSp>
      <p:sp>
        <p:nvSpPr>
          <p:cNvPr id="2"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B3154719-E359-A0C3-2F3F-67DFB4DDCB72}"/>
              </a:ext>
            </a:extLst>
          </p:cNvPr>
          <p:cNvSpPr txBox="1"/>
          <p:nvPr/>
        </p:nvSpPr>
        <p:spPr>
          <a:xfrm>
            <a:off x="2178333" y="974450"/>
            <a:ext cx="7802852" cy="830997"/>
          </a:xfrm>
          <a:prstGeom prst="rect">
            <a:avLst/>
          </a:prstGeom>
          <a:noFill/>
        </p:spPr>
        <p:txBody>
          <a:bodyPr wrap="square" rtlCol="0">
            <a:spAutoFit/>
          </a:bodyPr>
          <a:lstStyle/>
          <a:p>
            <a:pPr algn="ctr" rtl="1"/>
            <a:r>
              <a:rPr lang="ar-SY" sz="2400" b="1" dirty="0">
                <a:latin typeface="Calibri" panose="020F0502020204030204" pitchFamily="34" charset="0"/>
                <a:cs typeface="Calibri" panose="020F0502020204030204" pitchFamily="34" charset="0"/>
              </a:rPr>
              <a:t>تسمح لك خاصية </a:t>
            </a:r>
            <a:r>
              <a:rPr lang="ar-SY" sz="2400" b="1" dirty="0">
                <a:solidFill>
                  <a:srgbClr val="FAB74B"/>
                </a:solidFill>
                <a:latin typeface="Calibri" panose="020F0502020204030204" pitchFamily="34" charset="0"/>
                <a:cs typeface="Calibri" panose="020F0502020204030204" pitchFamily="34" charset="0"/>
              </a:rPr>
              <a:t>نمط الخط </a:t>
            </a:r>
            <a:r>
              <a:rPr lang="ar-SY" sz="2400" b="1" dirty="0">
                <a:latin typeface="Calibri" panose="020F0502020204030204" pitchFamily="34" charset="0"/>
                <a:cs typeface="Calibri" panose="020F0502020204030204" pitchFamily="34" charset="0"/>
              </a:rPr>
              <a:t>بإنشاء نص مائل. تتعدد قيم هذه الخاصية ما بين الخط عادي </a:t>
            </a:r>
            <a:r>
              <a:rPr lang="en-US" sz="2400" b="1" dirty="0">
                <a:latin typeface="Calibri" panose="020F0502020204030204" pitchFamily="34" charset="0"/>
                <a:cs typeface="Calibri" panose="020F0502020204030204" pitchFamily="34" charset="0"/>
              </a:rPr>
              <a:t> (normal)  </a:t>
            </a:r>
            <a:r>
              <a:rPr lang="ar-SY" sz="2400" b="1" dirty="0">
                <a:latin typeface="Calibri" panose="020F0502020204030204" pitchFamily="34" charset="0"/>
                <a:cs typeface="Calibri" panose="020F0502020204030204" pitchFamily="34" charset="0"/>
              </a:rPr>
              <a:t>أو مائل </a:t>
            </a:r>
            <a:r>
              <a:rPr lang="en-US" sz="2400" b="1" dirty="0">
                <a:latin typeface="Calibri" panose="020F0502020204030204" pitchFamily="34" charset="0"/>
                <a:cs typeface="Calibri" panose="020F0502020204030204" pitchFamily="34" charset="0"/>
              </a:rPr>
              <a:t>italic or oblique)</a:t>
            </a:r>
            <a:r>
              <a:rPr lang="ar-SA" sz="2400" b="1"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p:txBody>
      </p:sp>
      <p:sp>
        <p:nvSpPr>
          <p:cNvPr id="6" name="مربع نص 5">
            <a:extLst>
              <a:ext uri="{FF2B5EF4-FFF2-40B4-BE49-F238E27FC236}">
                <a16:creationId xmlns:a16="http://schemas.microsoft.com/office/drawing/2014/main" id="{2F865C44-5462-9AAC-DF45-DB6C04E06317}"/>
              </a:ext>
            </a:extLst>
          </p:cNvPr>
          <p:cNvSpPr txBox="1"/>
          <p:nvPr/>
        </p:nvSpPr>
        <p:spPr>
          <a:xfrm>
            <a:off x="423472" y="2776095"/>
            <a:ext cx="8780488" cy="3961982"/>
          </a:xfrm>
          <a:prstGeom prst="rect">
            <a:avLst/>
          </a:prstGeom>
          <a:noFill/>
        </p:spPr>
        <p:txBody>
          <a:bodyPr wrap="square">
            <a:spAutoFit/>
          </a:bodyPr>
          <a:lstStyle/>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h1</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green</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font-size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50px</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font-family</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Tahoma</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sans-serif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font-style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italic</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h2</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#ee82ee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font-size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120%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font-family</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Arial</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sans</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-serif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font-weight</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bold</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p</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rgb</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75</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250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font-family</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Verdana</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Times</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sans-serif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p:txBody>
      </p:sp>
      <p:sp>
        <p:nvSpPr>
          <p:cNvPr id="7"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87095A10-58E2-B548-E2BB-6B6DBF729D75}"/>
              </a:ext>
            </a:extLst>
          </p:cNvPr>
          <p:cNvSpPr txBox="1"/>
          <p:nvPr/>
        </p:nvSpPr>
        <p:spPr>
          <a:xfrm>
            <a:off x="796978" y="1875272"/>
            <a:ext cx="10807907" cy="830997"/>
          </a:xfrm>
          <a:prstGeom prst="rect">
            <a:avLst/>
          </a:prstGeom>
          <a:noFill/>
        </p:spPr>
        <p:txBody>
          <a:bodyPr wrap="square" rtlCol="0">
            <a:spAutoFit/>
          </a:bodyPr>
          <a:lstStyle/>
          <a:p>
            <a:pPr algn="ctr" rtl="1"/>
            <a:r>
              <a:rPr lang="ar-SY" sz="2400" b="1" dirty="0">
                <a:latin typeface="Calibri" panose="020F0502020204030204" pitchFamily="34" charset="0"/>
                <a:cs typeface="Calibri" panose="020F0502020204030204" pitchFamily="34" charset="0"/>
              </a:rPr>
              <a:t>تسمح لك خاصية </a:t>
            </a:r>
            <a:r>
              <a:rPr lang="ar-SY" sz="2400" b="1" dirty="0">
                <a:solidFill>
                  <a:srgbClr val="FAB74B"/>
                </a:solidFill>
                <a:latin typeface="Calibri" panose="020F0502020204030204" pitchFamily="34" charset="0"/>
                <a:cs typeface="Calibri" panose="020F0502020204030204" pitchFamily="34" charset="0"/>
              </a:rPr>
              <a:t>عرض الخط </a:t>
            </a:r>
            <a:r>
              <a:rPr lang="ar-SY" sz="2400" b="1" dirty="0">
                <a:latin typeface="Calibri" panose="020F0502020204030204" pitchFamily="34" charset="0"/>
                <a:cs typeface="Calibri" panose="020F0502020204030204" pitchFamily="34" charset="0"/>
              </a:rPr>
              <a:t>بإنشاء نص غامق، يوجد قيمتان لهذه الخاصية: غامق </a:t>
            </a:r>
            <a:r>
              <a:rPr lang="en-US" sz="2400" b="1" dirty="0">
                <a:latin typeface="Calibri" panose="020F0502020204030204" pitchFamily="34" charset="0"/>
                <a:cs typeface="Calibri" panose="020F0502020204030204" pitchFamily="34" charset="0"/>
              </a:rPr>
              <a:t>(bold)</a:t>
            </a:r>
            <a:r>
              <a:rPr lang="ar-SY" sz="2400" b="1" dirty="0">
                <a:latin typeface="Calibri" panose="020F0502020204030204" pitchFamily="34" charset="0"/>
                <a:cs typeface="Calibri" panose="020F0502020204030204" pitchFamily="34" charset="0"/>
              </a:rPr>
              <a:t> </a:t>
            </a:r>
            <a:endParaRPr lang="ar-SA" sz="2400" b="1" dirty="0">
              <a:latin typeface="Calibri" panose="020F0502020204030204" pitchFamily="34" charset="0"/>
              <a:cs typeface="Calibri" panose="020F0502020204030204" pitchFamily="34" charset="0"/>
            </a:endParaRPr>
          </a:p>
          <a:p>
            <a:pPr algn="ctr" rtl="1"/>
            <a:r>
              <a:rPr lang="ar-SY" sz="2400" b="1" dirty="0">
                <a:latin typeface="Calibri" panose="020F0502020204030204" pitchFamily="34" charset="0"/>
                <a:cs typeface="Calibri" panose="020F0502020204030204" pitchFamily="34" charset="0"/>
              </a:rPr>
              <a:t>أو عادي </a:t>
            </a:r>
            <a:r>
              <a:rPr lang="en-US" sz="2400" b="1" dirty="0">
                <a:latin typeface="Calibri" panose="020F0502020204030204" pitchFamily="34" charset="0"/>
                <a:cs typeface="Calibri" panose="020F0502020204030204" pitchFamily="34" charset="0"/>
              </a:rPr>
              <a:t>.(normal)</a:t>
            </a:r>
            <a:endParaRPr lang="ar-SY" sz="4800" b="1" dirty="0">
              <a:latin typeface="Calibri" panose="020F0502020204030204" pitchFamily="34" charset="0"/>
              <a:cs typeface="Calibri" panose="020F0502020204030204" pitchFamily="34" charset="0"/>
            </a:endParaRPr>
          </a:p>
        </p:txBody>
      </p:sp>
      <p:pic>
        <p:nvPicPr>
          <p:cNvPr id="8" name="صورة 7">
            <a:extLst>
              <a:ext uri="{FF2B5EF4-FFF2-40B4-BE49-F238E27FC236}">
                <a16:creationId xmlns:a16="http://schemas.microsoft.com/office/drawing/2014/main" id="{30165323-2AB7-9350-3217-17BB4BCAC944}"/>
              </a:ext>
            </a:extLst>
          </p:cNvPr>
          <p:cNvPicPr>
            <a:picLocks noChangeAspect="1"/>
          </p:cNvPicPr>
          <p:nvPr/>
        </p:nvPicPr>
        <p:blipFill>
          <a:blip r:embed="rId2"/>
          <a:stretch>
            <a:fillRect/>
          </a:stretch>
        </p:blipFill>
        <p:spPr>
          <a:xfrm>
            <a:off x="7488015" y="3096102"/>
            <a:ext cx="4185575" cy="2405882"/>
          </a:xfrm>
          <a:prstGeom prst="rect">
            <a:avLst/>
          </a:prstGeom>
        </p:spPr>
      </p:pic>
      <p:pic>
        <p:nvPicPr>
          <p:cNvPr id="9" name="صورة 8">
            <a:extLst>
              <a:ext uri="{FF2B5EF4-FFF2-40B4-BE49-F238E27FC236}">
                <a16:creationId xmlns:a16="http://schemas.microsoft.com/office/drawing/2014/main" id="{F9F7FDAD-5935-D359-5751-27AFF08AD495}"/>
              </a:ext>
            </a:extLst>
          </p:cNvPr>
          <p:cNvPicPr>
            <a:picLocks noChangeAspect="1"/>
          </p:cNvPicPr>
          <p:nvPr/>
        </p:nvPicPr>
        <p:blipFill>
          <a:blip r:embed="rId3">
            <a:clrChange>
              <a:clrFrom>
                <a:srgbClr val="FEF1D4"/>
              </a:clrFrom>
              <a:clrTo>
                <a:srgbClr val="FEF1D4">
                  <a:alpha val="0"/>
                </a:srgbClr>
              </a:clrTo>
            </a:clrChange>
          </a:blip>
          <a:stretch>
            <a:fillRect/>
          </a:stretch>
        </p:blipFill>
        <p:spPr>
          <a:xfrm>
            <a:off x="240579" y="1875272"/>
            <a:ext cx="1112798" cy="786827"/>
          </a:xfrm>
          <a:prstGeom prst="rect">
            <a:avLst/>
          </a:prstGeom>
        </p:spPr>
      </p:pic>
    </p:spTree>
    <p:extLst>
      <p:ext uri="{BB962C8B-B14F-4D97-AF65-F5344CB8AC3E}">
        <p14:creationId xmlns:p14="http://schemas.microsoft.com/office/powerpoint/2010/main" val="1054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25" autoRev="1" fill="hold">
                                          <p:stCondLst>
                                            <p:cond delay="0"/>
                                          </p:stCondLst>
                                        </p:cTn>
                                        <p:tgtEl>
                                          <p:spTgt spid="2"/>
                                        </p:tgtEl>
                                        <p:attrNameLst>
                                          <p:attrName>ppt_w</p:attrName>
                                        </p:attrNameLst>
                                      </p:cBhvr>
                                    </p:anim>
                                    <p:anim by="(#ppt_w*0.50)" calcmode="lin" valueType="num">
                                      <p:cBhvr>
                                        <p:cTn id="8" dur="125" decel="50000" autoRev="1" fill="hold">
                                          <p:stCondLst>
                                            <p:cond delay="0"/>
                                          </p:stCondLst>
                                        </p:cTn>
                                        <p:tgtEl>
                                          <p:spTgt spid="2"/>
                                        </p:tgtEl>
                                        <p:attrNameLst>
                                          <p:attrName>ppt_x</p:attrName>
                                        </p:attrNameLst>
                                      </p:cBhvr>
                                    </p:anim>
                                    <p:anim from="(-#ppt_h/2)" to="(#ppt_y)" calcmode="lin" valueType="num">
                                      <p:cBhvr>
                                        <p:cTn id="9" dur="250" fill="hold">
                                          <p:stCondLst>
                                            <p:cond delay="0"/>
                                          </p:stCondLst>
                                        </p:cTn>
                                        <p:tgtEl>
                                          <p:spTgt spid="2"/>
                                        </p:tgtEl>
                                        <p:attrNameLst>
                                          <p:attrName>ppt_y</p:attrName>
                                        </p:attrNameLst>
                                      </p:cBhvr>
                                    </p:anim>
                                    <p:animRot by="21600000">
                                      <p:cBhvr>
                                        <p:cTn id="10" dur="25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125" autoRev="1" fill="hold">
                                          <p:stCondLst>
                                            <p:cond delay="0"/>
                                          </p:stCondLst>
                                        </p:cTn>
                                        <p:tgtEl>
                                          <p:spTgt spid="7"/>
                                        </p:tgtEl>
                                        <p:attrNameLst>
                                          <p:attrName>ppt_w</p:attrName>
                                        </p:attrNameLst>
                                      </p:cBhvr>
                                    </p:anim>
                                    <p:anim by="(#ppt_w*0.50)" calcmode="lin" valueType="num">
                                      <p:cBhvr>
                                        <p:cTn id="16" dur="125" decel="50000" autoRev="1" fill="hold">
                                          <p:stCondLst>
                                            <p:cond delay="0"/>
                                          </p:stCondLst>
                                        </p:cTn>
                                        <p:tgtEl>
                                          <p:spTgt spid="7"/>
                                        </p:tgtEl>
                                        <p:attrNameLst>
                                          <p:attrName>ppt_x</p:attrName>
                                        </p:attrNameLst>
                                      </p:cBhvr>
                                    </p:anim>
                                    <p:anim from="(-#ppt_h/2)" to="(#ppt_y)" calcmode="lin" valueType="num">
                                      <p:cBhvr>
                                        <p:cTn id="17" dur="250" fill="hold">
                                          <p:stCondLst>
                                            <p:cond delay="0"/>
                                          </p:stCondLst>
                                        </p:cTn>
                                        <p:tgtEl>
                                          <p:spTgt spid="7"/>
                                        </p:tgtEl>
                                        <p:attrNameLst>
                                          <p:attrName>ppt_y</p:attrName>
                                        </p:attrNameLst>
                                      </p:cBhvr>
                                    </p:anim>
                                    <p:animRot by="21600000">
                                      <p:cBhvr>
                                        <p:cTn id="18" dur="2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زخرفة النص</a:t>
              </a:r>
            </a:p>
          </p:txBody>
        </p:sp>
      </p:grpSp>
      <p:sp>
        <p:nvSpPr>
          <p:cNvPr id="5"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2A41E4B8-889F-7F46-7D9E-35983ECF595A}"/>
              </a:ext>
            </a:extLst>
          </p:cNvPr>
          <p:cNvSpPr txBox="1"/>
          <p:nvPr/>
        </p:nvSpPr>
        <p:spPr>
          <a:xfrm>
            <a:off x="1513578" y="864105"/>
            <a:ext cx="8497746" cy="830997"/>
          </a:xfrm>
          <a:prstGeom prst="rect">
            <a:avLst/>
          </a:prstGeom>
          <a:noFill/>
        </p:spPr>
        <p:txBody>
          <a:bodyPr wrap="square" rtlCol="0">
            <a:spAutoFit/>
          </a:bodyPr>
          <a:lstStyle/>
          <a:p>
            <a:pPr algn="ctr" rtl="1"/>
            <a:r>
              <a:rPr lang="ar-SY" sz="2400" b="1" dirty="0">
                <a:latin typeface="Calibri" panose="020F0502020204030204" pitchFamily="34" charset="0"/>
                <a:cs typeface="Calibri" panose="020F0502020204030204" pitchFamily="34" charset="0"/>
              </a:rPr>
              <a:t>تسمح لك خاصية زخرفة النص بتطبيق العديد من</a:t>
            </a:r>
            <a:r>
              <a:rPr lang="en-US" sz="2400" b="1" dirty="0">
                <a:latin typeface="Calibri" panose="020F0502020204030204" pitchFamily="34" charset="0"/>
                <a:cs typeface="Calibri" panose="020F0502020204030204" pitchFamily="34" charset="0"/>
              </a:rPr>
              <a:t> </a:t>
            </a:r>
            <a:r>
              <a:rPr lang="ar-SY" sz="2400" b="1" dirty="0">
                <a:latin typeface="Calibri" panose="020F0502020204030204" pitchFamily="34" charset="0"/>
                <a:cs typeface="Calibri" panose="020F0502020204030204" pitchFamily="34" charset="0"/>
              </a:rPr>
              <a:t>التأثيرات على النص.</a:t>
            </a:r>
          </a:p>
          <a:p>
            <a:pPr algn="ctr" rtl="1"/>
            <a:r>
              <a:rPr lang="ar-SY" sz="2400" b="1" dirty="0">
                <a:latin typeface="Calibri" panose="020F0502020204030204" pitchFamily="34" charset="0"/>
                <a:cs typeface="Calibri" panose="020F0502020204030204" pitchFamily="34" charset="0"/>
              </a:rPr>
              <a:t>تأخذ هذه الخاصية القيم التالية:</a:t>
            </a:r>
          </a:p>
        </p:txBody>
      </p:sp>
      <p:grpSp>
        <p:nvGrpSpPr>
          <p:cNvPr id="9" name="مجموعة 8">
            <a:extLst>
              <a:ext uri="{FF2B5EF4-FFF2-40B4-BE49-F238E27FC236}">
                <a16:creationId xmlns:a16="http://schemas.microsoft.com/office/drawing/2014/main" id="{50721467-6D44-67E4-B852-9F17EA990A41}"/>
              </a:ext>
            </a:extLst>
          </p:cNvPr>
          <p:cNvGrpSpPr/>
          <p:nvPr/>
        </p:nvGrpSpPr>
        <p:grpSpPr>
          <a:xfrm>
            <a:off x="8956061" y="2406691"/>
            <a:ext cx="2496260" cy="977339"/>
            <a:chOff x="7716520" y="3068582"/>
            <a:chExt cx="2496260" cy="977339"/>
          </a:xfrm>
        </p:grpSpPr>
        <p:sp>
          <p:nvSpPr>
            <p:cNvPr id="10" name="قوس ممتلئ 9">
              <a:extLst>
                <a:ext uri="{FF2B5EF4-FFF2-40B4-BE49-F238E27FC236}">
                  <a16:creationId xmlns:a16="http://schemas.microsoft.com/office/drawing/2014/main" id="{06A0EC6C-A095-50DA-F08E-FF3872238824}"/>
                </a:ext>
              </a:extLst>
            </p:cNvPr>
            <p:cNvSpPr/>
            <p:nvPr/>
          </p:nvSpPr>
          <p:spPr>
            <a:xfrm>
              <a:off x="8914805" y="3068582"/>
              <a:ext cx="977339" cy="977339"/>
            </a:xfrm>
            <a:prstGeom prst="blockArc">
              <a:avLst>
                <a:gd name="adj1" fmla="val 10800000"/>
                <a:gd name="adj2" fmla="val 51856"/>
                <a:gd name="adj3" fmla="val 1665"/>
              </a:avLst>
            </a:prstGeom>
            <a:solidFill>
              <a:srgbClr val="95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cxnSp>
          <p:nvCxnSpPr>
            <p:cNvPr id="11" name="رابط مستقيم 10">
              <a:extLst>
                <a:ext uri="{FF2B5EF4-FFF2-40B4-BE49-F238E27FC236}">
                  <a16:creationId xmlns:a16="http://schemas.microsoft.com/office/drawing/2014/main" id="{D2A28F6F-7F59-4B23-DCD3-9A03F1FB52F4}"/>
                </a:ext>
              </a:extLst>
            </p:cNvPr>
            <p:cNvCxnSpPr/>
            <p:nvPr/>
          </p:nvCxnSpPr>
          <p:spPr>
            <a:xfrm>
              <a:off x="9875519" y="3557251"/>
              <a:ext cx="337261" cy="0"/>
            </a:xfrm>
            <a:prstGeom prst="line">
              <a:avLst/>
            </a:prstGeom>
            <a:ln w="19050">
              <a:solidFill>
                <a:srgbClr val="959F9C"/>
              </a:solidFill>
            </a:ln>
          </p:spPr>
          <p:style>
            <a:lnRef idx="1">
              <a:schemeClr val="accent1"/>
            </a:lnRef>
            <a:fillRef idx="0">
              <a:schemeClr val="accent1"/>
            </a:fillRef>
            <a:effectRef idx="0">
              <a:schemeClr val="accent1"/>
            </a:effectRef>
            <a:fontRef idx="minor">
              <a:schemeClr val="tx1"/>
            </a:fontRef>
          </p:style>
        </p:cxnSp>
        <p:grpSp>
          <p:nvGrpSpPr>
            <p:cNvPr id="12" name="مجموعة 11">
              <a:extLst>
                <a:ext uri="{FF2B5EF4-FFF2-40B4-BE49-F238E27FC236}">
                  <a16:creationId xmlns:a16="http://schemas.microsoft.com/office/drawing/2014/main" id="{C95B9155-09F4-B4F4-3A74-B9D5B7489709}"/>
                </a:ext>
              </a:extLst>
            </p:cNvPr>
            <p:cNvGrpSpPr/>
            <p:nvPr/>
          </p:nvGrpSpPr>
          <p:grpSpPr>
            <a:xfrm>
              <a:off x="7716520" y="3389881"/>
              <a:ext cx="1213717" cy="330879"/>
              <a:chOff x="7716520" y="3389881"/>
              <a:chExt cx="1213717" cy="330879"/>
            </a:xfrm>
          </p:grpSpPr>
          <p:cxnSp>
            <p:nvCxnSpPr>
              <p:cNvPr id="13" name="رابط مستقيم 12">
                <a:extLst>
                  <a:ext uri="{FF2B5EF4-FFF2-40B4-BE49-F238E27FC236}">
                    <a16:creationId xmlns:a16="http://schemas.microsoft.com/office/drawing/2014/main" id="{9E05E736-71A9-9C50-981B-AA349CDF7030}"/>
                  </a:ext>
                </a:extLst>
              </p:cNvPr>
              <p:cNvCxnSpPr>
                <a:cxnSpLocks/>
              </p:cNvCxnSpPr>
              <p:nvPr/>
            </p:nvCxnSpPr>
            <p:spPr>
              <a:xfrm>
                <a:off x="7716520" y="3555320"/>
                <a:ext cx="1213717" cy="0"/>
              </a:xfrm>
              <a:prstGeom prst="line">
                <a:avLst/>
              </a:prstGeom>
              <a:ln w="19050">
                <a:solidFill>
                  <a:srgbClr val="959F9C"/>
                </a:solidFill>
              </a:ln>
            </p:spPr>
            <p:style>
              <a:lnRef idx="1">
                <a:schemeClr val="accent1"/>
              </a:lnRef>
              <a:fillRef idx="0">
                <a:schemeClr val="accent1"/>
              </a:fillRef>
              <a:effectRef idx="0">
                <a:schemeClr val="accent1"/>
              </a:effectRef>
              <a:fontRef idx="minor">
                <a:schemeClr val="tx1"/>
              </a:fontRef>
            </p:style>
          </p:cxnSp>
          <p:pic>
            <p:nvPicPr>
              <p:cNvPr id="17" name="رسم 16" descr="علامة إقحام إلى اليسار خطوط عريضة">
                <a:extLst>
                  <a:ext uri="{FF2B5EF4-FFF2-40B4-BE49-F238E27FC236}">
                    <a16:creationId xmlns:a16="http://schemas.microsoft.com/office/drawing/2014/main" id="{4B0341DE-3149-B68A-5768-75C3557830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7939" y="3389881"/>
                <a:ext cx="330879" cy="330879"/>
              </a:xfrm>
              <a:prstGeom prst="rect">
                <a:avLst/>
              </a:prstGeom>
            </p:spPr>
          </p:pic>
        </p:grpSp>
      </p:grpSp>
      <p:grpSp>
        <p:nvGrpSpPr>
          <p:cNvPr id="18" name="مجموعة 17">
            <a:extLst>
              <a:ext uri="{FF2B5EF4-FFF2-40B4-BE49-F238E27FC236}">
                <a16:creationId xmlns:a16="http://schemas.microsoft.com/office/drawing/2014/main" id="{B499EE88-B328-27C2-F7F0-13C97D4C5DF9}"/>
              </a:ext>
            </a:extLst>
          </p:cNvPr>
          <p:cNvGrpSpPr/>
          <p:nvPr/>
        </p:nvGrpSpPr>
        <p:grpSpPr>
          <a:xfrm>
            <a:off x="9903874" y="3350248"/>
            <a:ext cx="1478280" cy="1504741"/>
            <a:chOff x="8664333" y="4012139"/>
            <a:chExt cx="1478280" cy="1504741"/>
          </a:xfrm>
        </p:grpSpPr>
        <p:sp>
          <p:nvSpPr>
            <p:cNvPr id="19" name="مستطيل 18">
              <a:extLst>
                <a:ext uri="{FF2B5EF4-FFF2-40B4-BE49-F238E27FC236}">
                  <a16:creationId xmlns:a16="http://schemas.microsoft.com/office/drawing/2014/main" id="{3F3566A0-FFED-D386-229C-50FF94ECCEDE}"/>
                </a:ext>
              </a:extLst>
            </p:cNvPr>
            <p:cNvSpPr/>
            <p:nvPr/>
          </p:nvSpPr>
          <p:spPr>
            <a:xfrm>
              <a:off x="8664333" y="4012139"/>
              <a:ext cx="1478280" cy="398440"/>
            </a:xfrm>
            <a:prstGeom prst="rect">
              <a:avLst/>
            </a:prstGeom>
            <a:solidFill>
              <a:srgbClr val="81CDD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2A2828"/>
                  </a:solidFill>
                  <a:effectLst/>
                  <a:uLnTx/>
                  <a:uFillTx/>
                  <a:latin typeface="Calibri-Bold"/>
                  <a:ea typeface="+mn-ea"/>
                  <a:cs typeface="Calibri"/>
                  <a:sym typeface="Arial"/>
                </a:rPr>
                <a:t>none</a:t>
              </a:r>
            </a:p>
          </p:txBody>
        </p:sp>
        <p:sp>
          <p:nvSpPr>
            <p:cNvPr id="20" name="مستطيل 19">
              <a:extLst>
                <a:ext uri="{FF2B5EF4-FFF2-40B4-BE49-F238E27FC236}">
                  <a16:creationId xmlns:a16="http://schemas.microsoft.com/office/drawing/2014/main" id="{9D020404-C1EC-F70B-A243-F701274AEDD6}"/>
                </a:ext>
              </a:extLst>
            </p:cNvPr>
            <p:cNvSpPr/>
            <p:nvPr/>
          </p:nvSpPr>
          <p:spPr>
            <a:xfrm>
              <a:off x="8664333" y="4472940"/>
              <a:ext cx="1478280" cy="1043940"/>
            </a:xfrm>
            <a:prstGeom prst="rect">
              <a:avLst/>
            </a:prstGeom>
            <a:solidFill>
              <a:schemeClr val="bg1">
                <a:lumMod val="95000"/>
              </a:schemeClr>
            </a:solidFill>
            <a:ln>
              <a:noFill/>
            </a:ln>
            <a:effectLst>
              <a:outerShdw dist="50800" dir="5400000" algn="t" rotWithShape="0">
                <a:srgbClr val="E4E7E3"/>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b="1" i="0" u="none" strike="noStrike" kern="0" cap="none" spc="0" normalizeH="0" baseline="0" noProof="0" dirty="0">
                  <a:ln>
                    <a:noFill/>
                  </a:ln>
                  <a:solidFill>
                    <a:srgbClr val="2A2828"/>
                  </a:solidFill>
                  <a:effectLst/>
                  <a:uLnTx/>
                  <a:uFillTx/>
                  <a:latin typeface="Calibri-Bold"/>
                  <a:ea typeface="+mn-ea"/>
                  <a:cs typeface="Calibri"/>
                  <a:sym typeface="Arial"/>
                </a:rPr>
                <a:t>إزالة أي زخرفة تم تطبيقها</a:t>
              </a:r>
              <a:endParaRPr kumimoji="0" lang="en-US" b="1" i="0" u="none" strike="noStrike" kern="0" cap="none" spc="0" normalizeH="0" baseline="0" noProof="0" dirty="0">
                <a:ln>
                  <a:noFill/>
                </a:ln>
                <a:solidFill>
                  <a:srgbClr val="2A2828"/>
                </a:solidFill>
                <a:effectLst/>
                <a:uLnTx/>
                <a:uFillTx/>
                <a:latin typeface="Calibri-Bold"/>
                <a:ea typeface="+mn-ea"/>
                <a:cs typeface="Calibri"/>
                <a:sym typeface="Arial"/>
              </a:endParaRPr>
            </a:p>
          </p:txBody>
        </p:sp>
      </p:grpSp>
      <p:sp>
        <p:nvSpPr>
          <p:cNvPr id="21" name="مربع نص 20">
            <a:extLst>
              <a:ext uri="{FF2B5EF4-FFF2-40B4-BE49-F238E27FC236}">
                <a16:creationId xmlns:a16="http://schemas.microsoft.com/office/drawing/2014/main" id="{D74EA85A-1669-80F2-A99B-328174EA2042}"/>
              </a:ext>
            </a:extLst>
          </p:cNvPr>
          <p:cNvSpPr txBox="1"/>
          <p:nvPr/>
        </p:nvSpPr>
        <p:spPr>
          <a:xfrm>
            <a:off x="10595765" y="2412198"/>
            <a:ext cx="319318" cy="769441"/>
          </a:xfrm>
          <a:prstGeom prst="rect">
            <a:avLst/>
          </a:prstGeom>
          <a:noFill/>
        </p:spPr>
        <p:txBody>
          <a:bodyPr wrap="none" rtlCol="1">
            <a:spAutoFit/>
          </a:bodyPr>
          <a:lstStyle/>
          <a:p>
            <a:r>
              <a:rPr lang="ar-EG" sz="4400" b="1" dirty="0">
                <a:solidFill>
                  <a:srgbClr val="81CDD8"/>
                </a:solidFill>
                <a:cs typeface="B Arabic Style" panose="00000400000000000000" pitchFamily="2" charset="-78"/>
              </a:rPr>
              <a:t>1</a:t>
            </a:r>
          </a:p>
        </p:txBody>
      </p:sp>
      <p:grpSp>
        <p:nvGrpSpPr>
          <p:cNvPr id="25" name="مجموعة 24">
            <a:extLst>
              <a:ext uri="{FF2B5EF4-FFF2-40B4-BE49-F238E27FC236}">
                <a16:creationId xmlns:a16="http://schemas.microsoft.com/office/drawing/2014/main" id="{A9357005-BFAC-3D84-6C90-E9DA4BE7CC32}"/>
              </a:ext>
            </a:extLst>
          </p:cNvPr>
          <p:cNvGrpSpPr/>
          <p:nvPr/>
        </p:nvGrpSpPr>
        <p:grpSpPr>
          <a:xfrm>
            <a:off x="6795869" y="2406691"/>
            <a:ext cx="2175624" cy="977339"/>
            <a:chOff x="7716520" y="3068582"/>
            <a:chExt cx="2175624" cy="977339"/>
          </a:xfrm>
        </p:grpSpPr>
        <p:sp>
          <p:nvSpPr>
            <p:cNvPr id="26" name="قوس ممتلئ 25">
              <a:extLst>
                <a:ext uri="{FF2B5EF4-FFF2-40B4-BE49-F238E27FC236}">
                  <a16:creationId xmlns:a16="http://schemas.microsoft.com/office/drawing/2014/main" id="{E06B3B2A-9494-F8CF-6C6D-F2E58244EA89}"/>
                </a:ext>
              </a:extLst>
            </p:cNvPr>
            <p:cNvSpPr/>
            <p:nvPr/>
          </p:nvSpPr>
          <p:spPr>
            <a:xfrm>
              <a:off x="8914805" y="3068582"/>
              <a:ext cx="977339" cy="977339"/>
            </a:xfrm>
            <a:prstGeom prst="blockArc">
              <a:avLst>
                <a:gd name="adj1" fmla="val 10800000"/>
                <a:gd name="adj2" fmla="val 51856"/>
                <a:gd name="adj3" fmla="val 1665"/>
              </a:avLst>
            </a:prstGeom>
            <a:solidFill>
              <a:srgbClr val="95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grpSp>
          <p:nvGrpSpPr>
            <p:cNvPr id="27" name="مجموعة 26">
              <a:extLst>
                <a:ext uri="{FF2B5EF4-FFF2-40B4-BE49-F238E27FC236}">
                  <a16:creationId xmlns:a16="http://schemas.microsoft.com/office/drawing/2014/main" id="{7DD3C091-2A61-7D13-644D-30299299CB30}"/>
                </a:ext>
              </a:extLst>
            </p:cNvPr>
            <p:cNvGrpSpPr/>
            <p:nvPr/>
          </p:nvGrpSpPr>
          <p:grpSpPr>
            <a:xfrm>
              <a:off x="7716520" y="3389881"/>
              <a:ext cx="1213717" cy="330879"/>
              <a:chOff x="7716520" y="3389881"/>
              <a:chExt cx="1213717" cy="330879"/>
            </a:xfrm>
          </p:grpSpPr>
          <p:cxnSp>
            <p:nvCxnSpPr>
              <p:cNvPr id="28" name="رابط مستقيم 27">
                <a:extLst>
                  <a:ext uri="{FF2B5EF4-FFF2-40B4-BE49-F238E27FC236}">
                    <a16:creationId xmlns:a16="http://schemas.microsoft.com/office/drawing/2014/main" id="{52092A99-A289-683F-D2D7-A0E757C15555}"/>
                  </a:ext>
                </a:extLst>
              </p:cNvPr>
              <p:cNvCxnSpPr>
                <a:cxnSpLocks/>
              </p:cNvCxnSpPr>
              <p:nvPr/>
            </p:nvCxnSpPr>
            <p:spPr>
              <a:xfrm>
                <a:off x="7716520" y="3555320"/>
                <a:ext cx="1213717" cy="0"/>
              </a:xfrm>
              <a:prstGeom prst="line">
                <a:avLst/>
              </a:prstGeom>
              <a:ln w="19050">
                <a:solidFill>
                  <a:srgbClr val="959F9C"/>
                </a:solidFill>
              </a:ln>
            </p:spPr>
            <p:style>
              <a:lnRef idx="1">
                <a:schemeClr val="accent1"/>
              </a:lnRef>
              <a:fillRef idx="0">
                <a:schemeClr val="accent1"/>
              </a:fillRef>
              <a:effectRef idx="0">
                <a:schemeClr val="accent1"/>
              </a:effectRef>
              <a:fontRef idx="minor">
                <a:schemeClr val="tx1"/>
              </a:fontRef>
            </p:style>
          </p:cxnSp>
          <p:pic>
            <p:nvPicPr>
              <p:cNvPr id="29" name="رسم 28" descr="علامة إقحام إلى اليسار خطوط عريضة">
                <a:extLst>
                  <a:ext uri="{FF2B5EF4-FFF2-40B4-BE49-F238E27FC236}">
                    <a16:creationId xmlns:a16="http://schemas.microsoft.com/office/drawing/2014/main" id="{09A40B3D-8E95-7395-B8C7-137951979F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7939" y="3389881"/>
                <a:ext cx="330879" cy="330879"/>
              </a:xfrm>
              <a:prstGeom prst="rect">
                <a:avLst/>
              </a:prstGeom>
            </p:spPr>
          </p:pic>
        </p:grpSp>
      </p:grpSp>
      <p:grpSp>
        <p:nvGrpSpPr>
          <p:cNvPr id="30" name="مجموعة 29">
            <a:extLst>
              <a:ext uri="{FF2B5EF4-FFF2-40B4-BE49-F238E27FC236}">
                <a16:creationId xmlns:a16="http://schemas.microsoft.com/office/drawing/2014/main" id="{2D3C449D-43D8-26E8-2A64-440E3120F393}"/>
              </a:ext>
            </a:extLst>
          </p:cNvPr>
          <p:cNvGrpSpPr/>
          <p:nvPr/>
        </p:nvGrpSpPr>
        <p:grpSpPr>
          <a:xfrm>
            <a:off x="7743682" y="3350248"/>
            <a:ext cx="1478280" cy="1504741"/>
            <a:chOff x="8664333" y="4012139"/>
            <a:chExt cx="1478280" cy="1504741"/>
          </a:xfrm>
        </p:grpSpPr>
        <p:sp>
          <p:nvSpPr>
            <p:cNvPr id="31" name="مستطيل 30">
              <a:extLst>
                <a:ext uri="{FF2B5EF4-FFF2-40B4-BE49-F238E27FC236}">
                  <a16:creationId xmlns:a16="http://schemas.microsoft.com/office/drawing/2014/main" id="{0978FFD5-9F69-82F8-45D8-98A5E1C166B9}"/>
                </a:ext>
              </a:extLst>
            </p:cNvPr>
            <p:cNvSpPr/>
            <p:nvPr/>
          </p:nvSpPr>
          <p:spPr>
            <a:xfrm>
              <a:off x="8664333" y="4012139"/>
              <a:ext cx="1478280" cy="398440"/>
            </a:xfrm>
            <a:prstGeom prst="rect">
              <a:avLst/>
            </a:prstGeom>
            <a:solidFill>
              <a:srgbClr val="64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2A2828"/>
                  </a:solidFill>
                  <a:effectLst/>
                  <a:uLnTx/>
                  <a:uFillTx/>
                  <a:latin typeface="Calibri-Bold"/>
                  <a:ea typeface="+mn-ea"/>
                  <a:cs typeface="Calibri"/>
                  <a:sym typeface="Arial"/>
                </a:rPr>
                <a:t>underline</a:t>
              </a:r>
            </a:p>
          </p:txBody>
        </p:sp>
        <p:sp>
          <p:nvSpPr>
            <p:cNvPr id="32" name="مستطيل 31">
              <a:extLst>
                <a:ext uri="{FF2B5EF4-FFF2-40B4-BE49-F238E27FC236}">
                  <a16:creationId xmlns:a16="http://schemas.microsoft.com/office/drawing/2014/main" id="{B60FA3FE-00D5-40AE-C292-672D66A4771C}"/>
                </a:ext>
              </a:extLst>
            </p:cNvPr>
            <p:cNvSpPr/>
            <p:nvPr/>
          </p:nvSpPr>
          <p:spPr>
            <a:xfrm>
              <a:off x="8664333" y="4472940"/>
              <a:ext cx="1478280" cy="1043940"/>
            </a:xfrm>
            <a:prstGeom prst="rect">
              <a:avLst/>
            </a:prstGeom>
            <a:solidFill>
              <a:schemeClr val="bg1">
                <a:lumMod val="95000"/>
              </a:schemeClr>
            </a:solidFill>
            <a:ln>
              <a:noFill/>
            </a:ln>
            <a:effectLst>
              <a:outerShdw dist="50800" dir="5400000" algn="t" rotWithShape="0">
                <a:srgbClr val="E4E7E3"/>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b="1" i="0" u="none" strike="noStrike" kern="0" cap="none" spc="0" normalizeH="0" baseline="0" noProof="0" dirty="0">
                  <a:ln>
                    <a:noFill/>
                  </a:ln>
                  <a:solidFill>
                    <a:srgbClr val="2A2828"/>
                  </a:solidFill>
                  <a:effectLst/>
                  <a:uLnTx/>
                  <a:uFillTx/>
                  <a:latin typeface="Calibri-Bold"/>
                  <a:ea typeface="+mn-ea"/>
                  <a:cs typeface="Calibri"/>
                  <a:sym typeface="Arial"/>
                </a:rPr>
                <a:t>إضافة خط أسفل النص</a:t>
              </a:r>
              <a:endParaRPr kumimoji="0" lang="en-US" b="1" i="0" u="none" strike="noStrike" kern="0" cap="none" spc="0" normalizeH="0" baseline="0" noProof="0" dirty="0">
                <a:ln>
                  <a:noFill/>
                </a:ln>
                <a:solidFill>
                  <a:srgbClr val="2A2828"/>
                </a:solidFill>
                <a:effectLst/>
                <a:uLnTx/>
                <a:uFillTx/>
                <a:latin typeface="Calibri-Bold"/>
                <a:ea typeface="+mn-ea"/>
                <a:cs typeface="Calibri"/>
                <a:sym typeface="Arial"/>
              </a:endParaRPr>
            </a:p>
          </p:txBody>
        </p:sp>
      </p:grpSp>
      <p:sp>
        <p:nvSpPr>
          <p:cNvPr id="33" name="مربع نص 32">
            <a:extLst>
              <a:ext uri="{FF2B5EF4-FFF2-40B4-BE49-F238E27FC236}">
                <a16:creationId xmlns:a16="http://schemas.microsoft.com/office/drawing/2014/main" id="{A2E8EEDA-9D86-4084-FAAC-F52CB865109F}"/>
              </a:ext>
            </a:extLst>
          </p:cNvPr>
          <p:cNvSpPr txBox="1"/>
          <p:nvPr/>
        </p:nvSpPr>
        <p:spPr>
          <a:xfrm>
            <a:off x="8387178" y="2436934"/>
            <a:ext cx="348173" cy="769441"/>
          </a:xfrm>
          <a:prstGeom prst="rect">
            <a:avLst/>
          </a:prstGeom>
          <a:noFill/>
        </p:spPr>
        <p:txBody>
          <a:bodyPr wrap="none" rtlCol="1">
            <a:spAutoFit/>
          </a:bodyPr>
          <a:lstStyle/>
          <a:p>
            <a:r>
              <a:rPr lang="ar-EG" sz="4400" b="1" dirty="0">
                <a:solidFill>
                  <a:srgbClr val="64516E"/>
                </a:solidFill>
                <a:cs typeface="B Arabic Style" panose="00000400000000000000" pitchFamily="2" charset="-78"/>
              </a:rPr>
              <a:t>2</a:t>
            </a:r>
          </a:p>
        </p:txBody>
      </p:sp>
      <p:grpSp>
        <p:nvGrpSpPr>
          <p:cNvPr id="37" name="مجموعة 36">
            <a:extLst>
              <a:ext uri="{FF2B5EF4-FFF2-40B4-BE49-F238E27FC236}">
                <a16:creationId xmlns:a16="http://schemas.microsoft.com/office/drawing/2014/main" id="{F14F163C-B1F3-5ABC-2E9E-B4C0477A5E9D}"/>
              </a:ext>
            </a:extLst>
          </p:cNvPr>
          <p:cNvGrpSpPr/>
          <p:nvPr/>
        </p:nvGrpSpPr>
        <p:grpSpPr>
          <a:xfrm>
            <a:off x="4635677" y="2406691"/>
            <a:ext cx="2175624" cy="977339"/>
            <a:chOff x="7716520" y="3068582"/>
            <a:chExt cx="2175624" cy="977339"/>
          </a:xfrm>
        </p:grpSpPr>
        <p:sp>
          <p:nvSpPr>
            <p:cNvPr id="38" name="قوس ممتلئ 37">
              <a:extLst>
                <a:ext uri="{FF2B5EF4-FFF2-40B4-BE49-F238E27FC236}">
                  <a16:creationId xmlns:a16="http://schemas.microsoft.com/office/drawing/2014/main" id="{6726B9A8-6401-4400-5C14-198D325DB1CF}"/>
                </a:ext>
              </a:extLst>
            </p:cNvPr>
            <p:cNvSpPr/>
            <p:nvPr/>
          </p:nvSpPr>
          <p:spPr>
            <a:xfrm>
              <a:off x="8914805" y="3068582"/>
              <a:ext cx="977339" cy="977339"/>
            </a:xfrm>
            <a:prstGeom prst="blockArc">
              <a:avLst>
                <a:gd name="adj1" fmla="val 10800000"/>
                <a:gd name="adj2" fmla="val 51856"/>
                <a:gd name="adj3" fmla="val 1665"/>
              </a:avLst>
            </a:prstGeom>
            <a:solidFill>
              <a:srgbClr val="95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grpSp>
          <p:nvGrpSpPr>
            <p:cNvPr id="39" name="مجموعة 38">
              <a:extLst>
                <a:ext uri="{FF2B5EF4-FFF2-40B4-BE49-F238E27FC236}">
                  <a16:creationId xmlns:a16="http://schemas.microsoft.com/office/drawing/2014/main" id="{103C4F49-42C9-ACAF-5396-101956329231}"/>
                </a:ext>
              </a:extLst>
            </p:cNvPr>
            <p:cNvGrpSpPr/>
            <p:nvPr/>
          </p:nvGrpSpPr>
          <p:grpSpPr>
            <a:xfrm>
              <a:off x="7716520" y="3389881"/>
              <a:ext cx="1213717" cy="330879"/>
              <a:chOff x="7716520" y="3389881"/>
              <a:chExt cx="1213717" cy="330879"/>
            </a:xfrm>
          </p:grpSpPr>
          <p:cxnSp>
            <p:nvCxnSpPr>
              <p:cNvPr id="40" name="رابط مستقيم 39">
                <a:extLst>
                  <a:ext uri="{FF2B5EF4-FFF2-40B4-BE49-F238E27FC236}">
                    <a16:creationId xmlns:a16="http://schemas.microsoft.com/office/drawing/2014/main" id="{9E01E407-6EAA-1FCD-F1DF-468289D34189}"/>
                  </a:ext>
                </a:extLst>
              </p:cNvPr>
              <p:cNvCxnSpPr>
                <a:cxnSpLocks/>
              </p:cNvCxnSpPr>
              <p:nvPr/>
            </p:nvCxnSpPr>
            <p:spPr>
              <a:xfrm>
                <a:off x="7716520" y="3555320"/>
                <a:ext cx="1213717" cy="0"/>
              </a:xfrm>
              <a:prstGeom prst="line">
                <a:avLst/>
              </a:prstGeom>
              <a:ln w="19050">
                <a:solidFill>
                  <a:srgbClr val="959F9C"/>
                </a:solidFill>
              </a:ln>
            </p:spPr>
            <p:style>
              <a:lnRef idx="1">
                <a:schemeClr val="accent1"/>
              </a:lnRef>
              <a:fillRef idx="0">
                <a:schemeClr val="accent1"/>
              </a:fillRef>
              <a:effectRef idx="0">
                <a:schemeClr val="accent1"/>
              </a:effectRef>
              <a:fontRef idx="minor">
                <a:schemeClr val="tx1"/>
              </a:fontRef>
            </p:style>
          </p:cxnSp>
          <p:pic>
            <p:nvPicPr>
              <p:cNvPr id="41" name="رسم 40" descr="علامة إقحام إلى اليسار خطوط عريضة">
                <a:extLst>
                  <a:ext uri="{FF2B5EF4-FFF2-40B4-BE49-F238E27FC236}">
                    <a16:creationId xmlns:a16="http://schemas.microsoft.com/office/drawing/2014/main" id="{04B16FCA-4B6F-5908-808E-E67B5D29FE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7939" y="3389881"/>
                <a:ext cx="330879" cy="330879"/>
              </a:xfrm>
              <a:prstGeom prst="rect">
                <a:avLst/>
              </a:prstGeom>
            </p:spPr>
          </p:pic>
        </p:grpSp>
      </p:grpSp>
      <p:grpSp>
        <p:nvGrpSpPr>
          <p:cNvPr id="42" name="مجموعة 41">
            <a:extLst>
              <a:ext uri="{FF2B5EF4-FFF2-40B4-BE49-F238E27FC236}">
                <a16:creationId xmlns:a16="http://schemas.microsoft.com/office/drawing/2014/main" id="{235D7C38-D8A8-80FB-24B8-6B922B032F34}"/>
              </a:ext>
            </a:extLst>
          </p:cNvPr>
          <p:cNvGrpSpPr/>
          <p:nvPr/>
        </p:nvGrpSpPr>
        <p:grpSpPr>
          <a:xfrm>
            <a:off x="5583490" y="3350248"/>
            <a:ext cx="1478280" cy="1504741"/>
            <a:chOff x="8664333" y="4012139"/>
            <a:chExt cx="1478280" cy="1504741"/>
          </a:xfrm>
        </p:grpSpPr>
        <p:sp>
          <p:nvSpPr>
            <p:cNvPr id="43" name="مستطيل 42">
              <a:extLst>
                <a:ext uri="{FF2B5EF4-FFF2-40B4-BE49-F238E27FC236}">
                  <a16:creationId xmlns:a16="http://schemas.microsoft.com/office/drawing/2014/main" id="{8514962F-A4A6-FED2-62EE-7E4E6E90D04D}"/>
                </a:ext>
              </a:extLst>
            </p:cNvPr>
            <p:cNvSpPr/>
            <p:nvPr/>
          </p:nvSpPr>
          <p:spPr>
            <a:xfrm>
              <a:off x="8664333" y="4012139"/>
              <a:ext cx="1478280" cy="398440"/>
            </a:xfrm>
            <a:prstGeom prst="rect">
              <a:avLst/>
            </a:prstGeom>
            <a:solidFill>
              <a:srgbClr val="6DB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2A2828"/>
                  </a:solidFill>
                  <a:effectLst/>
                  <a:uLnTx/>
                  <a:uFillTx/>
                  <a:latin typeface="Calibri-Bold"/>
                  <a:ea typeface="+mn-ea"/>
                  <a:cs typeface="Calibri"/>
                  <a:sym typeface="Arial"/>
                </a:rPr>
                <a:t>overline</a:t>
              </a:r>
            </a:p>
          </p:txBody>
        </p:sp>
        <p:sp>
          <p:nvSpPr>
            <p:cNvPr id="44" name="مستطيل 43">
              <a:extLst>
                <a:ext uri="{FF2B5EF4-FFF2-40B4-BE49-F238E27FC236}">
                  <a16:creationId xmlns:a16="http://schemas.microsoft.com/office/drawing/2014/main" id="{A6776756-076F-2451-D8A2-F4641F778DE9}"/>
                </a:ext>
              </a:extLst>
            </p:cNvPr>
            <p:cNvSpPr/>
            <p:nvPr/>
          </p:nvSpPr>
          <p:spPr>
            <a:xfrm>
              <a:off x="8664333" y="4472940"/>
              <a:ext cx="1478280" cy="1043940"/>
            </a:xfrm>
            <a:prstGeom prst="rect">
              <a:avLst/>
            </a:prstGeom>
            <a:solidFill>
              <a:schemeClr val="bg1">
                <a:lumMod val="95000"/>
              </a:schemeClr>
            </a:solidFill>
            <a:ln>
              <a:noFill/>
            </a:ln>
            <a:effectLst>
              <a:outerShdw dist="50800" dir="5400000" algn="t" rotWithShape="0">
                <a:srgbClr val="E4E7E3"/>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b="1" i="0" u="none" strike="noStrike" kern="0" cap="none" spc="0" normalizeH="0" baseline="0" noProof="0" dirty="0">
                  <a:ln>
                    <a:noFill/>
                  </a:ln>
                  <a:solidFill>
                    <a:srgbClr val="2A2828"/>
                  </a:solidFill>
                  <a:effectLst/>
                  <a:uLnTx/>
                  <a:uFillTx/>
                  <a:latin typeface="Calibri-Bold"/>
                  <a:ea typeface="+mn-ea"/>
                  <a:cs typeface="Calibri"/>
                  <a:sym typeface="Arial"/>
                </a:rPr>
                <a:t>إضافة خط أعلى النص</a:t>
              </a:r>
              <a:endParaRPr kumimoji="0" lang="en-US" b="1" i="0" u="none" strike="noStrike" kern="0" cap="none" spc="0" normalizeH="0" baseline="0" noProof="0" dirty="0">
                <a:ln>
                  <a:noFill/>
                </a:ln>
                <a:solidFill>
                  <a:srgbClr val="2A2828"/>
                </a:solidFill>
                <a:effectLst/>
                <a:uLnTx/>
                <a:uFillTx/>
                <a:latin typeface="Calibri-Bold"/>
                <a:ea typeface="+mn-ea"/>
                <a:cs typeface="Calibri"/>
                <a:sym typeface="Arial"/>
              </a:endParaRPr>
            </a:p>
          </p:txBody>
        </p:sp>
      </p:grpSp>
      <p:sp>
        <p:nvSpPr>
          <p:cNvPr id="45" name="مربع نص 44">
            <a:extLst>
              <a:ext uri="{FF2B5EF4-FFF2-40B4-BE49-F238E27FC236}">
                <a16:creationId xmlns:a16="http://schemas.microsoft.com/office/drawing/2014/main" id="{DECC26DF-5649-AC53-91A7-8E281B6FEDE4}"/>
              </a:ext>
            </a:extLst>
          </p:cNvPr>
          <p:cNvSpPr txBox="1"/>
          <p:nvPr/>
        </p:nvSpPr>
        <p:spPr>
          <a:xfrm>
            <a:off x="6194013" y="2493749"/>
            <a:ext cx="377027" cy="769441"/>
          </a:xfrm>
          <a:prstGeom prst="rect">
            <a:avLst/>
          </a:prstGeom>
          <a:noFill/>
        </p:spPr>
        <p:txBody>
          <a:bodyPr wrap="none" rtlCol="1">
            <a:spAutoFit/>
          </a:bodyPr>
          <a:lstStyle/>
          <a:p>
            <a:r>
              <a:rPr lang="ar-EG" sz="4400" b="1" dirty="0">
                <a:solidFill>
                  <a:srgbClr val="6DBAA4"/>
                </a:solidFill>
                <a:cs typeface="B Arabic Style" panose="00000400000000000000" pitchFamily="2" charset="-78"/>
              </a:rPr>
              <a:t>3</a:t>
            </a:r>
          </a:p>
        </p:txBody>
      </p:sp>
      <p:grpSp>
        <p:nvGrpSpPr>
          <p:cNvPr id="49" name="مجموعة 48">
            <a:extLst>
              <a:ext uri="{FF2B5EF4-FFF2-40B4-BE49-F238E27FC236}">
                <a16:creationId xmlns:a16="http://schemas.microsoft.com/office/drawing/2014/main" id="{3DAD51B6-18C9-BB37-E1BC-C2AE61EE8AB6}"/>
              </a:ext>
            </a:extLst>
          </p:cNvPr>
          <p:cNvGrpSpPr/>
          <p:nvPr/>
        </p:nvGrpSpPr>
        <p:grpSpPr>
          <a:xfrm>
            <a:off x="2475485" y="2406691"/>
            <a:ext cx="2175624" cy="977339"/>
            <a:chOff x="7716520" y="3068582"/>
            <a:chExt cx="2175624" cy="977339"/>
          </a:xfrm>
        </p:grpSpPr>
        <p:sp>
          <p:nvSpPr>
            <p:cNvPr id="50" name="قوس ممتلئ 49">
              <a:extLst>
                <a:ext uri="{FF2B5EF4-FFF2-40B4-BE49-F238E27FC236}">
                  <a16:creationId xmlns:a16="http://schemas.microsoft.com/office/drawing/2014/main" id="{612C2471-AC29-2F0D-396D-276CF7F73EA2}"/>
                </a:ext>
              </a:extLst>
            </p:cNvPr>
            <p:cNvSpPr/>
            <p:nvPr/>
          </p:nvSpPr>
          <p:spPr>
            <a:xfrm>
              <a:off x="8914805" y="3068582"/>
              <a:ext cx="977339" cy="977339"/>
            </a:xfrm>
            <a:prstGeom prst="blockArc">
              <a:avLst>
                <a:gd name="adj1" fmla="val 10800000"/>
                <a:gd name="adj2" fmla="val 51856"/>
                <a:gd name="adj3" fmla="val 1665"/>
              </a:avLst>
            </a:prstGeom>
            <a:solidFill>
              <a:srgbClr val="95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grpSp>
          <p:nvGrpSpPr>
            <p:cNvPr id="51" name="مجموعة 50">
              <a:extLst>
                <a:ext uri="{FF2B5EF4-FFF2-40B4-BE49-F238E27FC236}">
                  <a16:creationId xmlns:a16="http://schemas.microsoft.com/office/drawing/2014/main" id="{3E8C523B-A357-2562-2804-471C5746694B}"/>
                </a:ext>
              </a:extLst>
            </p:cNvPr>
            <p:cNvGrpSpPr/>
            <p:nvPr/>
          </p:nvGrpSpPr>
          <p:grpSpPr>
            <a:xfrm>
              <a:off x="7716520" y="3389881"/>
              <a:ext cx="1213717" cy="330879"/>
              <a:chOff x="7716520" y="3389881"/>
              <a:chExt cx="1213717" cy="330879"/>
            </a:xfrm>
          </p:grpSpPr>
          <p:cxnSp>
            <p:nvCxnSpPr>
              <p:cNvPr id="52" name="رابط مستقيم 51">
                <a:extLst>
                  <a:ext uri="{FF2B5EF4-FFF2-40B4-BE49-F238E27FC236}">
                    <a16:creationId xmlns:a16="http://schemas.microsoft.com/office/drawing/2014/main" id="{29B47A69-42B8-4824-8DC9-0A2F8D51D2A4}"/>
                  </a:ext>
                </a:extLst>
              </p:cNvPr>
              <p:cNvCxnSpPr>
                <a:cxnSpLocks/>
              </p:cNvCxnSpPr>
              <p:nvPr/>
            </p:nvCxnSpPr>
            <p:spPr>
              <a:xfrm>
                <a:off x="7716520" y="3555320"/>
                <a:ext cx="1213717" cy="0"/>
              </a:xfrm>
              <a:prstGeom prst="line">
                <a:avLst/>
              </a:prstGeom>
              <a:ln w="19050">
                <a:solidFill>
                  <a:srgbClr val="959F9C"/>
                </a:solidFill>
              </a:ln>
            </p:spPr>
            <p:style>
              <a:lnRef idx="1">
                <a:schemeClr val="accent1"/>
              </a:lnRef>
              <a:fillRef idx="0">
                <a:schemeClr val="accent1"/>
              </a:fillRef>
              <a:effectRef idx="0">
                <a:schemeClr val="accent1"/>
              </a:effectRef>
              <a:fontRef idx="minor">
                <a:schemeClr val="tx1"/>
              </a:fontRef>
            </p:style>
          </p:cxnSp>
          <p:pic>
            <p:nvPicPr>
              <p:cNvPr id="53" name="رسم 52" descr="علامة إقحام إلى اليسار خطوط عريضة">
                <a:extLst>
                  <a:ext uri="{FF2B5EF4-FFF2-40B4-BE49-F238E27FC236}">
                    <a16:creationId xmlns:a16="http://schemas.microsoft.com/office/drawing/2014/main" id="{77F9DA3C-0541-E598-5C80-99F853F98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7939" y="3389881"/>
                <a:ext cx="330879" cy="330879"/>
              </a:xfrm>
              <a:prstGeom prst="rect">
                <a:avLst/>
              </a:prstGeom>
            </p:spPr>
          </p:pic>
        </p:grpSp>
      </p:grpSp>
      <p:grpSp>
        <p:nvGrpSpPr>
          <p:cNvPr id="54" name="مجموعة 53">
            <a:extLst>
              <a:ext uri="{FF2B5EF4-FFF2-40B4-BE49-F238E27FC236}">
                <a16:creationId xmlns:a16="http://schemas.microsoft.com/office/drawing/2014/main" id="{40A1312F-EE05-AD99-C96B-970E48ADF87C}"/>
              </a:ext>
            </a:extLst>
          </p:cNvPr>
          <p:cNvGrpSpPr/>
          <p:nvPr/>
        </p:nvGrpSpPr>
        <p:grpSpPr>
          <a:xfrm>
            <a:off x="3423298" y="3350248"/>
            <a:ext cx="1478280" cy="1504741"/>
            <a:chOff x="8664333" y="4012139"/>
            <a:chExt cx="1478280" cy="1504741"/>
          </a:xfrm>
        </p:grpSpPr>
        <p:sp>
          <p:nvSpPr>
            <p:cNvPr id="55" name="مستطيل 54">
              <a:extLst>
                <a:ext uri="{FF2B5EF4-FFF2-40B4-BE49-F238E27FC236}">
                  <a16:creationId xmlns:a16="http://schemas.microsoft.com/office/drawing/2014/main" id="{9783DDAE-A467-EBD4-F4A9-CBF33348E415}"/>
                </a:ext>
              </a:extLst>
            </p:cNvPr>
            <p:cNvSpPr/>
            <p:nvPr/>
          </p:nvSpPr>
          <p:spPr>
            <a:xfrm>
              <a:off x="8664333" y="4012139"/>
              <a:ext cx="1478280" cy="398440"/>
            </a:xfrm>
            <a:prstGeom prst="rect">
              <a:avLst/>
            </a:prstGeom>
            <a:solidFill>
              <a:srgbClr val="ED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kumimoji="0" lang="en-US" b="1" i="0" u="none" strike="noStrike" kern="0" cap="none" spc="0" normalizeH="0" baseline="0" noProof="0" dirty="0">
                  <a:ln>
                    <a:noFill/>
                  </a:ln>
                  <a:solidFill>
                    <a:srgbClr val="2A2828"/>
                  </a:solidFill>
                  <a:effectLst/>
                  <a:uLnTx/>
                  <a:uFillTx/>
                  <a:latin typeface="Calibri-Bold"/>
                  <a:ea typeface="+mn-ea"/>
                  <a:cs typeface="Calibri"/>
                  <a:sym typeface="Arial"/>
                </a:rPr>
                <a:t>line-through</a:t>
              </a:r>
              <a:endParaRPr lang="ar-EG" dirty="0">
                <a:cs typeface="AF_Jeddah" pitchFamily="2" charset="-78"/>
              </a:endParaRPr>
            </a:p>
          </p:txBody>
        </p:sp>
        <p:sp>
          <p:nvSpPr>
            <p:cNvPr id="56" name="مستطيل 55">
              <a:extLst>
                <a:ext uri="{FF2B5EF4-FFF2-40B4-BE49-F238E27FC236}">
                  <a16:creationId xmlns:a16="http://schemas.microsoft.com/office/drawing/2014/main" id="{F38B10EE-98EE-6324-12AB-4FA5E772DE8C}"/>
                </a:ext>
              </a:extLst>
            </p:cNvPr>
            <p:cNvSpPr/>
            <p:nvPr/>
          </p:nvSpPr>
          <p:spPr>
            <a:xfrm>
              <a:off x="8664333" y="4472940"/>
              <a:ext cx="1478280" cy="1043940"/>
            </a:xfrm>
            <a:prstGeom prst="rect">
              <a:avLst/>
            </a:prstGeom>
            <a:solidFill>
              <a:schemeClr val="bg1">
                <a:lumMod val="95000"/>
              </a:schemeClr>
            </a:solidFill>
            <a:ln>
              <a:noFill/>
            </a:ln>
            <a:effectLst>
              <a:outerShdw dist="50800" dir="5400000" algn="t" rotWithShape="0">
                <a:srgbClr val="E4E7E3"/>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b="1" i="0" u="none" strike="noStrike" kern="0" cap="none" spc="0" normalizeH="0" baseline="0" noProof="0" dirty="0">
                  <a:ln>
                    <a:noFill/>
                  </a:ln>
                  <a:solidFill>
                    <a:srgbClr val="2A2828"/>
                  </a:solidFill>
                  <a:effectLst/>
                  <a:uLnTx/>
                  <a:uFillTx/>
                  <a:latin typeface="Calibri-Bold"/>
                  <a:ea typeface="+mn-ea"/>
                  <a:cs typeface="Calibri"/>
                  <a:sym typeface="Arial"/>
                </a:rPr>
                <a:t>إضافة سطر أفقي عبر الكلمات</a:t>
              </a:r>
              <a:endParaRPr kumimoji="0" lang="en-US" b="1" i="0" u="none" strike="noStrike" kern="0" cap="none" spc="0" normalizeH="0" baseline="0" noProof="0" dirty="0">
                <a:ln>
                  <a:noFill/>
                </a:ln>
                <a:solidFill>
                  <a:srgbClr val="2A2828"/>
                </a:solidFill>
                <a:effectLst/>
                <a:uLnTx/>
                <a:uFillTx/>
                <a:latin typeface="Calibri-Bold"/>
                <a:ea typeface="+mn-ea"/>
                <a:cs typeface="Calibri"/>
                <a:sym typeface="Arial"/>
              </a:endParaRPr>
            </a:p>
          </p:txBody>
        </p:sp>
      </p:grpSp>
      <p:sp>
        <p:nvSpPr>
          <p:cNvPr id="57" name="مربع نص 56">
            <a:extLst>
              <a:ext uri="{FF2B5EF4-FFF2-40B4-BE49-F238E27FC236}">
                <a16:creationId xmlns:a16="http://schemas.microsoft.com/office/drawing/2014/main" id="{4AA5FCB4-B702-0F40-00E4-A38B80E1FFCC}"/>
              </a:ext>
            </a:extLst>
          </p:cNvPr>
          <p:cNvSpPr txBox="1"/>
          <p:nvPr/>
        </p:nvSpPr>
        <p:spPr>
          <a:xfrm>
            <a:off x="4054872" y="2406691"/>
            <a:ext cx="364203" cy="769441"/>
          </a:xfrm>
          <a:prstGeom prst="rect">
            <a:avLst/>
          </a:prstGeom>
          <a:noFill/>
        </p:spPr>
        <p:txBody>
          <a:bodyPr wrap="none" rtlCol="1">
            <a:spAutoFit/>
          </a:bodyPr>
          <a:lstStyle/>
          <a:p>
            <a:r>
              <a:rPr lang="ar-EG" sz="4400" b="1" dirty="0">
                <a:solidFill>
                  <a:srgbClr val="ED4C88"/>
                </a:solidFill>
                <a:cs typeface="B Arabic Style" panose="00000400000000000000" pitchFamily="2" charset="-78"/>
              </a:rPr>
              <a:t>4</a:t>
            </a:r>
          </a:p>
        </p:txBody>
      </p:sp>
      <p:grpSp>
        <p:nvGrpSpPr>
          <p:cNvPr id="61" name="مجموعة 60">
            <a:extLst>
              <a:ext uri="{FF2B5EF4-FFF2-40B4-BE49-F238E27FC236}">
                <a16:creationId xmlns:a16="http://schemas.microsoft.com/office/drawing/2014/main" id="{B66948E4-9C56-3319-0EE5-ACEAF7AECE50}"/>
              </a:ext>
            </a:extLst>
          </p:cNvPr>
          <p:cNvGrpSpPr/>
          <p:nvPr/>
        </p:nvGrpSpPr>
        <p:grpSpPr>
          <a:xfrm>
            <a:off x="315293" y="2406691"/>
            <a:ext cx="2175624" cy="977339"/>
            <a:chOff x="7716520" y="3068582"/>
            <a:chExt cx="2175624" cy="977339"/>
          </a:xfrm>
        </p:grpSpPr>
        <p:sp>
          <p:nvSpPr>
            <p:cNvPr id="62" name="قوس ممتلئ 61">
              <a:extLst>
                <a:ext uri="{FF2B5EF4-FFF2-40B4-BE49-F238E27FC236}">
                  <a16:creationId xmlns:a16="http://schemas.microsoft.com/office/drawing/2014/main" id="{A0160646-8A2C-8C91-B96C-4E3B9056323A}"/>
                </a:ext>
              </a:extLst>
            </p:cNvPr>
            <p:cNvSpPr/>
            <p:nvPr/>
          </p:nvSpPr>
          <p:spPr>
            <a:xfrm>
              <a:off x="8914805" y="3068582"/>
              <a:ext cx="977339" cy="977339"/>
            </a:xfrm>
            <a:prstGeom prst="blockArc">
              <a:avLst>
                <a:gd name="adj1" fmla="val 10800000"/>
                <a:gd name="adj2" fmla="val 51856"/>
                <a:gd name="adj3" fmla="val 1665"/>
              </a:avLst>
            </a:prstGeom>
            <a:solidFill>
              <a:srgbClr val="959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grpSp>
          <p:nvGrpSpPr>
            <p:cNvPr id="63" name="مجموعة 62">
              <a:extLst>
                <a:ext uri="{FF2B5EF4-FFF2-40B4-BE49-F238E27FC236}">
                  <a16:creationId xmlns:a16="http://schemas.microsoft.com/office/drawing/2014/main" id="{558A8245-0C09-2BBD-E258-48795EECF67F}"/>
                </a:ext>
              </a:extLst>
            </p:cNvPr>
            <p:cNvGrpSpPr/>
            <p:nvPr/>
          </p:nvGrpSpPr>
          <p:grpSpPr>
            <a:xfrm>
              <a:off x="7716520" y="3389881"/>
              <a:ext cx="1213717" cy="330879"/>
              <a:chOff x="7716520" y="3389881"/>
              <a:chExt cx="1213717" cy="330879"/>
            </a:xfrm>
          </p:grpSpPr>
          <p:cxnSp>
            <p:nvCxnSpPr>
              <p:cNvPr id="64" name="رابط مستقيم 63">
                <a:extLst>
                  <a:ext uri="{FF2B5EF4-FFF2-40B4-BE49-F238E27FC236}">
                    <a16:creationId xmlns:a16="http://schemas.microsoft.com/office/drawing/2014/main" id="{A8E0AFD6-1B9F-84A8-3EDB-2F3550846E32}"/>
                  </a:ext>
                </a:extLst>
              </p:cNvPr>
              <p:cNvCxnSpPr>
                <a:cxnSpLocks/>
              </p:cNvCxnSpPr>
              <p:nvPr/>
            </p:nvCxnSpPr>
            <p:spPr>
              <a:xfrm>
                <a:off x="7716520" y="3555320"/>
                <a:ext cx="1213717" cy="0"/>
              </a:xfrm>
              <a:prstGeom prst="line">
                <a:avLst/>
              </a:prstGeom>
              <a:ln w="19050">
                <a:solidFill>
                  <a:srgbClr val="959F9C"/>
                </a:solidFill>
              </a:ln>
            </p:spPr>
            <p:style>
              <a:lnRef idx="1">
                <a:schemeClr val="accent1"/>
              </a:lnRef>
              <a:fillRef idx="0">
                <a:schemeClr val="accent1"/>
              </a:fillRef>
              <a:effectRef idx="0">
                <a:schemeClr val="accent1"/>
              </a:effectRef>
              <a:fontRef idx="minor">
                <a:schemeClr val="tx1"/>
              </a:fontRef>
            </p:style>
          </p:cxnSp>
          <p:pic>
            <p:nvPicPr>
              <p:cNvPr id="65" name="رسم 64" descr="علامة إقحام إلى اليسار خطوط عريضة">
                <a:extLst>
                  <a:ext uri="{FF2B5EF4-FFF2-40B4-BE49-F238E27FC236}">
                    <a16:creationId xmlns:a16="http://schemas.microsoft.com/office/drawing/2014/main" id="{567AB19D-0082-309C-948F-B589E3465E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7939" y="3389881"/>
                <a:ext cx="330879" cy="330879"/>
              </a:xfrm>
              <a:prstGeom prst="rect">
                <a:avLst/>
              </a:prstGeom>
            </p:spPr>
          </p:pic>
        </p:grpSp>
      </p:grpSp>
      <p:grpSp>
        <p:nvGrpSpPr>
          <p:cNvPr id="66" name="مجموعة 65">
            <a:extLst>
              <a:ext uri="{FF2B5EF4-FFF2-40B4-BE49-F238E27FC236}">
                <a16:creationId xmlns:a16="http://schemas.microsoft.com/office/drawing/2014/main" id="{9AF205D6-9CC1-7583-D633-036DD135AB8B}"/>
              </a:ext>
            </a:extLst>
          </p:cNvPr>
          <p:cNvGrpSpPr/>
          <p:nvPr/>
        </p:nvGrpSpPr>
        <p:grpSpPr>
          <a:xfrm>
            <a:off x="1263106" y="3350248"/>
            <a:ext cx="1478280" cy="1504741"/>
            <a:chOff x="8664333" y="4012139"/>
            <a:chExt cx="1478280" cy="1504741"/>
          </a:xfrm>
        </p:grpSpPr>
        <p:sp>
          <p:nvSpPr>
            <p:cNvPr id="67" name="مستطيل 66">
              <a:extLst>
                <a:ext uri="{FF2B5EF4-FFF2-40B4-BE49-F238E27FC236}">
                  <a16:creationId xmlns:a16="http://schemas.microsoft.com/office/drawing/2014/main" id="{92337471-DEEA-CA93-8892-86297A2A9FDE}"/>
                </a:ext>
              </a:extLst>
            </p:cNvPr>
            <p:cNvSpPr/>
            <p:nvPr/>
          </p:nvSpPr>
          <p:spPr>
            <a:xfrm>
              <a:off x="8664333" y="4012139"/>
              <a:ext cx="1478280" cy="398440"/>
            </a:xfrm>
            <a:prstGeom prst="rect">
              <a:avLst/>
            </a:prstGeom>
            <a:solidFill>
              <a:srgbClr val="FFB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2A2828"/>
                  </a:solidFill>
                  <a:effectLst/>
                  <a:uLnTx/>
                  <a:uFillTx/>
                  <a:latin typeface="Calibri-Bold"/>
                  <a:ea typeface="+mn-ea"/>
                  <a:cs typeface="Calibri"/>
                  <a:sym typeface="Arial"/>
                </a:rPr>
                <a:t>blink</a:t>
              </a:r>
            </a:p>
          </p:txBody>
        </p:sp>
        <p:sp>
          <p:nvSpPr>
            <p:cNvPr id="68" name="مستطيل 67">
              <a:extLst>
                <a:ext uri="{FF2B5EF4-FFF2-40B4-BE49-F238E27FC236}">
                  <a16:creationId xmlns:a16="http://schemas.microsoft.com/office/drawing/2014/main" id="{960EB045-F22E-F03D-6D58-B9F467D78DD2}"/>
                </a:ext>
              </a:extLst>
            </p:cNvPr>
            <p:cNvSpPr/>
            <p:nvPr/>
          </p:nvSpPr>
          <p:spPr>
            <a:xfrm>
              <a:off x="8664333" y="4472940"/>
              <a:ext cx="1478280" cy="1043940"/>
            </a:xfrm>
            <a:prstGeom prst="rect">
              <a:avLst/>
            </a:prstGeom>
            <a:solidFill>
              <a:schemeClr val="bg1">
                <a:lumMod val="95000"/>
              </a:schemeClr>
            </a:solidFill>
            <a:ln>
              <a:noFill/>
            </a:ln>
            <a:effectLst>
              <a:outerShdw dist="50800" dir="5400000" algn="t" rotWithShape="0">
                <a:srgbClr val="E4E7E3"/>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b="1" i="0" u="none" strike="noStrike" kern="0" cap="none" spc="0" normalizeH="0" baseline="0" noProof="0" dirty="0">
                  <a:ln>
                    <a:noFill/>
                  </a:ln>
                  <a:solidFill>
                    <a:srgbClr val="2A2828"/>
                  </a:solidFill>
                  <a:effectLst/>
                  <a:uLnTx/>
                  <a:uFillTx/>
                  <a:latin typeface="Calibri-Bold"/>
                  <a:ea typeface="+mn-ea"/>
                  <a:cs typeface="Calibri"/>
                  <a:sym typeface="Arial"/>
                </a:rPr>
                <a:t>إضافة وميض متحرك للنص</a:t>
              </a:r>
              <a:endParaRPr kumimoji="0" lang="en-US" b="1" i="0" u="none" strike="noStrike" kern="0" cap="none" spc="0" normalizeH="0" baseline="0" noProof="0" dirty="0">
                <a:ln>
                  <a:noFill/>
                </a:ln>
                <a:solidFill>
                  <a:srgbClr val="2A2828"/>
                </a:solidFill>
                <a:effectLst/>
                <a:uLnTx/>
                <a:uFillTx/>
                <a:latin typeface="Calibri-Bold"/>
                <a:ea typeface="+mn-ea"/>
                <a:cs typeface="Calibri"/>
                <a:sym typeface="Arial"/>
              </a:endParaRPr>
            </a:p>
          </p:txBody>
        </p:sp>
      </p:grpSp>
      <p:sp>
        <p:nvSpPr>
          <p:cNvPr id="69" name="مربع نص 68">
            <a:extLst>
              <a:ext uri="{FF2B5EF4-FFF2-40B4-BE49-F238E27FC236}">
                <a16:creationId xmlns:a16="http://schemas.microsoft.com/office/drawing/2014/main" id="{5C4CF7CB-14C3-F3A1-01CB-9617B1FDAC57}"/>
              </a:ext>
            </a:extLst>
          </p:cNvPr>
          <p:cNvSpPr txBox="1"/>
          <p:nvPr/>
        </p:nvSpPr>
        <p:spPr>
          <a:xfrm>
            <a:off x="1855170" y="2422819"/>
            <a:ext cx="357791" cy="769441"/>
          </a:xfrm>
          <a:prstGeom prst="rect">
            <a:avLst/>
          </a:prstGeom>
          <a:noFill/>
        </p:spPr>
        <p:txBody>
          <a:bodyPr wrap="none" rtlCol="1">
            <a:spAutoFit/>
          </a:bodyPr>
          <a:lstStyle/>
          <a:p>
            <a:r>
              <a:rPr lang="ar-EG" sz="4400" b="1" dirty="0">
                <a:solidFill>
                  <a:srgbClr val="FFB251"/>
                </a:solidFill>
                <a:cs typeface="B Arabic Style" panose="00000400000000000000" pitchFamily="2" charset="-78"/>
              </a:rPr>
              <a:t>5</a:t>
            </a:r>
          </a:p>
        </p:txBody>
      </p:sp>
    </p:spTree>
    <p:extLst>
      <p:ext uri="{BB962C8B-B14F-4D97-AF65-F5344CB8AC3E}">
        <p14:creationId xmlns:p14="http://schemas.microsoft.com/office/powerpoint/2010/main" val="18154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125" autoRev="1" fill="hold">
                                          <p:stCondLst>
                                            <p:cond delay="0"/>
                                          </p:stCondLst>
                                        </p:cTn>
                                        <p:tgtEl>
                                          <p:spTgt spid="5"/>
                                        </p:tgtEl>
                                        <p:attrNameLst>
                                          <p:attrName>ppt_w</p:attrName>
                                        </p:attrNameLst>
                                      </p:cBhvr>
                                    </p:anim>
                                    <p:anim by="(#ppt_w*0.50)" calcmode="lin" valueType="num">
                                      <p:cBhvr>
                                        <p:cTn id="8" dur="125" decel="50000" autoRev="1" fill="hold">
                                          <p:stCondLst>
                                            <p:cond delay="0"/>
                                          </p:stCondLst>
                                        </p:cTn>
                                        <p:tgtEl>
                                          <p:spTgt spid="5"/>
                                        </p:tgtEl>
                                        <p:attrNameLst>
                                          <p:attrName>ppt_x</p:attrName>
                                        </p:attrNameLst>
                                      </p:cBhvr>
                                    </p:anim>
                                    <p:anim from="(-#ppt_h/2)" to="(#ppt_y)" calcmode="lin" valueType="num">
                                      <p:cBhvr>
                                        <p:cTn id="9" dur="250" fill="hold">
                                          <p:stCondLst>
                                            <p:cond delay="0"/>
                                          </p:stCondLst>
                                        </p:cTn>
                                        <p:tgtEl>
                                          <p:spTgt spid="5"/>
                                        </p:tgtEl>
                                        <p:attrNameLst>
                                          <p:attrName>ppt_y</p:attrName>
                                        </p:attrNameLst>
                                      </p:cBhvr>
                                    </p:anim>
                                    <p:animRot by="21600000">
                                      <p:cBhvr>
                                        <p:cTn id="10" dur="25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1500"/>
                                        <p:tgtEl>
                                          <p:spTgt spid="9"/>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1500"/>
                                        <p:tgtEl>
                                          <p:spTgt spid="25"/>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right)">
                                      <p:cBhvr>
                                        <p:cTn id="43" dur="1500"/>
                                        <p:tgtEl>
                                          <p:spTgt spid="37"/>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up)">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1500"/>
                                        <p:tgtEl>
                                          <p:spTgt spid="4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ppt_w</p:attrName>
                                        </p:attrNameLst>
                                      </p:cBhvr>
                                      <p:tavLst>
                                        <p:tav tm="0">
                                          <p:val>
                                            <p:fltVal val="0"/>
                                          </p:val>
                                        </p:tav>
                                        <p:tav tm="100000">
                                          <p:val>
                                            <p:strVal val="#ppt_w"/>
                                          </p:val>
                                        </p:tav>
                                      </p:tavLst>
                                    </p:anim>
                                    <p:anim calcmode="lin" valueType="num">
                                      <p:cBhvr>
                                        <p:cTn id="61" dur="500" fill="hold"/>
                                        <p:tgtEl>
                                          <p:spTgt spid="57"/>
                                        </p:tgtEl>
                                        <p:attrNameLst>
                                          <p:attrName>ppt_h</p:attrName>
                                        </p:attrNameLst>
                                      </p:cBhvr>
                                      <p:tavLst>
                                        <p:tav tm="0">
                                          <p:val>
                                            <p:fltVal val="0"/>
                                          </p:val>
                                        </p:tav>
                                        <p:tav tm="100000">
                                          <p:val>
                                            <p:strVal val="#ppt_h"/>
                                          </p:val>
                                        </p:tav>
                                      </p:tavLst>
                                    </p:anim>
                                    <p:animEffect transition="in" filter="fade">
                                      <p:cBhvr>
                                        <p:cTn id="62" dur="500"/>
                                        <p:tgtEl>
                                          <p:spTgt spid="57"/>
                                        </p:tgtEl>
                                      </p:cBhvr>
                                    </p:animEffect>
                                  </p:childTnLst>
                                </p:cTn>
                              </p:par>
                            </p:childTnLst>
                          </p:cTn>
                        </p:par>
                        <p:par>
                          <p:cTn id="63" fill="hold">
                            <p:stCondLst>
                              <p:cond delay="1500"/>
                            </p:stCondLst>
                            <p:childTnLst>
                              <p:par>
                                <p:cTn id="64" presetID="22" presetClass="entr" presetSubtype="1"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up)">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right)">
                                      <p:cBhvr>
                                        <p:cTn id="71" dur="1500"/>
                                        <p:tgtEl>
                                          <p:spTgt spid="61"/>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69"/>
                                        </p:tgtEl>
                                        <p:attrNameLst>
                                          <p:attrName>style.visibility</p:attrName>
                                        </p:attrNameLst>
                                      </p:cBhvr>
                                      <p:to>
                                        <p:strVal val="visible"/>
                                      </p:to>
                                    </p:set>
                                    <p:anim calcmode="lin" valueType="num">
                                      <p:cBhvr>
                                        <p:cTn id="74" dur="500" fill="hold"/>
                                        <p:tgtEl>
                                          <p:spTgt spid="69"/>
                                        </p:tgtEl>
                                        <p:attrNameLst>
                                          <p:attrName>ppt_w</p:attrName>
                                        </p:attrNameLst>
                                      </p:cBhvr>
                                      <p:tavLst>
                                        <p:tav tm="0">
                                          <p:val>
                                            <p:fltVal val="0"/>
                                          </p:val>
                                        </p:tav>
                                        <p:tav tm="100000">
                                          <p:val>
                                            <p:strVal val="#ppt_w"/>
                                          </p:val>
                                        </p:tav>
                                      </p:tavLst>
                                    </p:anim>
                                    <p:anim calcmode="lin" valueType="num">
                                      <p:cBhvr>
                                        <p:cTn id="75" dur="500" fill="hold"/>
                                        <p:tgtEl>
                                          <p:spTgt spid="69"/>
                                        </p:tgtEl>
                                        <p:attrNameLst>
                                          <p:attrName>ppt_h</p:attrName>
                                        </p:attrNameLst>
                                      </p:cBhvr>
                                      <p:tavLst>
                                        <p:tav tm="0">
                                          <p:val>
                                            <p:fltVal val="0"/>
                                          </p:val>
                                        </p:tav>
                                        <p:tav tm="100000">
                                          <p:val>
                                            <p:strVal val="#ppt_h"/>
                                          </p:val>
                                        </p:tav>
                                      </p:tavLst>
                                    </p:anim>
                                    <p:animEffect transition="in" filter="fade">
                                      <p:cBhvr>
                                        <p:cTn id="76" dur="500"/>
                                        <p:tgtEl>
                                          <p:spTgt spid="69"/>
                                        </p:tgtEl>
                                      </p:cBhvr>
                                    </p:animEffect>
                                  </p:childTnLst>
                                </p:cTn>
                              </p:par>
                            </p:childTnLst>
                          </p:cTn>
                        </p:par>
                        <p:par>
                          <p:cTn id="77" fill="hold">
                            <p:stCondLst>
                              <p:cond delay="1500"/>
                            </p:stCondLst>
                            <p:childTnLst>
                              <p:par>
                                <p:cTn id="78" presetID="22" presetClass="entr" presetSubtype="1" fill="hold" nodeType="after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wipe(up)">
                                      <p:cBhvr>
                                        <p:cTn id="8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33" grpId="0"/>
      <p:bldP spid="45" grpId="0"/>
      <p:bldP spid="57" grpId="0"/>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زخرفة النص</a:t>
              </a:r>
            </a:p>
          </p:txBody>
        </p:sp>
      </p:grpSp>
      <p:sp>
        <p:nvSpPr>
          <p:cNvPr id="3" name="مربع نص 2">
            <a:extLst>
              <a:ext uri="{FF2B5EF4-FFF2-40B4-BE49-F238E27FC236}">
                <a16:creationId xmlns:a16="http://schemas.microsoft.com/office/drawing/2014/main" id="{847E0522-ADB1-35E9-2825-848B45421473}"/>
              </a:ext>
            </a:extLst>
          </p:cNvPr>
          <p:cNvSpPr txBox="1"/>
          <p:nvPr/>
        </p:nvSpPr>
        <p:spPr>
          <a:xfrm>
            <a:off x="198618" y="915475"/>
            <a:ext cx="9458793" cy="3961982"/>
          </a:xfrm>
          <a:prstGeom prst="rect">
            <a:avLst/>
          </a:prstGeom>
          <a:noFill/>
        </p:spPr>
        <p:txBody>
          <a:bodyPr wrap="square">
            <a:spAutoFit/>
          </a:bodyPr>
          <a:lstStyle/>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h1</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green</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font-size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50px</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font-family</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Tahoma</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sans-serif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text-decoration</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overline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h2</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#ee82ee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font-size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100%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font-family</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Arial</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sans</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-serif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text-decoration</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line-through</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800000"/>
                </a:solidFill>
                <a:effectLst/>
                <a:latin typeface="Consolas" panose="020B0609020204030204" pitchFamily="49" charset="0"/>
                <a:ea typeface="Times New Roman" panose="02020603050405020304" pitchFamily="18" charset="0"/>
                <a:cs typeface="Times New Roman" panose="02020603050405020304" pitchFamily="18" charset="0"/>
              </a:rPr>
              <a:t>p</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rgb</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75</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250</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font-family</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Verdana</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Times</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sans-serif</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E50000"/>
                </a:solidFill>
                <a:effectLst/>
                <a:latin typeface="Consolas" panose="020B0609020204030204" pitchFamily="49" charset="0"/>
                <a:ea typeface="Times New Roman" panose="02020603050405020304" pitchFamily="18" charset="0"/>
                <a:cs typeface="Times New Roman" panose="02020603050405020304" pitchFamily="18" charset="0"/>
              </a:rPr>
              <a:t>text-decoration</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451A5"/>
                </a:solidFill>
                <a:effectLst/>
                <a:latin typeface="Consolas" panose="020B0609020204030204" pitchFamily="49" charset="0"/>
                <a:ea typeface="Times New Roman" panose="02020603050405020304" pitchFamily="18" charset="0"/>
                <a:cs typeface="Times New Roman" panose="02020603050405020304" pitchFamily="18" charset="0"/>
              </a:rPr>
              <a:t>underline</a:t>
            </a:r>
            <a:r>
              <a:rPr lang="en-US" sz="2000" b="1"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endParaRPr>
          </a:p>
        </p:txBody>
      </p:sp>
      <p:pic>
        <p:nvPicPr>
          <p:cNvPr id="5" name="صورة 4">
            <a:extLst>
              <a:ext uri="{FF2B5EF4-FFF2-40B4-BE49-F238E27FC236}">
                <a16:creationId xmlns:a16="http://schemas.microsoft.com/office/drawing/2014/main" id="{B3E16265-D103-64CD-432C-22BDD02523C8}"/>
              </a:ext>
            </a:extLst>
          </p:cNvPr>
          <p:cNvPicPr>
            <a:picLocks noChangeAspect="1"/>
          </p:cNvPicPr>
          <p:nvPr/>
        </p:nvPicPr>
        <p:blipFill>
          <a:blip r:embed="rId2"/>
          <a:stretch>
            <a:fillRect/>
          </a:stretch>
        </p:blipFill>
        <p:spPr>
          <a:xfrm>
            <a:off x="6563271" y="1109272"/>
            <a:ext cx="5260953" cy="3016770"/>
          </a:xfrm>
          <a:prstGeom prst="rect">
            <a:avLst/>
          </a:prstGeom>
        </p:spPr>
      </p:pic>
      <p:pic>
        <p:nvPicPr>
          <p:cNvPr id="6" name="صورة 5">
            <a:extLst>
              <a:ext uri="{FF2B5EF4-FFF2-40B4-BE49-F238E27FC236}">
                <a16:creationId xmlns:a16="http://schemas.microsoft.com/office/drawing/2014/main" id="{3116AAE4-1A79-7A26-49A9-B12F7B870F84}"/>
              </a:ext>
            </a:extLst>
          </p:cNvPr>
          <p:cNvPicPr>
            <a:picLocks noChangeAspect="1"/>
          </p:cNvPicPr>
          <p:nvPr/>
        </p:nvPicPr>
        <p:blipFill>
          <a:blip r:embed="rId3">
            <a:clrChange>
              <a:clrFrom>
                <a:srgbClr val="FEF1D4"/>
              </a:clrFrom>
              <a:clrTo>
                <a:srgbClr val="FEF1D4">
                  <a:alpha val="0"/>
                </a:srgbClr>
              </a:clrTo>
            </a:clrChange>
          </a:blip>
          <a:stretch>
            <a:fillRect/>
          </a:stretch>
        </p:blipFill>
        <p:spPr>
          <a:xfrm>
            <a:off x="178855" y="1607"/>
            <a:ext cx="1112798" cy="786827"/>
          </a:xfrm>
          <a:prstGeom prst="rect">
            <a:avLst/>
          </a:prstGeom>
        </p:spPr>
      </p:pic>
    </p:spTree>
    <p:extLst>
      <p:ext uri="{BB962C8B-B14F-4D97-AF65-F5344CB8AC3E}">
        <p14:creationId xmlns:p14="http://schemas.microsoft.com/office/powerpoint/2010/main" val="79876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تقويم ختامي</a:t>
              </a:r>
            </a:p>
          </p:txBody>
        </p:sp>
      </p:grpSp>
      <p:sp>
        <p:nvSpPr>
          <p:cNvPr id="6"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EB158C3D-50B6-B05F-ED61-3B65AB3E74B0}"/>
              </a:ext>
            </a:extLst>
          </p:cNvPr>
          <p:cNvSpPr txBox="1"/>
          <p:nvPr/>
        </p:nvSpPr>
        <p:spPr>
          <a:xfrm>
            <a:off x="1184222" y="742386"/>
            <a:ext cx="9458793" cy="1261884"/>
          </a:xfrm>
          <a:prstGeom prst="rect">
            <a:avLst/>
          </a:prstGeom>
          <a:noFill/>
        </p:spPr>
        <p:txBody>
          <a:bodyPr wrap="square" rtlCol="0">
            <a:spAutoFit/>
          </a:bodyPr>
          <a:lstStyle/>
          <a:p>
            <a:pPr algn="ctr"/>
            <a:r>
              <a:rPr lang="ar-SA" sz="2800" b="1" dirty="0">
                <a:solidFill>
                  <a:srgbClr val="FF0000"/>
                </a:solidFill>
                <a:latin typeface="Calibri" panose="020F0502020204030204" pitchFamily="34" charset="0"/>
                <a:cs typeface="Calibri" panose="020F0502020204030204" pitchFamily="34" charset="0"/>
              </a:rPr>
              <a:t>تدريب ( </a:t>
            </a:r>
            <a:r>
              <a:rPr lang="en-US" sz="2800" b="1" dirty="0">
                <a:solidFill>
                  <a:srgbClr val="FF0000"/>
                </a:solidFill>
                <a:latin typeface="Calibri" panose="020F0502020204030204" pitchFamily="34" charset="0"/>
                <a:cs typeface="Calibri" panose="020F0502020204030204" pitchFamily="34" charset="0"/>
              </a:rPr>
              <a:t>4</a:t>
            </a:r>
            <a:r>
              <a:rPr lang="ar-SA" sz="2800" b="1" dirty="0">
                <a:solidFill>
                  <a:srgbClr val="FF0000"/>
                </a:solidFill>
                <a:latin typeface="Calibri" panose="020F0502020204030204" pitchFamily="34" charset="0"/>
                <a:cs typeface="Calibri" panose="020F0502020204030204" pitchFamily="34" charset="0"/>
              </a:rPr>
              <a:t> ) صفحة 128</a:t>
            </a:r>
            <a:r>
              <a:rPr lang="ar-SA" sz="2400" b="1" dirty="0">
                <a:latin typeface="Calibri" panose="020F0502020204030204" pitchFamily="34" charset="0"/>
                <a:cs typeface="Calibri" panose="020F0502020204030204" pitchFamily="34" charset="0"/>
              </a:rPr>
              <a:t> </a:t>
            </a:r>
          </a:p>
          <a:p>
            <a:pPr algn="ctr"/>
            <a:r>
              <a:rPr lang="ar-SA" sz="2400" b="1" dirty="0">
                <a:latin typeface="Calibri" panose="020F0502020204030204" pitchFamily="34" charset="0"/>
                <a:cs typeface="Calibri" panose="020F0502020204030204" pitchFamily="34" charset="0"/>
              </a:rPr>
              <a:t>في كود </a:t>
            </a:r>
            <a:r>
              <a:rPr lang="en-US" sz="2400" b="1" dirty="0">
                <a:latin typeface="Calibri" panose="020F0502020204030204" pitchFamily="34" charset="0"/>
                <a:cs typeface="Calibri" panose="020F0502020204030204" pitchFamily="34" charset="0"/>
              </a:rPr>
              <a:t>HTML </a:t>
            </a:r>
            <a:r>
              <a:rPr lang="ar-SA" sz="2400" b="1" dirty="0">
                <a:latin typeface="Calibri" panose="020F0502020204030204" pitchFamily="34" charset="0"/>
                <a:cs typeface="Calibri" panose="020F0502020204030204" pitchFamily="34" charset="0"/>
              </a:rPr>
              <a:t> التالي استخدم صفحة الانماط الداخلية </a:t>
            </a:r>
            <a:r>
              <a:rPr lang="en-US" sz="2400" b="1" dirty="0">
                <a:latin typeface="Calibri" panose="020F0502020204030204" pitchFamily="34" charset="0"/>
                <a:cs typeface="Calibri" panose="020F0502020204030204" pitchFamily="34" charset="0"/>
              </a:rPr>
              <a:t>(Internal style sheets)</a:t>
            </a:r>
            <a:r>
              <a:rPr lang="ar-SA" sz="2400" b="1" dirty="0">
                <a:latin typeface="Calibri" panose="020F0502020204030204" pitchFamily="34" charset="0"/>
                <a:cs typeface="Calibri" panose="020F0502020204030204" pitchFamily="34" charset="0"/>
              </a:rPr>
              <a:t> لتحرير الكود بحيث يتغيير لون جميع عناصر</a:t>
            </a:r>
            <a:r>
              <a:rPr lang="en-US" sz="2400" b="1">
                <a:latin typeface="Calibri" panose="020F0502020204030204" pitchFamily="34" charset="0"/>
                <a:cs typeface="Calibri" panose="020F0502020204030204" pitchFamily="34" charset="0"/>
              </a:rPr>
              <a:t> &lt; </a:t>
            </a:r>
            <a:r>
              <a:rPr lang="en-US" sz="2400" b="1" dirty="0">
                <a:latin typeface="Calibri" panose="020F0502020204030204" pitchFamily="34" charset="0"/>
                <a:cs typeface="Calibri" panose="020F0502020204030204" pitchFamily="34" charset="0"/>
              </a:rPr>
              <a:t>P &gt;</a:t>
            </a:r>
            <a:r>
              <a:rPr lang="ar-SA" sz="2400" b="1" dirty="0">
                <a:latin typeface="Calibri" panose="020F0502020204030204" pitchFamily="34" charset="0"/>
                <a:cs typeface="Calibri" panose="020F0502020204030204" pitchFamily="34" charset="0"/>
              </a:rPr>
              <a:t>الى اللون الاحمر ( </a:t>
            </a:r>
            <a:r>
              <a:rPr lang="en-US" sz="2400" b="1" dirty="0">
                <a:latin typeface="Calibri" panose="020F0502020204030204" pitchFamily="34" charset="0"/>
                <a:cs typeface="Calibri" panose="020F0502020204030204" pitchFamily="34" charset="0"/>
              </a:rPr>
              <a:t>red</a:t>
            </a:r>
            <a:r>
              <a:rPr lang="ar-SA" sz="2400" b="1" dirty="0">
                <a:latin typeface="Calibri" panose="020F0502020204030204" pitchFamily="34" charset="0"/>
                <a:cs typeface="Calibri" panose="020F0502020204030204" pitchFamily="34" charset="0"/>
              </a:rPr>
              <a:t> )</a:t>
            </a:r>
            <a:r>
              <a:rPr lang="ar-SY" sz="2400" b="1" dirty="0">
                <a:latin typeface="Calibri" panose="020F0502020204030204" pitchFamily="34" charset="0"/>
                <a:cs typeface="Calibri" panose="020F0502020204030204" pitchFamily="34" charset="0"/>
              </a:rPr>
              <a:t>:</a:t>
            </a:r>
          </a:p>
        </p:txBody>
      </p:sp>
      <p:sp>
        <p:nvSpPr>
          <p:cNvPr id="7" name="مربع نص 6">
            <a:extLst>
              <a:ext uri="{FF2B5EF4-FFF2-40B4-BE49-F238E27FC236}">
                <a16:creationId xmlns:a16="http://schemas.microsoft.com/office/drawing/2014/main" id="{438E305D-0353-CA35-8FB5-A4168B1C961B}"/>
              </a:ext>
            </a:extLst>
          </p:cNvPr>
          <p:cNvSpPr txBox="1"/>
          <p:nvPr/>
        </p:nvSpPr>
        <p:spPr>
          <a:xfrm>
            <a:off x="527153" y="2100485"/>
            <a:ext cx="6093500" cy="4540154"/>
          </a:xfrm>
          <a:prstGeom prst="rect">
            <a:avLst/>
          </a:prstGeom>
          <a:noFill/>
        </p:spPr>
        <p:txBody>
          <a:bodyPr wrap="square">
            <a:spAutoFit/>
          </a:bodyPr>
          <a:lstStyle/>
          <a:p>
            <a:pPr algn="l" rtl="0">
              <a:lnSpc>
                <a:spcPts val="1425"/>
              </a:lnSpc>
              <a:spcAft>
                <a:spcPts val="800"/>
              </a:spcAft>
            </a:pP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&lt;!DOCTYPE html &gt;</a:t>
            </a:r>
            <a:endParaRPr lang="en-US" sz="2400" b="1" dirty="0">
              <a:solidFill>
                <a:schemeClr val="accent5"/>
              </a:solidFill>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&lt;html </a:t>
            </a:r>
            <a:r>
              <a:rPr lang="en-US" sz="2000" b="1" dirty="0" err="1">
                <a:solidFill>
                  <a:srgbClr val="00B050"/>
                </a:solidFill>
                <a:effectLst/>
                <a:latin typeface="Consolas" panose="020B0609020204030204" pitchFamily="49" charset="0"/>
                <a:ea typeface="Times New Roman" panose="02020603050405020304" pitchFamily="18" charset="0"/>
                <a:cs typeface="Times New Roman" panose="02020603050405020304" pitchFamily="18" charset="0"/>
              </a:rPr>
              <a:t>dir</a:t>
            </a:r>
            <a:r>
              <a:rPr lang="en-US" sz="2000" b="1" dirty="0">
                <a:solidFill>
                  <a:schemeClr val="tx1">
                    <a:lumMod val="95000"/>
                    <a:lumOff val="5000"/>
                  </a:schemeClr>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a:solidFill>
                  <a:srgbClr val="FF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2000" b="1" dirty="0" err="1">
                <a:solidFill>
                  <a:srgbClr val="FF0000"/>
                </a:solidFill>
                <a:effectLst/>
                <a:latin typeface="Consolas" panose="020B0609020204030204" pitchFamily="49" charset="0"/>
                <a:ea typeface="Times New Roman" panose="02020603050405020304" pitchFamily="18" charset="0"/>
                <a:cs typeface="Times New Roman" panose="02020603050405020304" pitchFamily="18" charset="0"/>
              </a:rPr>
              <a:t>rtl</a:t>
            </a: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 lang="</a:t>
            </a:r>
            <a:r>
              <a:rPr lang="en-US" sz="2000" b="1" dirty="0" err="1">
                <a:solidFill>
                  <a:srgbClr val="FF0000"/>
                </a:solidFill>
                <a:effectLst/>
                <a:latin typeface="Consolas" panose="020B0609020204030204" pitchFamily="49" charset="0"/>
                <a:ea typeface="Times New Roman" panose="02020603050405020304" pitchFamily="18" charset="0"/>
                <a:cs typeface="Times New Roman" panose="02020603050405020304" pitchFamily="18" charset="0"/>
              </a:rPr>
              <a:t>ar</a:t>
            </a: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solidFill>
                <a:schemeClr val="accent5"/>
              </a:solidFill>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&lt;head&gt;</a:t>
            </a:r>
            <a:endParaRPr lang="en-US" sz="2400" b="1" dirty="0">
              <a:solidFill>
                <a:schemeClr val="accent5"/>
              </a:solidFill>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&lt;meta </a:t>
            </a:r>
            <a:r>
              <a:rPr lang="en-US" sz="2000" b="1" dirty="0">
                <a:solidFill>
                  <a:srgbClr val="00B050"/>
                </a:solidFill>
                <a:effectLst/>
                <a:latin typeface="Consolas" panose="020B0609020204030204" pitchFamily="49" charset="0"/>
                <a:ea typeface="Times New Roman" panose="02020603050405020304" pitchFamily="18" charset="0"/>
                <a:cs typeface="Times New Roman" panose="02020603050405020304" pitchFamily="18" charset="0"/>
              </a:rPr>
              <a:t>charset</a:t>
            </a:r>
            <a:r>
              <a:rPr lang="en-US" sz="2000" b="1" dirty="0">
                <a:solidFill>
                  <a:srgbClr val="FF0000"/>
                </a:solidFill>
                <a:effectLst/>
                <a:latin typeface="Consolas" panose="020B0609020204030204" pitchFamily="49" charset="0"/>
                <a:ea typeface="Times New Roman" panose="02020603050405020304" pitchFamily="18" charset="0"/>
                <a:cs typeface="Times New Roman" panose="02020603050405020304" pitchFamily="18" charset="0"/>
              </a:rPr>
              <a:t>="UTF-8" </a:t>
            </a: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en-US" sz="2400" b="1" dirty="0">
              <a:solidFill>
                <a:schemeClr val="accent5"/>
              </a:solidFill>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&lt;style&gt;</a:t>
            </a:r>
            <a:endParaRPr lang="en-US" sz="2400" b="1" dirty="0">
              <a:solidFill>
                <a:schemeClr val="accent5"/>
              </a:solidFill>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    p  {</a:t>
            </a:r>
            <a:endParaRPr lang="en-US" sz="2400" b="1" dirty="0">
              <a:solidFill>
                <a:schemeClr val="accent5"/>
              </a:solidFill>
              <a:effectLst/>
              <a:latin typeface="Calibri" panose="020F0502020204030204" pitchFamily="34" charset="0"/>
              <a:ea typeface="Calibri" panose="020F0502020204030204" pitchFamily="34" charset="0"/>
            </a:endParaRPr>
          </a:p>
          <a:p>
            <a:pPr algn="l" rtl="0">
              <a:lnSpc>
                <a:spcPts val="1425"/>
              </a:lnSpc>
              <a:spcAft>
                <a:spcPts val="800"/>
              </a:spcAft>
            </a:pP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rgbClr val="00B050"/>
                </a:solidFill>
                <a:effectLst/>
                <a:latin typeface="Consolas" panose="020B0609020204030204" pitchFamily="49" charset="0"/>
                <a:ea typeface="Times New Roman" panose="02020603050405020304" pitchFamily="18" charset="0"/>
                <a:cs typeface="Times New Roman" panose="02020603050405020304" pitchFamily="18" charset="0"/>
              </a:rPr>
              <a:t>color</a:t>
            </a:r>
            <a:r>
              <a:rPr lang="en-US" sz="2000" b="1" dirty="0">
                <a:solidFill>
                  <a:schemeClr val="accent5"/>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2000" b="1" dirty="0">
                <a:solidFill>
                  <a:schemeClr val="tx1">
                    <a:lumMod val="95000"/>
                    <a:lumOff val="5000"/>
                  </a:schemeClr>
                </a:solidFill>
                <a:effectLst/>
                <a:latin typeface="Consolas" panose="020B0609020204030204" pitchFamily="49" charset="0"/>
                <a:ea typeface="Times New Roman" panose="02020603050405020304" pitchFamily="18" charset="0"/>
                <a:cs typeface="Times New Roman" panose="02020603050405020304" pitchFamily="18" charset="0"/>
              </a:rPr>
              <a:t>red;</a:t>
            </a:r>
            <a:r>
              <a:rPr lang="en-US" sz="2400" b="1" dirty="0">
                <a:solidFill>
                  <a:schemeClr val="accent5"/>
                </a:solidFill>
                <a:latin typeface="Consolas" panose="020B0609020204030204" pitchFamily="49" charset="0"/>
                <a:ea typeface="Times New Roman" panose="02020603050405020304" pitchFamily="18" charset="0"/>
                <a:cs typeface="Times New Roman" panose="02020603050405020304" pitchFamily="18" charset="0"/>
              </a:rPr>
              <a:t> }</a:t>
            </a:r>
            <a:endParaRPr lang="en-US" sz="2400" b="1" dirty="0">
              <a:solidFill>
                <a:schemeClr val="accent5"/>
              </a:solidFill>
              <a:effectLst/>
              <a:latin typeface="Calibri" panose="020F0502020204030204" pitchFamily="34" charset="0"/>
              <a:ea typeface="Calibri" panose="020F0502020204030204" pitchFamily="34" charset="0"/>
            </a:endParaRPr>
          </a:p>
          <a:p>
            <a:pPr algn="l" rtl="0">
              <a:lnSpc>
                <a:spcPts val="1425"/>
              </a:lnSpc>
              <a:spcAft>
                <a:spcPts val="800"/>
              </a:spcAft>
            </a:pPr>
            <a:r>
              <a:rPr kumimoji="0" lang="en-US" sz="2000" b="1" i="0" u="none" strike="noStrike" kern="1200" cap="none" spc="0" normalizeH="0" baseline="0" noProof="0" dirty="0">
                <a:ln>
                  <a:noFill/>
                </a:ln>
                <a:solidFill>
                  <a:schemeClr val="accent5"/>
                </a:solidFill>
                <a:effectLst/>
                <a:uLnTx/>
                <a:uFillTx/>
                <a:latin typeface="Consolas" panose="020B0609020204030204" pitchFamily="49" charset="0"/>
                <a:ea typeface="Times New Roman" panose="02020603050405020304" pitchFamily="18" charset="0"/>
                <a:cs typeface="Times New Roman" panose="02020603050405020304" pitchFamily="18" charset="0"/>
              </a:rPr>
              <a:t>&lt;/style&gt;</a:t>
            </a:r>
          </a:p>
          <a:p>
            <a:pPr algn="l" rtl="0">
              <a:lnSpc>
                <a:spcPts val="1425"/>
              </a:lnSpc>
              <a:spcAft>
                <a:spcPts val="800"/>
              </a:spcAft>
            </a:pPr>
            <a:r>
              <a:rPr kumimoji="0" lang="en-US" sz="2000" b="1" i="0" u="none" strike="noStrike" kern="1200" cap="none" spc="0" normalizeH="0" baseline="0" noProof="0" dirty="0">
                <a:ln>
                  <a:noFill/>
                </a:ln>
                <a:solidFill>
                  <a:schemeClr val="accent5"/>
                </a:solidFill>
                <a:effectLst/>
                <a:uLnTx/>
                <a:uFillTx/>
                <a:latin typeface="Consolas" panose="020B0609020204030204" pitchFamily="49" charset="0"/>
                <a:ea typeface="Times New Roman" panose="02020603050405020304" pitchFamily="18" charset="0"/>
                <a:cs typeface="Times New Roman" panose="02020603050405020304" pitchFamily="18" charset="0"/>
              </a:rPr>
              <a:t>&lt;/head&gt;</a:t>
            </a:r>
          </a:p>
          <a:p>
            <a:pPr algn="l">
              <a:lnSpc>
                <a:spcPts val="1425"/>
              </a:lnSpc>
              <a:spcAft>
                <a:spcPts val="800"/>
              </a:spcAft>
            </a:pPr>
            <a:r>
              <a:rPr kumimoji="0" lang="en-US" sz="2000" b="1" i="0" u="none" strike="noStrike" kern="1200" cap="none" spc="0" normalizeH="0" baseline="0" noProof="0" dirty="0">
                <a:ln>
                  <a:noFill/>
                </a:ln>
                <a:solidFill>
                  <a:schemeClr val="accent5"/>
                </a:solidFill>
                <a:effectLst/>
                <a:uLnTx/>
                <a:uFillTx/>
                <a:latin typeface="Consolas" panose="020B0609020204030204" pitchFamily="49" charset="0"/>
                <a:ea typeface="Times New Roman" panose="02020603050405020304" pitchFamily="18" charset="0"/>
                <a:cs typeface="Times New Roman" panose="02020603050405020304" pitchFamily="18" charset="0"/>
              </a:rPr>
              <a:t>&lt;body&gt;</a:t>
            </a:r>
            <a:endParaRPr kumimoji="0" lang="ar-SA" sz="2000" b="1" i="0" u="none" strike="noStrike" kern="1200" cap="none" spc="0" normalizeH="0" baseline="0" noProof="0" dirty="0">
              <a:ln>
                <a:noFill/>
              </a:ln>
              <a:solidFill>
                <a:schemeClr val="accent5"/>
              </a:solidFill>
              <a:effectLst/>
              <a:uLnTx/>
              <a:uFillTx/>
              <a:latin typeface="Consolas" panose="020B0609020204030204" pitchFamily="49" charset="0"/>
              <a:ea typeface="Times New Roman" panose="02020603050405020304" pitchFamily="18" charset="0"/>
              <a:cs typeface="Times New Roman" panose="02020603050405020304" pitchFamily="18" charset="0"/>
            </a:endParaRPr>
          </a:p>
          <a:p>
            <a:pPr algn="l" rtl="0">
              <a:lnSpc>
                <a:spcPts val="1425"/>
              </a:lnSpc>
              <a:spcAft>
                <a:spcPts val="800"/>
              </a:spcAft>
            </a:pPr>
            <a:r>
              <a:rPr lang="en-US" sz="2000" b="1" dirty="0">
                <a:solidFill>
                  <a:schemeClr val="accent5"/>
                </a:solidFill>
                <a:latin typeface="Consolas" panose="020B0609020204030204" pitchFamily="49" charset="0"/>
                <a:ea typeface="Calibri" panose="020F0502020204030204" pitchFamily="34" charset="0"/>
                <a:cs typeface="Times New Roman" panose="02020603050405020304" pitchFamily="18" charset="0"/>
              </a:rPr>
              <a:t>&lt;h1&gt; </a:t>
            </a:r>
            <a:r>
              <a:rPr lang="en-US" sz="2000" b="1" dirty="0">
                <a:solidFill>
                  <a:schemeClr val="tx1">
                    <a:lumMod val="95000"/>
                    <a:lumOff val="5000"/>
                  </a:schemeClr>
                </a:solidFill>
                <a:latin typeface="Consolas" panose="020B0609020204030204" pitchFamily="49" charset="0"/>
                <a:ea typeface="Calibri" panose="020F0502020204030204" pitchFamily="34" charset="0"/>
                <a:cs typeface="Times New Roman" panose="02020603050405020304" pitchFamily="18" charset="0"/>
              </a:rPr>
              <a:t>.</a:t>
            </a:r>
            <a:r>
              <a:rPr lang="ar-SA" sz="2000" b="1" dirty="0">
                <a:solidFill>
                  <a:schemeClr val="tx1">
                    <a:lumMod val="95000"/>
                    <a:lumOff val="5000"/>
                  </a:schemeClr>
                </a:solidFill>
                <a:latin typeface="Consolas" panose="020B0609020204030204" pitchFamily="49" charset="0"/>
                <a:ea typeface="Calibri" panose="020F0502020204030204" pitchFamily="34" charset="0"/>
                <a:cs typeface="Times New Roman" panose="02020603050405020304" pitchFamily="18" charset="0"/>
              </a:rPr>
              <a:t>هذا</a:t>
            </a:r>
            <a:r>
              <a:rPr lang="ar-SA" sz="2000" b="1" dirty="0">
                <a:solidFill>
                  <a:schemeClr val="accent5"/>
                </a:solidFill>
                <a:latin typeface="Consolas" panose="020B0609020204030204" pitchFamily="49" charset="0"/>
                <a:ea typeface="Calibri" panose="020F0502020204030204" pitchFamily="34" charset="0"/>
                <a:cs typeface="Times New Roman" panose="02020603050405020304" pitchFamily="18" charset="0"/>
              </a:rPr>
              <a:t> </a:t>
            </a:r>
            <a:r>
              <a:rPr lang="ar-SA" sz="2000" b="1" dirty="0">
                <a:solidFill>
                  <a:schemeClr val="tx1">
                    <a:lumMod val="95000"/>
                    <a:lumOff val="5000"/>
                  </a:schemeClr>
                </a:solidFill>
                <a:latin typeface="Consolas" panose="020B0609020204030204" pitchFamily="49" charset="0"/>
                <a:ea typeface="Calibri" panose="020F0502020204030204" pitchFamily="34" charset="0"/>
                <a:cs typeface="Times New Roman" panose="02020603050405020304" pitchFamily="18" charset="0"/>
              </a:rPr>
              <a:t>عنوان</a:t>
            </a:r>
            <a:r>
              <a:rPr lang="en-US" sz="2000" b="1" dirty="0">
                <a:solidFill>
                  <a:schemeClr val="accent5"/>
                </a:solidFill>
                <a:latin typeface="Consolas" panose="020B0609020204030204" pitchFamily="49" charset="0"/>
                <a:ea typeface="Calibri" panose="020F0502020204030204" pitchFamily="34" charset="0"/>
                <a:cs typeface="Times New Roman" panose="02020603050405020304" pitchFamily="18" charset="0"/>
              </a:rPr>
              <a:t> &lt;/h1&gt;</a:t>
            </a:r>
          </a:p>
          <a:p>
            <a:pPr algn="l" rtl="0">
              <a:lnSpc>
                <a:spcPts val="1425"/>
              </a:lnSpc>
              <a:spcAft>
                <a:spcPts val="800"/>
              </a:spcAft>
            </a:pPr>
            <a:r>
              <a:rPr lang="en-US" sz="2000" b="1" dirty="0">
                <a:solidFill>
                  <a:schemeClr val="accent5"/>
                </a:solidFill>
                <a:effectLst/>
                <a:latin typeface="Consolas" panose="020B0609020204030204" pitchFamily="49" charset="0"/>
                <a:ea typeface="Calibri" panose="020F0502020204030204" pitchFamily="34" charset="0"/>
                <a:cs typeface="Times New Roman" panose="02020603050405020304" pitchFamily="18" charset="0"/>
              </a:rPr>
              <a:t>&lt;p&gt; </a:t>
            </a:r>
            <a:r>
              <a:rPr lang="ar-SA" sz="2000" b="1" dirty="0">
                <a:solidFill>
                  <a:schemeClr val="accent5"/>
                </a:solidFill>
                <a:effectLst/>
                <a:latin typeface="Consolas" panose="020B0609020204030204" pitchFamily="49" charset="0"/>
                <a:ea typeface="Calibri" panose="020F0502020204030204" pitchFamily="34" charset="0"/>
                <a:cs typeface="Times New Roman" panose="02020603050405020304" pitchFamily="18" charset="0"/>
              </a:rPr>
              <a:t> </a:t>
            </a:r>
            <a:r>
              <a:rPr lang="ar-SA" sz="2000" b="1" dirty="0">
                <a:solidFill>
                  <a:schemeClr val="tx1">
                    <a:lumMod val="95000"/>
                    <a:lumOff val="5000"/>
                  </a:schemeClr>
                </a:solidFill>
                <a:effectLst/>
                <a:latin typeface="Consolas" panose="020B0609020204030204" pitchFamily="49" charset="0"/>
                <a:ea typeface="Calibri" panose="020F0502020204030204" pitchFamily="34" charset="0"/>
                <a:cs typeface="Times New Roman" panose="02020603050405020304" pitchFamily="18" charset="0"/>
              </a:rPr>
              <a:t>هذا فقرة. </a:t>
            </a:r>
            <a:r>
              <a:rPr lang="en-US" sz="2000" b="1" dirty="0">
                <a:solidFill>
                  <a:schemeClr val="accent5"/>
                </a:solidFill>
                <a:latin typeface="Consolas" panose="020B0609020204030204" pitchFamily="49" charset="0"/>
                <a:ea typeface="Calibri" panose="020F0502020204030204" pitchFamily="34" charset="0"/>
                <a:cs typeface="Times New Roman" panose="02020603050405020304" pitchFamily="18" charset="0"/>
              </a:rPr>
              <a:t>&lt;/p&gt;</a:t>
            </a:r>
          </a:p>
          <a:p>
            <a:pPr marL="0" marR="0" lvl="0" indent="0" algn="l" defTabSz="914400" rtl="0" eaLnBrk="1" fontAlgn="auto" latinLnBrk="0" hangingPunct="1">
              <a:lnSpc>
                <a:spcPts val="1425"/>
              </a:lnSpc>
              <a:spcBef>
                <a:spcPts val="0"/>
              </a:spcBef>
              <a:spcAft>
                <a:spcPts val="800"/>
              </a:spcAft>
              <a:buClrTx/>
              <a:buSzTx/>
              <a:buFontTx/>
              <a:buNone/>
              <a:tabLst/>
              <a:defRPr/>
            </a:pPr>
            <a:r>
              <a:rPr kumimoji="0" lang="en-US" sz="2000" b="1" i="0" u="none" strike="noStrike" kern="1200" cap="none" spc="0" normalizeH="0" baseline="0" noProof="0" dirty="0">
                <a:ln>
                  <a:noFill/>
                </a:ln>
                <a:solidFill>
                  <a:schemeClr val="accent5"/>
                </a:solidFill>
                <a:effectLst/>
                <a:uLnTx/>
                <a:uFillTx/>
                <a:latin typeface="Consolas" panose="020B0609020204030204" pitchFamily="49" charset="0"/>
                <a:ea typeface="Calibri" panose="020F0502020204030204" pitchFamily="34" charset="0"/>
                <a:cs typeface="Times New Roman" panose="02020603050405020304" pitchFamily="18" charset="0"/>
              </a:rPr>
              <a:t>&lt;p&gt; </a:t>
            </a:r>
            <a:r>
              <a:rPr kumimoji="0" lang="ar-SA" sz="2000" b="1" i="0" u="none" strike="noStrike" kern="1200" cap="none" spc="0" normalizeH="0" baseline="0" noProof="0" dirty="0">
                <a:ln>
                  <a:noFill/>
                </a:ln>
                <a:solidFill>
                  <a:schemeClr val="accent5"/>
                </a:solidFill>
                <a:effectLst/>
                <a:uLnTx/>
                <a:uFillTx/>
                <a:latin typeface="Consolas" panose="020B0609020204030204" pitchFamily="49" charset="0"/>
                <a:ea typeface="Calibri" panose="020F0502020204030204" pitchFamily="34" charset="0"/>
                <a:cs typeface="Times New Roman" panose="02020603050405020304" pitchFamily="18" charset="0"/>
              </a:rPr>
              <a:t> </a:t>
            </a:r>
            <a:r>
              <a:rPr kumimoji="0" lang="ar-SA" sz="2000" b="1" i="0" u="none" strike="noStrike" kern="1200" cap="none" spc="0" normalizeH="0" baseline="0" noProof="0" dirty="0">
                <a:ln>
                  <a:noFill/>
                </a:ln>
                <a:solidFill>
                  <a:schemeClr val="tx1">
                    <a:lumMod val="95000"/>
                    <a:lumOff val="5000"/>
                  </a:schemeClr>
                </a:solidFill>
                <a:effectLst/>
                <a:uLnTx/>
                <a:uFillTx/>
                <a:latin typeface="Consolas" panose="020B0609020204030204" pitchFamily="49" charset="0"/>
                <a:ea typeface="Calibri" panose="020F0502020204030204" pitchFamily="34" charset="0"/>
                <a:cs typeface="Times New Roman" panose="02020603050405020304" pitchFamily="18" charset="0"/>
              </a:rPr>
              <a:t>هذا الفقرة الثانية. </a:t>
            </a:r>
            <a:r>
              <a:rPr kumimoji="0" lang="en-US" sz="2000" b="1" i="0" u="none" strike="noStrike" kern="1200" cap="none" spc="0" normalizeH="0" baseline="0" noProof="0" dirty="0">
                <a:ln>
                  <a:noFill/>
                </a:ln>
                <a:solidFill>
                  <a:schemeClr val="accent5"/>
                </a:solidFill>
                <a:effectLst/>
                <a:uLnTx/>
                <a:uFillTx/>
                <a:latin typeface="Consolas" panose="020B0609020204030204" pitchFamily="49" charset="0"/>
                <a:ea typeface="Calibri" panose="020F0502020204030204" pitchFamily="34" charset="0"/>
                <a:cs typeface="Times New Roman" panose="02020603050405020304" pitchFamily="18" charset="0"/>
              </a:rPr>
              <a:t>&lt;/p&gt;</a:t>
            </a:r>
            <a:endParaRPr kumimoji="0" lang="en-US" sz="2000" b="1" i="0" u="none" strike="noStrike" kern="1200" cap="none" spc="0" normalizeH="0" baseline="0" noProof="0" dirty="0">
              <a:ln>
                <a:noFill/>
              </a:ln>
              <a:solidFill>
                <a:schemeClr val="accent5"/>
              </a:solidFill>
              <a:effectLst/>
              <a:uLnTx/>
              <a:uFillTx/>
              <a:latin typeface="Consolas" panose="020B0609020204030204" pitchFamily="49" charset="0"/>
              <a:ea typeface="Times New Roman" panose="02020603050405020304" pitchFamily="18" charset="0"/>
              <a:cs typeface="Times New Roman" panose="02020603050405020304" pitchFamily="18" charset="0"/>
            </a:endParaRPr>
          </a:p>
          <a:p>
            <a:pPr marL="0" marR="0" lvl="0" indent="0" algn="l" defTabSz="914400" rtl="1" eaLnBrk="1" fontAlgn="auto" latinLnBrk="0" hangingPunct="1">
              <a:lnSpc>
                <a:spcPts val="1425"/>
              </a:lnSpc>
              <a:spcBef>
                <a:spcPts val="0"/>
              </a:spcBef>
              <a:spcAft>
                <a:spcPts val="800"/>
              </a:spcAft>
              <a:buClrTx/>
              <a:buSzTx/>
              <a:buFontTx/>
              <a:buNone/>
              <a:tabLst/>
              <a:defRPr/>
            </a:pPr>
            <a:r>
              <a:rPr kumimoji="0" lang="en-US" sz="2000" b="1" i="0" u="none" strike="noStrike" kern="1200" cap="none" spc="0" normalizeH="0" baseline="0" noProof="0" dirty="0">
                <a:ln>
                  <a:noFill/>
                </a:ln>
                <a:solidFill>
                  <a:schemeClr val="accent5"/>
                </a:solidFill>
                <a:effectLst/>
                <a:uLnTx/>
                <a:uFillTx/>
                <a:latin typeface="Consolas" panose="020B0609020204030204" pitchFamily="49" charset="0"/>
                <a:ea typeface="Times New Roman" panose="02020603050405020304" pitchFamily="18" charset="0"/>
                <a:cs typeface="Times New Roman" panose="02020603050405020304" pitchFamily="18" charset="0"/>
              </a:rPr>
              <a:t>&lt;/body&gt;</a:t>
            </a:r>
          </a:p>
          <a:p>
            <a:pPr marL="0" marR="0" lvl="0" indent="0" algn="l" defTabSz="914400" rtl="1" eaLnBrk="1" fontAlgn="auto" latinLnBrk="0" hangingPunct="1">
              <a:lnSpc>
                <a:spcPts val="1425"/>
              </a:lnSpc>
              <a:spcBef>
                <a:spcPts val="0"/>
              </a:spcBef>
              <a:spcAft>
                <a:spcPts val="800"/>
              </a:spcAft>
              <a:buClrTx/>
              <a:buSzTx/>
              <a:buFontTx/>
              <a:buNone/>
              <a:tabLst/>
              <a:defRPr/>
            </a:pPr>
            <a:r>
              <a:rPr kumimoji="0" lang="en-US" sz="2000" b="1" i="0" u="none" strike="noStrike" kern="1200" cap="none" spc="0" normalizeH="0" baseline="0" noProof="0" dirty="0">
                <a:ln>
                  <a:noFill/>
                </a:ln>
                <a:solidFill>
                  <a:schemeClr val="accent5"/>
                </a:solidFill>
                <a:effectLst/>
                <a:uLnTx/>
                <a:uFillTx/>
                <a:latin typeface="Consolas" panose="020B0609020204030204" pitchFamily="49" charset="0"/>
                <a:ea typeface="Times New Roman" panose="02020603050405020304" pitchFamily="18" charset="0"/>
                <a:cs typeface="Times New Roman" panose="02020603050405020304" pitchFamily="18" charset="0"/>
              </a:rPr>
              <a:t>&lt;/html&gt;</a:t>
            </a:r>
            <a:endParaRPr kumimoji="0" lang="ar-SA" sz="2000" b="1" i="0" u="none" strike="noStrike" kern="1200" cap="none" spc="0" normalizeH="0" baseline="0" noProof="0" dirty="0">
              <a:ln>
                <a:noFill/>
              </a:ln>
              <a:solidFill>
                <a:schemeClr val="accent5"/>
              </a:solidFill>
              <a:effectLst/>
              <a:uLnTx/>
              <a:uFillTx/>
              <a:latin typeface="Consolas" panose="020B0609020204030204" pitchFamily="49" charset="0"/>
              <a:ea typeface="Times New Roman" panose="02020603050405020304" pitchFamily="18" charset="0"/>
              <a:cs typeface="Times New Roman" panose="02020603050405020304" pitchFamily="18" charset="0"/>
            </a:endParaRPr>
          </a:p>
          <a:p>
            <a:pPr algn="l" rtl="0">
              <a:lnSpc>
                <a:spcPts val="1425"/>
              </a:lnSpc>
              <a:spcAft>
                <a:spcPts val="800"/>
              </a:spcAft>
            </a:pPr>
            <a:endParaRPr lang="en-US" sz="2400" b="1" dirty="0">
              <a:solidFill>
                <a:schemeClr val="accent5"/>
              </a:solidFill>
              <a:effectLst/>
              <a:latin typeface="Calibri" panose="020F0502020204030204" pitchFamily="34" charset="0"/>
              <a:ea typeface="Calibri" panose="020F0502020204030204" pitchFamily="34" charset="0"/>
            </a:endParaRPr>
          </a:p>
        </p:txBody>
      </p:sp>
      <p:pic>
        <p:nvPicPr>
          <p:cNvPr id="11" name="صورة 10">
            <a:extLst>
              <a:ext uri="{FF2B5EF4-FFF2-40B4-BE49-F238E27FC236}">
                <a16:creationId xmlns:a16="http://schemas.microsoft.com/office/drawing/2014/main" id="{0E679011-4C81-5629-66EE-0053CB2091E3}"/>
              </a:ext>
            </a:extLst>
          </p:cNvPr>
          <p:cNvPicPr>
            <a:picLocks noChangeAspect="1"/>
          </p:cNvPicPr>
          <p:nvPr/>
        </p:nvPicPr>
        <p:blipFill>
          <a:blip r:embed="rId2"/>
          <a:stretch>
            <a:fillRect/>
          </a:stretch>
        </p:blipFill>
        <p:spPr>
          <a:xfrm>
            <a:off x="7332688" y="2676603"/>
            <a:ext cx="2743200" cy="2524125"/>
          </a:xfrm>
          <a:prstGeom prst="rect">
            <a:avLst/>
          </a:prstGeom>
          <a:effectLst>
            <a:outerShdw blurRad="63500" sx="102000" sy="102000" algn="ctr" rotWithShape="0">
              <a:prstClr val="black">
                <a:alpha val="40000"/>
              </a:prstClr>
            </a:outerShdw>
          </a:effectLst>
        </p:spPr>
      </p:pic>
      <p:sp>
        <p:nvSpPr>
          <p:cNvPr id="12" name="مستطيل 11">
            <a:extLst>
              <a:ext uri="{FF2B5EF4-FFF2-40B4-BE49-F238E27FC236}">
                <a16:creationId xmlns:a16="http://schemas.microsoft.com/office/drawing/2014/main" id="{35BCCEE0-89C9-B6AF-5FD7-43C201E1214E}"/>
              </a:ext>
            </a:extLst>
          </p:cNvPr>
          <p:cNvSpPr/>
          <p:nvPr/>
        </p:nvSpPr>
        <p:spPr>
          <a:xfrm>
            <a:off x="527153" y="3188014"/>
            <a:ext cx="3142935" cy="1129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2479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التعزيز  ( اكشط واربح )</a:t>
              </a:r>
            </a:p>
          </p:txBody>
        </p:sp>
      </p:grpSp>
      <p:sp>
        <p:nvSpPr>
          <p:cNvPr id="2" name="مستطيل: زوايا مستديرة 1">
            <a:extLst>
              <a:ext uri="{FF2B5EF4-FFF2-40B4-BE49-F238E27FC236}">
                <a16:creationId xmlns:a16="http://schemas.microsoft.com/office/drawing/2014/main" id="{7DEEC4F7-C308-7CB9-E847-FD7FC00CA207}"/>
              </a:ext>
            </a:extLst>
          </p:cNvPr>
          <p:cNvSpPr/>
          <p:nvPr/>
        </p:nvSpPr>
        <p:spPr>
          <a:xfrm>
            <a:off x="2397372" y="1265222"/>
            <a:ext cx="3364521" cy="2293034"/>
          </a:xfrm>
          <a:prstGeom prst="roundRect">
            <a:avLst/>
          </a:prstGeom>
          <a:solidFill>
            <a:schemeClr val="bg1"/>
          </a:solidFill>
          <a:ln w="28575">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زوايا مستديرة 2">
            <a:extLst>
              <a:ext uri="{FF2B5EF4-FFF2-40B4-BE49-F238E27FC236}">
                <a16:creationId xmlns:a16="http://schemas.microsoft.com/office/drawing/2014/main" id="{E11D2E1F-1AAF-1887-A1B1-229215922C0A}"/>
              </a:ext>
            </a:extLst>
          </p:cNvPr>
          <p:cNvSpPr/>
          <p:nvPr/>
        </p:nvSpPr>
        <p:spPr>
          <a:xfrm>
            <a:off x="6003597" y="1265222"/>
            <a:ext cx="3364521" cy="2293034"/>
          </a:xfrm>
          <a:prstGeom prst="roundRect">
            <a:avLst/>
          </a:prstGeom>
          <a:solidFill>
            <a:schemeClr val="bg1"/>
          </a:solidFill>
          <a:ln w="28575">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5ACB4427-BC6D-F9C8-58C3-AF6D945F5260}"/>
              </a:ext>
            </a:extLst>
          </p:cNvPr>
          <p:cNvSpPr/>
          <p:nvPr/>
        </p:nvSpPr>
        <p:spPr>
          <a:xfrm>
            <a:off x="5972729" y="3917153"/>
            <a:ext cx="3364521" cy="2293034"/>
          </a:xfrm>
          <a:prstGeom prst="roundRect">
            <a:avLst/>
          </a:prstGeom>
          <a:solidFill>
            <a:schemeClr val="bg1"/>
          </a:solidFill>
          <a:ln w="28575">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69F60539-72DA-21D6-83D1-8CA057A63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450" y="1587216"/>
            <a:ext cx="2324363" cy="1714798"/>
          </a:xfrm>
          <a:prstGeom prst="rect">
            <a:avLst/>
          </a:prstGeom>
        </p:spPr>
      </p:pic>
      <p:pic>
        <p:nvPicPr>
          <p:cNvPr id="6" name="صورة 5">
            <a:extLst>
              <a:ext uri="{FF2B5EF4-FFF2-40B4-BE49-F238E27FC236}">
                <a16:creationId xmlns:a16="http://schemas.microsoft.com/office/drawing/2014/main" id="{D14829A9-9642-48D1-43E4-107BB9A6B380}"/>
              </a:ext>
            </a:extLst>
          </p:cNvPr>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6491000" y="1836124"/>
            <a:ext cx="2389717" cy="1087321"/>
          </a:xfrm>
          <a:prstGeom prst="rect">
            <a:avLst/>
          </a:prstGeom>
        </p:spPr>
      </p:pic>
      <p:sp>
        <p:nvSpPr>
          <p:cNvPr id="7" name="اكشط">
            <a:extLst>
              <a:ext uri="{FF2B5EF4-FFF2-40B4-BE49-F238E27FC236}">
                <a16:creationId xmlns:a16="http://schemas.microsoft.com/office/drawing/2014/main" id="{7A1E7501-EE13-F1F6-5E64-3186FA75525A}"/>
              </a:ext>
            </a:extLst>
          </p:cNvPr>
          <p:cNvSpPr/>
          <p:nvPr/>
        </p:nvSpPr>
        <p:spPr>
          <a:xfrm>
            <a:off x="6096000" y="1379275"/>
            <a:ext cx="3139091" cy="2064928"/>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8" name="صورة 7">
            <a:extLst>
              <a:ext uri="{FF2B5EF4-FFF2-40B4-BE49-F238E27FC236}">
                <a16:creationId xmlns:a16="http://schemas.microsoft.com/office/drawing/2014/main" id="{1D3558AE-9556-0A30-863D-9B2874A772ED}"/>
              </a:ext>
            </a:extLst>
          </p:cNvPr>
          <p:cNvPicPr>
            <a:picLocks noChangeAspect="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6231872" y="3771192"/>
            <a:ext cx="2650708" cy="2650708"/>
          </a:xfrm>
          <a:prstGeom prst="rect">
            <a:avLst/>
          </a:prstGeom>
        </p:spPr>
      </p:pic>
      <p:sp>
        <p:nvSpPr>
          <p:cNvPr id="9" name="اكشط">
            <a:extLst>
              <a:ext uri="{FF2B5EF4-FFF2-40B4-BE49-F238E27FC236}">
                <a16:creationId xmlns:a16="http://schemas.microsoft.com/office/drawing/2014/main" id="{8AEE76E5-5138-0197-72B6-4144CCD9047B}"/>
              </a:ext>
            </a:extLst>
          </p:cNvPr>
          <p:cNvSpPr/>
          <p:nvPr/>
        </p:nvSpPr>
        <p:spPr>
          <a:xfrm>
            <a:off x="2510085" y="1379275"/>
            <a:ext cx="3139091" cy="2064928"/>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0" name="اكشط">
            <a:extLst>
              <a:ext uri="{FF2B5EF4-FFF2-40B4-BE49-F238E27FC236}">
                <a16:creationId xmlns:a16="http://schemas.microsoft.com/office/drawing/2014/main" id="{7AD21B7F-23CA-A659-388C-A950061BD7D2}"/>
              </a:ext>
            </a:extLst>
          </p:cNvPr>
          <p:cNvSpPr/>
          <p:nvPr/>
        </p:nvSpPr>
        <p:spPr>
          <a:xfrm>
            <a:off x="6096593" y="4015105"/>
            <a:ext cx="3139091" cy="2064928"/>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1" name="مستطيل: زوايا مستديرة 10">
            <a:extLst>
              <a:ext uri="{FF2B5EF4-FFF2-40B4-BE49-F238E27FC236}">
                <a16:creationId xmlns:a16="http://schemas.microsoft.com/office/drawing/2014/main" id="{2FF70A48-92B7-3387-FD9C-651A40BC8DCC}"/>
              </a:ext>
            </a:extLst>
          </p:cNvPr>
          <p:cNvSpPr/>
          <p:nvPr/>
        </p:nvSpPr>
        <p:spPr>
          <a:xfrm>
            <a:off x="2378968" y="3917153"/>
            <a:ext cx="3364521" cy="2293034"/>
          </a:xfrm>
          <a:prstGeom prst="roundRect">
            <a:avLst/>
          </a:prstGeom>
          <a:solidFill>
            <a:schemeClr val="bg1"/>
          </a:solidFill>
          <a:ln w="28575">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2" name="صورة 11">
            <a:extLst>
              <a:ext uri="{FF2B5EF4-FFF2-40B4-BE49-F238E27FC236}">
                <a16:creationId xmlns:a16="http://schemas.microsoft.com/office/drawing/2014/main" id="{3BC6778C-0DEA-AEA6-9650-4429F38093AB}"/>
              </a:ext>
            </a:extLst>
          </p:cNvPr>
          <p:cNvPicPr>
            <a:picLocks noChangeAspect="1"/>
          </p:cNvPicPr>
          <p:nvPr/>
        </p:nvPicPr>
        <p:blipFill>
          <a:blip r:embed="rId5"/>
          <a:stretch>
            <a:fillRect/>
          </a:stretch>
        </p:blipFill>
        <p:spPr>
          <a:xfrm>
            <a:off x="3273872" y="4015105"/>
            <a:ext cx="1914525" cy="2009775"/>
          </a:xfrm>
          <a:prstGeom prst="rect">
            <a:avLst/>
          </a:prstGeom>
        </p:spPr>
      </p:pic>
      <p:sp>
        <p:nvSpPr>
          <p:cNvPr id="13" name="اكشط">
            <a:extLst>
              <a:ext uri="{FF2B5EF4-FFF2-40B4-BE49-F238E27FC236}">
                <a16:creationId xmlns:a16="http://schemas.microsoft.com/office/drawing/2014/main" id="{64C3B0E6-BB0C-59B0-A973-0136280B6725}"/>
              </a:ext>
            </a:extLst>
          </p:cNvPr>
          <p:cNvSpPr/>
          <p:nvPr/>
        </p:nvSpPr>
        <p:spPr>
          <a:xfrm>
            <a:off x="2473064" y="4022775"/>
            <a:ext cx="3139091" cy="2064928"/>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36688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4" presetClass="exit" presetSubtype="5" fill="hold" grpId="0" nodeType="clickEffect">
                                  <p:stCondLst>
                                    <p:cond delay="0"/>
                                  </p:stCondLst>
                                  <p:childTnLst>
                                    <p:animEffect transition="out" filter="randombar(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4" presetClass="exit" presetSubtype="5" fill="hold" grpId="0" nodeType="clickEffect">
                                  <p:stCondLst>
                                    <p:cond delay="0"/>
                                  </p:stCondLst>
                                  <p:childTnLst>
                                    <p:animEffect transition="out" filter="randombar(vertic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4" presetClass="exit" presetSubtype="5" fill="hold" grpId="0" nodeType="clickEffect">
                                  <p:stCondLst>
                                    <p:cond delay="0"/>
                                  </p:stCondLst>
                                  <p:childTnLst>
                                    <p:animEffect transition="out" filter="randombar(vertic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4" presetClass="exit" presetSubtype="5" fill="hold" grpId="0" nodeType="clickEffect">
                                  <p:stCondLst>
                                    <p:cond delay="0"/>
                                  </p:stCondLst>
                                  <p:childTnLst>
                                    <p:animEffect transition="out" filter="randombar(vertical)">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3" name="صورة 2">
            <a:extLst>
              <a:ext uri="{FF2B5EF4-FFF2-40B4-BE49-F238E27FC236}">
                <a16:creationId xmlns:a16="http://schemas.microsoft.com/office/drawing/2014/main" id="{FF8F3176-2F03-87EE-DB70-AB529922B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522" y="970672"/>
            <a:ext cx="8360392" cy="5602868"/>
          </a:xfrm>
          <a:prstGeom prst="rect">
            <a:avLst/>
          </a:prstGeom>
        </p:spPr>
      </p:pic>
      <p:sp>
        <p:nvSpPr>
          <p:cNvPr id="4" name="مربع نص 3">
            <a:extLst>
              <a:ext uri="{FF2B5EF4-FFF2-40B4-BE49-F238E27FC236}">
                <a16:creationId xmlns:a16="http://schemas.microsoft.com/office/drawing/2014/main" id="{5FE483DE-F3FF-111B-F248-3E25D6DD49A9}"/>
              </a:ext>
            </a:extLst>
          </p:cNvPr>
          <p:cNvSpPr txBox="1"/>
          <p:nvPr/>
        </p:nvSpPr>
        <p:spPr>
          <a:xfrm>
            <a:off x="2799471" y="1140461"/>
            <a:ext cx="4620927" cy="1323439"/>
          </a:xfrm>
          <a:prstGeom prst="rect">
            <a:avLst/>
          </a:prstGeom>
          <a:noFill/>
        </p:spPr>
        <p:txBody>
          <a:bodyPr wrap="square">
            <a:spAutoFit/>
          </a:bodyPr>
          <a:lstStyle/>
          <a:p>
            <a:pPr algn="ctr"/>
            <a:r>
              <a:rPr lang="ar-SA" sz="4000" b="1" dirty="0">
                <a:solidFill>
                  <a:srgbClr val="122546"/>
                </a:solidFill>
                <a:latin typeface="Sakkal Majalla" panose="02000000000000000000" pitchFamily="2" charset="-78"/>
                <a:cs typeface="Sakkal Majalla" panose="02000000000000000000" pitchFamily="2" charset="-78"/>
              </a:rPr>
              <a:t>حل الواجب الخاص بالدرس في دفتر المهام والواجبات.</a:t>
            </a:r>
            <a:endParaRPr lang="ar-SA" sz="4000" b="1" dirty="0">
              <a:solidFill>
                <a:srgbClr val="122546"/>
              </a:solidFill>
            </a:endParaRPr>
          </a:p>
        </p:txBody>
      </p:sp>
      <p:grpSp>
        <p:nvGrpSpPr>
          <p:cNvPr id="5" name="مجموعة 4">
            <a:extLst>
              <a:ext uri="{FF2B5EF4-FFF2-40B4-BE49-F238E27FC236}">
                <a16:creationId xmlns:a16="http://schemas.microsoft.com/office/drawing/2014/main" id="{EFF6DF43-8A27-25AF-37C8-D355FB7F7CB4}"/>
              </a:ext>
            </a:extLst>
          </p:cNvPr>
          <p:cNvGrpSpPr/>
          <p:nvPr/>
        </p:nvGrpSpPr>
        <p:grpSpPr>
          <a:xfrm>
            <a:off x="1366603" y="0"/>
            <a:ext cx="9458793" cy="584617"/>
            <a:chOff x="1366603" y="0"/>
            <a:chExt cx="9458793" cy="584617"/>
          </a:xfrm>
        </p:grpSpPr>
        <p:sp>
          <p:nvSpPr>
            <p:cNvPr id="7" name="مستطيل: زوايا علوية مقصوصة 6">
              <a:extLst>
                <a:ext uri="{FF2B5EF4-FFF2-40B4-BE49-F238E27FC236}">
                  <a16:creationId xmlns:a16="http://schemas.microsoft.com/office/drawing/2014/main" id="{2745585B-3291-0500-D749-2988357777A6}"/>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541C71EC-AA51-365A-1E3B-57CD6D63BBFC}"/>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الواجب</a:t>
              </a:r>
            </a:p>
          </p:txBody>
        </p:sp>
      </p:grpSp>
    </p:spTree>
    <p:extLst>
      <p:ext uri="{BB962C8B-B14F-4D97-AF65-F5344CB8AC3E}">
        <p14:creationId xmlns:p14="http://schemas.microsoft.com/office/powerpoint/2010/main" val="46907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3E967C8-0425-B115-BF93-7FBABE475AD8}"/>
              </a:ext>
            </a:extLst>
          </p:cNvPr>
          <p:cNvSpPr txBox="1"/>
          <p:nvPr/>
        </p:nvSpPr>
        <p:spPr>
          <a:xfrm>
            <a:off x="1708879" y="216800"/>
            <a:ext cx="10117111" cy="1569660"/>
          </a:xfrm>
          <a:prstGeom prst="rect">
            <a:avLst/>
          </a:prstGeom>
          <a:noFill/>
        </p:spPr>
        <p:txBody>
          <a:bodyPr wrap="square">
            <a:spAutoFit/>
          </a:bodyPr>
          <a:lstStyle/>
          <a:p>
            <a:pPr lvl="0" algn="just" rtl="1"/>
            <a:r>
              <a:rPr lang="ar-SA" sz="2400" b="1" dirty="0">
                <a:effectLst/>
                <a:latin typeface="Calibri" panose="020F0502020204030204" pitchFamily="34" charset="0"/>
                <a:ea typeface="Times New Roman" panose="02020603050405020304" pitchFamily="18" charset="0"/>
                <a:cs typeface="Calibri" panose="020F0502020204030204" pitchFamily="34" charset="0"/>
              </a:rPr>
              <a:t>من وسوم تنسيق النص وظيفته تغميق النص الموجود بين الوسمين :</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lvl="0" algn="just" rtl="1"/>
            <a:r>
              <a:rPr lang="en-US" sz="2400" dirty="0">
                <a:effectLst/>
                <a:latin typeface="Calibri" panose="020F0502020204030204" pitchFamily="34" charset="0"/>
                <a:ea typeface="Times New Roman" panose="02020603050405020304" pitchFamily="18" charset="0"/>
                <a:cs typeface="Calibri" panose="020F0502020204030204" pitchFamily="34" charset="0"/>
              </a:rPr>
              <a:t>&lt;/b&gt;</a:t>
            </a:r>
            <a:r>
              <a:rPr lang="ar-SA" sz="2400" dirty="0">
                <a:effectLst/>
                <a:latin typeface="Calibri" panose="020F0502020204030204" pitchFamily="34" charset="0"/>
                <a:ea typeface="Times New Roman" panose="02020603050405020304" pitchFamily="18" charset="0"/>
                <a:cs typeface="Calibri" panose="020F0502020204030204" pitchFamily="34" charset="0"/>
              </a:rPr>
              <a:t>النص </a:t>
            </a:r>
            <a:r>
              <a:rPr lang="en-US" sz="2400" dirty="0">
                <a:effectLst/>
                <a:latin typeface="Calibri" panose="020F0502020204030204" pitchFamily="34" charset="0"/>
                <a:ea typeface="Times New Roman" panose="02020603050405020304" pitchFamily="18" charset="0"/>
                <a:cs typeface="Calibri" panose="020F0502020204030204" pitchFamily="34" charset="0"/>
              </a:rPr>
              <a:t>&lt;b&gt;</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lvl="0" algn="just" rtl="1"/>
            <a:r>
              <a:rPr lang="en-US" sz="2400" dirty="0">
                <a:effectLst/>
                <a:latin typeface="Calibri" panose="020F0502020204030204" pitchFamily="34" charset="0"/>
                <a:ea typeface="Times New Roman" panose="02020603050405020304" pitchFamily="18" charset="0"/>
                <a:cs typeface="Calibri" panose="020F0502020204030204" pitchFamily="34" charset="0"/>
              </a:rPr>
              <a:t>&lt;/</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&gt; </a:t>
            </a:r>
            <a:r>
              <a:rPr lang="ar-SA" sz="2400" dirty="0">
                <a:effectLst/>
                <a:latin typeface="Calibri" panose="020F0502020204030204" pitchFamily="34" charset="0"/>
                <a:ea typeface="Times New Roman" panose="02020603050405020304" pitchFamily="18" charset="0"/>
                <a:cs typeface="Calibri" panose="020F0502020204030204" pitchFamily="34" charset="0"/>
              </a:rPr>
              <a:t>النص </a:t>
            </a:r>
            <a:r>
              <a:rPr lang="en-US" sz="2400" dirty="0">
                <a:effectLst/>
                <a:latin typeface="Calibri" panose="020F0502020204030204" pitchFamily="34" charset="0"/>
                <a:ea typeface="Times New Roman" panose="02020603050405020304" pitchFamily="18" charset="0"/>
                <a:cs typeface="Calibri" panose="020F0502020204030204" pitchFamily="34" charset="0"/>
              </a:rPr>
              <a:t>&lt;</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&gt;</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lvl="0" algn="just" rtl="1"/>
            <a:r>
              <a:rPr lang="en-US" sz="2400" dirty="0">
                <a:effectLst/>
                <a:latin typeface="Calibri" panose="020F0502020204030204" pitchFamily="34" charset="0"/>
                <a:ea typeface="Times New Roman" panose="02020603050405020304" pitchFamily="18" charset="0"/>
                <a:cs typeface="Calibri" panose="020F0502020204030204" pitchFamily="34" charset="0"/>
              </a:rPr>
              <a:t>&lt;/u&gt; </a:t>
            </a:r>
            <a:r>
              <a:rPr lang="ar-SA" sz="2400" dirty="0">
                <a:effectLst/>
                <a:latin typeface="Calibri" panose="020F0502020204030204" pitchFamily="34" charset="0"/>
                <a:ea typeface="Times New Roman" panose="02020603050405020304" pitchFamily="18" charset="0"/>
                <a:cs typeface="Calibri" panose="020F0502020204030204" pitchFamily="34" charset="0"/>
              </a:rPr>
              <a:t>النص </a:t>
            </a:r>
            <a:r>
              <a:rPr lang="en-US" sz="2400" dirty="0">
                <a:effectLst/>
                <a:latin typeface="Calibri" panose="020F0502020204030204" pitchFamily="34" charset="0"/>
                <a:ea typeface="Times New Roman" panose="02020603050405020304" pitchFamily="18" charset="0"/>
                <a:cs typeface="Calibri" panose="020F0502020204030204" pitchFamily="34" charset="0"/>
              </a:rPr>
              <a:t>&lt;u&gt;</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مربع نص 4">
            <a:extLst>
              <a:ext uri="{FF2B5EF4-FFF2-40B4-BE49-F238E27FC236}">
                <a16:creationId xmlns:a16="http://schemas.microsoft.com/office/drawing/2014/main" id="{1C671580-C0E5-7127-3593-35565F762FC0}"/>
              </a:ext>
            </a:extLst>
          </p:cNvPr>
          <p:cNvSpPr txBox="1"/>
          <p:nvPr/>
        </p:nvSpPr>
        <p:spPr>
          <a:xfrm>
            <a:off x="0" y="1828323"/>
            <a:ext cx="11825990" cy="1569660"/>
          </a:xfrm>
          <a:prstGeom prst="rect">
            <a:avLst/>
          </a:prstGeom>
          <a:noFill/>
        </p:spPr>
        <p:txBody>
          <a:bodyPr wrap="square">
            <a:spAutoFit/>
          </a:bodyPr>
          <a:lstStyle/>
          <a:p>
            <a:pPr lvl="0" algn="just" rtl="1"/>
            <a:r>
              <a:rPr lang="ar-SA" sz="2400" b="1" dirty="0">
                <a:effectLst/>
                <a:latin typeface="Times New Roman" panose="02020603050405020304" pitchFamily="18" charset="0"/>
                <a:ea typeface="Times New Roman" panose="02020603050405020304" pitchFamily="18" charset="0"/>
                <a:cs typeface="Yakout Linotype Light"/>
              </a:rPr>
              <a:t>من وسوم تنسيق النص وظيفته تصغير النص الموجود بين الوسمين بحيث يكون أصغر من النص الافتراضي :</a:t>
            </a:r>
            <a:endPar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lvl="0" algn="just" rtl="1"/>
            <a:r>
              <a:rPr lang="en-US" sz="2400" dirty="0">
                <a:effectLst/>
                <a:latin typeface="Yakout Linotype Light"/>
                <a:ea typeface="Times New Roman" panose="02020603050405020304" pitchFamily="18" charset="0"/>
                <a:cs typeface="Traditional Arabic" panose="02020603050405020304" pitchFamily="18" charset="-78"/>
              </a:rPr>
              <a:t>&lt;/small&gt;</a:t>
            </a:r>
            <a:r>
              <a:rPr lang="ar-SA" sz="2400" dirty="0">
                <a:effectLst/>
                <a:latin typeface="Times New Roman" panose="02020603050405020304" pitchFamily="18" charset="0"/>
                <a:ea typeface="Times New Roman" panose="02020603050405020304" pitchFamily="18" charset="0"/>
                <a:cs typeface="Yakout Linotype Light"/>
              </a:rPr>
              <a:t>النص </a:t>
            </a:r>
            <a:r>
              <a:rPr lang="en-US" sz="2400" dirty="0">
                <a:effectLst/>
                <a:latin typeface="Yakout Linotype Light"/>
                <a:ea typeface="Times New Roman" panose="02020603050405020304" pitchFamily="18" charset="0"/>
                <a:cs typeface="Traditional Arabic" panose="02020603050405020304" pitchFamily="18" charset="-78"/>
              </a:rPr>
              <a:t>&lt;small&gt;</a:t>
            </a:r>
            <a:endPar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lvl="0" algn="just" rtl="1"/>
            <a:r>
              <a:rPr lang="en-US" sz="2400" dirty="0">
                <a:effectLst/>
                <a:latin typeface="Yakout Linotype Light"/>
                <a:ea typeface="Times New Roman" panose="02020603050405020304" pitchFamily="18" charset="0"/>
                <a:cs typeface="Traditional Arabic" panose="02020603050405020304" pitchFamily="18" charset="-78"/>
              </a:rPr>
              <a:t>&lt;/big&gt; </a:t>
            </a:r>
            <a:r>
              <a:rPr lang="ar-SA" sz="2400" dirty="0">
                <a:effectLst/>
                <a:latin typeface="Times New Roman" panose="02020603050405020304" pitchFamily="18" charset="0"/>
                <a:ea typeface="Times New Roman" panose="02020603050405020304" pitchFamily="18" charset="0"/>
                <a:cs typeface="Yakout Linotype Light"/>
              </a:rPr>
              <a:t>النص </a:t>
            </a:r>
            <a:r>
              <a:rPr lang="en-US" sz="2400" dirty="0">
                <a:effectLst/>
                <a:latin typeface="Yakout Linotype Light"/>
                <a:ea typeface="Times New Roman" panose="02020603050405020304" pitchFamily="18" charset="0"/>
                <a:cs typeface="Traditional Arabic" panose="02020603050405020304" pitchFamily="18" charset="-78"/>
              </a:rPr>
              <a:t>&lt;big&gt;</a:t>
            </a:r>
            <a:endPar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lvl="0" algn="just" rtl="1"/>
            <a:r>
              <a:rPr lang="en-US" sz="2400" dirty="0">
                <a:effectLst/>
                <a:latin typeface="Yakout Linotype Light"/>
                <a:ea typeface="Times New Roman" panose="02020603050405020304" pitchFamily="18" charset="0"/>
                <a:cs typeface="Traditional Arabic" panose="02020603050405020304" pitchFamily="18" charset="-78"/>
              </a:rPr>
              <a:t>&lt;/mark&gt; </a:t>
            </a:r>
            <a:r>
              <a:rPr lang="ar-SA" sz="2400" dirty="0">
                <a:effectLst/>
                <a:latin typeface="Times New Roman" panose="02020603050405020304" pitchFamily="18" charset="0"/>
                <a:ea typeface="Times New Roman" panose="02020603050405020304" pitchFamily="18" charset="0"/>
                <a:cs typeface="Yakout Linotype Light"/>
              </a:rPr>
              <a:t>النص </a:t>
            </a:r>
            <a:r>
              <a:rPr lang="en-US" sz="2400" dirty="0">
                <a:effectLst/>
                <a:latin typeface="Yakout Linotype Light"/>
                <a:ea typeface="Times New Roman" panose="02020603050405020304" pitchFamily="18" charset="0"/>
                <a:cs typeface="Traditional Arabic" panose="02020603050405020304" pitchFamily="18" charset="-78"/>
              </a:rPr>
              <a:t>&lt;mark&gt;</a:t>
            </a:r>
            <a:endPar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9" name="مربع نص 8">
            <a:extLst>
              <a:ext uri="{FF2B5EF4-FFF2-40B4-BE49-F238E27FC236}">
                <a16:creationId xmlns:a16="http://schemas.microsoft.com/office/drawing/2014/main" id="{A672459A-D400-C470-9DA4-AAD1BB379356}"/>
              </a:ext>
            </a:extLst>
          </p:cNvPr>
          <p:cNvSpPr txBox="1"/>
          <p:nvPr/>
        </p:nvSpPr>
        <p:spPr>
          <a:xfrm>
            <a:off x="4236991" y="3460018"/>
            <a:ext cx="7588999" cy="1569660"/>
          </a:xfrm>
          <a:prstGeom prst="rect">
            <a:avLst/>
          </a:prstGeom>
          <a:noFill/>
        </p:spPr>
        <p:txBody>
          <a:bodyPr wrap="square">
            <a:spAutoFit/>
          </a:bodyPr>
          <a:lstStyle/>
          <a:p>
            <a:pPr lvl="0" algn="just" rtl="1"/>
            <a:r>
              <a:rPr lang="ar-SA" sz="2400" b="1" dirty="0">
                <a:effectLst/>
                <a:latin typeface="Times New Roman" panose="02020603050405020304" pitchFamily="18" charset="0"/>
                <a:ea typeface="Times New Roman" panose="02020603050405020304" pitchFamily="18" charset="0"/>
                <a:cs typeface="Yakout Linotype Light"/>
              </a:rPr>
              <a:t>من خصائص تنسيق الصور وتستخدم لتحديد مصدر الصورة :</a:t>
            </a:r>
            <a:endPar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lvl="0" algn="just" rtl="1"/>
            <a:r>
              <a:rPr lang="en-US" sz="2400" dirty="0" err="1">
                <a:effectLst/>
                <a:latin typeface="Yakout Linotype Light"/>
                <a:ea typeface="Times New Roman" panose="02020603050405020304" pitchFamily="18" charset="0"/>
                <a:cs typeface="Traditional Arabic" panose="02020603050405020304" pitchFamily="18" charset="-78"/>
              </a:rPr>
              <a:t>Src</a:t>
            </a:r>
            <a:endPar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lvl="0" algn="just" rtl="1"/>
            <a:r>
              <a:rPr lang="en-US" sz="2400" dirty="0">
                <a:effectLst/>
                <a:latin typeface="Yakout Linotype Light"/>
                <a:ea typeface="Times New Roman" panose="02020603050405020304" pitchFamily="18" charset="0"/>
                <a:cs typeface="Traditional Arabic" panose="02020603050405020304" pitchFamily="18" charset="-78"/>
              </a:rPr>
              <a:t>Border</a:t>
            </a:r>
            <a:endPar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lvl="0" algn="just" rtl="1"/>
            <a:r>
              <a:rPr lang="en-US" sz="2400" dirty="0">
                <a:effectLst/>
                <a:latin typeface="Yakout Linotype Light"/>
                <a:ea typeface="Times New Roman" panose="02020603050405020304" pitchFamily="18" charset="0"/>
                <a:cs typeface="Traditional Arabic" panose="02020603050405020304" pitchFamily="18" charset="-78"/>
              </a:rPr>
              <a:t>Alt</a:t>
            </a:r>
            <a:endPar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11" name="مربع نص 10">
            <a:extLst>
              <a:ext uri="{FF2B5EF4-FFF2-40B4-BE49-F238E27FC236}">
                <a16:creationId xmlns:a16="http://schemas.microsoft.com/office/drawing/2014/main" id="{8345D5C7-87EE-76B7-F5D6-04D91A04B098}"/>
              </a:ext>
            </a:extLst>
          </p:cNvPr>
          <p:cNvSpPr txBox="1"/>
          <p:nvPr/>
        </p:nvSpPr>
        <p:spPr>
          <a:xfrm>
            <a:off x="1708878" y="5029678"/>
            <a:ext cx="10117111" cy="1569660"/>
          </a:xfrm>
          <a:prstGeom prst="rect">
            <a:avLst/>
          </a:prstGeom>
          <a:noFill/>
        </p:spPr>
        <p:txBody>
          <a:bodyPr wrap="square">
            <a:spAutoFit/>
          </a:bodyPr>
          <a:lstStyle/>
          <a:p>
            <a:pPr lvl="0" algn="just" rtl="1"/>
            <a:r>
              <a:rPr lang="ar-SA" sz="2400" b="1" dirty="0">
                <a:effectLst/>
                <a:latin typeface="Times New Roman" panose="02020603050405020304" pitchFamily="18" charset="0"/>
                <a:ea typeface="Times New Roman" panose="02020603050405020304" pitchFamily="18" charset="0"/>
                <a:cs typeface="Yakout Linotype Light"/>
              </a:rPr>
              <a:t>من خصائص تنسيق الفيديو وتستخدم لعرض ازرار التحكم عند عرض مقطع الفيديو :</a:t>
            </a:r>
            <a:endPar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lvl="0" algn="just" rtl="1"/>
            <a:r>
              <a:rPr lang="en-US" sz="2400" dirty="0" err="1">
                <a:effectLst/>
                <a:latin typeface="Yakout Linotype Light"/>
                <a:ea typeface="Times New Roman" panose="02020603050405020304" pitchFamily="18" charset="0"/>
                <a:cs typeface="Traditional Arabic" panose="02020603050405020304" pitchFamily="18" charset="-78"/>
              </a:rPr>
              <a:t>Src</a:t>
            </a:r>
            <a:endPar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lvl="0" algn="just" rtl="1"/>
            <a:r>
              <a:rPr lang="en-US" sz="2400" dirty="0">
                <a:effectLst/>
                <a:latin typeface="Yakout Linotype Light"/>
                <a:ea typeface="Times New Roman" panose="02020603050405020304" pitchFamily="18" charset="0"/>
                <a:cs typeface="Traditional Arabic" panose="02020603050405020304" pitchFamily="18" charset="-78"/>
              </a:rPr>
              <a:t>Control</a:t>
            </a:r>
            <a:endPar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lvl="0" algn="just" rtl="1"/>
            <a:r>
              <a:rPr lang="en-US" sz="2400" dirty="0">
                <a:effectLst/>
                <a:latin typeface="Yakout Linotype Light"/>
                <a:ea typeface="Times New Roman" panose="02020603050405020304" pitchFamily="18" charset="0"/>
                <a:cs typeface="Traditional Arabic" panose="02020603050405020304" pitchFamily="18" charset="-78"/>
              </a:rPr>
              <a:t>Autoplay</a:t>
            </a:r>
            <a:endPar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pic>
        <p:nvPicPr>
          <p:cNvPr id="12" name="صورة 11">
            <a:hlinkClick r:id="rId3" action="ppaction://hlinksldjump" highlightClick="1"/>
            <a:extLst>
              <a:ext uri="{FF2B5EF4-FFF2-40B4-BE49-F238E27FC236}">
                <a16:creationId xmlns:a16="http://schemas.microsoft.com/office/drawing/2014/main" id="{F5E7FB85-F383-C704-6AC3-9D2B9777A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18" y="5660904"/>
            <a:ext cx="1197096" cy="1197096"/>
          </a:xfrm>
          <a:prstGeom prst="rect">
            <a:avLst/>
          </a:prstGeom>
        </p:spPr>
      </p:pic>
      <p:pic>
        <p:nvPicPr>
          <p:cNvPr id="14" name="رسم 13" descr="شارة 3 مع تعبئة خالصة">
            <a:extLst>
              <a:ext uri="{FF2B5EF4-FFF2-40B4-BE49-F238E27FC236}">
                <a16:creationId xmlns:a16="http://schemas.microsoft.com/office/drawing/2014/main" id="{8C283AE9-999B-DC0F-BC96-3DBD87F7B5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09894" y="1378968"/>
            <a:ext cx="544098" cy="544098"/>
          </a:xfrm>
          <a:prstGeom prst="rect">
            <a:avLst/>
          </a:prstGeom>
        </p:spPr>
      </p:pic>
      <p:pic>
        <p:nvPicPr>
          <p:cNvPr id="16" name="رسم 15" descr="شارة مع تعبئة خالصة">
            <a:extLst>
              <a:ext uri="{FF2B5EF4-FFF2-40B4-BE49-F238E27FC236}">
                <a16:creationId xmlns:a16="http://schemas.microsoft.com/office/drawing/2014/main" id="{61BF91D0-9FE1-9311-7D54-6630639876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09894" y="941130"/>
            <a:ext cx="544098" cy="544098"/>
          </a:xfrm>
          <a:prstGeom prst="rect">
            <a:avLst/>
          </a:prstGeom>
        </p:spPr>
      </p:pic>
      <p:pic>
        <p:nvPicPr>
          <p:cNvPr id="18" name="رسم 17" descr="شارة 1 مع تعبئة خالصة">
            <a:extLst>
              <a:ext uri="{FF2B5EF4-FFF2-40B4-BE49-F238E27FC236}">
                <a16:creationId xmlns:a16="http://schemas.microsoft.com/office/drawing/2014/main" id="{834B8025-40EC-3734-DCC1-F298321551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09894" y="505860"/>
            <a:ext cx="544098" cy="544098"/>
          </a:xfrm>
          <a:prstGeom prst="rect">
            <a:avLst/>
          </a:prstGeom>
        </p:spPr>
      </p:pic>
      <p:pic>
        <p:nvPicPr>
          <p:cNvPr id="19" name="رسم 18" descr="شارة 3 مع تعبئة خالصة">
            <a:extLst>
              <a:ext uri="{FF2B5EF4-FFF2-40B4-BE49-F238E27FC236}">
                <a16:creationId xmlns:a16="http://schemas.microsoft.com/office/drawing/2014/main" id="{B2D69B4C-ED66-60D2-8C23-F094FF1767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09894" y="2961129"/>
            <a:ext cx="544098" cy="544098"/>
          </a:xfrm>
          <a:prstGeom prst="rect">
            <a:avLst/>
          </a:prstGeom>
        </p:spPr>
      </p:pic>
      <p:pic>
        <p:nvPicPr>
          <p:cNvPr id="20" name="رسم 19" descr="شارة مع تعبئة خالصة">
            <a:extLst>
              <a:ext uri="{FF2B5EF4-FFF2-40B4-BE49-F238E27FC236}">
                <a16:creationId xmlns:a16="http://schemas.microsoft.com/office/drawing/2014/main" id="{07D60642-C983-60B9-9834-88A157802C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09894" y="2523291"/>
            <a:ext cx="544098" cy="544098"/>
          </a:xfrm>
          <a:prstGeom prst="rect">
            <a:avLst/>
          </a:prstGeom>
        </p:spPr>
      </p:pic>
      <p:pic>
        <p:nvPicPr>
          <p:cNvPr id="21" name="رسم 20" descr="شارة 1 مع تعبئة خالصة">
            <a:extLst>
              <a:ext uri="{FF2B5EF4-FFF2-40B4-BE49-F238E27FC236}">
                <a16:creationId xmlns:a16="http://schemas.microsoft.com/office/drawing/2014/main" id="{9C99DF1F-9E3E-95D8-4943-DEB7E8BF1F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09894" y="2088021"/>
            <a:ext cx="544098" cy="544098"/>
          </a:xfrm>
          <a:prstGeom prst="rect">
            <a:avLst/>
          </a:prstGeom>
        </p:spPr>
      </p:pic>
      <p:pic>
        <p:nvPicPr>
          <p:cNvPr id="22" name="رسم 21" descr="شارة 3 مع تعبئة خالصة">
            <a:extLst>
              <a:ext uri="{FF2B5EF4-FFF2-40B4-BE49-F238E27FC236}">
                <a16:creationId xmlns:a16="http://schemas.microsoft.com/office/drawing/2014/main" id="{B1554EC5-A2BA-DC5F-5BD6-85047C0D9F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36945" y="4562253"/>
            <a:ext cx="544098" cy="544098"/>
          </a:xfrm>
          <a:prstGeom prst="rect">
            <a:avLst/>
          </a:prstGeom>
        </p:spPr>
      </p:pic>
      <p:pic>
        <p:nvPicPr>
          <p:cNvPr id="23" name="رسم 22" descr="شارة مع تعبئة خالصة">
            <a:extLst>
              <a:ext uri="{FF2B5EF4-FFF2-40B4-BE49-F238E27FC236}">
                <a16:creationId xmlns:a16="http://schemas.microsoft.com/office/drawing/2014/main" id="{F98193E6-B637-F26A-4E9E-808E48640A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36945" y="4124415"/>
            <a:ext cx="544098" cy="544098"/>
          </a:xfrm>
          <a:prstGeom prst="rect">
            <a:avLst/>
          </a:prstGeom>
        </p:spPr>
      </p:pic>
      <p:pic>
        <p:nvPicPr>
          <p:cNvPr id="24" name="رسم 23" descr="شارة 1 مع تعبئة خالصة">
            <a:extLst>
              <a:ext uri="{FF2B5EF4-FFF2-40B4-BE49-F238E27FC236}">
                <a16:creationId xmlns:a16="http://schemas.microsoft.com/office/drawing/2014/main" id="{1E79A43C-94C9-826B-51D8-9D9560281E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36945" y="3689145"/>
            <a:ext cx="544098" cy="544098"/>
          </a:xfrm>
          <a:prstGeom prst="rect">
            <a:avLst/>
          </a:prstGeom>
        </p:spPr>
      </p:pic>
      <p:pic>
        <p:nvPicPr>
          <p:cNvPr id="25" name="رسم 24" descr="شارة 3 مع تعبئة خالصة">
            <a:extLst>
              <a:ext uri="{FF2B5EF4-FFF2-40B4-BE49-F238E27FC236}">
                <a16:creationId xmlns:a16="http://schemas.microsoft.com/office/drawing/2014/main" id="{8D46E990-9067-6DB5-9549-0350717640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93423" y="6157663"/>
            <a:ext cx="544098" cy="544098"/>
          </a:xfrm>
          <a:prstGeom prst="rect">
            <a:avLst/>
          </a:prstGeom>
        </p:spPr>
      </p:pic>
      <p:pic>
        <p:nvPicPr>
          <p:cNvPr id="26" name="رسم 25" descr="شارة مع تعبئة خالصة">
            <a:extLst>
              <a:ext uri="{FF2B5EF4-FFF2-40B4-BE49-F238E27FC236}">
                <a16:creationId xmlns:a16="http://schemas.microsoft.com/office/drawing/2014/main" id="{3F58C9B0-AD6A-F6BC-2CDF-3F0610F76F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93423" y="5719825"/>
            <a:ext cx="544098" cy="544098"/>
          </a:xfrm>
          <a:prstGeom prst="rect">
            <a:avLst/>
          </a:prstGeom>
        </p:spPr>
      </p:pic>
      <p:pic>
        <p:nvPicPr>
          <p:cNvPr id="27" name="رسم 26" descr="شارة 1 مع تعبئة خالصة">
            <a:extLst>
              <a:ext uri="{FF2B5EF4-FFF2-40B4-BE49-F238E27FC236}">
                <a16:creationId xmlns:a16="http://schemas.microsoft.com/office/drawing/2014/main" id="{AFCCBFB6-4F51-B26F-043C-8ECA6FE077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93423" y="5284555"/>
            <a:ext cx="544098" cy="544098"/>
          </a:xfrm>
          <a:prstGeom prst="rect">
            <a:avLst/>
          </a:prstGeom>
        </p:spPr>
      </p:pic>
    </p:spTree>
    <p:extLst>
      <p:ext uri="{BB962C8B-B14F-4D97-AF65-F5344CB8AC3E}">
        <p14:creationId xmlns:p14="http://schemas.microsoft.com/office/powerpoint/2010/main" val="2448574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
                                            <p:txEl>
                                              <p:pRg st="1" end="1"/>
                                            </p:txEl>
                                          </p:spTgt>
                                        </p:tgtEl>
                                        <p:attrNameLst>
                                          <p:attrName>style.color</p:attrName>
                                        </p:attrNameLst>
                                      </p:cBhvr>
                                      <p:to>
                                        <p:clrVal>
                                          <a:schemeClr val="accent2"/>
                                        </p:clrVal>
                                      </p:to>
                                    </p:set>
                                    <p:set>
                                      <p:cBhvr>
                                        <p:cTn id="7" dur="500" fill="hold"/>
                                        <p:tgtEl>
                                          <p:spTgt spid="5">
                                            <p:txEl>
                                              <p:pRg st="1" end="1"/>
                                            </p:txEl>
                                          </p:spTgt>
                                        </p:tgtEl>
                                        <p:attrNameLst>
                                          <p:attrName>fillcolor</p:attrName>
                                        </p:attrNameLst>
                                      </p:cBhvr>
                                      <p:to>
                                        <p:clrVal>
                                          <a:schemeClr val="accent2"/>
                                        </p:clrVal>
                                      </p:to>
                                    </p:set>
                                    <p:set>
                                      <p:cBhvr>
                                        <p:cTn id="8" dur="500" fill="hold"/>
                                        <p:tgtEl>
                                          <p:spTgt spid="5">
                                            <p:txEl>
                                              <p:pRg st="1" end="1"/>
                                            </p:txEl>
                                          </p:spTgt>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3">
                                            <p:txEl>
                                              <p:pRg st="1" end="1"/>
                                            </p:txEl>
                                          </p:spTgt>
                                        </p:tgtEl>
                                        <p:attrNameLst>
                                          <p:attrName>style.color</p:attrName>
                                        </p:attrNameLst>
                                      </p:cBhvr>
                                      <p:to>
                                        <p:clrVal>
                                          <a:schemeClr val="accent2"/>
                                        </p:clrVal>
                                      </p:to>
                                    </p:set>
                                    <p:set>
                                      <p:cBhvr>
                                        <p:cTn id="14" dur="500" fill="hold"/>
                                        <p:tgtEl>
                                          <p:spTgt spid="3">
                                            <p:txEl>
                                              <p:pRg st="1" end="1"/>
                                            </p:txEl>
                                          </p:spTgt>
                                        </p:tgtEl>
                                        <p:attrNameLst>
                                          <p:attrName>fillcolor</p:attrName>
                                        </p:attrNameLst>
                                      </p:cBhvr>
                                      <p:to>
                                        <p:clrVal>
                                          <a:schemeClr val="accent2"/>
                                        </p:clrVal>
                                      </p:to>
                                    </p:set>
                                    <p:set>
                                      <p:cBhvr>
                                        <p:cTn id="15" dur="500" fill="hold"/>
                                        <p:tgtEl>
                                          <p:spTgt spid="3">
                                            <p:txEl>
                                              <p:pRg st="1" end="1"/>
                                            </p:txEl>
                                          </p:spTgt>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nodeType="clickEffect">
                                  <p:stCondLst>
                                    <p:cond delay="0"/>
                                  </p:stCondLst>
                                  <p:iterate type="lt">
                                    <p:tmPct val="4000"/>
                                  </p:iterate>
                                  <p:childTnLst>
                                    <p:set>
                                      <p:cBhvr override="childStyle">
                                        <p:cTn id="20" dur="500" fill="hold"/>
                                        <p:tgtEl>
                                          <p:spTgt spid="9">
                                            <p:txEl>
                                              <p:pRg st="1" end="1"/>
                                            </p:txEl>
                                          </p:spTgt>
                                        </p:tgtEl>
                                        <p:attrNameLst>
                                          <p:attrName>style.color</p:attrName>
                                        </p:attrNameLst>
                                      </p:cBhvr>
                                      <p:to>
                                        <p:clrVal>
                                          <a:schemeClr val="accent2"/>
                                        </p:clrVal>
                                      </p:to>
                                    </p:set>
                                    <p:set>
                                      <p:cBhvr>
                                        <p:cTn id="21" dur="500" fill="hold"/>
                                        <p:tgtEl>
                                          <p:spTgt spid="9">
                                            <p:txEl>
                                              <p:pRg st="1" end="1"/>
                                            </p:txEl>
                                          </p:spTgt>
                                        </p:tgtEl>
                                        <p:attrNameLst>
                                          <p:attrName>fillcolor</p:attrName>
                                        </p:attrNameLst>
                                      </p:cBhvr>
                                      <p:to>
                                        <p:clrVal>
                                          <a:schemeClr val="accent2"/>
                                        </p:clrVal>
                                      </p:to>
                                    </p:set>
                                    <p:set>
                                      <p:cBhvr>
                                        <p:cTn id="22" dur="500" fill="hold"/>
                                        <p:tgtEl>
                                          <p:spTgt spid="9">
                                            <p:txEl>
                                              <p:pRg st="1" end="1"/>
                                            </p:txEl>
                                          </p:spTgt>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11">
                                            <p:txEl>
                                              <p:pRg st="2" end="2"/>
                                            </p:txEl>
                                          </p:spTgt>
                                        </p:tgtEl>
                                        <p:attrNameLst>
                                          <p:attrName>style.color</p:attrName>
                                        </p:attrNameLst>
                                      </p:cBhvr>
                                      <p:to>
                                        <p:clrVal>
                                          <a:schemeClr val="accent2"/>
                                        </p:clrVal>
                                      </p:to>
                                    </p:set>
                                    <p:set>
                                      <p:cBhvr>
                                        <p:cTn id="28" dur="500" fill="hold"/>
                                        <p:tgtEl>
                                          <p:spTgt spid="11">
                                            <p:txEl>
                                              <p:pRg st="2" end="2"/>
                                            </p:txEl>
                                          </p:spTgt>
                                        </p:tgtEl>
                                        <p:attrNameLst>
                                          <p:attrName>fillcolor</p:attrName>
                                        </p:attrNameLst>
                                      </p:cBhvr>
                                      <p:to>
                                        <p:clrVal>
                                          <a:schemeClr val="accent2"/>
                                        </p:clrVal>
                                      </p:to>
                                    </p:set>
                                    <p:set>
                                      <p:cBhvr>
                                        <p:cTn id="29" dur="500" fill="hold"/>
                                        <p:tgtEl>
                                          <p:spTgt spid="11">
                                            <p:txEl>
                                              <p:pRg st="2" end="2"/>
                                            </p:txEl>
                                          </p:spTgt>
                                        </p:tgtEl>
                                        <p:attrNameLst>
                                          <p:attrName>fill.type</p:attrName>
                                        </p:attrNameLst>
                                      </p:cBhvr>
                                      <p:to>
                                        <p:strVal val="solid"/>
                                      </p:to>
                                    </p:set>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06807D3-14B7-8329-910C-2706F43D7868}"/>
              </a:ext>
            </a:extLst>
          </p:cNvPr>
          <p:cNvSpPr txBox="1"/>
          <p:nvPr/>
        </p:nvSpPr>
        <p:spPr>
          <a:xfrm>
            <a:off x="1" y="1267233"/>
            <a:ext cx="11512328" cy="523220"/>
          </a:xfrm>
          <a:prstGeom prst="rect">
            <a:avLst/>
          </a:prstGeom>
          <a:noFill/>
        </p:spPr>
        <p:txBody>
          <a:bodyPr wrap="square" rtlCol="1">
            <a:spAutoFit/>
          </a:bodyPr>
          <a:lstStyle/>
          <a:p>
            <a:r>
              <a:rPr lang="ar-SA" sz="2800" b="1" dirty="0">
                <a:latin typeface="Sakkal Majalla" panose="02000000000000000000" pitchFamily="2" charset="-78"/>
                <a:cs typeface="Sakkal Majalla" panose="02000000000000000000" pitchFamily="2" charset="-78"/>
              </a:rPr>
              <a:t>فهم التكامل بين لغة النص التشعبي وصفحات التنسيق النمطية ولغة البرمجة النصية جافا سكريبت ( </a:t>
            </a:r>
            <a:r>
              <a:rPr lang="en-US" sz="2800" b="1" dirty="0">
                <a:latin typeface="Sakkal Majalla" panose="02000000000000000000" pitchFamily="2" charset="-78"/>
                <a:cs typeface="Sakkal Majalla" panose="02000000000000000000" pitchFamily="2" charset="-78"/>
              </a:rPr>
              <a:t>JS</a:t>
            </a:r>
            <a:r>
              <a:rPr lang="ar-SA" sz="2800" b="1" dirty="0">
                <a:latin typeface="Sakkal Majalla" panose="02000000000000000000" pitchFamily="2" charset="-78"/>
                <a:cs typeface="Sakkal Majalla" panose="02000000000000000000" pitchFamily="2" charset="-78"/>
              </a:rPr>
              <a:t> ).</a:t>
            </a:r>
          </a:p>
        </p:txBody>
      </p:sp>
      <p:sp>
        <p:nvSpPr>
          <p:cNvPr id="4" name="Google Shape;915;p14">
            <a:extLst>
              <a:ext uri="{FF2B5EF4-FFF2-40B4-BE49-F238E27FC236}">
                <a16:creationId xmlns:a16="http://schemas.microsoft.com/office/drawing/2014/main" id="{EC9549A4-34F9-295D-258A-61FC84117F3D}"/>
              </a:ext>
            </a:extLst>
          </p:cNvPr>
          <p:cNvSpPr/>
          <p:nvPr/>
        </p:nvSpPr>
        <p:spPr>
          <a:xfrm>
            <a:off x="11463005" y="1283526"/>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 name="Google Shape;916;p14">
            <a:extLst>
              <a:ext uri="{FF2B5EF4-FFF2-40B4-BE49-F238E27FC236}">
                <a16:creationId xmlns:a16="http://schemas.microsoft.com/office/drawing/2014/main" id="{A30452D4-F74C-798F-F2D0-5AA22B6FEBCC}"/>
              </a:ext>
            </a:extLst>
          </p:cNvPr>
          <p:cNvSpPr/>
          <p:nvPr/>
        </p:nvSpPr>
        <p:spPr>
          <a:xfrm>
            <a:off x="11463005" y="1958189"/>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 name="Google Shape;917;p14">
            <a:extLst>
              <a:ext uri="{FF2B5EF4-FFF2-40B4-BE49-F238E27FC236}">
                <a16:creationId xmlns:a16="http://schemas.microsoft.com/office/drawing/2014/main" id="{CC7487B7-55DA-BE47-C730-7ECE092262D6}"/>
              </a:ext>
            </a:extLst>
          </p:cNvPr>
          <p:cNvSpPr/>
          <p:nvPr/>
        </p:nvSpPr>
        <p:spPr>
          <a:xfrm>
            <a:off x="11463005" y="2632851"/>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 name="Google Shape;922;p14">
            <a:extLst>
              <a:ext uri="{FF2B5EF4-FFF2-40B4-BE49-F238E27FC236}">
                <a16:creationId xmlns:a16="http://schemas.microsoft.com/office/drawing/2014/main" id="{197B26D8-8C9F-0694-DB61-D37AF46D99FD}"/>
              </a:ext>
            </a:extLst>
          </p:cNvPr>
          <p:cNvSpPr/>
          <p:nvPr/>
        </p:nvSpPr>
        <p:spPr>
          <a:xfrm>
            <a:off x="11573157" y="2696101"/>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rgbClr val="DD950A"/>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sp>
        <p:nvSpPr>
          <p:cNvPr id="10" name="Google Shape;923;p14">
            <a:extLst>
              <a:ext uri="{FF2B5EF4-FFF2-40B4-BE49-F238E27FC236}">
                <a16:creationId xmlns:a16="http://schemas.microsoft.com/office/drawing/2014/main" id="{187BCD39-09E1-DF7F-30A7-1381FB3A4785}"/>
              </a:ext>
            </a:extLst>
          </p:cNvPr>
          <p:cNvSpPr/>
          <p:nvPr/>
        </p:nvSpPr>
        <p:spPr>
          <a:xfrm>
            <a:off x="11505119" y="2053426"/>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rgbClr val="DD950A"/>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sp>
        <p:nvSpPr>
          <p:cNvPr id="11" name="Google Shape;924;p14">
            <a:extLst>
              <a:ext uri="{FF2B5EF4-FFF2-40B4-BE49-F238E27FC236}">
                <a16:creationId xmlns:a16="http://schemas.microsoft.com/office/drawing/2014/main" id="{8E009910-7254-2504-DA6C-D8979CB35D65}"/>
              </a:ext>
            </a:extLst>
          </p:cNvPr>
          <p:cNvSpPr/>
          <p:nvPr/>
        </p:nvSpPr>
        <p:spPr>
          <a:xfrm>
            <a:off x="11505107" y="1324114"/>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rgbClr val="DD950A"/>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sp>
        <p:nvSpPr>
          <p:cNvPr id="12" name="مربع نص 11">
            <a:extLst>
              <a:ext uri="{FF2B5EF4-FFF2-40B4-BE49-F238E27FC236}">
                <a16:creationId xmlns:a16="http://schemas.microsoft.com/office/drawing/2014/main" id="{AC18E8E7-CB96-5256-557B-6A01B0B04377}"/>
              </a:ext>
            </a:extLst>
          </p:cNvPr>
          <p:cNvSpPr txBox="1"/>
          <p:nvPr/>
        </p:nvSpPr>
        <p:spPr>
          <a:xfrm>
            <a:off x="4146344" y="1965137"/>
            <a:ext cx="7358763" cy="523220"/>
          </a:xfrm>
          <a:prstGeom prst="rect">
            <a:avLst/>
          </a:prstGeom>
          <a:noFill/>
        </p:spPr>
        <p:txBody>
          <a:bodyPr wrap="square">
            <a:spAutoFit/>
          </a:bodyPr>
          <a:lstStyle/>
          <a:p>
            <a:r>
              <a:rPr lang="ar-SA" sz="2800" b="1" dirty="0">
                <a:latin typeface="Sakkal Majalla" panose="02000000000000000000" pitchFamily="2" charset="-78"/>
                <a:cs typeface="Sakkal Majalla" panose="02000000000000000000" pitchFamily="2" charset="-78"/>
              </a:rPr>
              <a:t>تمييز استخدامات صفحات التنسيق النمطية (  </a:t>
            </a:r>
            <a:r>
              <a:rPr lang="en-US" sz="2800" b="1" dirty="0">
                <a:latin typeface="Sakkal Majalla" panose="02000000000000000000" pitchFamily="2" charset="-78"/>
                <a:cs typeface="Sakkal Majalla" panose="02000000000000000000" pitchFamily="2" charset="-78"/>
              </a:rPr>
              <a:t>CSS</a:t>
            </a:r>
            <a:r>
              <a:rPr lang="ar-SA" sz="2800" b="1" dirty="0">
                <a:latin typeface="Sakkal Majalla" panose="02000000000000000000" pitchFamily="2" charset="-78"/>
                <a:cs typeface="Sakkal Majalla" panose="02000000000000000000" pitchFamily="2" charset="-78"/>
              </a:rPr>
              <a:t> ).</a:t>
            </a:r>
          </a:p>
        </p:txBody>
      </p:sp>
      <p:sp>
        <p:nvSpPr>
          <p:cNvPr id="13" name="مربع نص 12">
            <a:extLst>
              <a:ext uri="{FF2B5EF4-FFF2-40B4-BE49-F238E27FC236}">
                <a16:creationId xmlns:a16="http://schemas.microsoft.com/office/drawing/2014/main" id="{86F2B60E-AF74-0208-EC5F-11590D8F9227}"/>
              </a:ext>
            </a:extLst>
          </p:cNvPr>
          <p:cNvSpPr txBox="1"/>
          <p:nvPr/>
        </p:nvSpPr>
        <p:spPr>
          <a:xfrm>
            <a:off x="3349403" y="2571367"/>
            <a:ext cx="8162925" cy="523220"/>
          </a:xfrm>
          <a:prstGeom prst="rect">
            <a:avLst/>
          </a:prstGeom>
          <a:noFill/>
        </p:spPr>
        <p:txBody>
          <a:bodyPr wrap="square">
            <a:spAutoFit/>
          </a:bodyPr>
          <a:lstStyle/>
          <a:p>
            <a:r>
              <a:rPr lang="ar-SA" sz="2800" b="1" dirty="0">
                <a:latin typeface="Sakkal Majalla" panose="02000000000000000000" pitchFamily="2" charset="-78"/>
                <a:cs typeface="Sakkal Majalla" panose="02000000000000000000" pitchFamily="2" charset="-78"/>
              </a:rPr>
              <a:t>فهم بنية صفحات التنسيق النمطية (  </a:t>
            </a:r>
            <a:r>
              <a:rPr lang="en-US" sz="2800" b="1" dirty="0">
                <a:latin typeface="Sakkal Majalla" panose="02000000000000000000" pitchFamily="2" charset="-78"/>
                <a:cs typeface="Sakkal Majalla" panose="02000000000000000000" pitchFamily="2" charset="-78"/>
              </a:rPr>
              <a:t>CSS</a:t>
            </a:r>
            <a:r>
              <a:rPr lang="ar-SA" sz="2800" b="1" dirty="0">
                <a:latin typeface="Sakkal Majalla" panose="02000000000000000000" pitchFamily="2" charset="-78"/>
                <a:cs typeface="Sakkal Majalla" panose="02000000000000000000" pitchFamily="2" charset="-78"/>
              </a:rPr>
              <a:t>).</a:t>
            </a:r>
          </a:p>
        </p:txBody>
      </p:sp>
      <p:grpSp>
        <p:nvGrpSpPr>
          <p:cNvPr id="18" name="مجموعة 17">
            <a:extLst>
              <a:ext uri="{FF2B5EF4-FFF2-40B4-BE49-F238E27FC236}">
                <a16:creationId xmlns:a16="http://schemas.microsoft.com/office/drawing/2014/main" id="{7D3A0430-5A8C-81EC-9F12-E0C746E33E33}"/>
              </a:ext>
            </a:extLst>
          </p:cNvPr>
          <p:cNvGrpSpPr/>
          <p:nvPr/>
        </p:nvGrpSpPr>
        <p:grpSpPr>
          <a:xfrm>
            <a:off x="1366603" y="0"/>
            <a:ext cx="9458793" cy="584617"/>
            <a:chOff x="1366603" y="0"/>
            <a:chExt cx="9458793" cy="584617"/>
          </a:xfrm>
        </p:grpSpPr>
        <p:sp>
          <p:nvSpPr>
            <p:cNvPr id="25" name="مستطيل: زوايا علوية مقصوصة 24">
              <a:extLst>
                <a:ext uri="{FF2B5EF4-FFF2-40B4-BE49-F238E27FC236}">
                  <a16:creationId xmlns:a16="http://schemas.microsoft.com/office/drawing/2014/main" id="{CE3AD358-19B1-7547-89BD-02FA33A10C59}"/>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26" name="مربع نص 25">
              <a:extLst>
                <a:ext uri="{FF2B5EF4-FFF2-40B4-BE49-F238E27FC236}">
                  <a16:creationId xmlns:a16="http://schemas.microsoft.com/office/drawing/2014/main" id="{A643F754-9EEB-903E-4B13-8CFB2FE0C53F}"/>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نواتج التعلم</a:t>
              </a:r>
            </a:p>
          </p:txBody>
        </p:sp>
      </p:grpSp>
      <p:pic>
        <p:nvPicPr>
          <p:cNvPr id="28" name="صورة 27">
            <a:extLst>
              <a:ext uri="{FF2B5EF4-FFF2-40B4-BE49-F238E27FC236}">
                <a16:creationId xmlns:a16="http://schemas.microsoft.com/office/drawing/2014/main" id="{F957DEE1-35E0-538A-0C5E-B8EEC03BD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90" y="3342692"/>
            <a:ext cx="3395385" cy="3395385"/>
          </a:xfrm>
          <a:prstGeom prst="rect">
            <a:avLst/>
          </a:prstGeom>
        </p:spPr>
      </p:pic>
      <p:sp>
        <p:nvSpPr>
          <p:cNvPr id="8" name="مربع نص 7">
            <a:extLst>
              <a:ext uri="{FF2B5EF4-FFF2-40B4-BE49-F238E27FC236}">
                <a16:creationId xmlns:a16="http://schemas.microsoft.com/office/drawing/2014/main" id="{04E85B1F-5C2C-BEE2-83E8-496706EC9559}"/>
              </a:ext>
            </a:extLst>
          </p:cNvPr>
          <p:cNvSpPr txBox="1"/>
          <p:nvPr/>
        </p:nvSpPr>
        <p:spPr>
          <a:xfrm>
            <a:off x="1" y="3291816"/>
            <a:ext cx="11512328" cy="523220"/>
          </a:xfrm>
          <a:prstGeom prst="rect">
            <a:avLst/>
          </a:prstGeom>
          <a:noFill/>
        </p:spPr>
        <p:txBody>
          <a:bodyPr wrap="square" rtlCol="1">
            <a:spAutoFit/>
          </a:bodyPr>
          <a:lstStyle/>
          <a:p>
            <a:r>
              <a:rPr lang="ar-SA" sz="2800" b="1" dirty="0">
                <a:latin typeface="Sakkal Majalla" panose="02000000000000000000" pitchFamily="2" charset="-78"/>
                <a:cs typeface="Sakkal Majalla" panose="02000000000000000000" pitchFamily="2" charset="-78"/>
              </a:rPr>
              <a:t>معرفة انواع ملفات صفحات التنسيق النمطية </a:t>
            </a:r>
            <a:r>
              <a:rPr lang="en-US" sz="2800" b="1" dirty="0">
                <a:latin typeface="Sakkal Majalla" panose="02000000000000000000" pitchFamily="2" charset="-78"/>
                <a:cs typeface="Sakkal Majalla" panose="02000000000000000000" pitchFamily="2" charset="-78"/>
              </a:rPr>
              <a:t>.(  CSS)</a:t>
            </a:r>
            <a:endParaRPr lang="ar-SA" sz="2800" b="1" dirty="0">
              <a:latin typeface="Sakkal Majalla" panose="02000000000000000000" pitchFamily="2" charset="-78"/>
              <a:cs typeface="Sakkal Majalla" panose="02000000000000000000" pitchFamily="2" charset="-78"/>
            </a:endParaRPr>
          </a:p>
        </p:txBody>
      </p:sp>
      <p:sp>
        <p:nvSpPr>
          <p:cNvPr id="14" name="Google Shape;915;p14">
            <a:extLst>
              <a:ext uri="{FF2B5EF4-FFF2-40B4-BE49-F238E27FC236}">
                <a16:creationId xmlns:a16="http://schemas.microsoft.com/office/drawing/2014/main" id="{7888F31B-25BE-BB23-14B9-540F97C07BE0}"/>
              </a:ext>
            </a:extLst>
          </p:cNvPr>
          <p:cNvSpPr/>
          <p:nvPr/>
        </p:nvSpPr>
        <p:spPr>
          <a:xfrm>
            <a:off x="11463005" y="3308109"/>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 name="Google Shape;916;p14">
            <a:extLst>
              <a:ext uri="{FF2B5EF4-FFF2-40B4-BE49-F238E27FC236}">
                <a16:creationId xmlns:a16="http://schemas.microsoft.com/office/drawing/2014/main" id="{073B7B53-985B-E3A5-EC19-3BBE69CB94B2}"/>
              </a:ext>
            </a:extLst>
          </p:cNvPr>
          <p:cNvSpPr/>
          <p:nvPr/>
        </p:nvSpPr>
        <p:spPr>
          <a:xfrm>
            <a:off x="11463005" y="3982772"/>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 name="Google Shape;917;p14">
            <a:extLst>
              <a:ext uri="{FF2B5EF4-FFF2-40B4-BE49-F238E27FC236}">
                <a16:creationId xmlns:a16="http://schemas.microsoft.com/office/drawing/2014/main" id="{820DB4A2-7FFE-E7AB-10BF-0BB6758EF0C0}"/>
              </a:ext>
            </a:extLst>
          </p:cNvPr>
          <p:cNvSpPr/>
          <p:nvPr/>
        </p:nvSpPr>
        <p:spPr>
          <a:xfrm>
            <a:off x="11463005" y="4657434"/>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7" name="Google Shape;922;p14">
            <a:extLst>
              <a:ext uri="{FF2B5EF4-FFF2-40B4-BE49-F238E27FC236}">
                <a16:creationId xmlns:a16="http://schemas.microsoft.com/office/drawing/2014/main" id="{2261A09E-4F19-68E4-5D02-01D46E3B298C}"/>
              </a:ext>
            </a:extLst>
          </p:cNvPr>
          <p:cNvSpPr/>
          <p:nvPr/>
        </p:nvSpPr>
        <p:spPr>
          <a:xfrm>
            <a:off x="11573157" y="4720684"/>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rgbClr val="DD950A"/>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sp>
        <p:nvSpPr>
          <p:cNvPr id="19" name="Google Shape;923;p14">
            <a:extLst>
              <a:ext uri="{FF2B5EF4-FFF2-40B4-BE49-F238E27FC236}">
                <a16:creationId xmlns:a16="http://schemas.microsoft.com/office/drawing/2014/main" id="{088A02B3-A1B5-A9E7-9E9B-61754219A91C}"/>
              </a:ext>
            </a:extLst>
          </p:cNvPr>
          <p:cNvSpPr/>
          <p:nvPr/>
        </p:nvSpPr>
        <p:spPr>
          <a:xfrm>
            <a:off x="11505119" y="4078009"/>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rgbClr val="DD950A"/>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sp>
        <p:nvSpPr>
          <p:cNvPr id="20" name="Google Shape;924;p14">
            <a:extLst>
              <a:ext uri="{FF2B5EF4-FFF2-40B4-BE49-F238E27FC236}">
                <a16:creationId xmlns:a16="http://schemas.microsoft.com/office/drawing/2014/main" id="{9A7E9E13-C58D-2CE5-ECCC-94F5256EC70E}"/>
              </a:ext>
            </a:extLst>
          </p:cNvPr>
          <p:cNvSpPr/>
          <p:nvPr/>
        </p:nvSpPr>
        <p:spPr>
          <a:xfrm>
            <a:off x="11505107" y="3348697"/>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rgbClr val="DD950A"/>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sp>
        <p:nvSpPr>
          <p:cNvPr id="21" name="مربع نص 20">
            <a:extLst>
              <a:ext uri="{FF2B5EF4-FFF2-40B4-BE49-F238E27FC236}">
                <a16:creationId xmlns:a16="http://schemas.microsoft.com/office/drawing/2014/main" id="{EB2D6F61-D739-3D5D-9C82-4250230854C0}"/>
              </a:ext>
            </a:extLst>
          </p:cNvPr>
          <p:cNvSpPr txBox="1"/>
          <p:nvPr/>
        </p:nvSpPr>
        <p:spPr>
          <a:xfrm>
            <a:off x="4146344" y="3989720"/>
            <a:ext cx="7358763" cy="523220"/>
          </a:xfrm>
          <a:prstGeom prst="rect">
            <a:avLst/>
          </a:prstGeom>
          <a:noFill/>
        </p:spPr>
        <p:txBody>
          <a:bodyPr wrap="square">
            <a:spAutoFit/>
          </a:bodyPr>
          <a:lstStyle/>
          <a:p>
            <a:r>
              <a:rPr lang="ar-SA" sz="2800" b="1" dirty="0">
                <a:latin typeface="Sakkal Majalla" panose="02000000000000000000" pitchFamily="2" charset="-78"/>
                <a:cs typeface="Sakkal Majalla" panose="02000000000000000000" pitchFamily="2" charset="-78"/>
              </a:rPr>
              <a:t>ربط صفحة (</a:t>
            </a:r>
            <a:r>
              <a:rPr lang="en-US" sz="2800" b="1" dirty="0">
                <a:latin typeface="Sakkal Majalla" panose="02000000000000000000" pitchFamily="2" charset="-78"/>
                <a:cs typeface="Sakkal Majalla" panose="02000000000000000000" pitchFamily="2" charset="-78"/>
              </a:rPr>
              <a:t>HTML</a:t>
            </a:r>
            <a:r>
              <a:rPr lang="ar-SA" sz="2800" b="1" dirty="0">
                <a:latin typeface="Sakkal Majalla" panose="02000000000000000000" pitchFamily="2" charset="-78"/>
                <a:cs typeface="Sakkal Majalla" panose="02000000000000000000" pitchFamily="2" charset="-78"/>
              </a:rPr>
              <a:t>) وملف(  </a:t>
            </a:r>
            <a:r>
              <a:rPr lang="en-US" sz="2800" b="1" dirty="0">
                <a:latin typeface="Sakkal Majalla" panose="02000000000000000000" pitchFamily="2" charset="-78"/>
                <a:cs typeface="Sakkal Majalla" panose="02000000000000000000" pitchFamily="2" charset="-78"/>
              </a:rPr>
              <a:t>CSS</a:t>
            </a:r>
            <a:r>
              <a:rPr lang="ar-SA" sz="2800" b="1" dirty="0">
                <a:latin typeface="Sakkal Majalla" panose="02000000000000000000" pitchFamily="2" charset="-78"/>
                <a:cs typeface="Sakkal Majalla" panose="02000000000000000000" pitchFamily="2" charset="-78"/>
              </a:rPr>
              <a:t> ).</a:t>
            </a:r>
          </a:p>
        </p:txBody>
      </p:sp>
      <p:sp>
        <p:nvSpPr>
          <p:cNvPr id="22" name="مربع نص 21">
            <a:extLst>
              <a:ext uri="{FF2B5EF4-FFF2-40B4-BE49-F238E27FC236}">
                <a16:creationId xmlns:a16="http://schemas.microsoft.com/office/drawing/2014/main" id="{1F4D859A-48DE-C9D9-D485-6965C3027B0A}"/>
              </a:ext>
            </a:extLst>
          </p:cNvPr>
          <p:cNvSpPr txBox="1"/>
          <p:nvPr/>
        </p:nvSpPr>
        <p:spPr>
          <a:xfrm>
            <a:off x="3349403" y="4595950"/>
            <a:ext cx="8162925" cy="523220"/>
          </a:xfrm>
          <a:prstGeom prst="rect">
            <a:avLst/>
          </a:prstGeom>
          <a:noFill/>
        </p:spPr>
        <p:txBody>
          <a:bodyPr wrap="square">
            <a:spAutoFit/>
          </a:bodyPr>
          <a:lstStyle/>
          <a:p>
            <a:r>
              <a:rPr lang="ar-SA" sz="2800" b="1" dirty="0">
                <a:latin typeface="Sakkal Majalla" panose="02000000000000000000" pitchFamily="2" charset="-78"/>
                <a:cs typeface="Sakkal Majalla" panose="02000000000000000000" pitchFamily="2" charset="-78"/>
              </a:rPr>
              <a:t>تمييز محددات (  </a:t>
            </a:r>
            <a:r>
              <a:rPr lang="en-US" sz="2800" b="1" dirty="0">
                <a:latin typeface="Sakkal Majalla" panose="02000000000000000000" pitchFamily="2" charset="-78"/>
                <a:cs typeface="Sakkal Majalla" panose="02000000000000000000" pitchFamily="2" charset="-78"/>
              </a:rPr>
              <a:t>CSS</a:t>
            </a:r>
            <a:r>
              <a:rPr lang="ar-SA" sz="2800" b="1" dirty="0">
                <a:latin typeface="Sakkal Majalla" panose="02000000000000000000" pitchFamily="2" charset="-78"/>
                <a:cs typeface="Sakkal Majalla" panose="02000000000000000000" pitchFamily="2" charset="-78"/>
              </a:rPr>
              <a:t>).</a:t>
            </a:r>
          </a:p>
        </p:txBody>
      </p:sp>
      <p:sp>
        <p:nvSpPr>
          <p:cNvPr id="23" name="Google Shape;917;p14">
            <a:extLst>
              <a:ext uri="{FF2B5EF4-FFF2-40B4-BE49-F238E27FC236}">
                <a16:creationId xmlns:a16="http://schemas.microsoft.com/office/drawing/2014/main" id="{50A32587-9135-5B9F-FA94-E18A28E4F7FD}"/>
              </a:ext>
            </a:extLst>
          </p:cNvPr>
          <p:cNvSpPr/>
          <p:nvPr/>
        </p:nvSpPr>
        <p:spPr>
          <a:xfrm>
            <a:off x="11487333" y="5334589"/>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4" name="Google Shape;922;p14">
            <a:extLst>
              <a:ext uri="{FF2B5EF4-FFF2-40B4-BE49-F238E27FC236}">
                <a16:creationId xmlns:a16="http://schemas.microsoft.com/office/drawing/2014/main" id="{02E1698F-34F0-CC62-C7EE-3385A7484A60}"/>
              </a:ext>
            </a:extLst>
          </p:cNvPr>
          <p:cNvSpPr/>
          <p:nvPr/>
        </p:nvSpPr>
        <p:spPr>
          <a:xfrm>
            <a:off x="11597485" y="5397839"/>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rgbClr val="DD950A"/>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sp>
        <p:nvSpPr>
          <p:cNvPr id="27" name="مربع نص 26">
            <a:extLst>
              <a:ext uri="{FF2B5EF4-FFF2-40B4-BE49-F238E27FC236}">
                <a16:creationId xmlns:a16="http://schemas.microsoft.com/office/drawing/2014/main" id="{3F11E19F-BED9-6253-09DE-71D16548227E}"/>
              </a:ext>
            </a:extLst>
          </p:cNvPr>
          <p:cNvSpPr txBox="1"/>
          <p:nvPr/>
        </p:nvSpPr>
        <p:spPr>
          <a:xfrm>
            <a:off x="3373731" y="5273105"/>
            <a:ext cx="8162925" cy="523220"/>
          </a:xfrm>
          <a:prstGeom prst="rect">
            <a:avLst/>
          </a:prstGeom>
          <a:noFill/>
        </p:spPr>
        <p:txBody>
          <a:bodyPr wrap="square">
            <a:spAutoFit/>
          </a:bodyPr>
          <a:lstStyle/>
          <a:p>
            <a:r>
              <a:rPr lang="ar-SA" sz="2800" b="1" dirty="0">
                <a:latin typeface="Sakkal Majalla" panose="02000000000000000000" pitchFamily="2" charset="-78"/>
                <a:cs typeface="Sakkal Majalla" panose="02000000000000000000" pitchFamily="2" charset="-78"/>
              </a:rPr>
              <a:t>تنسيق النص باستخدام خصائص(  </a:t>
            </a:r>
            <a:r>
              <a:rPr lang="en-US" sz="2800" b="1" dirty="0">
                <a:latin typeface="Sakkal Majalla" panose="02000000000000000000" pitchFamily="2" charset="-78"/>
                <a:cs typeface="Sakkal Majalla" panose="02000000000000000000" pitchFamily="2" charset="-78"/>
              </a:rPr>
              <a:t>CSS</a:t>
            </a:r>
            <a:r>
              <a:rPr lang="ar-SA" sz="2800" b="1" dirty="0">
                <a:latin typeface="Sakkal Majalla" panose="02000000000000000000" pitchFamily="2" charset="-78"/>
                <a:cs typeface="Sakkal Majalla" panose="02000000000000000000" pitchFamily="2" charset="-78"/>
              </a:rPr>
              <a:t>) الاساسية.</a:t>
            </a:r>
          </a:p>
        </p:txBody>
      </p:sp>
    </p:spTree>
    <p:extLst>
      <p:ext uri="{BB962C8B-B14F-4D97-AF65-F5344CB8AC3E}">
        <p14:creationId xmlns:p14="http://schemas.microsoft.com/office/powerpoint/2010/main" val="113726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P spid="19" grpId="0" animBg="1"/>
      <p:bldP spid="20"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29981"/>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3600" b="1" dirty="0">
              <a:solidFill>
                <a:schemeClr val="bg1"/>
              </a:solidFill>
              <a:latin typeface="Calibri" panose="020F0502020204030204" pitchFamily="34" charset="0"/>
              <a:cs typeface="Calibri" panose="020F0502020204030204" pitchFamily="34" charset="0"/>
            </a:endParaRPr>
          </a:p>
        </p:txBody>
      </p:sp>
      <p:sp>
        <p:nvSpPr>
          <p:cNvPr id="5" name="مربع نص 4">
            <a:extLst>
              <a:ext uri="{FF2B5EF4-FFF2-40B4-BE49-F238E27FC236}">
                <a16:creationId xmlns:a16="http://schemas.microsoft.com/office/drawing/2014/main" id="{133521CD-3CFC-101F-9E9F-D479550D164F}"/>
              </a:ext>
            </a:extLst>
          </p:cNvPr>
          <p:cNvSpPr txBox="1"/>
          <p:nvPr/>
        </p:nvSpPr>
        <p:spPr>
          <a:xfrm>
            <a:off x="2147964" y="-17190"/>
            <a:ext cx="7896067" cy="523220"/>
          </a:xfrm>
          <a:prstGeom prst="rect">
            <a:avLst/>
          </a:prstGeom>
          <a:noFill/>
        </p:spPr>
        <p:txBody>
          <a:bodyPr wrap="square">
            <a:spAutoFit/>
          </a:bodyPr>
          <a:lstStyle/>
          <a:p>
            <a:pPr algn="ctr"/>
            <a:r>
              <a:rPr lang="ar-SA" sz="2800" b="1" dirty="0">
                <a:solidFill>
                  <a:schemeClr val="bg1"/>
                </a:solidFill>
                <a:latin typeface="Calibri" panose="020F0502020204030204" pitchFamily="34" charset="0"/>
                <a:cs typeface="Calibri" panose="020F0502020204030204" pitchFamily="34" charset="0"/>
              </a:rPr>
              <a:t>لإنشاء صفحة إلكترونية كاملة الوظائف،  تحتاج إلى الدمج بين:</a:t>
            </a:r>
          </a:p>
        </p:txBody>
      </p:sp>
      <p:grpSp>
        <p:nvGrpSpPr>
          <p:cNvPr id="13" name="مجموعة 12">
            <a:extLst>
              <a:ext uri="{FF2B5EF4-FFF2-40B4-BE49-F238E27FC236}">
                <a16:creationId xmlns:a16="http://schemas.microsoft.com/office/drawing/2014/main" id="{365C2B15-7D8B-8DB9-477D-78D86CB928BB}"/>
              </a:ext>
            </a:extLst>
          </p:cNvPr>
          <p:cNvGrpSpPr/>
          <p:nvPr/>
        </p:nvGrpSpPr>
        <p:grpSpPr>
          <a:xfrm>
            <a:off x="6475751" y="4289556"/>
            <a:ext cx="4205733" cy="995543"/>
            <a:chOff x="-495784" y="3131909"/>
            <a:chExt cx="4205733" cy="995543"/>
          </a:xfrm>
          <a:solidFill>
            <a:schemeClr val="bg2"/>
          </a:solidFill>
        </p:grpSpPr>
        <p:sp>
          <p:nvSpPr>
            <p:cNvPr id="17" name="مستطيل: زوايا مستديرة 16">
              <a:extLst>
                <a:ext uri="{FF2B5EF4-FFF2-40B4-BE49-F238E27FC236}">
                  <a16:creationId xmlns:a16="http://schemas.microsoft.com/office/drawing/2014/main" id="{0801C191-FABB-2DDA-D7C5-F92A8B6B7889}"/>
                </a:ext>
              </a:extLst>
            </p:cNvPr>
            <p:cNvSpPr/>
            <p:nvPr/>
          </p:nvSpPr>
          <p:spPr>
            <a:xfrm>
              <a:off x="-495784" y="3131909"/>
              <a:ext cx="3930794" cy="99554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لغة ال برمجة النصية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جافا سكريبت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JS</a:t>
              </a:r>
            </a:p>
          </p:txBody>
        </p:sp>
        <p:sp>
          <p:nvSpPr>
            <p:cNvPr id="18" name="شكل بيضاوي 17">
              <a:extLst>
                <a:ext uri="{FF2B5EF4-FFF2-40B4-BE49-F238E27FC236}">
                  <a16:creationId xmlns:a16="http://schemas.microsoft.com/office/drawing/2014/main" id="{A85D2718-6765-3154-CFF7-74AFF99044AF}"/>
                </a:ext>
              </a:extLst>
            </p:cNvPr>
            <p:cNvSpPr/>
            <p:nvPr/>
          </p:nvSpPr>
          <p:spPr>
            <a:xfrm>
              <a:off x="2977810" y="3263611"/>
              <a:ext cx="732139" cy="732139"/>
            </a:xfrm>
            <a:prstGeom prst="ellipse">
              <a:avLst/>
            </a:prstGeom>
            <a:grpFill/>
            <a:ln w="38100">
              <a:solidFill>
                <a:srgbClr val="0CDAA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rgbClr val="0CDAA4"/>
                  </a:solidFill>
                </a:rPr>
                <a:t>03</a:t>
              </a:r>
              <a:endParaRPr lang="ar-EG" sz="2400" b="1" dirty="0">
                <a:solidFill>
                  <a:srgbClr val="0CDAA4"/>
                </a:solidFill>
              </a:endParaRPr>
            </a:p>
          </p:txBody>
        </p:sp>
      </p:grpSp>
      <p:grpSp>
        <p:nvGrpSpPr>
          <p:cNvPr id="21" name="مجموعة 20">
            <a:extLst>
              <a:ext uri="{FF2B5EF4-FFF2-40B4-BE49-F238E27FC236}">
                <a16:creationId xmlns:a16="http://schemas.microsoft.com/office/drawing/2014/main" id="{4AF152CD-7161-55DB-2735-0C105118F471}"/>
              </a:ext>
            </a:extLst>
          </p:cNvPr>
          <p:cNvGrpSpPr/>
          <p:nvPr/>
        </p:nvGrpSpPr>
        <p:grpSpPr>
          <a:xfrm>
            <a:off x="6475751" y="2997381"/>
            <a:ext cx="4205733" cy="995543"/>
            <a:chOff x="-495784" y="3131909"/>
            <a:chExt cx="4205733" cy="995543"/>
          </a:xfrm>
          <a:solidFill>
            <a:schemeClr val="bg2"/>
          </a:solidFill>
        </p:grpSpPr>
        <p:sp>
          <p:nvSpPr>
            <p:cNvPr id="22" name="مستطيل: زوايا مستديرة 21">
              <a:extLst>
                <a:ext uri="{FF2B5EF4-FFF2-40B4-BE49-F238E27FC236}">
                  <a16:creationId xmlns:a16="http://schemas.microsoft.com/office/drawing/2014/main" id="{FBA4DCC5-80BE-4792-2845-72E4EBF27BBC}"/>
                </a:ext>
              </a:extLst>
            </p:cNvPr>
            <p:cNvSpPr/>
            <p:nvPr/>
          </p:nvSpPr>
          <p:spPr>
            <a:xfrm>
              <a:off x="-495784" y="3131909"/>
              <a:ext cx="3930794" cy="99554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ملف صفحات التنسيق</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النمطية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CSS</a:t>
              </a:r>
            </a:p>
          </p:txBody>
        </p:sp>
        <p:sp>
          <p:nvSpPr>
            <p:cNvPr id="23" name="شكل بيضاوي 22">
              <a:extLst>
                <a:ext uri="{FF2B5EF4-FFF2-40B4-BE49-F238E27FC236}">
                  <a16:creationId xmlns:a16="http://schemas.microsoft.com/office/drawing/2014/main" id="{35775C05-9FD4-B165-B48E-542BBC4248E0}"/>
                </a:ext>
              </a:extLst>
            </p:cNvPr>
            <p:cNvSpPr/>
            <p:nvPr/>
          </p:nvSpPr>
          <p:spPr>
            <a:xfrm>
              <a:off x="2977810" y="3263611"/>
              <a:ext cx="732139" cy="732139"/>
            </a:xfrm>
            <a:prstGeom prst="ellipse">
              <a:avLst/>
            </a:prstGeom>
            <a:grpFill/>
            <a:ln w="38100">
              <a:solidFill>
                <a:srgbClr val="F7A66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rgbClr val="F7A66A"/>
                  </a:solidFill>
                </a:rPr>
                <a:t>02</a:t>
              </a:r>
              <a:endParaRPr lang="ar-EG" sz="2400" b="1" dirty="0">
                <a:solidFill>
                  <a:srgbClr val="F7A66A"/>
                </a:solidFill>
              </a:endParaRPr>
            </a:p>
          </p:txBody>
        </p:sp>
      </p:grpSp>
      <p:grpSp>
        <p:nvGrpSpPr>
          <p:cNvPr id="25" name="مجموعة 24">
            <a:extLst>
              <a:ext uri="{FF2B5EF4-FFF2-40B4-BE49-F238E27FC236}">
                <a16:creationId xmlns:a16="http://schemas.microsoft.com/office/drawing/2014/main" id="{D3C7249A-3390-876F-E669-CFCB07A0827B}"/>
              </a:ext>
            </a:extLst>
          </p:cNvPr>
          <p:cNvGrpSpPr/>
          <p:nvPr/>
        </p:nvGrpSpPr>
        <p:grpSpPr>
          <a:xfrm>
            <a:off x="6475751" y="1705206"/>
            <a:ext cx="4205733" cy="995543"/>
            <a:chOff x="-495784" y="3131909"/>
            <a:chExt cx="4205733" cy="995543"/>
          </a:xfrm>
          <a:solidFill>
            <a:schemeClr val="bg2"/>
          </a:solidFill>
        </p:grpSpPr>
        <p:sp>
          <p:nvSpPr>
            <p:cNvPr id="26" name="مستطيل: زوايا مستديرة 25">
              <a:extLst>
                <a:ext uri="{FF2B5EF4-FFF2-40B4-BE49-F238E27FC236}">
                  <a16:creationId xmlns:a16="http://schemas.microsoft.com/office/drawing/2014/main" id="{AAB9BA2B-A94F-883C-C688-D430BEAA4B04}"/>
                </a:ext>
              </a:extLst>
            </p:cNvPr>
            <p:cNvSpPr/>
            <p:nvPr/>
          </p:nvSpPr>
          <p:spPr>
            <a:xfrm>
              <a:off x="-495784" y="3131909"/>
              <a:ext cx="3930794" cy="99554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ar-EG" sz="2400" b="1" dirty="0">
                  <a:solidFill>
                    <a:schemeClr val="tx1"/>
                  </a:solidFill>
                  <a:latin typeface="Calibri" panose="020F0502020204030204" pitchFamily="34" charset="0"/>
                  <a:ea typeface="GE SS Two Bold" panose="020A0503020102020204" pitchFamily="18" charset="-78"/>
                  <a:cs typeface="Calibri" panose="020F0502020204030204" pitchFamily="34" charset="0"/>
                </a:rPr>
                <a:t>لغة </a:t>
              </a:r>
              <a:r>
                <a:rPr lang="en-US" sz="2400" b="1" dirty="0">
                  <a:solidFill>
                    <a:schemeClr val="tx1"/>
                  </a:solidFill>
                  <a:latin typeface="Calibri" panose="020F0502020204030204" pitchFamily="34" charset="0"/>
                  <a:ea typeface="GE SS Two Bold" panose="020A0503020102020204" pitchFamily="18" charset="-78"/>
                  <a:cs typeface="Calibri" panose="020F0502020204030204" pitchFamily="34" charset="0"/>
                </a:rPr>
                <a:t>HTML</a:t>
              </a:r>
            </a:p>
          </p:txBody>
        </p:sp>
        <p:sp>
          <p:nvSpPr>
            <p:cNvPr id="27" name="شكل بيضاوي 26">
              <a:extLst>
                <a:ext uri="{FF2B5EF4-FFF2-40B4-BE49-F238E27FC236}">
                  <a16:creationId xmlns:a16="http://schemas.microsoft.com/office/drawing/2014/main" id="{9C8F1A3B-DC51-1F6C-B267-DE5617C59A1A}"/>
                </a:ext>
              </a:extLst>
            </p:cNvPr>
            <p:cNvSpPr/>
            <p:nvPr/>
          </p:nvSpPr>
          <p:spPr>
            <a:xfrm>
              <a:off x="2977810" y="3263611"/>
              <a:ext cx="732139" cy="732139"/>
            </a:xfrm>
            <a:prstGeom prst="ellipse">
              <a:avLst/>
            </a:prstGeom>
            <a:grpFill/>
            <a:ln w="38100">
              <a:solidFill>
                <a:srgbClr val="EE616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rgbClr val="EE6161"/>
                  </a:solidFill>
                </a:rPr>
                <a:t>01</a:t>
              </a:r>
              <a:endParaRPr lang="ar-EG" sz="2400" b="1" dirty="0">
                <a:solidFill>
                  <a:srgbClr val="EE6161"/>
                </a:solidFill>
              </a:endParaRPr>
            </a:p>
          </p:txBody>
        </p:sp>
      </p:grpSp>
      <p:pic>
        <p:nvPicPr>
          <p:cNvPr id="32" name="صورة 31">
            <a:extLst>
              <a:ext uri="{FF2B5EF4-FFF2-40B4-BE49-F238E27FC236}">
                <a16:creationId xmlns:a16="http://schemas.microsoft.com/office/drawing/2014/main" id="{06D9C1D2-507E-820B-FF3C-1E108311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257870"/>
            <a:ext cx="6372864" cy="4474564"/>
          </a:xfrm>
          <a:prstGeom prst="rect">
            <a:avLst/>
          </a:prstGeom>
        </p:spPr>
      </p:pic>
    </p:spTree>
    <p:extLst>
      <p:ext uri="{BB962C8B-B14F-4D97-AF65-F5344CB8AC3E}">
        <p14:creationId xmlns:p14="http://schemas.microsoft.com/office/powerpoint/2010/main" val="118200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ppt_w</p:attrName>
                                        </p:attrNameLst>
                                      </p:cBhvr>
                                      <p:tavLst>
                                        <p:tav tm="0">
                                          <p:val>
                                            <p:fltVal val="0"/>
                                          </p:val>
                                        </p:tav>
                                        <p:tav tm="100000">
                                          <p:val>
                                            <p:strVal val="#ppt_w"/>
                                          </p:val>
                                        </p:tav>
                                      </p:tavLst>
                                    </p:anim>
                                    <p:anim calcmode="lin" valueType="num">
                                      <p:cBhvr>
                                        <p:cTn id="10" dur="500" fill="hold"/>
                                        <p:tgtEl>
                                          <p:spTgt spid="2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ppt_w/2"/>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ppt_x</p:attrName>
                                        </p:attrNameLst>
                                      </p:cBhvr>
                                      <p:tavLst>
                                        <p:tav tm="0">
                                          <p:val>
                                            <p:strVal val="#ppt_x+#ppt_w/2"/>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مستطيل: زوايا علوية مقصوصة 21">
            <a:extLst>
              <a:ext uri="{FF2B5EF4-FFF2-40B4-BE49-F238E27FC236}">
                <a16:creationId xmlns:a16="http://schemas.microsoft.com/office/drawing/2014/main" id="{5403E802-A565-46AD-226D-557B0B60587B}"/>
              </a:ext>
            </a:extLst>
          </p:cNvPr>
          <p:cNvSpPr/>
          <p:nvPr/>
        </p:nvSpPr>
        <p:spPr>
          <a:xfrm flipV="1">
            <a:off x="1366603" y="-134911"/>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3600" b="1" dirty="0">
              <a:solidFill>
                <a:schemeClr val="bg1"/>
              </a:solidFill>
              <a:latin typeface="Calibri" panose="020F0502020204030204" pitchFamily="34" charset="0"/>
              <a:cs typeface="Calibri" panose="020F0502020204030204" pitchFamily="34" charset="0"/>
            </a:endParaRPr>
          </a:p>
        </p:txBody>
      </p:sp>
      <p:grpSp>
        <p:nvGrpSpPr>
          <p:cNvPr id="25" name="مجموعة 24">
            <a:extLst>
              <a:ext uri="{FF2B5EF4-FFF2-40B4-BE49-F238E27FC236}">
                <a16:creationId xmlns:a16="http://schemas.microsoft.com/office/drawing/2014/main" id="{16F07472-5405-1082-DDCF-9F194C2EA166}"/>
              </a:ext>
            </a:extLst>
          </p:cNvPr>
          <p:cNvGrpSpPr/>
          <p:nvPr/>
        </p:nvGrpSpPr>
        <p:grpSpPr>
          <a:xfrm>
            <a:off x="852819" y="1228120"/>
            <a:ext cx="2917491" cy="4784642"/>
            <a:chOff x="852819" y="1228120"/>
            <a:chExt cx="2917491" cy="4784642"/>
          </a:xfrm>
        </p:grpSpPr>
        <p:grpSp>
          <p:nvGrpSpPr>
            <p:cNvPr id="11" name="مجموعة 10">
              <a:extLst>
                <a:ext uri="{FF2B5EF4-FFF2-40B4-BE49-F238E27FC236}">
                  <a16:creationId xmlns:a16="http://schemas.microsoft.com/office/drawing/2014/main" id="{136ED865-BACB-FA16-1B04-4F1F07CFBDDB}"/>
                </a:ext>
              </a:extLst>
            </p:cNvPr>
            <p:cNvGrpSpPr/>
            <p:nvPr/>
          </p:nvGrpSpPr>
          <p:grpSpPr>
            <a:xfrm>
              <a:off x="852819" y="1228120"/>
              <a:ext cx="2917491" cy="4784642"/>
              <a:chOff x="5868320" y="561975"/>
              <a:chExt cx="2008856" cy="2675005"/>
            </a:xfrm>
            <a:effectLst>
              <a:outerShdw blurRad="101600" dist="101600" dir="5400000" algn="t" rotWithShape="0">
                <a:prstClr val="black">
                  <a:alpha val="40000"/>
                </a:prstClr>
              </a:outerShdw>
            </a:effectLst>
          </p:grpSpPr>
          <p:sp>
            <p:nvSpPr>
              <p:cNvPr id="12" name="مستطيل: زوايا مستديرة 11">
                <a:extLst>
                  <a:ext uri="{FF2B5EF4-FFF2-40B4-BE49-F238E27FC236}">
                    <a16:creationId xmlns:a16="http://schemas.microsoft.com/office/drawing/2014/main" id="{D58E2E1F-D6C7-4D82-7132-B2D22121E2A3}"/>
                  </a:ext>
                </a:extLst>
              </p:cNvPr>
              <p:cNvSpPr/>
              <p:nvPr/>
            </p:nvSpPr>
            <p:spPr>
              <a:xfrm>
                <a:off x="5868320" y="561975"/>
                <a:ext cx="2008856" cy="2675005"/>
              </a:xfrm>
              <a:prstGeom prst="roundRect">
                <a:avLst>
                  <a:gd name="adj" fmla="val 14913"/>
                </a:avLst>
              </a:prstGeom>
              <a:solidFill>
                <a:srgbClr val="006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dirty="0">
                  <a:latin typeface="Dubai" panose="020B0503030403030204" pitchFamily="34" charset="-78"/>
                  <a:cs typeface="Dubai" panose="020B0503030403030204" pitchFamily="34" charset="-78"/>
                </a:endParaRPr>
              </a:p>
            </p:txBody>
          </p:sp>
          <p:sp>
            <p:nvSpPr>
              <p:cNvPr id="13" name="مستطيل: زوايا مستديرة 12">
                <a:extLst>
                  <a:ext uri="{FF2B5EF4-FFF2-40B4-BE49-F238E27FC236}">
                    <a16:creationId xmlns:a16="http://schemas.microsoft.com/office/drawing/2014/main" id="{1B55696F-A852-7A80-3063-9F82FF4AD06A}"/>
                  </a:ext>
                </a:extLst>
              </p:cNvPr>
              <p:cNvSpPr/>
              <p:nvPr/>
            </p:nvSpPr>
            <p:spPr>
              <a:xfrm>
                <a:off x="5868320" y="847725"/>
                <a:ext cx="2008856" cy="2277251"/>
              </a:xfrm>
              <a:prstGeom prst="roundRect">
                <a:avLst>
                  <a:gd name="adj" fmla="val 149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sz="2400" b="1" dirty="0">
                  <a:solidFill>
                    <a:schemeClr val="tx1"/>
                  </a:solidFill>
                  <a:latin typeface="Dubai" panose="020B0503030403030204" pitchFamily="34" charset="-78"/>
                  <a:cs typeface="Dubai" panose="020B0503030403030204" pitchFamily="34" charset="-78"/>
                </a:endParaRPr>
              </a:p>
            </p:txBody>
          </p:sp>
          <p:sp>
            <p:nvSpPr>
              <p:cNvPr id="14" name="شكل بيضاوي 13">
                <a:extLst>
                  <a:ext uri="{FF2B5EF4-FFF2-40B4-BE49-F238E27FC236}">
                    <a16:creationId xmlns:a16="http://schemas.microsoft.com/office/drawing/2014/main" id="{D7EE93FC-4B54-DF24-8BE5-22FC6396061A}"/>
                  </a:ext>
                </a:extLst>
              </p:cNvPr>
              <p:cNvSpPr/>
              <p:nvPr/>
            </p:nvSpPr>
            <p:spPr>
              <a:xfrm>
                <a:off x="6601515" y="576492"/>
                <a:ext cx="542465" cy="542465"/>
              </a:xfrm>
              <a:prstGeom prst="ellipse">
                <a:avLst/>
              </a:prstGeom>
              <a:solidFill>
                <a:srgbClr val="006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atin typeface="Dubai" panose="020B0503030403030204" pitchFamily="34" charset="-78"/>
                    <a:cs typeface="Dubai" panose="020B0503030403030204" pitchFamily="34" charset="-78"/>
                  </a:rPr>
                  <a:t>3</a:t>
                </a:r>
                <a:endParaRPr lang="ar-SA" sz="2400" b="1" dirty="0">
                  <a:latin typeface="Dubai" panose="020B0503030403030204" pitchFamily="34" charset="-78"/>
                  <a:cs typeface="Dubai" panose="020B0503030403030204" pitchFamily="34" charset="-78"/>
                </a:endParaRPr>
              </a:p>
            </p:txBody>
          </p:sp>
        </p:grpSp>
        <p:sp>
          <p:nvSpPr>
            <p:cNvPr id="5" name="مربع نص 4">
              <a:extLst>
                <a:ext uri="{FF2B5EF4-FFF2-40B4-BE49-F238E27FC236}">
                  <a16:creationId xmlns:a16="http://schemas.microsoft.com/office/drawing/2014/main" id="{BA0C8B6B-D7EF-158A-003C-28D2DCB68376}"/>
                </a:ext>
              </a:extLst>
            </p:cNvPr>
            <p:cNvSpPr txBox="1"/>
            <p:nvPr/>
          </p:nvSpPr>
          <p:spPr>
            <a:xfrm>
              <a:off x="1057951" y="2448735"/>
              <a:ext cx="2507226" cy="1569660"/>
            </a:xfrm>
            <a:prstGeom prst="rect">
              <a:avLst/>
            </a:prstGeom>
            <a:noFill/>
          </p:spPr>
          <p:txBody>
            <a:bodyPr wrap="square">
              <a:spAutoFit/>
            </a:bodyPr>
            <a:lstStyle/>
            <a:p>
              <a:pPr algn="ctr" rtl="1"/>
              <a:r>
                <a:rPr lang="ar-SA" sz="2400" b="1" dirty="0">
                  <a:latin typeface="Calibri" panose="020F0502020204030204" pitchFamily="34" charset="0"/>
                  <a:cs typeface="Calibri" panose="020F0502020204030204" pitchFamily="34" charset="0"/>
                </a:rPr>
                <a:t>لغة أنماط تُستخدم لوصف طريقة عرض نص مكتوب بلغة </a:t>
              </a:r>
              <a:r>
                <a:rPr lang="en-US" sz="2400" b="1" dirty="0">
                  <a:latin typeface="Calibri" panose="020F0502020204030204" pitchFamily="34" charset="0"/>
                  <a:cs typeface="Calibri" panose="020F0502020204030204" pitchFamily="34" charset="0"/>
                </a:rPr>
                <a:t>HTML</a:t>
              </a:r>
            </a:p>
          </p:txBody>
        </p:sp>
        <p:pic>
          <p:nvPicPr>
            <p:cNvPr id="7" name="صورة 6" descr="صورة تحتوي على نص, علامة, قصاصة فنية&#10;&#10;تم إنشاء الوصف تلقائياً">
              <a:extLst>
                <a:ext uri="{FF2B5EF4-FFF2-40B4-BE49-F238E27FC236}">
                  <a16:creationId xmlns:a16="http://schemas.microsoft.com/office/drawing/2014/main" id="{AD61B91D-30D3-4BFB-33D4-48179E2986F5}"/>
                </a:ext>
              </a:extLst>
            </p:cNvPr>
            <p:cNvPicPr>
              <a:picLocks noChangeAspect="1"/>
            </p:cNvPicPr>
            <p:nvPr/>
          </p:nvPicPr>
          <p:blipFill rotWithShape="1">
            <a:blip r:embed="rId2">
              <a:extLst>
                <a:ext uri="{28A0092B-C50C-407E-A947-70E740481C1C}">
                  <a14:useLocalDpi xmlns:a14="http://schemas.microsoft.com/office/drawing/2010/main" val="0"/>
                </a:ext>
              </a:extLst>
            </a:blip>
            <a:srcRect l="67965"/>
            <a:stretch/>
          </p:blipFill>
          <p:spPr>
            <a:xfrm>
              <a:off x="1600921" y="4145508"/>
              <a:ext cx="1421286" cy="1680553"/>
            </a:xfrm>
            <a:prstGeom prst="rect">
              <a:avLst/>
            </a:prstGeom>
          </p:spPr>
        </p:pic>
      </p:grpSp>
      <p:grpSp>
        <p:nvGrpSpPr>
          <p:cNvPr id="24" name="مجموعة 23">
            <a:extLst>
              <a:ext uri="{FF2B5EF4-FFF2-40B4-BE49-F238E27FC236}">
                <a16:creationId xmlns:a16="http://schemas.microsoft.com/office/drawing/2014/main" id="{291B9401-0A26-F908-6808-72B1FD995EFB}"/>
              </a:ext>
            </a:extLst>
          </p:cNvPr>
          <p:cNvGrpSpPr/>
          <p:nvPr/>
        </p:nvGrpSpPr>
        <p:grpSpPr>
          <a:xfrm>
            <a:off x="4476651" y="1190360"/>
            <a:ext cx="2917491" cy="4784642"/>
            <a:chOff x="4476651" y="1190360"/>
            <a:chExt cx="2917491" cy="4784642"/>
          </a:xfrm>
        </p:grpSpPr>
        <p:grpSp>
          <p:nvGrpSpPr>
            <p:cNvPr id="15" name="مجموعة 14">
              <a:extLst>
                <a:ext uri="{FF2B5EF4-FFF2-40B4-BE49-F238E27FC236}">
                  <a16:creationId xmlns:a16="http://schemas.microsoft.com/office/drawing/2014/main" id="{B65ED1FE-53B6-66B2-2091-253430C93488}"/>
                </a:ext>
              </a:extLst>
            </p:cNvPr>
            <p:cNvGrpSpPr/>
            <p:nvPr/>
          </p:nvGrpSpPr>
          <p:grpSpPr>
            <a:xfrm>
              <a:off x="4476651" y="1190360"/>
              <a:ext cx="2917491" cy="4784642"/>
              <a:chOff x="5868320" y="561975"/>
              <a:chExt cx="2008856" cy="2675005"/>
            </a:xfrm>
            <a:effectLst>
              <a:outerShdw blurRad="101600" dist="101600" dir="5400000" algn="t" rotWithShape="0">
                <a:prstClr val="black">
                  <a:alpha val="40000"/>
                </a:prstClr>
              </a:outerShdw>
            </a:effectLst>
          </p:grpSpPr>
          <p:sp>
            <p:nvSpPr>
              <p:cNvPr id="16" name="مستطيل: زوايا مستديرة 15">
                <a:extLst>
                  <a:ext uri="{FF2B5EF4-FFF2-40B4-BE49-F238E27FC236}">
                    <a16:creationId xmlns:a16="http://schemas.microsoft.com/office/drawing/2014/main" id="{7F5F9625-DC15-6C42-1C43-32A069F07A3A}"/>
                  </a:ext>
                </a:extLst>
              </p:cNvPr>
              <p:cNvSpPr/>
              <p:nvPr/>
            </p:nvSpPr>
            <p:spPr>
              <a:xfrm>
                <a:off x="5868320" y="561975"/>
                <a:ext cx="2008856" cy="2675005"/>
              </a:xfrm>
              <a:prstGeom prst="roundRect">
                <a:avLst>
                  <a:gd name="adj" fmla="val 14913"/>
                </a:avLst>
              </a:prstGeom>
              <a:solidFill>
                <a:srgbClr val="E9C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dirty="0">
                  <a:latin typeface="Dubai" panose="020B0503030403030204" pitchFamily="34" charset="-78"/>
                  <a:cs typeface="Dubai" panose="020B0503030403030204" pitchFamily="34" charset="-78"/>
                </a:endParaRPr>
              </a:p>
            </p:txBody>
          </p:sp>
          <p:sp>
            <p:nvSpPr>
              <p:cNvPr id="17" name="مستطيل: زوايا مستديرة 16">
                <a:extLst>
                  <a:ext uri="{FF2B5EF4-FFF2-40B4-BE49-F238E27FC236}">
                    <a16:creationId xmlns:a16="http://schemas.microsoft.com/office/drawing/2014/main" id="{E4D1EDAA-73D7-34D2-14E7-A1D61E0ADA84}"/>
                  </a:ext>
                </a:extLst>
              </p:cNvPr>
              <p:cNvSpPr/>
              <p:nvPr/>
            </p:nvSpPr>
            <p:spPr>
              <a:xfrm>
                <a:off x="5868320" y="847725"/>
                <a:ext cx="2008856" cy="2277251"/>
              </a:xfrm>
              <a:prstGeom prst="roundRect">
                <a:avLst>
                  <a:gd name="adj" fmla="val 14913"/>
                </a:avLst>
              </a:prstGeom>
              <a:gradFill flip="none" rotWithShape="1">
                <a:gsLst>
                  <a:gs pos="0">
                    <a:schemeClr val="bg1">
                      <a:lumMod val="0"/>
                      <a:lumOff val="10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latin typeface="Dubai" panose="020B0503030403030204" pitchFamily="34" charset="-78"/>
                  <a:cs typeface="Dubai" panose="020B0503030403030204" pitchFamily="34" charset="-78"/>
                </a:endParaRPr>
              </a:p>
            </p:txBody>
          </p:sp>
          <p:sp>
            <p:nvSpPr>
              <p:cNvPr id="18" name="شكل بيضاوي 17">
                <a:extLst>
                  <a:ext uri="{FF2B5EF4-FFF2-40B4-BE49-F238E27FC236}">
                    <a16:creationId xmlns:a16="http://schemas.microsoft.com/office/drawing/2014/main" id="{934AB2B4-619D-E2F5-C486-5B648686BD25}"/>
                  </a:ext>
                </a:extLst>
              </p:cNvPr>
              <p:cNvSpPr/>
              <p:nvPr/>
            </p:nvSpPr>
            <p:spPr>
              <a:xfrm>
                <a:off x="6601515" y="576492"/>
                <a:ext cx="542465" cy="542465"/>
              </a:xfrm>
              <a:prstGeom prst="ellipse">
                <a:avLst/>
              </a:prstGeom>
              <a:solidFill>
                <a:srgbClr val="E9C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atin typeface="Dubai" panose="020B0503030403030204" pitchFamily="34" charset="-78"/>
                    <a:cs typeface="Dubai" panose="020B0503030403030204" pitchFamily="34" charset="-78"/>
                  </a:rPr>
                  <a:t>2</a:t>
                </a:r>
                <a:endParaRPr lang="ar-SA" sz="2400" b="1" dirty="0">
                  <a:latin typeface="Dubai" panose="020B0503030403030204" pitchFamily="34" charset="-78"/>
                  <a:cs typeface="Dubai" panose="020B0503030403030204" pitchFamily="34" charset="-78"/>
                </a:endParaRPr>
              </a:p>
            </p:txBody>
          </p:sp>
        </p:grpSp>
        <p:sp>
          <p:nvSpPr>
            <p:cNvPr id="4" name="مربع نص 3">
              <a:extLst>
                <a:ext uri="{FF2B5EF4-FFF2-40B4-BE49-F238E27FC236}">
                  <a16:creationId xmlns:a16="http://schemas.microsoft.com/office/drawing/2014/main" id="{0BC80305-86E6-C9C1-EA37-94E044CA5BBB}"/>
                </a:ext>
              </a:extLst>
            </p:cNvPr>
            <p:cNvSpPr txBox="1"/>
            <p:nvPr/>
          </p:nvSpPr>
          <p:spPr>
            <a:xfrm flipH="1">
              <a:off x="4508552" y="2079403"/>
              <a:ext cx="2834612" cy="2308324"/>
            </a:xfrm>
            <a:prstGeom prst="rect">
              <a:avLst/>
            </a:prstGeom>
            <a:noFill/>
          </p:spPr>
          <p:txBody>
            <a:bodyPr wrap="square">
              <a:spAutoFit/>
            </a:bodyPr>
            <a:lstStyle/>
            <a:p>
              <a:pPr algn="ctr" rtl="1"/>
              <a:r>
                <a:rPr lang="ar-SA" sz="2400" b="1" dirty="0">
                  <a:latin typeface="Calibri" panose="020F0502020204030204" pitchFamily="34" charset="0"/>
                  <a:cs typeface="Calibri" panose="020F0502020204030204" pitchFamily="34" charset="0"/>
                </a:rPr>
                <a:t>لغة برمجة نصية تستخدم لإضافة محتوى تفاعلي للصفحة الإلكترونية وتحسين وظائفها والتحكم في عمل العناصر الأخرى</a:t>
              </a:r>
            </a:p>
          </p:txBody>
        </p:sp>
        <p:pic>
          <p:nvPicPr>
            <p:cNvPr id="19" name="صورة 18" descr="صورة تحتوي على نص, علامة, قصاصة فنية&#10;&#10;تم إنشاء الوصف تلقائياً">
              <a:extLst>
                <a:ext uri="{FF2B5EF4-FFF2-40B4-BE49-F238E27FC236}">
                  <a16:creationId xmlns:a16="http://schemas.microsoft.com/office/drawing/2014/main" id="{BFDBC4FD-61DD-9DB3-ABDB-11BDFC7A8D22}"/>
                </a:ext>
              </a:extLst>
            </p:cNvPr>
            <p:cNvPicPr>
              <a:picLocks noChangeAspect="1"/>
            </p:cNvPicPr>
            <p:nvPr/>
          </p:nvPicPr>
          <p:blipFill rotWithShape="1">
            <a:blip r:embed="rId2">
              <a:extLst>
                <a:ext uri="{28A0092B-C50C-407E-A947-70E740481C1C}">
                  <a14:useLocalDpi xmlns:a14="http://schemas.microsoft.com/office/drawing/2010/main" val="0"/>
                </a:ext>
              </a:extLst>
            </a:blip>
            <a:srcRect l="34242" r="34738"/>
            <a:stretch/>
          </p:blipFill>
          <p:spPr>
            <a:xfrm>
              <a:off x="5247254" y="4215311"/>
              <a:ext cx="1376284" cy="1680553"/>
            </a:xfrm>
            <a:prstGeom prst="rect">
              <a:avLst/>
            </a:prstGeom>
          </p:spPr>
        </p:pic>
      </p:grpSp>
      <p:grpSp>
        <p:nvGrpSpPr>
          <p:cNvPr id="23" name="مجموعة 22">
            <a:extLst>
              <a:ext uri="{FF2B5EF4-FFF2-40B4-BE49-F238E27FC236}">
                <a16:creationId xmlns:a16="http://schemas.microsoft.com/office/drawing/2014/main" id="{5F3822C9-857B-3BCC-AC15-0A3DB97BE890}"/>
              </a:ext>
            </a:extLst>
          </p:cNvPr>
          <p:cNvGrpSpPr/>
          <p:nvPr/>
        </p:nvGrpSpPr>
        <p:grpSpPr>
          <a:xfrm>
            <a:off x="8180349" y="1352591"/>
            <a:ext cx="2917490" cy="4619312"/>
            <a:chOff x="8180349" y="1352591"/>
            <a:chExt cx="2917490" cy="4619312"/>
          </a:xfrm>
        </p:grpSpPr>
        <p:grpSp>
          <p:nvGrpSpPr>
            <p:cNvPr id="6" name="مجموعة 5">
              <a:extLst>
                <a:ext uri="{FF2B5EF4-FFF2-40B4-BE49-F238E27FC236}">
                  <a16:creationId xmlns:a16="http://schemas.microsoft.com/office/drawing/2014/main" id="{18C7FB8B-8AD2-DE6E-FDDF-349F67118606}"/>
                </a:ext>
              </a:extLst>
            </p:cNvPr>
            <p:cNvGrpSpPr/>
            <p:nvPr/>
          </p:nvGrpSpPr>
          <p:grpSpPr>
            <a:xfrm>
              <a:off x="8180349" y="1352591"/>
              <a:ext cx="2917490" cy="4619312"/>
              <a:chOff x="5868320" y="561975"/>
              <a:chExt cx="2008856" cy="2675005"/>
            </a:xfrm>
            <a:effectLst>
              <a:outerShdw blurRad="101600" dist="101600" dir="5400000" algn="t" rotWithShape="0">
                <a:prstClr val="black">
                  <a:alpha val="40000"/>
                </a:prstClr>
              </a:outerShdw>
            </a:effectLst>
          </p:grpSpPr>
          <p:sp>
            <p:nvSpPr>
              <p:cNvPr id="8" name="مستطيل: زوايا مستديرة 7">
                <a:extLst>
                  <a:ext uri="{FF2B5EF4-FFF2-40B4-BE49-F238E27FC236}">
                    <a16:creationId xmlns:a16="http://schemas.microsoft.com/office/drawing/2014/main" id="{AAA90992-FE7A-06C8-5F28-DE89B1A4C438}"/>
                  </a:ext>
                </a:extLst>
              </p:cNvPr>
              <p:cNvSpPr/>
              <p:nvPr/>
            </p:nvSpPr>
            <p:spPr>
              <a:xfrm>
                <a:off x="5868320" y="561975"/>
                <a:ext cx="2008856" cy="2675005"/>
              </a:xfrm>
              <a:prstGeom prst="roundRect">
                <a:avLst>
                  <a:gd name="adj" fmla="val 14913"/>
                </a:avLst>
              </a:prstGeom>
              <a:solidFill>
                <a:srgbClr val="E54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dirty="0">
                  <a:latin typeface="Dubai" panose="020B0503030403030204" pitchFamily="34" charset="-78"/>
                  <a:cs typeface="Dubai" panose="020B0503030403030204" pitchFamily="34" charset="-78"/>
                </a:endParaRPr>
              </a:p>
            </p:txBody>
          </p:sp>
          <p:sp>
            <p:nvSpPr>
              <p:cNvPr id="9" name="مستطيل: زوايا مستديرة 8">
                <a:extLst>
                  <a:ext uri="{FF2B5EF4-FFF2-40B4-BE49-F238E27FC236}">
                    <a16:creationId xmlns:a16="http://schemas.microsoft.com/office/drawing/2014/main" id="{B01FF254-2020-0A03-FF72-60462BEE15B1}"/>
                  </a:ext>
                </a:extLst>
              </p:cNvPr>
              <p:cNvSpPr/>
              <p:nvPr/>
            </p:nvSpPr>
            <p:spPr>
              <a:xfrm>
                <a:off x="5868320" y="847725"/>
                <a:ext cx="2008856" cy="2277251"/>
              </a:xfrm>
              <a:prstGeom prst="roundRect">
                <a:avLst>
                  <a:gd name="adj" fmla="val 149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latin typeface="Dubai" panose="020B0503030403030204" pitchFamily="34" charset="-78"/>
                  <a:cs typeface="Dubai" panose="020B0503030403030204" pitchFamily="34" charset="-78"/>
                </a:endParaRPr>
              </a:p>
            </p:txBody>
          </p:sp>
          <p:sp>
            <p:nvSpPr>
              <p:cNvPr id="10" name="شكل بيضاوي 9">
                <a:extLst>
                  <a:ext uri="{FF2B5EF4-FFF2-40B4-BE49-F238E27FC236}">
                    <a16:creationId xmlns:a16="http://schemas.microsoft.com/office/drawing/2014/main" id="{4340B6AE-7FB2-9FF2-07A8-FFD090F7351D}"/>
                  </a:ext>
                </a:extLst>
              </p:cNvPr>
              <p:cNvSpPr/>
              <p:nvPr/>
            </p:nvSpPr>
            <p:spPr>
              <a:xfrm>
                <a:off x="6601515" y="576492"/>
                <a:ext cx="542465" cy="542465"/>
              </a:xfrm>
              <a:prstGeom prst="ellipse">
                <a:avLst/>
              </a:prstGeom>
              <a:solidFill>
                <a:srgbClr val="E54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atin typeface="Dubai" panose="020B0503030403030204" pitchFamily="34" charset="-78"/>
                    <a:cs typeface="Dubai" panose="020B0503030403030204" pitchFamily="34" charset="-78"/>
                  </a:rPr>
                  <a:t>1</a:t>
                </a:r>
                <a:endParaRPr lang="ar-SA" sz="2400" b="1" dirty="0">
                  <a:latin typeface="Dubai" panose="020B0503030403030204" pitchFamily="34" charset="-78"/>
                  <a:cs typeface="Dubai" panose="020B0503030403030204" pitchFamily="34" charset="-78"/>
                </a:endParaRPr>
              </a:p>
            </p:txBody>
          </p:sp>
        </p:grpSp>
        <p:sp>
          <p:nvSpPr>
            <p:cNvPr id="3" name="مربع نص 2">
              <a:extLst>
                <a:ext uri="{FF2B5EF4-FFF2-40B4-BE49-F238E27FC236}">
                  <a16:creationId xmlns:a16="http://schemas.microsoft.com/office/drawing/2014/main" id="{0432CF66-93FD-F13C-7E82-5416C3CBD68A}"/>
                </a:ext>
              </a:extLst>
            </p:cNvPr>
            <p:cNvSpPr txBox="1"/>
            <p:nvPr/>
          </p:nvSpPr>
          <p:spPr>
            <a:xfrm>
              <a:off x="8345607" y="2039779"/>
              <a:ext cx="2639375" cy="1938992"/>
            </a:xfrm>
            <a:prstGeom prst="rect">
              <a:avLst/>
            </a:prstGeom>
            <a:noFill/>
          </p:spPr>
          <p:txBody>
            <a:bodyPr wrap="square">
              <a:spAutoFit/>
            </a:bodyPr>
            <a:lstStyle/>
            <a:p>
              <a:pPr algn="ctr" rtl="1"/>
              <a:endParaRPr lang="ar-SA" sz="2400" b="1" i="0" u="none" strike="noStrike" baseline="0" dirty="0">
                <a:latin typeface="Calibri" panose="020F0502020204030204" pitchFamily="34" charset="0"/>
                <a:cs typeface="Calibri" panose="020F0502020204030204" pitchFamily="34" charset="0"/>
              </a:endParaRPr>
            </a:p>
            <a:p>
              <a:pPr algn="ctr" rtl="1"/>
              <a:r>
                <a:rPr lang="ar-SA" sz="2400" b="1" i="0" u="none" strike="noStrike" baseline="0" dirty="0">
                  <a:latin typeface="Calibri" panose="020F0502020204030204" pitchFamily="34" charset="0"/>
                  <a:cs typeface="Calibri" panose="020F0502020204030204" pitchFamily="34" charset="0"/>
                </a:rPr>
                <a:t>تستخدم لإعداد الهيكل العام للصفحة، و يُمكن اعتبارها العمود الفقري للصفحات الإلكت</a:t>
              </a:r>
              <a:r>
                <a:rPr lang="ar-SA" sz="2400" b="1" dirty="0">
                  <a:latin typeface="Calibri" panose="020F0502020204030204" pitchFamily="34" charset="0"/>
                  <a:cs typeface="Calibri" panose="020F0502020204030204" pitchFamily="34" charset="0"/>
                </a:rPr>
                <a:t>ر</a:t>
              </a:r>
              <a:r>
                <a:rPr lang="ar-SA" sz="2400" b="1" i="0" u="none" strike="noStrike" baseline="0" dirty="0">
                  <a:latin typeface="Calibri" panose="020F0502020204030204" pitchFamily="34" charset="0"/>
                  <a:cs typeface="Calibri" panose="020F0502020204030204" pitchFamily="34" charset="0"/>
                </a:rPr>
                <a:t>ونية</a:t>
              </a:r>
              <a:endParaRPr lang="ar-SA" sz="2400" dirty="0"/>
            </a:p>
          </p:txBody>
        </p:sp>
        <p:pic>
          <p:nvPicPr>
            <p:cNvPr id="20" name="صورة 19" descr="صورة تحتوي على نص, علامة, قصاصة فنية&#10;&#10;تم إنشاء الوصف تلقائياً">
              <a:extLst>
                <a:ext uri="{FF2B5EF4-FFF2-40B4-BE49-F238E27FC236}">
                  <a16:creationId xmlns:a16="http://schemas.microsoft.com/office/drawing/2014/main" id="{9E147C99-A94C-B6AE-57CF-38A2E4CE1BFB}"/>
                </a:ext>
              </a:extLst>
            </p:cNvPr>
            <p:cNvPicPr>
              <a:picLocks noChangeAspect="1"/>
            </p:cNvPicPr>
            <p:nvPr/>
          </p:nvPicPr>
          <p:blipFill rotWithShape="1">
            <a:blip r:embed="rId2">
              <a:extLst>
                <a:ext uri="{28A0092B-C50C-407E-A947-70E740481C1C}">
                  <a14:useLocalDpi xmlns:a14="http://schemas.microsoft.com/office/drawing/2010/main" val="0"/>
                </a:ext>
              </a:extLst>
            </a:blip>
            <a:srcRect r="65468"/>
            <a:stretch/>
          </p:blipFill>
          <p:spPr>
            <a:xfrm>
              <a:off x="8899272" y="4152866"/>
              <a:ext cx="1532043" cy="1680553"/>
            </a:xfrm>
            <a:prstGeom prst="rect">
              <a:avLst/>
            </a:prstGeom>
          </p:spPr>
        </p:pic>
      </p:grpSp>
      <p:sp>
        <p:nvSpPr>
          <p:cNvPr id="21" name="مربع نص 20">
            <a:extLst>
              <a:ext uri="{FF2B5EF4-FFF2-40B4-BE49-F238E27FC236}">
                <a16:creationId xmlns:a16="http://schemas.microsoft.com/office/drawing/2014/main" id="{8810E1E9-B034-93F2-1C2A-0413E7262042}"/>
              </a:ext>
            </a:extLst>
          </p:cNvPr>
          <p:cNvSpPr txBox="1"/>
          <p:nvPr/>
        </p:nvSpPr>
        <p:spPr>
          <a:xfrm>
            <a:off x="1735832" y="-73514"/>
            <a:ext cx="8171382" cy="523220"/>
          </a:xfrm>
          <a:prstGeom prst="rect">
            <a:avLst/>
          </a:prstGeom>
          <a:noFill/>
        </p:spPr>
        <p:txBody>
          <a:bodyPr wrap="square">
            <a:spAutoFit/>
          </a:bodyPr>
          <a:lstStyle/>
          <a:p>
            <a:pPr algn="ctr" rtl="1"/>
            <a:r>
              <a:rPr lang="ar-SA" sz="2800" b="1" dirty="0">
                <a:solidFill>
                  <a:schemeClr val="bg1"/>
                </a:solidFill>
                <a:latin typeface="Calibri" panose="020F0502020204030204" pitchFamily="34" charset="0"/>
                <a:cs typeface="Calibri" panose="020F0502020204030204" pitchFamily="34" charset="0"/>
              </a:rPr>
              <a:t>يُستخدم كل واحد منها لسبب مختلف في الصفحة الإلكترونية</a:t>
            </a:r>
          </a:p>
        </p:txBody>
      </p:sp>
    </p:spTree>
    <p:extLst>
      <p:ext uri="{BB962C8B-B14F-4D97-AF65-F5344CB8AC3E}">
        <p14:creationId xmlns:p14="http://schemas.microsoft.com/office/powerpoint/2010/main" val="28475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a:extLst>
              <a:ext uri="{FF2B5EF4-FFF2-40B4-BE49-F238E27FC236}">
                <a16:creationId xmlns:a16="http://schemas.microsoft.com/office/drawing/2014/main" id="{6BAF8F95-6F30-CA01-F461-E3024FC3926C}"/>
              </a:ext>
            </a:extLst>
          </p:cNvPr>
          <p:cNvGrpSpPr/>
          <p:nvPr/>
        </p:nvGrpSpPr>
        <p:grpSpPr>
          <a:xfrm>
            <a:off x="1366603" y="0"/>
            <a:ext cx="9458793" cy="584617"/>
            <a:chOff x="1366603" y="0"/>
            <a:chExt cx="9458793" cy="584617"/>
          </a:xfrm>
        </p:grpSpPr>
        <p:sp>
          <p:nvSpPr>
            <p:cNvPr id="14" name="مستطيل: زوايا علوية مقصوصة 13">
              <a:extLst>
                <a:ext uri="{FF2B5EF4-FFF2-40B4-BE49-F238E27FC236}">
                  <a16:creationId xmlns:a16="http://schemas.microsoft.com/office/drawing/2014/main" id="{F4BA7067-1B4B-9A20-B2CE-EF04409AE77A}"/>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15" name="مربع نص 14">
              <a:extLst>
                <a:ext uri="{FF2B5EF4-FFF2-40B4-BE49-F238E27FC236}">
                  <a16:creationId xmlns:a16="http://schemas.microsoft.com/office/drawing/2014/main" id="{C2BF3F6B-7FBD-7233-23C3-3414458396F1}"/>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موقع الالكتروني</a:t>
              </a:r>
            </a:p>
          </p:txBody>
        </p:sp>
      </p:grpSp>
      <p:grpSp>
        <p:nvGrpSpPr>
          <p:cNvPr id="4" name="مجموعة 3">
            <a:extLst>
              <a:ext uri="{FF2B5EF4-FFF2-40B4-BE49-F238E27FC236}">
                <a16:creationId xmlns:a16="http://schemas.microsoft.com/office/drawing/2014/main" id="{E2FCD53B-E222-6775-BCB4-7189F521F713}"/>
              </a:ext>
            </a:extLst>
          </p:cNvPr>
          <p:cNvGrpSpPr/>
          <p:nvPr/>
        </p:nvGrpSpPr>
        <p:grpSpPr>
          <a:xfrm>
            <a:off x="7816578" y="2383186"/>
            <a:ext cx="3008818" cy="3548334"/>
            <a:chOff x="5786974" y="1822049"/>
            <a:chExt cx="2254311" cy="2966558"/>
          </a:xfrm>
        </p:grpSpPr>
        <p:sp>
          <p:nvSpPr>
            <p:cNvPr id="7" name="Rectangle: Rounded Corners 13">
              <a:extLst>
                <a:ext uri="{FF2B5EF4-FFF2-40B4-BE49-F238E27FC236}">
                  <a16:creationId xmlns:a16="http://schemas.microsoft.com/office/drawing/2014/main" id="{18C9218E-7095-7B9D-AE26-E456A7E6158D}"/>
                </a:ext>
              </a:extLst>
            </p:cNvPr>
            <p:cNvSpPr/>
            <p:nvPr/>
          </p:nvSpPr>
          <p:spPr>
            <a:xfrm>
              <a:off x="5786974" y="1822049"/>
              <a:ext cx="2254311" cy="2966558"/>
            </a:xfrm>
            <a:prstGeom prst="roundRect">
              <a:avLst>
                <a:gd name="adj" fmla="val 10064"/>
              </a:avLst>
            </a:prstGeom>
            <a:noFill/>
            <a:ln w="28575" cap="flat" cmpd="sng" algn="ctr">
              <a:solidFill>
                <a:srgbClr val="E44D26"/>
              </a:solidFill>
              <a:prstDash val="solid"/>
              <a:miter lim="800000"/>
            </a:ln>
            <a:effectLst/>
          </p:spPr>
          <p:txBody>
            <a:bodyPr rtlCol="0" anchor="ctr"/>
            <a:lstStyle/>
            <a:p>
              <a:pPr marL="457200" indent="-457200" algn="r" rtl="1">
                <a:buClrTx/>
                <a:buFont typeface="Wingdings" panose="05000000000000000000" pitchFamily="2" charset="2"/>
                <a:buChar char="§"/>
              </a:pPr>
              <a:endParaRPr lang="ar-SA" sz="3200" b="1" kern="1200" dirty="0">
                <a:solidFill>
                  <a:prstClr val="black"/>
                </a:solidFill>
                <a:latin typeface="Calibri" panose="020F0502020204030204" pitchFamily="34" charset="0"/>
                <a:cs typeface="Calibri" panose="020F0502020204030204" pitchFamily="34" charset="0"/>
              </a:endParaRP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الترويسة.</a:t>
              </a: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الفقرات.</a:t>
              </a: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القوائم.</a:t>
              </a: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الصور.</a:t>
              </a: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مقاطع الفيديو.</a:t>
              </a:r>
              <a:endParaRPr lang="en-US" sz="2400" b="1" kern="1200" dirty="0">
                <a:solidFill>
                  <a:prstClr val="black"/>
                </a:solidFill>
                <a:latin typeface="Calibri" panose="020F0502020204030204" pitchFamily="34" charset="0"/>
                <a:cs typeface="Calibri" panose="020F0502020204030204" pitchFamily="34" charset="0"/>
              </a:endParaRPr>
            </a:p>
          </p:txBody>
        </p:sp>
        <p:pic>
          <p:nvPicPr>
            <p:cNvPr id="6" name="صورة 5">
              <a:extLst>
                <a:ext uri="{FF2B5EF4-FFF2-40B4-BE49-F238E27FC236}">
                  <a16:creationId xmlns:a16="http://schemas.microsoft.com/office/drawing/2014/main" id="{E7DBD777-9C5D-A6EA-78EC-242216CB1B79}"/>
                </a:ext>
              </a:extLst>
            </p:cNvPr>
            <p:cNvPicPr>
              <a:picLocks noChangeAspect="1"/>
            </p:cNvPicPr>
            <p:nvPr/>
          </p:nvPicPr>
          <p:blipFill>
            <a:blip r:embed="rId2"/>
            <a:stretch>
              <a:fillRect/>
            </a:stretch>
          </p:blipFill>
          <p:spPr>
            <a:xfrm>
              <a:off x="6501069" y="1883199"/>
              <a:ext cx="841333" cy="841333"/>
            </a:xfrm>
            <a:prstGeom prst="rect">
              <a:avLst/>
            </a:prstGeom>
          </p:spPr>
        </p:pic>
      </p:grpSp>
      <p:grpSp>
        <p:nvGrpSpPr>
          <p:cNvPr id="9" name="مجموعة 8">
            <a:extLst>
              <a:ext uri="{FF2B5EF4-FFF2-40B4-BE49-F238E27FC236}">
                <a16:creationId xmlns:a16="http://schemas.microsoft.com/office/drawing/2014/main" id="{EE25A947-ACE8-8FAC-F6FE-F243746DCCA4}"/>
              </a:ext>
            </a:extLst>
          </p:cNvPr>
          <p:cNvGrpSpPr/>
          <p:nvPr/>
        </p:nvGrpSpPr>
        <p:grpSpPr>
          <a:xfrm>
            <a:off x="4501023" y="2418164"/>
            <a:ext cx="3008818" cy="3548334"/>
            <a:chOff x="3140078" y="1811725"/>
            <a:chExt cx="2254311" cy="2966558"/>
          </a:xfrm>
        </p:grpSpPr>
        <p:sp>
          <p:nvSpPr>
            <p:cNvPr id="12" name="Rectangle: Rounded Corners 13">
              <a:extLst>
                <a:ext uri="{FF2B5EF4-FFF2-40B4-BE49-F238E27FC236}">
                  <a16:creationId xmlns:a16="http://schemas.microsoft.com/office/drawing/2014/main" id="{3BAE9272-89A3-CC58-55CE-C707D7314365}"/>
                </a:ext>
              </a:extLst>
            </p:cNvPr>
            <p:cNvSpPr/>
            <p:nvPr/>
          </p:nvSpPr>
          <p:spPr>
            <a:xfrm>
              <a:off x="3140078" y="1811725"/>
              <a:ext cx="2254311" cy="2966558"/>
            </a:xfrm>
            <a:prstGeom prst="roundRect">
              <a:avLst>
                <a:gd name="adj" fmla="val 10064"/>
              </a:avLst>
            </a:prstGeom>
            <a:noFill/>
            <a:ln w="28575" cap="flat" cmpd="sng" algn="ctr">
              <a:solidFill>
                <a:srgbClr val="2162AF"/>
              </a:solidFill>
              <a:prstDash val="solid"/>
              <a:miter lim="800000"/>
            </a:ln>
            <a:effectLst/>
          </p:spPr>
          <p:txBody>
            <a:bodyPr rtlCol="0" anchor="ctr"/>
            <a:lstStyle/>
            <a:p>
              <a:pPr marL="457200" indent="-457200" algn="r" rtl="1">
                <a:buClrTx/>
                <a:buFont typeface="Wingdings" panose="05000000000000000000" pitchFamily="2" charset="2"/>
                <a:buChar char="§"/>
              </a:pPr>
              <a:endParaRPr lang="ar-SA" sz="3200" b="1" kern="1200" dirty="0">
                <a:solidFill>
                  <a:prstClr val="black"/>
                </a:solidFill>
                <a:latin typeface="Calibri" panose="020F0502020204030204" pitchFamily="34" charset="0"/>
                <a:cs typeface="Calibri" panose="020F0502020204030204" pitchFamily="34" charset="0"/>
              </a:endParaRP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الخط.</a:t>
              </a: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 لون الخط.</a:t>
              </a: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 لون الخلفية.</a:t>
              </a: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 عرض الوسائط</a:t>
              </a:r>
              <a:r>
                <a:rPr lang="ar-SY" sz="2800" kern="1200" dirty="0">
                  <a:solidFill>
                    <a:prstClr val="black"/>
                  </a:solidFill>
                  <a:latin typeface="Calibri" panose="020F0502020204030204" pitchFamily="34" charset="0"/>
                  <a:cs typeface="Calibri" panose="020F0502020204030204" pitchFamily="34" charset="0"/>
                </a:rPr>
                <a:t>.</a:t>
              </a:r>
              <a:endParaRPr lang="en-US" sz="2800" kern="1200" dirty="0">
                <a:solidFill>
                  <a:prstClr val="black"/>
                </a:solidFill>
                <a:latin typeface="Calibri" panose="020F0502020204030204" pitchFamily="34" charset="0"/>
                <a:cs typeface="Calibri" panose="020F0502020204030204" pitchFamily="34" charset="0"/>
              </a:endParaRPr>
            </a:p>
          </p:txBody>
        </p:sp>
        <p:pic>
          <p:nvPicPr>
            <p:cNvPr id="11" name="صورة 10">
              <a:extLst>
                <a:ext uri="{FF2B5EF4-FFF2-40B4-BE49-F238E27FC236}">
                  <a16:creationId xmlns:a16="http://schemas.microsoft.com/office/drawing/2014/main" id="{FD0B2871-5D8A-435D-89D5-32CA630B4198}"/>
                </a:ext>
              </a:extLst>
            </p:cNvPr>
            <p:cNvPicPr>
              <a:picLocks noChangeAspect="1"/>
            </p:cNvPicPr>
            <p:nvPr/>
          </p:nvPicPr>
          <p:blipFill>
            <a:blip r:embed="rId3"/>
            <a:stretch>
              <a:fillRect/>
            </a:stretch>
          </p:blipFill>
          <p:spPr>
            <a:xfrm>
              <a:off x="3800568" y="1882132"/>
              <a:ext cx="948543" cy="842400"/>
            </a:xfrm>
            <a:prstGeom prst="rect">
              <a:avLst/>
            </a:prstGeom>
          </p:spPr>
        </p:pic>
      </p:grpSp>
      <p:grpSp>
        <p:nvGrpSpPr>
          <p:cNvPr id="17" name="مجموعة 16">
            <a:extLst>
              <a:ext uri="{FF2B5EF4-FFF2-40B4-BE49-F238E27FC236}">
                <a16:creationId xmlns:a16="http://schemas.microsoft.com/office/drawing/2014/main" id="{EED6E2FE-A59B-1C51-F877-959FBF1F9881}"/>
              </a:ext>
            </a:extLst>
          </p:cNvPr>
          <p:cNvGrpSpPr/>
          <p:nvPr/>
        </p:nvGrpSpPr>
        <p:grpSpPr>
          <a:xfrm>
            <a:off x="1051429" y="2402511"/>
            <a:ext cx="3008818" cy="3548334"/>
            <a:chOff x="493182" y="1801401"/>
            <a:chExt cx="2254311" cy="2966558"/>
          </a:xfrm>
        </p:grpSpPr>
        <p:sp>
          <p:nvSpPr>
            <p:cNvPr id="20" name="Rectangle: Rounded Corners 13">
              <a:extLst>
                <a:ext uri="{FF2B5EF4-FFF2-40B4-BE49-F238E27FC236}">
                  <a16:creationId xmlns:a16="http://schemas.microsoft.com/office/drawing/2014/main" id="{7AD2C894-ADA7-A2D2-5E31-7414B6004398}"/>
                </a:ext>
              </a:extLst>
            </p:cNvPr>
            <p:cNvSpPr/>
            <p:nvPr/>
          </p:nvSpPr>
          <p:spPr>
            <a:xfrm>
              <a:off x="493182" y="1801401"/>
              <a:ext cx="2254311" cy="2966558"/>
            </a:xfrm>
            <a:prstGeom prst="roundRect">
              <a:avLst>
                <a:gd name="adj" fmla="val 10064"/>
              </a:avLst>
            </a:prstGeom>
            <a:noFill/>
            <a:ln w="28575" cap="flat" cmpd="sng" algn="ctr">
              <a:solidFill>
                <a:srgbClr val="E9CA32"/>
              </a:solidFill>
              <a:prstDash val="solid"/>
              <a:miter lim="800000"/>
            </a:ln>
            <a:effectLst/>
          </p:spPr>
          <p:txBody>
            <a:bodyPr rtlCol="0" anchor="ctr"/>
            <a:lstStyle/>
            <a:p>
              <a:pPr marL="457200" indent="-457200" algn="r" rtl="1">
                <a:buClrTx/>
                <a:buFont typeface="Wingdings" panose="05000000000000000000" pitchFamily="2" charset="2"/>
                <a:buChar char="§"/>
              </a:pPr>
              <a:endParaRPr lang="ar-SA" sz="2800" b="1" kern="1200" dirty="0">
                <a:solidFill>
                  <a:prstClr val="black"/>
                </a:solidFill>
                <a:latin typeface="Calibri" panose="020F0502020204030204" pitchFamily="34" charset="0"/>
                <a:cs typeface="Calibri" panose="020F0502020204030204" pitchFamily="34" charset="0"/>
              </a:endParaRPr>
            </a:p>
            <a:p>
              <a:pPr marL="457200" indent="-457200" algn="ctr" rtl="1">
                <a:buClrTx/>
                <a:buFont typeface="Wingdings" panose="05000000000000000000" pitchFamily="2" charset="2"/>
                <a:buChar char="§"/>
              </a:pPr>
              <a:r>
                <a:rPr lang="ar-SY" sz="2800" b="1" kern="1200" dirty="0">
                  <a:solidFill>
                    <a:srgbClr val="FFFFFF"/>
                  </a:solidFill>
                  <a:latin typeface="Calibri" panose="020F0502020204030204" pitchFamily="34" charset="0"/>
                  <a:cs typeface="Calibri" panose="020F0502020204030204" pitchFamily="34" charset="0"/>
                </a:rPr>
                <a:t>الآلية</a:t>
              </a: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عرض تفاعلي.</a:t>
              </a: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الضغط لفتح قائمة </a:t>
              </a:r>
            </a:p>
            <a:p>
              <a:pPr marL="342900" indent="-342900" algn="r" rtl="1">
                <a:buClrTx/>
                <a:buFont typeface="Wingdings" panose="05000000000000000000" pitchFamily="2" charset="2"/>
                <a:buChar char="§"/>
              </a:pPr>
              <a:r>
                <a:rPr lang="ar-SY" sz="2400" b="1" kern="1200" dirty="0">
                  <a:solidFill>
                    <a:prstClr val="black"/>
                  </a:solidFill>
                  <a:latin typeface="Calibri" panose="020F0502020204030204" pitchFamily="34" charset="0"/>
                  <a:cs typeface="Calibri" panose="020F0502020204030204" pitchFamily="34" charset="0"/>
                </a:rPr>
                <a:t>منسدلة.</a:t>
              </a:r>
            </a:p>
          </p:txBody>
        </p:sp>
        <p:pic>
          <p:nvPicPr>
            <p:cNvPr id="19" name="صورة 18">
              <a:extLst>
                <a:ext uri="{FF2B5EF4-FFF2-40B4-BE49-F238E27FC236}">
                  <a16:creationId xmlns:a16="http://schemas.microsoft.com/office/drawing/2014/main" id="{CAF436A2-78BB-0605-4045-D733522E810C}"/>
                </a:ext>
              </a:extLst>
            </p:cNvPr>
            <p:cNvPicPr>
              <a:picLocks noChangeAspect="1"/>
            </p:cNvPicPr>
            <p:nvPr/>
          </p:nvPicPr>
          <p:blipFill>
            <a:blip r:embed="rId4"/>
            <a:stretch>
              <a:fillRect/>
            </a:stretch>
          </p:blipFill>
          <p:spPr>
            <a:xfrm>
              <a:off x="1302661" y="1884978"/>
              <a:ext cx="552959" cy="776879"/>
            </a:xfrm>
            <a:prstGeom prst="rect">
              <a:avLst/>
            </a:prstGeom>
          </p:spPr>
        </p:pic>
      </p:grpSp>
      <p:grpSp>
        <p:nvGrpSpPr>
          <p:cNvPr id="25" name="مجموعة 24">
            <a:extLst>
              <a:ext uri="{FF2B5EF4-FFF2-40B4-BE49-F238E27FC236}">
                <a16:creationId xmlns:a16="http://schemas.microsoft.com/office/drawing/2014/main" id="{E2CC870C-042B-8E2B-A967-3EB7510B0E1E}"/>
              </a:ext>
            </a:extLst>
          </p:cNvPr>
          <p:cNvGrpSpPr/>
          <p:nvPr/>
        </p:nvGrpSpPr>
        <p:grpSpPr>
          <a:xfrm>
            <a:off x="2293495" y="1094115"/>
            <a:ext cx="7285220" cy="1291819"/>
            <a:chOff x="2293495" y="1094115"/>
            <a:chExt cx="7285220" cy="1291819"/>
          </a:xfrm>
        </p:grpSpPr>
        <p:sp>
          <p:nvSpPr>
            <p:cNvPr id="2" name="مستطيل: زوايا مستديرة 1">
              <a:extLst>
                <a:ext uri="{FF2B5EF4-FFF2-40B4-BE49-F238E27FC236}">
                  <a16:creationId xmlns:a16="http://schemas.microsoft.com/office/drawing/2014/main" id="{096C4D3F-A124-C757-E50E-7C87FF9D273F}"/>
                </a:ext>
              </a:extLst>
            </p:cNvPr>
            <p:cNvSpPr/>
            <p:nvPr/>
          </p:nvSpPr>
          <p:spPr>
            <a:xfrm>
              <a:off x="4856813" y="1094115"/>
              <a:ext cx="2008682" cy="58461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latin typeface="Calibri" panose="020F0502020204030204" pitchFamily="34" charset="0"/>
                  <a:cs typeface="Calibri" panose="020F0502020204030204" pitchFamily="34" charset="0"/>
                </a:rPr>
                <a:t>موقع الالكتروني</a:t>
              </a:r>
            </a:p>
          </p:txBody>
        </p:sp>
        <p:cxnSp>
          <p:nvCxnSpPr>
            <p:cNvPr id="8" name="رابط مستقيم 7">
              <a:extLst>
                <a:ext uri="{FF2B5EF4-FFF2-40B4-BE49-F238E27FC236}">
                  <a16:creationId xmlns:a16="http://schemas.microsoft.com/office/drawing/2014/main" id="{0A20548F-E1C7-8F7C-2138-43FE40EE280B}"/>
                </a:ext>
              </a:extLst>
            </p:cNvPr>
            <p:cNvCxnSpPr>
              <a:stCxn id="2" idx="2"/>
            </p:cNvCxnSpPr>
            <p:nvPr/>
          </p:nvCxnSpPr>
          <p:spPr>
            <a:xfrm>
              <a:off x="5861154" y="1678732"/>
              <a:ext cx="0" cy="344940"/>
            </a:xfrm>
            <a:prstGeom prst="line">
              <a:avLst/>
            </a:prstGeom>
            <a:ln w="5715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a:extLst>
                <a:ext uri="{FF2B5EF4-FFF2-40B4-BE49-F238E27FC236}">
                  <a16:creationId xmlns:a16="http://schemas.microsoft.com/office/drawing/2014/main" id="{C37C523A-5310-80D6-68F5-38A7468221FA}"/>
                </a:ext>
              </a:extLst>
            </p:cNvPr>
            <p:cNvCxnSpPr>
              <a:cxnSpLocks/>
            </p:cNvCxnSpPr>
            <p:nvPr/>
          </p:nvCxnSpPr>
          <p:spPr>
            <a:xfrm>
              <a:off x="2293495" y="2040994"/>
              <a:ext cx="7285220" cy="0"/>
            </a:xfrm>
            <a:prstGeom prst="line">
              <a:avLst/>
            </a:prstGeom>
            <a:ln w="5715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a:extLst>
                <a:ext uri="{FF2B5EF4-FFF2-40B4-BE49-F238E27FC236}">
                  <a16:creationId xmlns:a16="http://schemas.microsoft.com/office/drawing/2014/main" id="{B2720245-0666-5654-5924-E36B52C26EE9}"/>
                </a:ext>
              </a:extLst>
            </p:cNvPr>
            <p:cNvCxnSpPr/>
            <p:nvPr/>
          </p:nvCxnSpPr>
          <p:spPr>
            <a:xfrm>
              <a:off x="9566223" y="2040994"/>
              <a:ext cx="0" cy="344940"/>
            </a:xfrm>
            <a:prstGeom prst="line">
              <a:avLst/>
            </a:prstGeom>
            <a:ln w="5715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a:extLst>
                <a:ext uri="{FF2B5EF4-FFF2-40B4-BE49-F238E27FC236}">
                  <a16:creationId xmlns:a16="http://schemas.microsoft.com/office/drawing/2014/main" id="{83ED0721-66D4-D7F3-A991-A10ADF32EE00}"/>
                </a:ext>
              </a:extLst>
            </p:cNvPr>
            <p:cNvCxnSpPr/>
            <p:nvPr/>
          </p:nvCxnSpPr>
          <p:spPr>
            <a:xfrm>
              <a:off x="5861154" y="2040994"/>
              <a:ext cx="0" cy="344940"/>
            </a:xfrm>
            <a:prstGeom prst="line">
              <a:avLst/>
            </a:prstGeom>
            <a:ln w="5715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a:extLst>
                <a:ext uri="{FF2B5EF4-FFF2-40B4-BE49-F238E27FC236}">
                  <a16:creationId xmlns:a16="http://schemas.microsoft.com/office/drawing/2014/main" id="{3735F18F-F1E3-C823-094D-067E04907AB7}"/>
                </a:ext>
              </a:extLst>
            </p:cNvPr>
            <p:cNvCxnSpPr/>
            <p:nvPr/>
          </p:nvCxnSpPr>
          <p:spPr>
            <a:xfrm>
              <a:off x="2310983" y="2020924"/>
              <a:ext cx="0" cy="344940"/>
            </a:xfrm>
            <a:prstGeom prst="line">
              <a:avLst/>
            </a:prstGeom>
            <a:ln w="57150">
              <a:solidFill>
                <a:srgbClr val="333F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28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05138A2-CB50-6E94-791B-D16F484F9F46}"/>
              </a:ext>
            </a:extLst>
          </p:cNvPr>
          <p:cNvSpPr txBox="1"/>
          <p:nvPr/>
        </p:nvSpPr>
        <p:spPr>
          <a:xfrm>
            <a:off x="389744" y="1083450"/>
            <a:ext cx="11077731" cy="1200329"/>
          </a:xfrm>
          <a:prstGeom prst="rect">
            <a:avLst/>
          </a:prstGeom>
          <a:noFill/>
        </p:spPr>
        <p:txBody>
          <a:bodyPr wrap="square">
            <a:spAutoFit/>
          </a:bodyPr>
          <a:lstStyle/>
          <a:p>
            <a:pPr algn="ctr" rtl="1"/>
            <a:r>
              <a:rPr lang="ar-SA" sz="2400" b="1" i="0" u="none" strike="noStrike" baseline="0" dirty="0">
                <a:latin typeface="Calibri" panose="020F0502020204030204" pitchFamily="34" charset="0"/>
                <a:cs typeface="Calibri" panose="020F0502020204030204" pitchFamily="34" charset="0"/>
              </a:rPr>
              <a:t>كل لغة برمجة تعد طبقة منفصلة في الموقع وتؤدي غرضًا مختلفًا؛ لذلك يفضل العمل باللغات الثلاث المستخدمة في الصفحة الإلكترونية بشكلٍ منفصل، وحفظ المقطع البرمجي على شكل ملفاتٍ مستقلة، ثم الدمج بين هذه اللغات باستخدام ربط الصفحات في </a:t>
            </a:r>
            <a:r>
              <a:rPr lang="en-US" sz="2400" b="1" i="0" u="none" strike="noStrike" baseline="0" dirty="0">
                <a:latin typeface="Calibri" panose="020F0502020204030204" pitchFamily="34" charset="0"/>
                <a:cs typeface="Calibri" panose="020F0502020204030204" pitchFamily="34" charset="0"/>
              </a:rPr>
              <a:t>HTML</a:t>
            </a:r>
            <a:r>
              <a:rPr lang="ar-SA" sz="2400" b="1" i="0" u="none" strike="noStrike" baseline="0" dirty="0">
                <a:latin typeface="Calibri" panose="020F0502020204030204" pitchFamily="34" charset="0"/>
                <a:cs typeface="Calibri" panose="020F0502020204030204" pitchFamily="34" charset="0"/>
              </a:rPr>
              <a:t> مع صفحات التنسيق النمطية وجافا سكريبت.</a:t>
            </a:r>
            <a:endParaRPr lang="ar-SA" sz="2400" b="1" dirty="0"/>
          </a:p>
        </p:txBody>
      </p:sp>
      <p:grpSp>
        <p:nvGrpSpPr>
          <p:cNvPr id="3" name="مجموعة 2">
            <a:extLst>
              <a:ext uri="{FF2B5EF4-FFF2-40B4-BE49-F238E27FC236}">
                <a16:creationId xmlns:a16="http://schemas.microsoft.com/office/drawing/2014/main" id="{C7222AA9-BFE5-FC89-5572-14CFF01FAA70}"/>
              </a:ext>
            </a:extLst>
          </p:cNvPr>
          <p:cNvGrpSpPr/>
          <p:nvPr/>
        </p:nvGrpSpPr>
        <p:grpSpPr>
          <a:xfrm>
            <a:off x="1366603" y="0"/>
            <a:ext cx="9458793" cy="584617"/>
            <a:chOff x="1366603" y="0"/>
            <a:chExt cx="9458793" cy="584617"/>
          </a:xfrm>
        </p:grpSpPr>
        <p:sp>
          <p:nvSpPr>
            <p:cNvPr id="4" name="مستطيل: زوايا علوية مقصوصة 3">
              <a:extLst>
                <a:ext uri="{FF2B5EF4-FFF2-40B4-BE49-F238E27FC236}">
                  <a16:creationId xmlns:a16="http://schemas.microsoft.com/office/drawing/2014/main" id="{D81DD7F3-16F2-E26B-E30A-4E4DC7586E55}"/>
                </a:ext>
              </a:extLst>
            </p:cNvPr>
            <p:cNvSpPr/>
            <p:nvPr/>
          </p:nvSpPr>
          <p:spPr>
            <a:xfrm flipV="1">
              <a:off x="1366603" y="0"/>
              <a:ext cx="9458793" cy="584617"/>
            </a:xfrm>
            <a:prstGeom prst="snip2SameRect">
              <a:avLst/>
            </a:prstGeom>
            <a:solidFill>
              <a:srgbClr val="FAB7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1" anchor="ctr" anchorCtr="1"/>
            <a:lstStyle/>
            <a:p>
              <a:pPr algn="ctr"/>
              <a:endParaRPr lang="ar-SA" sz="2800" b="1" dirty="0">
                <a:latin typeface="Calibri" panose="020F0502020204030204" pitchFamily="34" charset="0"/>
                <a:cs typeface="Calibri" panose="020F0502020204030204" pitchFamily="34" charset="0"/>
              </a:endParaRPr>
            </a:p>
          </p:txBody>
        </p:sp>
        <p:sp>
          <p:nvSpPr>
            <p:cNvPr id="5" name="مربع نص 4">
              <a:extLst>
                <a:ext uri="{FF2B5EF4-FFF2-40B4-BE49-F238E27FC236}">
                  <a16:creationId xmlns:a16="http://schemas.microsoft.com/office/drawing/2014/main" id="{839BFD5D-7A67-7636-7A9D-59B820BB173D}"/>
                </a:ext>
              </a:extLst>
            </p:cNvPr>
            <p:cNvSpPr txBox="1"/>
            <p:nvPr/>
          </p:nvSpPr>
          <p:spPr>
            <a:xfrm>
              <a:off x="1516503" y="119923"/>
              <a:ext cx="9126512" cy="461665"/>
            </a:xfrm>
            <a:prstGeom prst="rect">
              <a:avLst/>
            </a:prstGeom>
            <a:noFill/>
          </p:spPr>
          <p:txBody>
            <a:bodyPr wrap="square" rtlCol="1">
              <a:spAutoFit/>
            </a:bodyPr>
            <a:lstStyle/>
            <a:p>
              <a:pPr algn="ctr"/>
              <a:r>
                <a:rPr lang="ar-SA" sz="2400" b="1" dirty="0">
                  <a:solidFill>
                    <a:schemeClr val="bg1"/>
                  </a:solidFill>
                  <a:latin typeface="Calibri" panose="020F0502020204030204" pitchFamily="34" charset="0"/>
                  <a:cs typeface="Calibri" panose="020F0502020204030204" pitchFamily="34" charset="0"/>
                </a:rPr>
                <a:t>موقع الالكتروني</a:t>
              </a:r>
            </a:p>
          </p:txBody>
        </p:sp>
      </p:grpSp>
      <p:pic>
        <p:nvPicPr>
          <p:cNvPr id="7" name="صورة 6">
            <a:extLst>
              <a:ext uri="{FF2B5EF4-FFF2-40B4-BE49-F238E27FC236}">
                <a16:creationId xmlns:a16="http://schemas.microsoft.com/office/drawing/2014/main" id="{E47EA2E6-C315-A297-4249-02A70F543DBF}"/>
              </a:ext>
            </a:extLst>
          </p:cNvPr>
          <p:cNvPicPr>
            <a:picLocks noChangeAspect="1"/>
          </p:cNvPicPr>
          <p:nvPr/>
        </p:nvPicPr>
        <p:blipFill>
          <a:blip r:embed="rId2"/>
          <a:stretch>
            <a:fillRect/>
          </a:stretch>
        </p:blipFill>
        <p:spPr>
          <a:xfrm>
            <a:off x="161319" y="3029517"/>
            <a:ext cx="3331390" cy="1964605"/>
          </a:xfrm>
          <a:prstGeom prst="rect">
            <a:avLst/>
          </a:prstGeom>
        </p:spPr>
      </p:pic>
      <p:pic>
        <p:nvPicPr>
          <p:cNvPr id="9" name="صورة 8">
            <a:extLst>
              <a:ext uri="{FF2B5EF4-FFF2-40B4-BE49-F238E27FC236}">
                <a16:creationId xmlns:a16="http://schemas.microsoft.com/office/drawing/2014/main" id="{6D37D064-DE39-D43A-0660-D23841B8C5B0}"/>
              </a:ext>
            </a:extLst>
          </p:cNvPr>
          <p:cNvPicPr>
            <a:picLocks noChangeAspect="1"/>
          </p:cNvPicPr>
          <p:nvPr/>
        </p:nvPicPr>
        <p:blipFill>
          <a:blip r:embed="rId3"/>
          <a:stretch>
            <a:fillRect/>
          </a:stretch>
        </p:blipFill>
        <p:spPr>
          <a:xfrm>
            <a:off x="3933224" y="3029517"/>
            <a:ext cx="3767059" cy="2300136"/>
          </a:xfrm>
          <a:prstGeom prst="rect">
            <a:avLst/>
          </a:prstGeom>
        </p:spPr>
      </p:pic>
      <p:grpSp>
        <p:nvGrpSpPr>
          <p:cNvPr id="20" name="مجموعة 19">
            <a:extLst>
              <a:ext uri="{FF2B5EF4-FFF2-40B4-BE49-F238E27FC236}">
                <a16:creationId xmlns:a16="http://schemas.microsoft.com/office/drawing/2014/main" id="{AD39C559-E74B-0262-FB5D-14851305D3D9}"/>
              </a:ext>
            </a:extLst>
          </p:cNvPr>
          <p:cNvGrpSpPr/>
          <p:nvPr/>
        </p:nvGrpSpPr>
        <p:grpSpPr>
          <a:xfrm>
            <a:off x="7761595" y="3029517"/>
            <a:ext cx="4258339" cy="2414307"/>
            <a:chOff x="7933661" y="3145665"/>
            <a:chExt cx="4258339" cy="2414307"/>
          </a:xfrm>
        </p:grpSpPr>
        <p:pic>
          <p:nvPicPr>
            <p:cNvPr id="11" name="صورة 10">
              <a:extLst>
                <a:ext uri="{FF2B5EF4-FFF2-40B4-BE49-F238E27FC236}">
                  <a16:creationId xmlns:a16="http://schemas.microsoft.com/office/drawing/2014/main" id="{6134277C-4F4F-379C-C6FA-C7257972C990}"/>
                </a:ext>
              </a:extLst>
            </p:cNvPr>
            <p:cNvPicPr>
              <a:picLocks noChangeAspect="1"/>
            </p:cNvPicPr>
            <p:nvPr/>
          </p:nvPicPr>
          <p:blipFill>
            <a:blip r:embed="rId4"/>
            <a:stretch>
              <a:fillRect/>
            </a:stretch>
          </p:blipFill>
          <p:spPr>
            <a:xfrm>
              <a:off x="8056178" y="3145665"/>
              <a:ext cx="4135822" cy="2300136"/>
            </a:xfrm>
            <a:prstGeom prst="rect">
              <a:avLst/>
            </a:prstGeom>
          </p:spPr>
        </p:pic>
        <p:grpSp>
          <p:nvGrpSpPr>
            <p:cNvPr id="19" name="مجموعة 18">
              <a:extLst>
                <a:ext uri="{FF2B5EF4-FFF2-40B4-BE49-F238E27FC236}">
                  <a16:creationId xmlns:a16="http://schemas.microsoft.com/office/drawing/2014/main" id="{B27C87B0-3685-DF99-97E4-5DB4E5986B53}"/>
                </a:ext>
              </a:extLst>
            </p:cNvPr>
            <p:cNvGrpSpPr/>
            <p:nvPr/>
          </p:nvGrpSpPr>
          <p:grpSpPr>
            <a:xfrm>
              <a:off x="7933661" y="4752428"/>
              <a:ext cx="1437445" cy="807544"/>
              <a:chOff x="7933661" y="4752428"/>
              <a:chExt cx="1437445" cy="807544"/>
            </a:xfrm>
          </p:grpSpPr>
          <p:sp>
            <p:nvSpPr>
              <p:cNvPr id="12" name="مستطيل 11">
                <a:extLst>
                  <a:ext uri="{FF2B5EF4-FFF2-40B4-BE49-F238E27FC236}">
                    <a16:creationId xmlns:a16="http://schemas.microsoft.com/office/drawing/2014/main" id="{44A83956-9853-B268-BD5F-B25DD139FBDA}"/>
                  </a:ext>
                </a:extLst>
              </p:cNvPr>
              <p:cNvSpPr/>
              <p:nvPr/>
            </p:nvSpPr>
            <p:spPr>
              <a:xfrm>
                <a:off x="8946776" y="4846918"/>
                <a:ext cx="424330" cy="322729"/>
              </a:xfrm>
              <a:prstGeom prst="rect">
                <a:avLst/>
              </a:prstGeom>
              <a:solidFill>
                <a:srgbClr val="C0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FF265D08-5EFD-AD79-ADDD-750DF9D1E2C5}"/>
                  </a:ext>
                </a:extLst>
              </p:cNvPr>
              <p:cNvSpPr/>
              <p:nvPr/>
            </p:nvSpPr>
            <p:spPr>
              <a:xfrm>
                <a:off x="8423835" y="4752428"/>
                <a:ext cx="508000" cy="197223"/>
              </a:xfrm>
              <a:prstGeom prst="rect">
                <a:avLst/>
              </a:prstGeom>
              <a:solidFill>
                <a:srgbClr val="E6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E0359DEB-3804-803B-35B0-AFDE963249E5}"/>
                  </a:ext>
                </a:extLst>
              </p:cNvPr>
              <p:cNvSpPr/>
              <p:nvPr/>
            </p:nvSpPr>
            <p:spPr>
              <a:xfrm>
                <a:off x="8349129" y="4948519"/>
                <a:ext cx="567764" cy="251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a:extLst>
                  <a:ext uri="{FF2B5EF4-FFF2-40B4-BE49-F238E27FC236}">
                    <a16:creationId xmlns:a16="http://schemas.microsoft.com/office/drawing/2014/main" id="{68C56273-CE6F-9813-D2F1-092299155486}"/>
                  </a:ext>
                </a:extLst>
              </p:cNvPr>
              <p:cNvSpPr/>
              <p:nvPr/>
            </p:nvSpPr>
            <p:spPr>
              <a:xfrm>
                <a:off x="7933661" y="5264137"/>
                <a:ext cx="1013115" cy="295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grpSp>
        <p:nvGrpSpPr>
          <p:cNvPr id="6" name="مجموعة 5">
            <a:extLst>
              <a:ext uri="{FF2B5EF4-FFF2-40B4-BE49-F238E27FC236}">
                <a16:creationId xmlns:a16="http://schemas.microsoft.com/office/drawing/2014/main" id="{DB60BC35-83EC-A933-DF51-D62267606C07}"/>
              </a:ext>
            </a:extLst>
          </p:cNvPr>
          <p:cNvGrpSpPr/>
          <p:nvPr/>
        </p:nvGrpSpPr>
        <p:grpSpPr>
          <a:xfrm>
            <a:off x="710505" y="5582138"/>
            <a:ext cx="2233018" cy="842562"/>
            <a:chOff x="1188720" y="846471"/>
            <a:chExt cx="2233018" cy="842562"/>
          </a:xfrm>
        </p:grpSpPr>
        <p:pic>
          <p:nvPicPr>
            <p:cNvPr id="8" name="صورة 7">
              <a:extLst>
                <a:ext uri="{FF2B5EF4-FFF2-40B4-BE49-F238E27FC236}">
                  <a16:creationId xmlns:a16="http://schemas.microsoft.com/office/drawing/2014/main" id="{59BA1934-E04A-C2D2-AC89-FAD45E33B499}"/>
                </a:ext>
              </a:extLst>
            </p:cNvPr>
            <p:cNvPicPr>
              <a:picLocks noChangeAspect="1"/>
            </p:cNvPicPr>
            <p:nvPr/>
          </p:nvPicPr>
          <p:blipFill rotWithShape="1">
            <a:blip r:embed="rId5"/>
            <a:srcRect l="11477" t="31035" r="8374" b="38723"/>
            <a:stretch/>
          </p:blipFill>
          <p:spPr>
            <a:xfrm>
              <a:off x="1188720" y="846471"/>
              <a:ext cx="2233018" cy="842562"/>
            </a:xfrm>
            <a:prstGeom prst="rect">
              <a:avLst/>
            </a:prstGeom>
          </p:spPr>
        </p:pic>
        <p:sp>
          <p:nvSpPr>
            <p:cNvPr id="10" name="مربع نص 9">
              <a:extLst>
                <a:ext uri="{FF2B5EF4-FFF2-40B4-BE49-F238E27FC236}">
                  <a16:creationId xmlns:a16="http://schemas.microsoft.com/office/drawing/2014/main" id="{5682CA43-FB7D-C8FD-8F4C-95095931F726}"/>
                </a:ext>
              </a:extLst>
            </p:cNvPr>
            <p:cNvSpPr txBox="1"/>
            <p:nvPr/>
          </p:nvSpPr>
          <p:spPr>
            <a:xfrm>
              <a:off x="1249680" y="944549"/>
              <a:ext cx="1859280"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ملفات </a:t>
              </a:r>
              <a:r>
                <a:rPr lang="en-US" b="1" i="0" u="none" strike="noStrike" baseline="0" dirty="0">
                  <a:solidFill>
                    <a:schemeClr val="tx1"/>
                  </a:solidFill>
                  <a:latin typeface="Calibri" panose="020F0502020204030204" pitchFamily="34" charset="0"/>
                  <a:cs typeface="Calibri" panose="020F0502020204030204" pitchFamily="34" charset="0"/>
                </a:rPr>
                <a:t>html</a:t>
              </a:r>
              <a:endParaRPr lang="ar-SA" sz="1100" b="1" dirty="0">
                <a:solidFill>
                  <a:schemeClr val="tx1"/>
                </a:solidFill>
              </a:endParaRPr>
            </a:p>
          </p:txBody>
        </p:sp>
        <p:sp>
          <p:nvSpPr>
            <p:cNvPr id="14" name="مربع نص 13">
              <a:extLst>
                <a:ext uri="{FF2B5EF4-FFF2-40B4-BE49-F238E27FC236}">
                  <a16:creationId xmlns:a16="http://schemas.microsoft.com/office/drawing/2014/main" id="{096B5037-DF52-AD3E-7137-3B9D93C825FE}"/>
                </a:ext>
              </a:extLst>
            </p:cNvPr>
            <p:cNvSpPr txBox="1"/>
            <p:nvPr/>
          </p:nvSpPr>
          <p:spPr>
            <a:xfrm>
              <a:off x="1249680" y="1347609"/>
              <a:ext cx="1859280"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طبقة المحتوى</a:t>
              </a:r>
              <a:endParaRPr lang="ar-SA" sz="1100" b="1" dirty="0">
                <a:solidFill>
                  <a:schemeClr val="tx1"/>
                </a:solidFill>
              </a:endParaRPr>
            </a:p>
          </p:txBody>
        </p:sp>
      </p:grpSp>
      <p:grpSp>
        <p:nvGrpSpPr>
          <p:cNvPr id="15" name="مجموعة 14">
            <a:extLst>
              <a:ext uri="{FF2B5EF4-FFF2-40B4-BE49-F238E27FC236}">
                <a16:creationId xmlns:a16="http://schemas.microsoft.com/office/drawing/2014/main" id="{64A40C1F-335A-D715-9F1C-3A975A249241}"/>
              </a:ext>
            </a:extLst>
          </p:cNvPr>
          <p:cNvGrpSpPr/>
          <p:nvPr/>
        </p:nvGrpSpPr>
        <p:grpSpPr>
          <a:xfrm>
            <a:off x="4436538" y="5582138"/>
            <a:ext cx="2760429" cy="842562"/>
            <a:chOff x="1188720" y="846471"/>
            <a:chExt cx="2233018" cy="842562"/>
          </a:xfrm>
        </p:grpSpPr>
        <p:pic>
          <p:nvPicPr>
            <p:cNvPr id="16" name="صورة 15">
              <a:extLst>
                <a:ext uri="{FF2B5EF4-FFF2-40B4-BE49-F238E27FC236}">
                  <a16:creationId xmlns:a16="http://schemas.microsoft.com/office/drawing/2014/main" id="{C0A55B2D-499B-0321-A8D9-1E4867B56FD9}"/>
                </a:ext>
              </a:extLst>
            </p:cNvPr>
            <p:cNvPicPr>
              <a:picLocks noChangeAspect="1"/>
            </p:cNvPicPr>
            <p:nvPr/>
          </p:nvPicPr>
          <p:blipFill rotWithShape="1">
            <a:blip r:embed="rId5"/>
            <a:srcRect l="11477" t="31035" r="8374" b="38723"/>
            <a:stretch/>
          </p:blipFill>
          <p:spPr>
            <a:xfrm>
              <a:off x="1188720" y="846471"/>
              <a:ext cx="2233018" cy="842562"/>
            </a:xfrm>
            <a:prstGeom prst="rect">
              <a:avLst/>
            </a:prstGeom>
          </p:spPr>
        </p:pic>
        <p:sp>
          <p:nvSpPr>
            <p:cNvPr id="21" name="مربع نص 20">
              <a:extLst>
                <a:ext uri="{FF2B5EF4-FFF2-40B4-BE49-F238E27FC236}">
                  <a16:creationId xmlns:a16="http://schemas.microsoft.com/office/drawing/2014/main" id="{2D9F91A6-ED20-79F7-AA60-35B3C9086066}"/>
                </a:ext>
              </a:extLst>
            </p:cNvPr>
            <p:cNvSpPr txBox="1"/>
            <p:nvPr/>
          </p:nvSpPr>
          <p:spPr>
            <a:xfrm>
              <a:off x="1194816" y="944549"/>
              <a:ext cx="2007978" cy="584775"/>
            </a:xfrm>
            <a:prstGeom prst="rect">
              <a:avLst/>
            </a:prstGeom>
            <a:noFill/>
          </p:spPr>
          <p:txBody>
            <a:bodyPr wrap="square">
              <a:spAutoFit/>
            </a:bodyPr>
            <a:lstStyle/>
            <a:p>
              <a:pPr algn="ctr">
                <a:buClr>
                  <a:srgbClr val="000000"/>
                </a:buClr>
                <a:buFont typeface="Arial"/>
                <a:buNone/>
              </a:pPr>
              <a:r>
                <a:rPr lang="ar-SA" sz="1600" b="1" kern="0" dirty="0">
                  <a:solidFill>
                    <a:srgbClr val="2A2828"/>
                  </a:solidFill>
                  <a:cs typeface="Calibri" panose="020F0502020204030204" pitchFamily="34" charset="0"/>
                  <a:sym typeface="Arial"/>
                </a:rPr>
                <a:t>ملفات صفحات التنسيق النمطية</a:t>
              </a:r>
            </a:p>
          </p:txBody>
        </p:sp>
        <p:sp>
          <p:nvSpPr>
            <p:cNvPr id="22" name="مربع نص 21">
              <a:extLst>
                <a:ext uri="{FF2B5EF4-FFF2-40B4-BE49-F238E27FC236}">
                  <a16:creationId xmlns:a16="http://schemas.microsoft.com/office/drawing/2014/main" id="{8E2A6811-06EE-9014-153B-6D7043274CBF}"/>
                </a:ext>
              </a:extLst>
            </p:cNvPr>
            <p:cNvSpPr txBox="1"/>
            <p:nvPr/>
          </p:nvSpPr>
          <p:spPr>
            <a:xfrm>
              <a:off x="1249680" y="1347609"/>
              <a:ext cx="1859280" cy="338554"/>
            </a:xfrm>
            <a:prstGeom prst="rect">
              <a:avLst/>
            </a:prstGeom>
            <a:noFill/>
          </p:spPr>
          <p:txBody>
            <a:bodyPr wrap="square">
              <a:spAutoFit/>
            </a:bodyPr>
            <a:lstStyle/>
            <a:p>
              <a:pPr algn="ctr">
                <a:buClr>
                  <a:srgbClr val="000000"/>
                </a:buClr>
                <a:buFont typeface="Arial"/>
                <a:buNone/>
              </a:pPr>
              <a:r>
                <a:rPr lang="ar-SA" sz="1600" b="1" kern="0" dirty="0">
                  <a:solidFill>
                    <a:srgbClr val="2A2828"/>
                  </a:solidFill>
                  <a:cs typeface="Calibri" panose="020F0502020204030204" pitchFamily="34" charset="0"/>
                  <a:sym typeface="Arial"/>
                </a:rPr>
                <a:t>طبقة العرض</a:t>
              </a:r>
            </a:p>
          </p:txBody>
        </p:sp>
      </p:grpSp>
      <p:grpSp>
        <p:nvGrpSpPr>
          <p:cNvPr id="23" name="مجموعة 22">
            <a:extLst>
              <a:ext uri="{FF2B5EF4-FFF2-40B4-BE49-F238E27FC236}">
                <a16:creationId xmlns:a16="http://schemas.microsoft.com/office/drawing/2014/main" id="{C783EBAA-B5E0-314E-4695-50CC6A8E4FAE}"/>
              </a:ext>
            </a:extLst>
          </p:cNvPr>
          <p:cNvGrpSpPr/>
          <p:nvPr/>
        </p:nvGrpSpPr>
        <p:grpSpPr>
          <a:xfrm>
            <a:off x="9360713" y="5680216"/>
            <a:ext cx="2233018" cy="842562"/>
            <a:chOff x="1188720" y="846471"/>
            <a:chExt cx="2233018" cy="842562"/>
          </a:xfrm>
        </p:grpSpPr>
        <p:pic>
          <p:nvPicPr>
            <p:cNvPr id="24" name="صورة 23">
              <a:extLst>
                <a:ext uri="{FF2B5EF4-FFF2-40B4-BE49-F238E27FC236}">
                  <a16:creationId xmlns:a16="http://schemas.microsoft.com/office/drawing/2014/main" id="{44605941-6AB0-E681-642C-CDDC90FB9A97}"/>
                </a:ext>
              </a:extLst>
            </p:cNvPr>
            <p:cNvPicPr>
              <a:picLocks noChangeAspect="1"/>
            </p:cNvPicPr>
            <p:nvPr/>
          </p:nvPicPr>
          <p:blipFill rotWithShape="1">
            <a:blip r:embed="rId5"/>
            <a:srcRect l="11477" t="31035" r="8374" b="38723"/>
            <a:stretch/>
          </p:blipFill>
          <p:spPr>
            <a:xfrm>
              <a:off x="1188720" y="846471"/>
              <a:ext cx="2233018" cy="842562"/>
            </a:xfrm>
            <a:prstGeom prst="rect">
              <a:avLst/>
            </a:prstGeom>
          </p:spPr>
        </p:pic>
        <p:sp>
          <p:nvSpPr>
            <p:cNvPr id="25" name="مربع نص 24">
              <a:extLst>
                <a:ext uri="{FF2B5EF4-FFF2-40B4-BE49-F238E27FC236}">
                  <a16:creationId xmlns:a16="http://schemas.microsoft.com/office/drawing/2014/main" id="{F1A21B82-FC00-A45C-7CFF-68569C7FCBA3}"/>
                </a:ext>
              </a:extLst>
            </p:cNvPr>
            <p:cNvSpPr txBox="1"/>
            <p:nvPr/>
          </p:nvSpPr>
          <p:spPr>
            <a:xfrm>
              <a:off x="1249680" y="944549"/>
              <a:ext cx="1859280"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ملفات جافا سكريبت</a:t>
              </a:r>
            </a:p>
          </p:txBody>
        </p:sp>
        <p:sp>
          <p:nvSpPr>
            <p:cNvPr id="26" name="مربع نص 25">
              <a:extLst>
                <a:ext uri="{FF2B5EF4-FFF2-40B4-BE49-F238E27FC236}">
                  <a16:creationId xmlns:a16="http://schemas.microsoft.com/office/drawing/2014/main" id="{AD0ECEA3-AFEA-A6B3-C4EA-097763E9DD48}"/>
                </a:ext>
              </a:extLst>
            </p:cNvPr>
            <p:cNvSpPr txBox="1"/>
            <p:nvPr/>
          </p:nvSpPr>
          <p:spPr>
            <a:xfrm>
              <a:off x="1249680" y="1347609"/>
              <a:ext cx="1859280"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طبقة آلية العمل</a:t>
              </a:r>
              <a:endParaRPr lang="ar-SA" sz="1100" b="1" dirty="0">
                <a:solidFill>
                  <a:schemeClr val="tx1"/>
                </a:solidFill>
              </a:endParaRPr>
            </a:p>
          </p:txBody>
        </p:sp>
      </p:grpSp>
    </p:spTree>
    <p:extLst>
      <p:ext uri="{BB962C8B-B14F-4D97-AF65-F5344CB8AC3E}">
        <p14:creationId xmlns:p14="http://schemas.microsoft.com/office/powerpoint/2010/main" val="23323950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0" fill="hold" nodeType="afterEffect" p14:presetBounceEnd="8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2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82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100000" fill="hold" nodeType="afterEffect" p14:presetBounceEnd="82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82000">
                                          <p:cBhvr additive="base">
                                            <p:cTn id="12" dur="500" fill="hold"/>
                                            <p:tgtEl>
                                              <p:spTgt spid="15"/>
                                            </p:tgtEl>
                                            <p:attrNameLst>
                                              <p:attrName>ppt_x</p:attrName>
                                            </p:attrNameLst>
                                          </p:cBhvr>
                                          <p:tavLst>
                                            <p:tav tm="0">
                                              <p:val>
                                                <p:strVal val="0-#ppt_w/2"/>
                                              </p:val>
                                            </p:tav>
                                            <p:tav tm="100000">
                                              <p:val>
                                                <p:strVal val="#ppt_x"/>
                                              </p:val>
                                            </p:tav>
                                          </p:tavLst>
                                        </p:anim>
                                        <p:anim calcmode="lin" valueType="num" p14:bounceEnd="82000">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100000" fill="hold" nodeType="afterEffect" p14:presetBounceEnd="82000">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14:bounceEnd="82000">
                                          <p:cBhvr additive="base">
                                            <p:cTn id="17" dur="500" fill="hold"/>
                                            <p:tgtEl>
                                              <p:spTgt spid="23"/>
                                            </p:tgtEl>
                                            <p:attrNameLst>
                                              <p:attrName>ppt_x</p:attrName>
                                            </p:attrNameLst>
                                          </p:cBhvr>
                                          <p:tavLst>
                                            <p:tav tm="0">
                                              <p:val>
                                                <p:strVal val="0-#ppt_w/2"/>
                                              </p:val>
                                            </p:tav>
                                            <p:tav tm="100000">
                                              <p:val>
                                                <p:strVal val="#ppt_x"/>
                                              </p:val>
                                            </p:tav>
                                          </p:tavLst>
                                        </p:anim>
                                        <p:anim calcmode="lin" valueType="num" p14:bounceEnd="82000">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10000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10000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3635</TotalTime>
  <Words>2584</Words>
  <Application>Microsoft Office PowerPoint</Application>
  <PresentationFormat>شاشة عريضة</PresentationFormat>
  <Paragraphs>372</Paragraphs>
  <Slides>37</Slides>
  <Notes>2</Notes>
  <HiddenSlides>2</HiddenSlides>
  <MMClips>0</MMClips>
  <ScaleCrop>false</ScaleCrop>
  <HeadingPairs>
    <vt:vector size="6" baseType="variant">
      <vt:variant>
        <vt:lpstr>الخطوط المستخدمة</vt:lpstr>
      </vt:variant>
      <vt:variant>
        <vt:i4>13</vt:i4>
      </vt:variant>
      <vt:variant>
        <vt:lpstr>نسق</vt:lpstr>
      </vt:variant>
      <vt:variant>
        <vt:i4>1</vt:i4>
      </vt:variant>
      <vt:variant>
        <vt:lpstr>عناوين الشرائح</vt:lpstr>
      </vt:variant>
      <vt:variant>
        <vt:i4>37</vt:i4>
      </vt:variant>
    </vt:vector>
  </HeadingPairs>
  <TitlesOfParts>
    <vt:vector size="51" baseType="lpstr">
      <vt:lpstr>Arial</vt:lpstr>
      <vt:lpstr>Cairo</vt:lpstr>
      <vt:lpstr>Calibri</vt:lpstr>
      <vt:lpstr>Calibri Light</vt:lpstr>
      <vt:lpstr>Calibri-Bold</vt:lpstr>
      <vt:lpstr>Consolas</vt:lpstr>
      <vt:lpstr>Dubai</vt:lpstr>
      <vt:lpstr>FiraMono-Regular</vt:lpstr>
      <vt:lpstr>Montserrat</vt:lpstr>
      <vt:lpstr>Sakkal Majalla</vt:lpstr>
      <vt:lpstr>Times New Roman</vt:lpstr>
      <vt:lpstr>Wingdings</vt:lpstr>
      <vt:lpstr>Yakout Linotype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abeer saleh</dc:creator>
  <cp:lastModifiedBy>abeer saleh</cp:lastModifiedBy>
  <cp:revision>170</cp:revision>
  <dcterms:created xsi:type="dcterms:W3CDTF">2023-01-03T14:52:58Z</dcterms:created>
  <dcterms:modified xsi:type="dcterms:W3CDTF">2023-02-18T11:33:42Z</dcterms:modified>
</cp:coreProperties>
</file>