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notesSlides/notesSlide16.xml" ContentType="application/vnd.openxmlformats-officedocument.presentationml.notesSlide+xml"/>
  <Override PartName="/ppt/tags/tag27.xml" ContentType="application/vnd.openxmlformats-officedocument.presentationml.tags+xml"/>
  <Override PartName="/ppt/notesSlides/notesSlide17.xml" ContentType="application/vnd.openxmlformats-officedocument.presentationml.notesSlide+xml"/>
  <Override PartName="/ppt/tags/tag28.xml" ContentType="application/vnd.openxmlformats-officedocument.presentationml.tags+xml"/>
  <Override PartName="/ppt/notesSlides/notesSlide18.xml" ContentType="application/vnd.openxmlformats-officedocument.presentationml.notesSlide+xml"/>
  <Override PartName="/ppt/tags/tag29.xml" ContentType="application/vnd.openxmlformats-officedocument.presentationml.tags+xml"/>
  <Override PartName="/ppt/notesSlides/notesSlide19.xml" ContentType="application/vnd.openxmlformats-officedocument.presentationml.notesSlide+xml"/>
  <Override PartName="/ppt/tags/tag30.xml" ContentType="application/vnd.openxmlformats-officedocument.presentationml.tags+xml"/>
  <Override PartName="/ppt/notesSlides/notesSlide20.xml" ContentType="application/vnd.openxmlformats-officedocument.presentationml.notesSlide+xml"/>
  <Override PartName="/ppt/tags/tag31.xml" ContentType="application/vnd.openxmlformats-officedocument.presentationml.tags+xml"/>
  <Override PartName="/ppt/notesSlides/notesSlide21.xml" ContentType="application/vnd.openxmlformats-officedocument.presentationml.notesSlide+xml"/>
  <Override PartName="/ppt/tags/tag32.xml" ContentType="application/vnd.openxmlformats-officedocument.presentationml.tags+xml"/>
  <Override PartName="/ppt/notesSlides/notesSlide22.xml" ContentType="application/vnd.openxmlformats-officedocument.presentationml.notesSlide+xml"/>
  <Override PartName="/ppt/tags/tag33.xml" ContentType="application/vnd.openxmlformats-officedocument.presentationml.tags+xml"/>
  <Override PartName="/ppt/notesSlides/notesSlide23.xml" ContentType="application/vnd.openxmlformats-officedocument.presentationml.notesSlide+xml"/>
  <Override PartName="/ppt/tags/tag34.xml" ContentType="application/vnd.openxmlformats-officedocument.presentationml.tags+xml"/>
  <Override PartName="/ppt/notesSlides/notesSlide24.xml" ContentType="application/vnd.openxmlformats-officedocument.presentationml.notesSlide+xml"/>
  <Override PartName="/ppt/tags/tag35.xml" ContentType="application/vnd.openxmlformats-officedocument.presentationml.tags+xml"/>
  <Override PartName="/ppt/notesSlides/notesSlide25.xml" ContentType="application/vnd.openxmlformats-officedocument.presentationml.notesSlide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tags/tag37.xml" ContentType="application/vnd.openxmlformats-officedocument.presentationml.tags+xml"/>
  <Override PartName="/ppt/notesSlides/notesSlide27.xml" ContentType="application/vnd.openxmlformats-officedocument.presentationml.notesSlide+xml"/>
  <Override PartName="/ppt/tags/tag38.xml" ContentType="application/vnd.openxmlformats-officedocument.presentationml.tags+xml"/>
  <Override PartName="/ppt/notesSlides/notesSlide28.xml" ContentType="application/vnd.openxmlformats-officedocument.presentationml.notesSlide+xml"/>
  <Override PartName="/ppt/tags/tag39.xml" ContentType="application/vnd.openxmlformats-officedocument.presentationml.tags+xml"/>
  <Override PartName="/ppt/notesSlides/notesSlide29.xml" ContentType="application/vnd.openxmlformats-officedocument.presentationml.notesSlide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notesSlides/notesSlide31.xml" ContentType="application/vnd.openxmlformats-officedocument.presentationml.notesSlide+xml"/>
  <Override PartName="/ppt/tags/tag42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57" r:id="rId4"/>
    <p:sldId id="305" r:id="rId5"/>
    <p:sldId id="259" r:id="rId6"/>
    <p:sldId id="260" r:id="rId7"/>
    <p:sldId id="262" r:id="rId8"/>
    <p:sldId id="261" r:id="rId9"/>
    <p:sldId id="291" r:id="rId10"/>
    <p:sldId id="290" r:id="rId11"/>
    <p:sldId id="292" r:id="rId12"/>
    <p:sldId id="293" r:id="rId13"/>
    <p:sldId id="307" r:id="rId14"/>
    <p:sldId id="308" r:id="rId15"/>
    <p:sldId id="264" r:id="rId16"/>
    <p:sldId id="263" r:id="rId17"/>
    <p:sldId id="309" r:id="rId18"/>
    <p:sldId id="266" r:id="rId19"/>
    <p:sldId id="310" r:id="rId20"/>
    <p:sldId id="311" r:id="rId21"/>
    <p:sldId id="267" r:id="rId22"/>
    <p:sldId id="312" r:id="rId23"/>
    <p:sldId id="313" r:id="rId24"/>
    <p:sldId id="284" r:id="rId25"/>
    <p:sldId id="315" r:id="rId26"/>
    <p:sldId id="314" r:id="rId27"/>
    <p:sldId id="316" r:id="rId28"/>
    <p:sldId id="282" r:id="rId29"/>
    <p:sldId id="283" r:id="rId30"/>
    <p:sldId id="285" r:id="rId31"/>
    <p:sldId id="286" r:id="rId32"/>
    <p:sldId id="317" r:id="rId33"/>
    <p:sldId id="287" r:id="rId34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864" autoAdjust="0"/>
  </p:normalViewPr>
  <p:slideViewPr>
    <p:cSldViewPr snapToGrid="0">
      <p:cViewPr varScale="1">
        <p:scale>
          <a:sx n="89" d="100"/>
          <a:sy n="89" d="100"/>
        </p:scale>
        <p:origin x="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ED6E153E-CC04-4B26-A724-27309B366635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668D44F-3BE4-4262-985A-2E8A7AA90E3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4947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2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📲 </a:t>
            </a:r>
            <a:r>
              <a:rPr lang="ar-SA" dirty="0"/>
              <a:t>نسخة </a:t>
            </a:r>
            <a:r>
              <a:rPr lang="en-US" dirty="0"/>
              <a:t>Android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نسخة </a:t>
            </a:r>
            <a:r>
              <a:rPr lang="en-US" dirty="0"/>
              <a:t>iOS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https://apps.apple.com/us/app/spck-editor/id1507309511</a:t>
            </a:r>
          </a:p>
          <a:p>
            <a:endParaRPr lang="en-US" dirty="0"/>
          </a:p>
          <a:p>
            <a:r>
              <a:rPr lang="ar-SA" dirty="0"/>
              <a:t>الشرح</a:t>
            </a:r>
          </a:p>
          <a:p>
            <a:r>
              <a:rPr lang="en-US" dirty="0"/>
              <a:t>https://youtu.be/MY7VQjdEVUc</a:t>
            </a:r>
          </a:p>
          <a:p>
            <a:endParaRPr lang="en-US" dirty="0"/>
          </a:p>
          <a:p>
            <a:r>
              <a:rPr lang="ar-SA" dirty="0"/>
              <a:t>اسم البرنامج: </a:t>
            </a:r>
            <a:r>
              <a:rPr lang="en-US" dirty="0"/>
              <a:t>Visual Studio Code 💎Ⓜ️ </a:t>
            </a:r>
          </a:p>
          <a:p>
            <a:endParaRPr lang="en-US" dirty="0"/>
          </a:p>
          <a:p>
            <a:r>
              <a:rPr lang="en-US" dirty="0"/>
              <a:t>✳️ </a:t>
            </a:r>
            <a:r>
              <a:rPr lang="ar-SA" dirty="0"/>
              <a:t>رابط </a:t>
            </a:r>
            <a:r>
              <a:rPr lang="en-US" dirty="0"/>
              <a:t>Google Drive :</a:t>
            </a:r>
          </a:p>
          <a:p>
            <a:r>
              <a:rPr lang="en-US" dirty="0"/>
              <a:t>https://drive.google.com/file/d/1YrIjtYInU0aHSrT1zaO34Z1MEWKp7dGt/view?usp=sharing</a:t>
            </a:r>
          </a:p>
          <a:p>
            <a:endParaRPr lang="en-US" dirty="0"/>
          </a:p>
          <a:p>
            <a:r>
              <a:rPr lang="en-US" dirty="0"/>
              <a:t>✴️ </a:t>
            </a:r>
            <a:r>
              <a:rPr lang="ar-SA" dirty="0"/>
              <a:t>الروابط الرسمية:</a:t>
            </a:r>
          </a:p>
          <a:p>
            <a:endParaRPr lang="ar-SA" dirty="0"/>
          </a:p>
          <a:p>
            <a:r>
              <a:rPr lang="en-US" dirty="0"/>
              <a:t>💻 </a:t>
            </a:r>
            <a:r>
              <a:rPr lang="ar-SA" dirty="0"/>
              <a:t>نسخة </a:t>
            </a:r>
            <a:r>
              <a:rPr lang="en-US" dirty="0"/>
              <a:t>Windows:</a:t>
            </a:r>
          </a:p>
          <a:p>
            <a:r>
              <a:rPr lang="en-US" dirty="0"/>
              <a:t>https://code.visualstudio.com/download</a:t>
            </a:r>
          </a:p>
          <a:p>
            <a:endParaRPr lang="en-US" dirty="0"/>
          </a:p>
          <a:p>
            <a:r>
              <a:rPr lang="en-US" dirty="0"/>
              <a:t>⭐️ </a:t>
            </a:r>
            <a:r>
              <a:rPr lang="ar-SA" dirty="0"/>
              <a:t>بديل تعليمي 1 - موقع أونلاين:</a:t>
            </a:r>
          </a:p>
          <a:p>
            <a:r>
              <a:rPr lang="en-US" dirty="0"/>
              <a:t>https://harmash.com/web-editor/?tutorial=html&amp;lesson=html-tags&amp;file=doctype</a:t>
            </a:r>
          </a:p>
          <a:p>
            <a:endParaRPr lang="en-US" dirty="0"/>
          </a:p>
          <a:p>
            <a:r>
              <a:rPr lang="en-US" dirty="0"/>
              <a:t>🌐 </a:t>
            </a:r>
            <a:r>
              <a:rPr lang="ar-SA" dirty="0"/>
              <a:t>موقع اونلاين 2 - موقع أونلاين:</a:t>
            </a:r>
          </a:p>
          <a:p>
            <a:r>
              <a:rPr lang="en-US" dirty="0"/>
              <a:t>https://vscode.dev/</a:t>
            </a:r>
          </a:p>
          <a:p>
            <a:endParaRPr lang="en-US" dirty="0"/>
          </a:p>
          <a:p>
            <a:r>
              <a:rPr lang="en-US" dirty="0"/>
              <a:t>📲 </a:t>
            </a:r>
            <a:r>
              <a:rPr lang="ar-SA" dirty="0"/>
              <a:t>بديل تعليمي 3 - نسخة </a:t>
            </a:r>
            <a:r>
              <a:rPr lang="en-US" dirty="0"/>
              <a:t>Android 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بديل تعليمي 4 - نسخة </a:t>
            </a:r>
            <a:r>
              <a:rPr lang="en-US" dirty="0"/>
              <a:t>iOS:</a:t>
            </a:r>
          </a:p>
          <a:p>
            <a:r>
              <a:rPr lang="en-US" dirty="0"/>
              <a:t>https://apps.apple.com/us/app/spck-editor/id1507309511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50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962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29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976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59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00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6700" indent="-2067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B8F03-BC93-4120-96CA-A36DF640BE2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712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573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5140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0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35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196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296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66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63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61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4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78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261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https://wordwall.net/ar/resource/50679395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778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295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6125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📲 </a:t>
            </a:r>
            <a:r>
              <a:rPr lang="ar-SA" dirty="0"/>
              <a:t>نسخة </a:t>
            </a:r>
            <a:r>
              <a:rPr lang="en-US" dirty="0"/>
              <a:t>Android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نسخة </a:t>
            </a:r>
            <a:r>
              <a:rPr lang="en-US" dirty="0"/>
              <a:t>iOS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https://apps.apple.com/us/app/spck-editor/id1507309511</a:t>
            </a:r>
          </a:p>
          <a:p>
            <a:endParaRPr lang="en-US" dirty="0"/>
          </a:p>
          <a:p>
            <a:r>
              <a:rPr lang="ar-SA" dirty="0"/>
              <a:t>الشرح</a:t>
            </a:r>
          </a:p>
          <a:p>
            <a:r>
              <a:rPr lang="en-US" dirty="0"/>
              <a:t>https://youtu.be/MY7VQjdEVUc</a:t>
            </a:r>
          </a:p>
          <a:p>
            <a:endParaRPr lang="en-US" dirty="0"/>
          </a:p>
          <a:p>
            <a:r>
              <a:rPr lang="ar-SA" dirty="0"/>
              <a:t>اسم البرنامج: </a:t>
            </a:r>
            <a:r>
              <a:rPr lang="en-US" dirty="0"/>
              <a:t>Visual Studio Code 💎Ⓜ️ </a:t>
            </a:r>
          </a:p>
          <a:p>
            <a:endParaRPr lang="en-US" dirty="0"/>
          </a:p>
          <a:p>
            <a:r>
              <a:rPr lang="en-US" dirty="0"/>
              <a:t>✳️ </a:t>
            </a:r>
            <a:r>
              <a:rPr lang="ar-SA" dirty="0"/>
              <a:t>رابط </a:t>
            </a:r>
            <a:r>
              <a:rPr lang="en-US" dirty="0"/>
              <a:t>Google Drive :</a:t>
            </a:r>
          </a:p>
          <a:p>
            <a:r>
              <a:rPr lang="en-US" dirty="0"/>
              <a:t>https://drive.google.com/file/d/1YrIjtYInU0aHSrT1zaO34Z1MEWKp7dGt/view?usp=sharing</a:t>
            </a:r>
          </a:p>
          <a:p>
            <a:endParaRPr lang="en-US" dirty="0"/>
          </a:p>
          <a:p>
            <a:r>
              <a:rPr lang="en-US" dirty="0"/>
              <a:t>✴️ </a:t>
            </a:r>
            <a:r>
              <a:rPr lang="ar-SA" dirty="0"/>
              <a:t>الروابط الرسمية:</a:t>
            </a:r>
          </a:p>
          <a:p>
            <a:endParaRPr lang="ar-SA" dirty="0"/>
          </a:p>
          <a:p>
            <a:r>
              <a:rPr lang="en-US" dirty="0"/>
              <a:t>💻 </a:t>
            </a:r>
            <a:r>
              <a:rPr lang="ar-SA" dirty="0"/>
              <a:t>نسخة </a:t>
            </a:r>
            <a:r>
              <a:rPr lang="en-US" dirty="0"/>
              <a:t>Windows:</a:t>
            </a:r>
          </a:p>
          <a:p>
            <a:r>
              <a:rPr lang="en-US" dirty="0"/>
              <a:t>https://code.visualstudio.com/download</a:t>
            </a:r>
          </a:p>
          <a:p>
            <a:endParaRPr lang="en-US" dirty="0"/>
          </a:p>
          <a:p>
            <a:r>
              <a:rPr lang="en-US" dirty="0"/>
              <a:t>⭐️ </a:t>
            </a:r>
            <a:r>
              <a:rPr lang="ar-SA" dirty="0"/>
              <a:t>بديل تعليمي 1 - موقع أونلاين:</a:t>
            </a:r>
          </a:p>
          <a:p>
            <a:r>
              <a:rPr lang="en-US" dirty="0"/>
              <a:t>https://harmash.com/web-editor/?tutorial=html&amp;lesson=html-tags&amp;file=doctype</a:t>
            </a:r>
          </a:p>
          <a:p>
            <a:endParaRPr lang="en-US" dirty="0"/>
          </a:p>
          <a:p>
            <a:r>
              <a:rPr lang="en-US" dirty="0"/>
              <a:t>🌐 </a:t>
            </a:r>
            <a:r>
              <a:rPr lang="ar-SA" dirty="0"/>
              <a:t>موقع اونلاين 2 - موقع أونلاين:</a:t>
            </a:r>
          </a:p>
          <a:p>
            <a:r>
              <a:rPr lang="en-US" dirty="0"/>
              <a:t>https://vscode.dev/</a:t>
            </a:r>
          </a:p>
          <a:p>
            <a:endParaRPr lang="en-US" dirty="0"/>
          </a:p>
          <a:p>
            <a:r>
              <a:rPr lang="en-US" dirty="0"/>
              <a:t>📲 </a:t>
            </a:r>
            <a:r>
              <a:rPr lang="ar-SA" dirty="0"/>
              <a:t>بديل تعليمي 3 - نسخة </a:t>
            </a:r>
            <a:r>
              <a:rPr lang="en-US" dirty="0"/>
              <a:t>Android 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بديل تعليمي 4 - نسخة </a:t>
            </a:r>
            <a:r>
              <a:rPr lang="en-US" dirty="0"/>
              <a:t>iOS:</a:t>
            </a:r>
          </a:p>
          <a:p>
            <a:r>
              <a:rPr lang="en-US" dirty="0"/>
              <a:t>https://apps.apple.com/us/app/spck-editor/id1507309511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53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621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347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7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2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3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4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1585EA-7F30-47FF-9F68-8C7B5BDB9D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4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بالكتابة </a:t>
            </a:r>
            <a:r>
              <a:rPr lang="ar-SA" dirty="0" err="1"/>
              <a:t>بالقوقل</a:t>
            </a:r>
            <a:r>
              <a:rPr lang="ar-SA" dirty="0"/>
              <a:t> تحميل البرنامج </a:t>
            </a:r>
            <a:endParaRPr lang="en-US" dirty="0"/>
          </a:p>
          <a:p>
            <a:r>
              <a:rPr lang="ar-SA" dirty="0"/>
              <a:t>رابط </a:t>
            </a:r>
            <a:r>
              <a:rPr lang="en-US" dirty="0"/>
              <a:t>Google Drive :</a:t>
            </a:r>
          </a:p>
          <a:p>
            <a:r>
              <a:rPr lang="en-US" dirty="0"/>
              <a:t>https://drive.google.com/file/d/1YrIjtYInU0aHSrT1zaO34Z1MEWKp7dGt/view?usp=sharing</a:t>
            </a:r>
          </a:p>
          <a:p>
            <a:endParaRPr lang="en-US" dirty="0"/>
          </a:p>
          <a:p>
            <a:r>
              <a:rPr lang="en-US" dirty="0"/>
              <a:t>✴️ </a:t>
            </a:r>
            <a:r>
              <a:rPr lang="ar-SA" dirty="0"/>
              <a:t>الروابط الرسمية:</a:t>
            </a:r>
          </a:p>
          <a:p>
            <a:endParaRPr lang="ar-SA" dirty="0"/>
          </a:p>
          <a:p>
            <a:r>
              <a:rPr lang="en-US" dirty="0"/>
              <a:t>💻 </a:t>
            </a:r>
            <a:r>
              <a:rPr lang="ar-SA" dirty="0"/>
              <a:t>نسخة </a:t>
            </a:r>
            <a:r>
              <a:rPr lang="en-US" dirty="0"/>
              <a:t>Windows:</a:t>
            </a:r>
          </a:p>
          <a:p>
            <a:r>
              <a:rPr lang="en-US" dirty="0"/>
              <a:t>https://code.visualstudio.com/download</a:t>
            </a:r>
          </a:p>
          <a:p>
            <a:endParaRPr lang="en-US" dirty="0"/>
          </a:p>
          <a:p>
            <a:r>
              <a:rPr lang="en-US" dirty="0"/>
              <a:t>📲 </a:t>
            </a:r>
            <a:r>
              <a:rPr lang="ar-SA" dirty="0"/>
              <a:t>نسخة </a:t>
            </a:r>
            <a:r>
              <a:rPr lang="en-US" dirty="0"/>
              <a:t>Android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https://play.google.com/store/apps/details?id=io.spck</a:t>
            </a:r>
          </a:p>
          <a:p>
            <a:endParaRPr lang="en-US" dirty="0"/>
          </a:p>
          <a:p>
            <a:r>
              <a:rPr lang="en-US" dirty="0"/>
              <a:t>📱 </a:t>
            </a:r>
            <a:r>
              <a:rPr lang="ar-SA" dirty="0"/>
              <a:t>نسخة </a:t>
            </a:r>
            <a:r>
              <a:rPr lang="en-US" dirty="0"/>
              <a:t>iOS - </a:t>
            </a:r>
            <a:r>
              <a:rPr lang="ar-SA" dirty="0"/>
              <a:t>بديل تعليمي:</a:t>
            </a:r>
          </a:p>
          <a:p>
            <a:r>
              <a:rPr lang="en-US" dirty="0"/>
              <a:t>https://apps.apple.com/us/app/spck-editor/id1507309511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585EA-7F30-47FF-9F68-8C7B5BDB9D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40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104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011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319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95301" y="189526"/>
            <a:ext cx="11099801" cy="75622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aseline="30000" dirty="0">
              <a:solidFill>
                <a:schemeClr val="tx1"/>
              </a:solidFill>
              <a:latin typeface="Georgia"/>
              <a:cs typeface="Roboto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662281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73386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228600" indent="-228600" algn="ctr">
              <a:buNone/>
              <a:defRPr lang="en-US" sz="3200" i="1" baseline="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33122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0946383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6658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77906" y="0"/>
            <a:ext cx="6714093" cy="44704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  <p:sp>
        <p:nvSpPr>
          <p:cNvPr id="25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330807" y="4722585"/>
            <a:ext cx="656115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6000" b="1" i="0" kern="1200" cap="all" spc="-30" baseline="0" dirty="0" smtClean="0">
                <a:solidFill>
                  <a:schemeClr val="tx1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</a:lstStyle>
          <a:p>
            <a:pPr marL="0" lv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dirty="0"/>
              <a:t>Text</a:t>
            </a:r>
          </a:p>
        </p:txBody>
      </p:sp>
      <p:sp>
        <p:nvSpPr>
          <p:cNvPr id="2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5330807" y="5752957"/>
            <a:ext cx="65617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Your text </a:t>
            </a:r>
          </a:p>
        </p:txBody>
      </p:sp>
    </p:spTree>
    <p:extLst>
      <p:ext uri="{BB962C8B-B14F-4D97-AF65-F5344CB8AC3E}">
        <p14:creationId xmlns:p14="http://schemas.microsoft.com/office/powerpoint/2010/main" val="972333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19191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3781778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04049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ner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 flipH="1">
            <a:off x="8410222" y="0"/>
            <a:ext cx="358986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84102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 flipH="1">
            <a:off x="11521834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 flipH="1">
            <a:off x="10935095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656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04423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74842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7344229" y="0"/>
            <a:ext cx="484777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32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16637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1338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4000" i="1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6777" y="6382206"/>
            <a:ext cx="358840" cy="215444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400" b="1">
                <a:solidFill>
                  <a:schemeClr val="accent1"/>
                </a:solidFill>
              </a:defRPr>
            </a:lvl1pPr>
          </a:lstStyle>
          <a:p>
            <a:fld id="{9EE92F51-9D7A-4895-B642-F19EBC2F540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00038" y="6382206"/>
            <a:ext cx="556243" cy="21544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spAutoFit/>
          </a:bodyPr>
          <a:lstStyle/>
          <a:p>
            <a:pPr algn="l"/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SLIDE </a:t>
            </a:r>
            <a:r>
              <a:rPr lang="en-US" sz="1400" b="1" dirty="0">
                <a:solidFill>
                  <a:schemeClr val="accent1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03029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965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887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082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351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230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2700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68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9E9F-AD4D-4254-B600-7E9E07D596F6}" type="datetimeFigureOut">
              <a:rPr lang="ar-SA" smtClean="0"/>
              <a:t>29/06/44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F2ABA-27A1-4ABB-A39F-C7C91BDF9C0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870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4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189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pos="749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0.xml"/><Relationship Id="rId6" Type="http://schemas.openxmlformats.org/officeDocument/2006/relationships/image" Target="../media/image1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1.xml"/><Relationship Id="rId6" Type="http://schemas.openxmlformats.org/officeDocument/2006/relationships/image" Target="../media/image1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2.xml"/><Relationship Id="rId6" Type="http://schemas.openxmlformats.org/officeDocument/2006/relationships/image" Target="../media/image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4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6" Type="http://schemas.openxmlformats.org/officeDocument/2006/relationships/image" Target="../media/image2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openxmlformats.org/officeDocument/2006/relationships/image" Target="../media/image2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7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8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9.xml"/><Relationship Id="rId6" Type="http://schemas.openxmlformats.org/officeDocument/2006/relationships/image" Target="../media/image29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2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0.xml"/><Relationship Id="rId6" Type="http://schemas.openxmlformats.org/officeDocument/2006/relationships/image" Target="../media/image3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1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2.xml"/><Relationship Id="rId6" Type="http://schemas.openxmlformats.org/officeDocument/2006/relationships/image" Target="../media/image3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3.x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10" Type="http://schemas.openxmlformats.org/officeDocument/2006/relationships/image" Target="../media/image23.sv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4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1.emf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5.x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10" Type="http://schemas.openxmlformats.org/officeDocument/2006/relationships/image" Target="../media/image39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6.xml"/><Relationship Id="rId6" Type="http://schemas.openxmlformats.org/officeDocument/2006/relationships/image" Target="../media/image9.png"/><Relationship Id="rId11" Type="http://schemas.openxmlformats.org/officeDocument/2006/relationships/image" Target="../media/image41.png"/><Relationship Id="rId5" Type="http://schemas.openxmlformats.org/officeDocument/2006/relationships/image" Target="../media/image1.emf"/><Relationship Id="rId10" Type="http://schemas.openxmlformats.org/officeDocument/2006/relationships/image" Target="../media/image40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7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8.xml"/><Relationship Id="rId6" Type="http://schemas.openxmlformats.org/officeDocument/2006/relationships/hyperlink" Target="https://wordwall.net/ar/resource/50679395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9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3.xml"/><Relationship Id="rId6" Type="http://schemas.openxmlformats.org/officeDocument/2006/relationships/image" Target="../media/image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0.xml"/><Relationship Id="rId6" Type="http://schemas.openxmlformats.org/officeDocument/2006/relationships/hyperlink" Target="https://youtu.be/6_AxUtRQps8" TargetMode="Externa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1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2.xml"/><Relationship Id="rId6" Type="http://schemas.openxmlformats.org/officeDocument/2006/relationships/image" Target="../media/image4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5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6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1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260631"/>
            <a:ext cx="4243980" cy="135421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مراجعة الدرس السابق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9900" b="1" i="0" u="none" strike="noStrike" kern="0" cap="all" spc="0" normalizeH="0" baseline="0" noProof="0" dirty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Source Sans Pro Black" charset="0"/>
                <a:ea typeface="Source Sans Pro Black" charset="0"/>
                <a:cs typeface="Source Sans Pro Black" charset="0"/>
              </a:rPr>
              <a:t>1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5209096"/>
          </a:xfrm>
          <a:prstGeom prst="rect">
            <a:avLst/>
          </a:prstGeom>
        </p:spPr>
        <p:txBody>
          <a:bodyPr lIns="0" tIns="0" rIns="0" bIns="0">
            <a:normAutofit fontScale="92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96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إثراء </a:t>
            </a:r>
          </a:p>
          <a:p>
            <a:pPr algn="r" rtl="1"/>
            <a:r>
              <a:rPr lang="ar-SA" altLang="ko-KR" sz="96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r>
              <a:rPr lang="ar-SA" altLang="ko-KR" sz="44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altLang="ko-KR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بديل تعليمي على الأجهزة الذكية</a:t>
            </a:r>
          </a:p>
          <a:p>
            <a:pPr algn="r" rtl="1"/>
            <a:r>
              <a:rPr lang="ar-SA" altLang="ko-KR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سوف يتم ارسال شروحات لهذا البرنامج  </a:t>
            </a:r>
          </a:p>
          <a:p>
            <a:pPr algn="r" rtl="1"/>
            <a:r>
              <a:rPr lang="ar-SA" altLang="ko-KR" sz="96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 flipV="1">
            <a:off x="8735786" y="1964298"/>
            <a:ext cx="330131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977" y="767695"/>
            <a:ext cx="6275836" cy="24816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0683" y="4310743"/>
            <a:ext cx="1920571" cy="12573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12270" y="3713438"/>
            <a:ext cx="8056297" cy="1571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2400" b="1" u="sng" dirty="0">
                <a:solidFill>
                  <a:srgbClr val="0070C0"/>
                </a:solidFill>
              </a:rPr>
              <a:t>بديل تعليمي 1 - موقع أونلاين: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https://harmash.com/web-editor/?tutorial=html&amp;lesson=html-tags&amp;file=doctype</a:t>
            </a:r>
          </a:p>
          <a:p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7650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6"/>
            <a:ext cx="3582650" cy="18446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ملخص الوسوم ووظيفتها ..</a:t>
            </a: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537525" y="1460927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3369" b="1601"/>
          <a:stretch/>
        </p:blipFill>
        <p:spPr>
          <a:xfrm>
            <a:off x="0" y="172386"/>
            <a:ext cx="8349521" cy="36950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67461"/>
            <a:ext cx="8454452" cy="297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59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7769598" y="118218"/>
            <a:ext cx="4352524" cy="34447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6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858396" y="327733"/>
            <a:ext cx="30412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وسم  &lt; </a:t>
            </a:r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input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&gt;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654" y="163834"/>
            <a:ext cx="8261131" cy="64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1191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7769598" y="118218"/>
            <a:ext cx="4352524" cy="34447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6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23982" y="327733"/>
            <a:ext cx="3475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وسم  &lt; </a:t>
            </a:r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fieldset</a:t>
            </a: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 &gt;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48" y="118218"/>
            <a:ext cx="8047277" cy="647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1842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3104">
            <a:off x="4741528" y="1275569"/>
            <a:ext cx="4889029" cy="308164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flipH="1">
            <a:off x="0" y="0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270224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CDC34F1-D315-409F-961D-F48EAF85A957}"/>
              </a:ext>
            </a:extLst>
          </p:cNvPr>
          <p:cNvSpPr/>
          <p:nvPr/>
        </p:nvSpPr>
        <p:spPr>
          <a:xfrm>
            <a:off x="678656" y="792956"/>
            <a:ext cx="3721894" cy="4936332"/>
          </a:xfrm>
          <a:prstGeom prst="round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1">
                    <a:lumMod val="50000"/>
                  </a:schemeClr>
                </a:solidFill>
              </a:rPr>
              <a:t>الوحدة الثالثة </a:t>
            </a:r>
          </a:p>
          <a:p>
            <a:pPr algn="ctr"/>
            <a:r>
              <a:rPr lang="ar-SA" sz="2400" b="1" dirty="0"/>
              <a:t>البرمجة المتقدمة باستخدام لغة ترميز النص التشعبي </a:t>
            </a:r>
          </a:p>
          <a:p>
            <a:pPr algn="ctr"/>
            <a:endParaRPr lang="ar-SA" sz="2400" b="1" dirty="0"/>
          </a:p>
          <a:p>
            <a:pPr algn="ctr"/>
            <a:endParaRPr lang="ar-SA" dirty="0"/>
          </a:p>
          <a:p>
            <a:pPr algn="ctr"/>
            <a:endParaRPr lang="ar-SA" dirty="0"/>
          </a:p>
          <a:p>
            <a:pPr algn="ctr"/>
            <a:r>
              <a:rPr lang="ar-SA" sz="3200" b="1" dirty="0">
                <a:solidFill>
                  <a:srgbClr val="C00000"/>
                </a:solidFill>
              </a:rPr>
              <a:t>الدرس الأول </a:t>
            </a:r>
          </a:p>
          <a:p>
            <a:pPr algn="ctr"/>
            <a:r>
              <a:rPr lang="ar-SA" sz="2000" b="1" dirty="0"/>
              <a:t>التنسيق باستخدام وسوم </a:t>
            </a:r>
          </a:p>
          <a:p>
            <a:pPr algn="ctr"/>
            <a:r>
              <a:rPr lang="en-US" sz="2000" b="1" dirty="0"/>
              <a:t>HTML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376765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70114" y="2578462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2613300" y="3721650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وسوم تنسيق النص 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الصورة 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عرض ملف الفيديو 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2542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7" name="Rectangle 16"/>
          <p:cNvSpPr/>
          <p:nvPr/>
        </p:nvSpPr>
        <p:spPr>
          <a:xfrm>
            <a:off x="-12336" y="0"/>
            <a:ext cx="4208728" cy="6880578"/>
          </a:xfrm>
          <a:prstGeom prst="rect">
            <a:avLst/>
          </a:prstGeom>
          <a:solidFill>
            <a:schemeClr val="accent2">
              <a:alpha val="1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8727" y="-22578"/>
            <a:ext cx="7995609" cy="6880578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Connector 61"/>
          <p:cNvCxnSpPr/>
          <p:nvPr/>
        </p:nvCxnSpPr>
        <p:spPr>
          <a:xfrm>
            <a:off x="4208727" y="-108857"/>
            <a:ext cx="0" cy="6966857"/>
          </a:xfrm>
          <a:prstGeom prst="line">
            <a:avLst/>
          </a:prstGeom>
          <a:ln w="1270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15"/>
          <p:cNvSpPr txBox="1">
            <a:spLocks/>
          </p:cNvSpPr>
          <p:nvPr/>
        </p:nvSpPr>
        <p:spPr>
          <a:xfrm>
            <a:off x="8570114" y="2578462"/>
            <a:ext cx="3850458" cy="14813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5400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اهداف الدرس </a:t>
            </a:r>
            <a:endParaRPr lang="ar-EG" sz="54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10" name="Content Placeholder 15"/>
          <p:cNvSpPr txBox="1">
            <a:spLocks/>
          </p:cNvSpPr>
          <p:nvPr/>
        </p:nvSpPr>
        <p:spPr>
          <a:xfrm>
            <a:off x="4529000" y="1252364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Content Placeholder 15"/>
          <p:cNvSpPr txBox="1">
            <a:spLocks/>
          </p:cNvSpPr>
          <p:nvPr/>
        </p:nvSpPr>
        <p:spPr>
          <a:xfrm>
            <a:off x="2613300" y="3721650"/>
            <a:ext cx="7478493" cy="49385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وسوم تنسيق النص 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الصورة 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r>
              <a:rPr lang="ar-SA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تنسيق عرض ملف الفيديو </a:t>
            </a: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14350" indent="-51435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endParaRPr lang="ar-SA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40381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10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3992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..</a:t>
            </a:r>
          </a:p>
          <a:p>
            <a:pPr algn="r" rtl="1"/>
            <a:r>
              <a:rPr lang="ar-SA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الصور التي أمامك تذكري طريقة الدخول للبرنامج وإنشاء ملف </a:t>
            </a:r>
            <a:r>
              <a:rPr lang="en-US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HTML </a:t>
            </a:r>
            <a:r>
              <a:rPr lang="ar-SA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باسمك </a:t>
            </a:r>
            <a:endParaRPr lang="ar-SA" altLang="ko-K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الأسرع سيحصل على </a:t>
            </a: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537525" y="2906398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5" name="رسم 4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FDDC007E-A7C1-37CE-43BB-5C40D5207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6854" y="3870398"/>
            <a:ext cx="914400" cy="914400"/>
          </a:xfrm>
          <a:prstGeom prst="rect">
            <a:avLst/>
          </a:prstGeom>
        </p:spPr>
      </p:pic>
      <p:pic>
        <p:nvPicPr>
          <p:cNvPr id="6" name="رسم 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13C0D4B0-41CA-F2D6-36CC-6D0F5E3A6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2913" y="3836193"/>
            <a:ext cx="914400" cy="9144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1F83DBBD-AEBA-D5AF-D4F9-E52E929E42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518" y="179082"/>
            <a:ext cx="7379082" cy="3286734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B5FF616C-D387-F6E4-E308-76F78341808C}"/>
              </a:ext>
            </a:extLst>
          </p:cNvPr>
          <p:cNvSpPr/>
          <p:nvPr/>
        </p:nvSpPr>
        <p:spPr>
          <a:xfrm>
            <a:off x="3665743" y="842963"/>
            <a:ext cx="3199401" cy="907256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إنشاء مجلد </a:t>
            </a:r>
            <a:r>
              <a:rPr lang="ar-SA" b="1" dirty="0" err="1"/>
              <a:t>بأسمك</a:t>
            </a:r>
            <a:r>
              <a:rPr lang="ar-SA" b="1" dirty="0"/>
              <a:t> ضعي صورة بداخله </a:t>
            </a:r>
          </a:p>
          <a:p>
            <a:pPr algn="ctr"/>
            <a:r>
              <a:rPr lang="ar-SA" b="1" dirty="0"/>
              <a:t>فتحي البرنامج ومن ثم </a:t>
            </a:r>
          </a:p>
          <a:p>
            <a:pPr algn="ctr"/>
            <a:r>
              <a:rPr lang="en-US" b="1" dirty="0"/>
              <a:t>Open folder </a:t>
            </a:r>
            <a:endParaRPr lang="ar-SA" b="1" dirty="0"/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07491BCA-542D-8015-9B58-75AC4EC45104}"/>
              </a:ext>
            </a:extLst>
          </p:cNvPr>
          <p:cNvCxnSpPr/>
          <p:nvPr/>
        </p:nvCxnSpPr>
        <p:spPr>
          <a:xfrm>
            <a:off x="6865144" y="1545336"/>
            <a:ext cx="514064" cy="6350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9426F81-8DB2-A623-0CC8-E224EADBC92C}"/>
              </a:ext>
            </a:extLst>
          </p:cNvPr>
          <p:cNvCxnSpPr/>
          <p:nvPr/>
        </p:nvCxnSpPr>
        <p:spPr>
          <a:xfrm flipH="1">
            <a:off x="2064957" y="1750219"/>
            <a:ext cx="1600786" cy="78819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>
            <a:extLst>
              <a:ext uri="{FF2B5EF4-FFF2-40B4-BE49-F238E27FC236}">
                <a16:creationId xmlns:a16="http://schemas.microsoft.com/office/drawing/2014/main" id="{B7727376-D347-1130-51FC-0117F68EA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18" y="3836193"/>
            <a:ext cx="7445757" cy="2839437"/>
          </a:xfrm>
          <a:prstGeom prst="rect">
            <a:avLst/>
          </a:prstGeom>
        </p:spPr>
      </p:pic>
      <p:cxnSp>
        <p:nvCxnSpPr>
          <p:cNvPr id="23" name="رابط كسهم مستقيم 22">
            <a:extLst>
              <a:ext uri="{FF2B5EF4-FFF2-40B4-BE49-F238E27FC236}">
                <a16:creationId xmlns:a16="http://schemas.microsoft.com/office/drawing/2014/main" id="{E3A01803-698A-FA9E-4AF5-22689C27CDC1}"/>
              </a:ext>
            </a:extLst>
          </p:cNvPr>
          <p:cNvCxnSpPr>
            <a:cxnSpLocks/>
          </p:cNvCxnSpPr>
          <p:nvPr/>
        </p:nvCxnSpPr>
        <p:spPr>
          <a:xfrm flipH="1">
            <a:off x="4465050" y="5299565"/>
            <a:ext cx="928481" cy="870253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>
            <a:extLst>
              <a:ext uri="{FF2B5EF4-FFF2-40B4-BE49-F238E27FC236}">
                <a16:creationId xmlns:a16="http://schemas.microsoft.com/office/drawing/2014/main" id="{8AEDCD07-B627-6CBB-907D-D9DDA733EAB3}"/>
              </a:ext>
            </a:extLst>
          </p:cNvPr>
          <p:cNvCxnSpPr>
            <a:cxnSpLocks/>
          </p:cNvCxnSpPr>
          <p:nvPr/>
        </p:nvCxnSpPr>
        <p:spPr>
          <a:xfrm flipH="1" flipV="1">
            <a:off x="2374520" y="4784798"/>
            <a:ext cx="2381843" cy="14439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2C9003EE-E35B-AB6C-F597-4670E88619F3}"/>
              </a:ext>
            </a:extLst>
          </p:cNvPr>
          <p:cNvSpPr/>
          <p:nvPr/>
        </p:nvSpPr>
        <p:spPr>
          <a:xfrm>
            <a:off x="4756363" y="4395730"/>
            <a:ext cx="3199401" cy="907256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استدعي المجلد وانقري على </a:t>
            </a:r>
          </a:p>
          <a:p>
            <a:pPr algn="ctr"/>
            <a:r>
              <a:rPr lang="en-US" b="1" dirty="0"/>
              <a:t>Select folder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58207341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399233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..</a:t>
            </a:r>
          </a:p>
          <a:p>
            <a:pPr algn="r" rtl="1"/>
            <a:r>
              <a:rPr lang="ar-SA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الصور التي أمامك تذكري طريقة الدخول للبرنامج وإنشاء ملف </a:t>
            </a:r>
            <a:r>
              <a:rPr lang="en-US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HTML </a:t>
            </a:r>
            <a:r>
              <a:rPr lang="ar-SA" altLang="ko-KR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باسمك </a:t>
            </a:r>
            <a:endParaRPr lang="ar-SA" altLang="ko-K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الأسرع سيحصل على </a:t>
            </a: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ko-KR" alt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537525" y="2906398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5" name="رسم 4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FDDC007E-A7C1-37CE-43BB-5C40D5207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86854" y="3870398"/>
            <a:ext cx="914400" cy="914400"/>
          </a:xfrm>
          <a:prstGeom prst="rect">
            <a:avLst/>
          </a:prstGeom>
        </p:spPr>
      </p:pic>
      <p:pic>
        <p:nvPicPr>
          <p:cNvPr id="6" name="رسم 5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13C0D4B0-41CA-F2D6-36CC-6D0F5E3A6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72913" y="3836193"/>
            <a:ext cx="914400" cy="91440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4EAA45F-867C-83D3-2685-6A7DD10DE4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690" y="181687"/>
            <a:ext cx="7795609" cy="20543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89D4D7E-6548-FFDA-47B0-D92EB76B3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689" y="2299341"/>
            <a:ext cx="7795609" cy="193280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BAA083C4-16C8-9E30-1000-3BB651E44A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689" y="4295494"/>
            <a:ext cx="7795608" cy="2387684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22661FD-40E2-3F80-E596-21E5CAA4B502}"/>
              </a:ext>
            </a:extLst>
          </p:cNvPr>
          <p:cNvSpPr/>
          <p:nvPr/>
        </p:nvSpPr>
        <p:spPr>
          <a:xfrm>
            <a:off x="4722888" y="583301"/>
            <a:ext cx="3199401" cy="907256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إنشاء ملف من + وكتابة الاسم وامتداد </a:t>
            </a:r>
            <a:r>
              <a:rPr lang="en-US" b="1" dirty="0">
                <a:solidFill>
                  <a:srgbClr val="C00000"/>
                </a:solidFill>
              </a:rPr>
              <a:t>.html</a:t>
            </a:r>
            <a:endParaRPr lang="ar-SA" b="1" dirty="0">
              <a:solidFill>
                <a:srgbClr val="C00000"/>
              </a:solidFill>
            </a:endParaRPr>
          </a:p>
        </p:txBody>
      </p: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51585AA1-4A4E-02A2-02D1-04FB78E6E655}"/>
              </a:ext>
            </a:extLst>
          </p:cNvPr>
          <p:cNvCxnSpPr>
            <a:cxnSpLocks/>
          </p:cNvCxnSpPr>
          <p:nvPr/>
        </p:nvCxnSpPr>
        <p:spPr>
          <a:xfrm flipH="1">
            <a:off x="2894427" y="774594"/>
            <a:ext cx="1828461" cy="681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7CD5DD74-EB16-30A2-65DD-E3D0090C76B3}"/>
              </a:ext>
            </a:extLst>
          </p:cNvPr>
          <p:cNvSpPr/>
          <p:nvPr/>
        </p:nvSpPr>
        <p:spPr>
          <a:xfrm>
            <a:off x="4718480" y="3036764"/>
            <a:ext cx="3199401" cy="1028029"/>
          </a:xfrm>
          <a:prstGeom prst="rect">
            <a:avLst/>
          </a:prstGeom>
          <a:solidFill>
            <a:schemeClr val="accen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/>
              <a:t>لكتابة الأوامر اكتبي علامة ! وانقري </a:t>
            </a:r>
          </a:p>
          <a:p>
            <a:pPr algn="ctr"/>
            <a:r>
              <a:rPr lang="en-US" b="1" dirty="0"/>
              <a:t>ENTER</a:t>
            </a:r>
          </a:p>
          <a:p>
            <a:pPr algn="ctr"/>
            <a:r>
              <a:rPr lang="ar-SA" b="1" dirty="0"/>
              <a:t>ستظهر الأوامر الأساسية لبنية الصفحة </a:t>
            </a:r>
          </a:p>
        </p:txBody>
      </p:sp>
      <p:cxnSp>
        <p:nvCxnSpPr>
          <p:cNvPr id="25" name="رابط كسهم مستقيم 24">
            <a:extLst>
              <a:ext uri="{FF2B5EF4-FFF2-40B4-BE49-F238E27FC236}">
                <a16:creationId xmlns:a16="http://schemas.microsoft.com/office/drawing/2014/main" id="{C081A31B-6485-D942-7249-C052117F1828}"/>
              </a:ext>
            </a:extLst>
          </p:cNvPr>
          <p:cNvCxnSpPr>
            <a:cxnSpLocks/>
          </p:cNvCxnSpPr>
          <p:nvPr/>
        </p:nvCxnSpPr>
        <p:spPr>
          <a:xfrm>
            <a:off x="5546034" y="4064793"/>
            <a:ext cx="0" cy="10287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62985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594520" y="95698"/>
            <a:ext cx="3441211" cy="2379548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من خلال قراءة الصور</a:t>
            </a: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SA" altLang="ko-K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اكتشفي اهم الوسوم التي تم استخدامها لإحداث التغير </a:t>
            </a: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الصورتين السابقتين </a:t>
            </a:r>
          </a:p>
          <a:p>
            <a:pPr algn="r" rtl="1"/>
            <a:r>
              <a:rPr lang="ar-SA" altLang="ko-KR" sz="2200" b="1" u="sng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يتم مناقشتها وكتابة الوسوم ..على السبورة </a:t>
            </a:r>
            <a:endParaRPr lang="ko-KR" altLang="en-US" sz="2200" b="1" u="sng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692423" y="2591732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0123" y="2538412"/>
            <a:ext cx="2096086" cy="683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957776" y="2743199"/>
            <a:ext cx="2474741" cy="618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50EF919-E04E-8714-3CB7-D42596887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1263" y="2782292"/>
            <a:ext cx="3427727" cy="347900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870EA3E-D55D-400F-7D54-8C108506B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4710"/>
            <a:ext cx="8356209" cy="29356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A87C59B7-6804-92E1-8399-A66474B72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179644"/>
            <a:ext cx="8356208" cy="35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6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0" y="-8549"/>
            <a:ext cx="12192000" cy="6866548"/>
          </a:xfrm>
        </p:spPr>
      </p:pic>
      <p:sp>
        <p:nvSpPr>
          <p:cNvPr id="2" name="Rectangle 1"/>
          <p:cNvSpPr/>
          <p:nvPr/>
        </p:nvSpPr>
        <p:spPr>
          <a:xfrm>
            <a:off x="0" y="-8548"/>
            <a:ext cx="12192000" cy="6866548"/>
          </a:xfrm>
          <a:prstGeom prst="rect">
            <a:avLst/>
          </a:prstGeom>
          <a:solidFill>
            <a:srgbClr val="262626">
              <a:alpha val="20000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762956" y="2429579"/>
            <a:ext cx="3264174" cy="647892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5" name="Freeform 64"/>
          <p:cNvSpPr/>
          <p:nvPr/>
        </p:nvSpPr>
        <p:spPr>
          <a:xfrm rot="10800000">
            <a:off x="4688342" y="2454461"/>
            <a:ext cx="3261026" cy="645761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369093" y="3180213"/>
            <a:ext cx="3709971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7" name="Freeform 66"/>
          <p:cNvSpPr/>
          <p:nvPr/>
        </p:nvSpPr>
        <p:spPr>
          <a:xfrm rot="10800000">
            <a:off x="9040594" y="2469569"/>
            <a:ext cx="3129378" cy="72505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1218328" y="251346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الثالث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graphicFrame>
        <p:nvGraphicFramePr>
          <p:cNvPr id="31" name="عنصر نائب للمحتوى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501747"/>
              </p:ext>
            </p:extLst>
          </p:nvPr>
        </p:nvGraphicFramePr>
        <p:xfrm>
          <a:off x="302211" y="631674"/>
          <a:ext cx="11431240" cy="1463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5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رقم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موضوع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مراجعة الدرس السابق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مدة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2د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نوع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400" dirty="0"/>
                        <a:t>فردي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5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الاستراتيجية التعلمية النشطة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استراتيجية اكتشف الخطأ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Content Placeholder 15"/>
          <p:cNvSpPr txBox="1">
            <a:spLocks/>
          </p:cNvSpPr>
          <p:nvPr/>
        </p:nvSpPr>
        <p:spPr>
          <a:xfrm>
            <a:off x="9040594" y="2561899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altLang="ko-KR" sz="2800" dirty="0">
                <a:solidFill>
                  <a:prstClr val="white">
                    <a:lumMod val="95000"/>
                  </a:prst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السؤال الأول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4" name="Content Placeholder 15"/>
          <p:cNvSpPr txBox="1">
            <a:spLocks/>
          </p:cNvSpPr>
          <p:nvPr/>
        </p:nvSpPr>
        <p:spPr>
          <a:xfrm>
            <a:off x="4948526" y="253808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الثاني 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5435" y="3194625"/>
            <a:ext cx="3489572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4000" b="1" kern="0" dirty="0" err="1">
              <a:solidFill>
                <a:srgbClr val="FFC000"/>
              </a:solidFill>
              <a:latin typeface="Century Gothic" panose="020B0502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7625" y="3194625"/>
            <a:ext cx="3783724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600" b="1" kern="0" dirty="0">
              <a:solidFill>
                <a:srgbClr val="FFC000"/>
              </a:solidFill>
              <a:latin typeface="Century Gothic" panose="020B0502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25" y="1167931"/>
            <a:ext cx="1306673" cy="390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2139" y="3459967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لكل مشروع في تعلم الآلة أربعة مراحل رئيسية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0396" y="3424724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عند فتح المشروع في موقع </a:t>
            </a:r>
            <a:r>
              <a:rPr lang="ar-SA" sz="2800" b="1" dirty="0" err="1"/>
              <a:t>سكراتش</a:t>
            </a:r>
            <a:r>
              <a:rPr lang="ar-SA" sz="2800" b="1" dirty="0"/>
              <a:t> تم أضافة فئة الصور وهو اسم مشروعك في موقع الآلة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51130" y="3459968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في المرحلة الثالثة استخدمنا قدرة الحاسب للتعرف على الأمثلة بواسطة  لعبة في </a:t>
            </a:r>
            <a:r>
              <a:rPr lang="ar-SA" sz="2400" b="1" dirty="0" err="1"/>
              <a:t>البايثون</a:t>
            </a:r>
            <a:r>
              <a:rPr lang="ar-SA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192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  <p:bldP spid="15" grpId="0"/>
      <p:bldP spid="32" grpId="0"/>
      <p:bldP spid="34" grpId="0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692421" y="2608027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0123" y="2538412"/>
            <a:ext cx="2096086" cy="683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957776" y="2743199"/>
            <a:ext cx="2474741" cy="618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81B298D3-CCE6-405E-F6A0-FF30725AC3A3}"/>
              </a:ext>
            </a:extLst>
          </p:cNvPr>
          <p:cNvSpPr txBox="1">
            <a:spLocks/>
          </p:cNvSpPr>
          <p:nvPr/>
        </p:nvSpPr>
        <p:spPr>
          <a:xfrm>
            <a:off x="8509197" y="832697"/>
            <a:ext cx="3441211" cy="21539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تنسيق النص </a:t>
            </a: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b="1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التعرف علة الوسوم ..</a:t>
            </a:r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BCFA7B13-1698-10EE-962F-9A4D3DC71A5A}"/>
              </a:ext>
            </a:extLst>
          </p:cNvPr>
          <p:cNvSpPr/>
          <p:nvPr/>
        </p:nvSpPr>
        <p:spPr>
          <a:xfrm flipH="1">
            <a:off x="9692422" y="635794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10D8E7B-0153-677C-4048-CF1314EAD4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18" y="0"/>
            <a:ext cx="7468108" cy="658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00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692421" y="2608027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0123" y="2538412"/>
            <a:ext cx="2096086" cy="683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957776" y="2743199"/>
            <a:ext cx="2474741" cy="618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81B298D3-CCE6-405E-F6A0-FF30725AC3A3}"/>
              </a:ext>
            </a:extLst>
          </p:cNvPr>
          <p:cNvSpPr txBox="1">
            <a:spLocks/>
          </p:cNvSpPr>
          <p:nvPr/>
        </p:nvSpPr>
        <p:spPr>
          <a:xfrm>
            <a:off x="8509197" y="832697"/>
            <a:ext cx="3441211" cy="21539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تنسيق الصورة  </a:t>
            </a: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BCFA7B13-1698-10EE-962F-9A4D3DC71A5A}"/>
              </a:ext>
            </a:extLst>
          </p:cNvPr>
          <p:cNvSpPr/>
          <p:nvPr/>
        </p:nvSpPr>
        <p:spPr>
          <a:xfrm flipH="1">
            <a:off x="9692422" y="635794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45191929-13CD-4272-DD3B-0676380B2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92" y="228776"/>
            <a:ext cx="8026015" cy="336176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87B37E53-E241-0C07-F9F7-CD63FCF78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31" y="3795330"/>
            <a:ext cx="8174335" cy="292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694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692421" y="2608027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60123" y="2538412"/>
            <a:ext cx="2096086" cy="6830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957776" y="2743199"/>
            <a:ext cx="2474741" cy="618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81B298D3-CCE6-405E-F6A0-FF30725AC3A3}"/>
              </a:ext>
            </a:extLst>
          </p:cNvPr>
          <p:cNvSpPr txBox="1">
            <a:spLocks/>
          </p:cNvSpPr>
          <p:nvPr/>
        </p:nvSpPr>
        <p:spPr>
          <a:xfrm>
            <a:off x="8509197" y="832697"/>
            <a:ext cx="3441211" cy="215392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تنسيق عرض ملف الفيديو  </a:t>
            </a:r>
          </a:p>
          <a:p>
            <a:pPr algn="r" rtl="1"/>
            <a:endParaRPr lang="ar-SA" altLang="ko-KR" sz="3200" b="1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9" name="Rectangle 30">
            <a:extLst>
              <a:ext uri="{FF2B5EF4-FFF2-40B4-BE49-F238E27FC236}">
                <a16:creationId xmlns:a16="http://schemas.microsoft.com/office/drawing/2014/main" id="{BCFA7B13-1698-10EE-962F-9A4D3DC71A5A}"/>
              </a:ext>
            </a:extLst>
          </p:cNvPr>
          <p:cNvSpPr/>
          <p:nvPr/>
        </p:nvSpPr>
        <p:spPr>
          <a:xfrm flipH="1">
            <a:off x="9692422" y="635794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E759C4BD-B4D4-5644-A4F6-A6B4C0C08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" y="166998"/>
            <a:ext cx="8184759" cy="65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406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4" y="240965"/>
            <a:ext cx="7908280" cy="1581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197" y="82279"/>
            <a:ext cx="3036477" cy="600075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298024" y="1258126"/>
            <a:ext cx="3582650" cy="229454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بالرجوع لخطوات الكتاب ص97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الحصول على نقطتين للأسرع 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426430" y="1392875"/>
            <a:ext cx="7874513" cy="43195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المهمة 1 : </a:t>
            </a: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endParaRPr lang="ko-KR" altLang="en-US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6996ECD-73AE-9BD0-25FD-E64F7D3748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081" y="1936844"/>
            <a:ext cx="6555660" cy="4799535"/>
          </a:xfrm>
          <a:prstGeom prst="rect">
            <a:avLst/>
          </a:prstGeom>
        </p:spPr>
      </p:pic>
      <p:pic>
        <p:nvPicPr>
          <p:cNvPr id="8" name="رسم 7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791F9315-8814-4796-7B97-7F68E747BF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49346" y="2791679"/>
            <a:ext cx="914400" cy="914400"/>
          </a:xfrm>
          <a:prstGeom prst="rect">
            <a:avLst/>
          </a:prstGeom>
        </p:spPr>
      </p:pic>
      <p:pic>
        <p:nvPicPr>
          <p:cNvPr id="9" name="رسم 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C4230021-3A03-A1F7-616E-F8A340938E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35405" y="275747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76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4" y="240965"/>
            <a:ext cx="7908280" cy="1581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197" y="82279"/>
            <a:ext cx="3036477" cy="600075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298024" y="1258126"/>
            <a:ext cx="3582650" cy="229454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بالرجوع لخطوات الكتاب ص97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الحصول على نقطتين للأسرع 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426430" y="1392875"/>
            <a:ext cx="7874513" cy="43195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المهمة 1 : </a:t>
            </a: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endParaRPr lang="ko-KR" altLang="en-US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8" name="رسم 7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791F9315-8814-4796-7B97-7F68E747B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9346" y="2791679"/>
            <a:ext cx="914400" cy="914400"/>
          </a:xfrm>
          <a:prstGeom prst="rect">
            <a:avLst/>
          </a:prstGeom>
        </p:spPr>
      </p:pic>
      <p:pic>
        <p:nvPicPr>
          <p:cNvPr id="9" name="رسم 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C4230021-3A03-A1F7-616E-F8A340938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5405" y="2757474"/>
            <a:ext cx="914400" cy="914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499F22E-CAB5-4356-28D0-C8263D077A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0866" y="3706079"/>
            <a:ext cx="3228975" cy="22098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0DB011A4-BB4B-49F6-D933-2A88C91BDE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430" y="2450150"/>
            <a:ext cx="7603839" cy="414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10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4" y="240965"/>
            <a:ext cx="7908280" cy="1581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197" y="82279"/>
            <a:ext cx="3036477" cy="600075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298024" y="1258126"/>
            <a:ext cx="3582650" cy="229454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بالرجوع لخطوات الكتاب ص97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الحصول على نقطتين للأسرع 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426430" y="1392875"/>
            <a:ext cx="7874513" cy="43195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المهمة 2 : </a:t>
            </a: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endParaRPr lang="ko-KR" altLang="en-US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8" name="رسم 7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791F9315-8814-4796-7B97-7F68E747B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9346" y="2791679"/>
            <a:ext cx="914400" cy="914400"/>
          </a:xfrm>
          <a:prstGeom prst="rect">
            <a:avLst/>
          </a:prstGeom>
        </p:spPr>
      </p:pic>
      <p:pic>
        <p:nvPicPr>
          <p:cNvPr id="9" name="رسم 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C4230021-3A03-A1F7-616E-F8A340938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5405" y="2757474"/>
            <a:ext cx="914400" cy="9144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DE90C09-5031-EA15-6AC8-DCF21DA6C9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306" y="1928131"/>
            <a:ext cx="6412634" cy="488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580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4" y="240965"/>
            <a:ext cx="7908280" cy="15814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4197" y="82279"/>
            <a:ext cx="3036477" cy="600075"/>
          </a:xfrm>
          <a:prstGeom prst="rect">
            <a:avLst/>
          </a:prstGeom>
        </p:spPr>
      </p:pic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298024" y="1258126"/>
            <a:ext cx="3582650" cy="2294543"/>
          </a:xfrm>
          <a:prstGeom prst="rect">
            <a:avLst/>
          </a:prstGeom>
        </p:spPr>
        <p:txBody>
          <a:bodyPr lIns="0" tIns="0" rIns="0" bIns="0">
            <a:normAutofit fontScale="775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بالرجوع لخطوات الكتاب ص97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الحصول على نقطتين للأسرع </a:t>
            </a: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3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6320813" y="3158179"/>
            <a:ext cx="3582650" cy="247124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2000" dirty="0">
              <a:solidFill>
                <a:schemeClr val="accent4">
                  <a:lumMod val="50000"/>
                </a:schemeClr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426430" y="1392875"/>
            <a:ext cx="7874513" cy="431958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المهمة 2 : </a:t>
            </a:r>
          </a:p>
          <a:p>
            <a:pPr algn="r" rtl="1"/>
            <a:r>
              <a:rPr lang="ar-SA" altLang="ko-KR" sz="3200" u="sng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endParaRPr lang="ko-KR" altLang="en-US" sz="3200" u="sng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8" name="رسم 7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791F9315-8814-4796-7B97-7F68E747BF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49346" y="2791679"/>
            <a:ext cx="914400" cy="914400"/>
          </a:xfrm>
          <a:prstGeom prst="rect">
            <a:avLst/>
          </a:prstGeom>
        </p:spPr>
      </p:pic>
      <p:pic>
        <p:nvPicPr>
          <p:cNvPr id="9" name="رسم 8" descr="وجه مُصمت مندهش بنجمتين في العينين مع تعبئة خالصة">
            <a:extLst>
              <a:ext uri="{FF2B5EF4-FFF2-40B4-BE49-F238E27FC236}">
                <a16:creationId xmlns:a16="http://schemas.microsoft.com/office/drawing/2014/main" id="{C4230021-3A03-A1F7-616E-F8A340938E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35405" y="2757474"/>
            <a:ext cx="914400" cy="9144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AC8E54-A05F-1D27-F50C-01B4BB0958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1379" y="3722502"/>
            <a:ext cx="4486416" cy="140868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69D2805-586D-52C8-A8B0-546D57CEF7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71" y="2032137"/>
            <a:ext cx="6690925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82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تقويم النهائي 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5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74248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8995988" y="1064677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6" name="صورة 5">
            <a:hlinkClick r:id="rId6"/>
            <a:extLst>
              <a:ext uri="{FF2B5EF4-FFF2-40B4-BE49-F238E27FC236}">
                <a16:creationId xmlns:a16="http://schemas.microsoft.com/office/drawing/2014/main" id="{62B532B3-3D0E-67E8-1A71-EAFF4993D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745" y="496921"/>
            <a:ext cx="7946849" cy="61007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4BEEAF2-FD02-F252-410A-9B85A119B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8976" y="301207"/>
            <a:ext cx="21336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26394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اثراء 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6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83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>
          <a:xfrm>
            <a:off x="0" y="-8549"/>
            <a:ext cx="12192000" cy="6866548"/>
          </a:xfrm>
        </p:spPr>
      </p:pic>
      <p:sp>
        <p:nvSpPr>
          <p:cNvPr id="2" name="Rectangle 1"/>
          <p:cNvSpPr/>
          <p:nvPr/>
        </p:nvSpPr>
        <p:spPr>
          <a:xfrm>
            <a:off x="0" y="-8548"/>
            <a:ext cx="12192000" cy="6866548"/>
          </a:xfrm>
          <a:prstGeom prst="rect">
            <a:avLst/>
          </a:prstGeom>
          <a:solidFill>
            <a:srgbClr val="262626">
              <a:alpha val="20000"/>
            </a:srgbClr>
          </a:solidFill>
          <a:ln w="6350"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3" name="Freeform 62"/>
          <p:cNvSpPr/>
          <p:nvPr/>
        </p:nvSpPr>
        <p:spPr>
          <a:xfrm rot="10800000">
            <a:off x="762956" y="2429579"/>
            <a:ext cx="3264174" cy="647892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5" name="Freeform 64"/>
          <p:cNvSpPr/>
          <p:nvPr/>
        </p:nvSpPr>
        <p:spPr>
          <a:xfrm rot="10800000">
            <a:off x="4688342" y="2454461"/>
            <a:ext cx="3261026" cy="645761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8369093" y="3180213"/>
            <a:ext cx="3709971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7" name="Freeform 66"/>
          <p:cNvSpPr/>
          <p:nvPr/>
        </p:nvSpPr>
        <p:spPr>
          <a:xfrm rot="10800000">
            <a:off x="9040594" y="2469569"/>
            <a:ext cx="3129378" cy="725056"/>
          </a:xfrm>
          <a:custGeom>
            <a:avLst/>
            <a:gdLst>
              <a:gd name="connsiteX0" fmla="*/ 2605737 w 2605737"/>
              <a:gd name="connsiteY0" fmla="*/ 1071116 h 1071116"/>
              <a:gd name="connsiteX1" fmla="*/ 0 w 2605737"/>
              <a:gd name="connsiteY1" fmla="*/ 1071116 h 1071116"/>
              <a:gd name="connsiteX2" fmla="*/ 0 w 2605737"/>
              <a:gd name="connsiteY2" fmla="*/ 144270 h 1071116"/>
              <a:gd name="connsiteX3" fmla="*/ 1181901 w 2605737"/>
              <a:gd name="connsiteY3" fmla="*/ 144270 h 1071116"/>
              <a:gd name="connsiteX4" fmla="*/ 1302869 w 2605737"/>
              <a:gd name="connsiteY4" fmla="*/ 0 h 1071116"/>
              <a:gd name="connsiteX5" fmla="*/ 1423837 w 2605737"/>
              <a:gd name="connsiteY5" fmla="*/ 144270 h 1071116"/>
              <a:gd name="connsiteX6" fmla="*/ 2605737 w 2605737"/>
              <a:gd name="connsiteY6" fmla="*/ 144270 h 107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5737" h="1071116">
                <a:moveTo>
                  <a:pt x="2605737" y="1071116"/>
                </a:moveTo>
                <a:lnTo>
                  <a:pt x="0" y="1071116"/>
                </a:lnTo>
                <a:lnTo>
                  <a:pt x="0" y="144270"/>
                </a:lnTo>
                <a:lnTo>
                  <a:pt x="1181901" y="144270"/>
                </a:lnTo>
                <a:lnTo>
                  <a:pt x="1302869" y="0"/>
                </a:lnTo>
                <a:lnTo>
                  <a:pt x="1423837" y="144270"/>
                </a:lnTo>
                <a:lnTo>
                  <a:pt x="2605737" y="144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5" name="Content Placeholder 15"/>
          <p:cNvSpPr txBox="1">
            <a:spLocks/>
          </p:cNvSpPr>
          <p:nvPr/>
        </p:nvSpPr>
        <p:spPr>
          <a:xfrm>
            <a:off x="1218328" y="251346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الثالث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graphicFrame>
        <p:nvGraphicFramePr>
          <p:cNvPr id="31" name="عنصر نائب للمحتوى 3"/>
          <p:cNvGraphicFramePr>
            <a:graphicFrameLocks/>
          </p:cNvGraphicFramePr>
          <p:nvPr/>
        </p:nvGraphicFramePr>
        <p:xfrm>
          <a:off x="302211" y="631674"/>
          <a:ext cx="11431240" cy="1463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57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8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رقم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endParaRPr lang="ar-SA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موضوع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مراجعة الدرس السابق 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95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مدة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2د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نوع النشاط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2400" dirty="0"/>
                        <a:t>فردي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950"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الاستراتيجية التعلمية النشطة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ar-SA" sz="2400" dirty="0"/>
                        <a:t>استراتيجية اكتشف الخطأ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" name="Content Placeholder 15"/>
          <p:cNvSpPr txBox="1">
            <a:spLocks/>
          </p:cNvSpPr>
          <p:nvPr/>
        </p:nvSpPr>
        <p:spPr>
          <a:xfrm>
            <a:off x="9040594" y="2561899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ar-SA" altLang="ko-KR" sz="2800" dirty="0">
                <a:solidFill>
                  <a:prstClr val="white">
                    <a:lumMod val="95000"/>
                  </a:prstClr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السؤال الأول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4" name="Content Placeholder 15"/>
          <p:cNvSpPr txBox="1">
            <a:spLocks/>
          </p:cNvSpPr>
          <p:nvPr/>
        </p:nvSpPr>
        <p:spPr>
          <a:xfrm>
            <a:off x="4948526" y="2538082"/>
            <a:ext cx="2602318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6000" b="0" i="0" kern="1200" cap="all" baseline="0" dirty="0" smtClean="0">
                <a:solidFill>
                  <a:srgbClr val="1A2530"/>
                </a:solidFill>
                <a:uFillTx/>
                <a:latin typeface="Source Sans Pro Black" panose="020B08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848899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SA" sz="2800" b="0" i="0" u="none" strike="noStrike" kern="1200" cap="all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السؤال</a:t>
            </a:r>
            <a:r>
              <a:rPr kumimoji="0" lang="ar-SA" sz="2800" b="0" i="0" u="none" strike="noStrike" kern="1200" cap="all" spc="0" normalizeH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 Jannat LT" panose="01000000000000000000" pitchFamily="2" charset="-78"/>
                <a:ea typeface="+mj-ea"/>
                <a:cs typeface="A Jannat LT" panose="01000000000000000000" pitchFamily="2" charset="-78"/>
              </a:rPr>
              <a:t> الثاني </a:t>
            </a:r>
            <a:endParaRPr kumimoji="0" lang="ko-KR" altLang="en-US" sz="3200" b="1" i="0" u="none" strike="noStrike" kern="1200" cap="all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 Jannat LT" panose="01000000000000000000" pitchFamily="2" charset="-78"/>
              <a:ea typeface="+mj-ea"/>
              <a:cs typeface="A Jannat LT" panose="01000000000000000000" pitchFamily="2" charset="-78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45435" y="3194625"/>
            <a:ext cx="3489572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4000" b="1" kern="0" dirty="0" err="1">
              <a:solidFill>
                <a:srgbClr val="FFC000"/>
              </a:solidFill>
              <a:latin typeface="Century Gothic" panose="020B050202020202020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27625" y="3194625"/>
            <a:ext cx="3783724" cy="3494994"/>
          </a:xfrm>
          <a:prstGeom prst="rect">
            <a:avLst/>
          </a:prstGeom>
          <a:solidFill>
            <a:srgbClr val="262626">
              <a:alpha val="50196"/>
            </a:srgbClr>
          </a:solidFill>
          <a:ln w="381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3600" b="1" kern="0" dirty="0">
              <a:solidFill>
                <a:srgbClr val="FFC000"/>
              </a:solidFill>
              <a:latin typeface="Century Gothic" panose="020B0502020202020204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625" y="1167931"/>
            <a:ext cx="1306673" cy="390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2139" y="3459967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/>
              <a:t>لكل مشروع في تعلم الآلة </a:t>
            </a:r>
            <a:r>
              <a:rPr lang="ar-SA" sz="3200" b="1" dirty="0">
                <a:solidFill>
                  <a:srgbClr val="FF0000"/>
                </a:solidFill>
              </a:rPr>
              <a:t>ثلاثة</a:t>
            </a:r>
            <a:r>
              <a:rPr lang="ar-SA" sz="3200" b="1" dirty="0"/>
              <a:t> مراحل رئيسية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0396" y="3424724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عند فتح المشروع في موقع </a:t>
            </a:r>
            <a:r>
              <a:rPr lang="ar-SA" sz="2800" b="1" dirty="0" err="1"/>
              <a:t>سكراتش</a:t>
            </a:r>
            <a:r>
              <a:rPr lang="ar-SA" sz="2800" b="1" dirty="0"/>
              <a:t> تم أضافة فئة الصور وهي </a:t>
            </a:r>
            <a:r>
              <a:rPr lang="ar-SA" sz="2800" b="1" dirty="0">
                <a:solidFill>
                  <a:srgbClr val="FF0000"/>
                </a:solidFill>
              </a:rPr>
              <a:t>أمثلة الصور التي سوف يجرى عليها الكود البرمجي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851130" y="3459968"/>
            <a:ext cx="3078182" cy="29918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/>
              <a:t>في المرحلة الثالثة استخدمنا قدرة الحاسب للتعرف على الأمثلة بواسطة  لعبة في </a:t>
            </a:r>
            <a:r>
              <a:rPr lang="ar-SA" sz="2400" b="1" dirty="0" err="1">
                <a:solidFill>
                  <a:srgbClr val="FF0000"/>
                </a:solidFill>
              </a:rPr>
              <a:t>سكراتش</a:t>
            </a:r>
            <a:r>
              <a:rPr lang="ar-SA" sz="2400" b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0373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5" grpId="0" animBg="1"/>
      <p:bldP spid="66" grpId="0" animBg="1"/>
      <p:bldP spid="67" grpId="0" animBg="1"/>
      <p:bldP spid="15" grpId="0"/>
      <p:bldP spid="32" grpId="0"/>
      <p:bldP spid="34" grpId="0"/>
      <p:bldP spid="35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52090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ar-SA" altLang="ko-KR" sz="105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SA" altLang="ko-KR" sz="8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r>
              <a:rPr lang="ar-SA" altLang="ko-KR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لابأس من التطبيق على البدائل التعليمية على الأجهزة الذكية</a:t>
            </a:r>
          </a:p>
          <a:p>
            <a:pPr algn="r" rtl="1"/>
            <a:endParaRPr lang="ar-SA" altLang="ko-KR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ar-SA" altLang="ko-KR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rtl="1"/>
            <a:endParaRPr lang="ko-KR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 flipV="1">
            <a:off x="8890684" y="2157570"/>
            <a:ext cx="330131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5" name="Content Placeholder 15">
            <a:extLst>
              <a:ext uri="{FF2B5EF4-FFF2-40B4-BE49-F238E27FC236}">
                <a16:creationId xmlns:a16="http://schemas.microsoft.com/office/drawing/2014/main" id="{CC9491C5-BF30-517B-9858-77FD1568FA9B}"/>
              </a:ext>
            </a:extLst>
          </p:cNvPr>
          <p:cNvSpPr txBox="1">
            <a:spLocks/>
          </p:cNvSpPr>
          <p:nvPr/>
        </p:nvSpPr>
        <p:spPr>
          <a:xfrm>
            <a:off x="2691475" y="834573"/>
            <a:ext cx="3582650" cy="596588"/>
          </a:xfrm>
          <a:prstGeom prst="rect">
            <a:avLst/>
          </a:prstGeom>
        </p:spPr>
        <p:txBody>
          <a:bodyPr lIns="0" tIns="0" rIns="0" bIns="0">
            <a:normAutofit fontScale="85000"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4400" b="1" dirty="0">
                <a:solidFill>
                  <a:srgbClr val="0070C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شرح الدرس بالتفصيل </a:t>
            </a:r>
            <a:endParaRPr lang="ko-KR" altLang="en-US" sz="4400" b="1" dirty="0">
              <a:solidFill>
                <a:srgbClr val="0070C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8" name="صورة 7">
            <a:hlinkClick r:id="rId6"/>
            <a:extLst>
              <a:ext uri="{FF2B5EF4-FFF2-40B4-BE49-F238E27FC236}">
                <a16:creationId xmlns:a16="http://schemas.microsoft.com/office/drawing/2014/main" id="{F03551D4-FB39-3FF9-B470-6B8B2B3C7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867" y="1636461"/>
            <a:ext cx="427672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87357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الواجب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7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9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7"/>
            <a:ext cx="3582650" cy="44253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96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الواجب</a:t>
            </a:r>
          </a:p>
          <a:p>
            <a:pPr algn="r" rtl="1"/>
            <a:endParaRPr lang="ar-SA" altLang="ko-KR" sz="96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44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  <a:r>
              <a:rPr lang="ar-SA" altLang="ko-KR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التدريب 3 ص  104</a:t>
            </a:r>
            <a:endParaRPr lang="ar-SA" altLang="ko-KR" sz="96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 flipV="1">
            <a:off x="8735786" y="2058891"/>
            <a:ext cx="330131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516901" y="4106067"/>
            <a:ext cx="7693572" cy="1119353"/>
          </a:xfrm>
          <a:prstGeom prst="rect">
            <a:avLst/>
          </a:prstGeom>
        </p:spPr>
        <p:txBody>
          <a:bodyPr lIns="0" tIns="0" rIns="0" bIns="0">
            <a:normAutofit fontScale="40000" lnSpcReduction="2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altLang="ko-KR" sz="96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قومي بكتابة الكود البرمجي  وإرساله كصورة مع النتيجة  عبر الواجب في منصة مدرستي  </a:t>
            </a:r>
          </a:p>
          <a:p>
            <a:pPr algn="ctr" rtl="1"/>
            <a:r>
              <a:rPr lang="ar-SA" altLang="ko-KR" sz="3200" b="1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ctr" rtl="1"/>
            <a:endParaRPr lang="ko-KR" altLang="en-US" sz="3200" b="1" dirty="0">
              <a:solidFill>
                <a:srgbClr val="C00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A2E36AB-3E3B-68A2-82BC-DEBBFD070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6977" y="254794"/>
            <a:ext cx="68008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0285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اشراقة الصباح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2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4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4" name="Object 2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09" b="7809"/>
          <a:stretch>
            <a:fillRect/>
          </a:stretch>
        </p:blipFill>
        <p:spPr/>
      </p:pic>
      <p:sp>
        <p:nvSpPr>
          <p:cNvPr id="18" name="Rectangle 17"/>
          <p:cNvSpPr/>
          <p:nvPr/>
        </p:nvSpPr>
        <p:spPr>
          <a:xfrm rot="5400000">
            <a:off x="10771684" y="4605860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19" name="Rectangle 18"/>
          <p:cNvSpPr/>
          <p:nvPr/>
        </p:nvSpPr>
        <p:spPr>
          <a:xfrm rot="5400000">
            <a:off x="10771684" y="5147474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0" name="Rectangle 19"/>
          <p:cNvSpPr/>
          <p:nvPr/>
        </p:nvSpPr>
        <p:spPr>
          <a:xfrm rot="5400000">
            <a:off x="10771684" y="5689089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3218" y="424543"/>
            <a:ext cx="5922499" cy="5842364"/>
          </a:xfrm>
          <a:prstGeom prst="rect">
            <a:avLst/>
          </a:prstGeom>
          <a:solidFill>
            <a:srgbClr val="FFFFFF">
              <a:alpha val="80000"/>
            </a:srgbClr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5400000">
            <a:off x="11779828" y="5164339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1" name="Rectangle 40"/>
          <p:cNvSpPr/>
          <p:nvPr/>
        </p:nvSpPr>
        <p:spPr>
          <a:xfrm rot="5400000">
            <a:off x="11779828" y="5705953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2" name="Rectangle 41"/>
          <p:cNvSpPr/>
          <p:nvPr/>
        </p:nvSpPr>
        <p:spPr>
          <a:xfrm rot="5400000">
            <a:off x="11779828" y="624756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2" name="Rectangle 21"/>
          <p:cNvSpPr/>
          <p:nvPr/>
        </p:nvSpPr>
        <p:spPr>
          <a:xfrm rot="5400000">
            <a:off x="10771684" y="4605861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3" name="Rectangle 22"/>
          <p:cNvSpPr/>
          <p:nvPr/>
        </p:nvSpPr>
        <p:spPr>
          <a:xfrm rot="5400000">
            <a:off x="11779828" y="5164340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8" name="Rectangle 27"/>
          <p:cNvSpPr/>
          <p:nvPr/>
        </p:nvSpPr>
        <p:spPr>
          <a:xfrm rot="5400000">
            <a:off x="11779828" y="5705954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0" name="Rectangle 29"/>
          <p:cNvSpPr/>
          <p:nvPr/>
        </p:nvSpPr>
        <p:spPr>
          <a:xfrm rot="5400000">
            <a:off x="10771684" y="4605862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1" name="Rectangle 30"/>
          <p:cNvSpPr/>
          <p:nvPr/>
        </p:nvSpPr>
        <p:spPr>
          <a:xfrm rot="5400000">
            <a:off x="11779828" y="5164341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2" name="Rectangle 31"/>
          <p:cNvSpPr/>
          <p:nvPr/>
        </p:nvSpPr>
        <p:spPr>
          <a:xfrm rot="5400000">
            <a:off x="10771684" y="5147475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6" name="Rectangle 35"/>
          <p:cNvSpPr/>
          <p:nvPr/>
        </p:nvSpPr>
        <p:spPr>
          <a:xfrm rot="5400000">
            <a:off x="11779828" y="5705955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7" name="Rectangle 36"/>
          <p:cNvSpPr/>
          <p:nvPr/>
        </p:nvSpPr>
        <p:spPr>
          <a:xfrm rot="5400000">
            <a:off x="10771684" y="4605863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38" name="Rectangle 37"/>
          <p:cNvSpPr/>
          <p:nvPr/>
        </p:nvSpPr>
        <p:spPr>
          <a:xfrm rot="5400000">
            <a:off x="11779828" y="5164342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0" name="Rectangle 39"/>
          <p:cNvSpPr/>
          <p:nvPr/>
        </p:nvSpPr>
        <p:spPr>
          <a:xfrm rot="5400000">
            <a:off x="10771684" y="5147476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3" name="Rectangle 42"/>
          <p:cNvSpPr/>
          <p:nvPr/>
        </p:nvSpPr>
        <p:spPr>
          <a:xfrm rot="5400000">
            <a:off x="11779828" y="5705956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4" name="Rectangle 43"/>
          <p:cNvSpPr/>
          <p:nvPr/>
        </p:nvSpPr>
        <p:spPr>
          <a:xfrm rot="5400000">
            <a:off x="10771684" y="4605864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11779828" y="5164344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2" name="Rectangle 51"/>
          <p:cNvSpPr/>
          <p:nvPr/>
        </p:nvSpPr>
        <p:spPr>
          <a:xfrm rot="5400000">
            <a:off x="10771684" y="4605865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3" name="Rectangle 52"/>
          <p:cNvSpPr/>
          <p:nvPr/>
        </p:nvSpPr>
        <p:spPr>
          <a:xfrm rot="5400000">
            <a:off x="11779828" y="5164345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4" name="Rectangle 53"/>
          <p:cNvSpPr/>
          <p:nvPr/>
        </p:nvSpPr>
        <p:spPr>
          <a:xfrm rot="5400000">
            <a:off x="11779828" y="5705957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5" name="Rectangle 54"/>
          <p:cNvSpPr/>
          <p:nvPr/>
        </p:nvSpPr>
        <p:spPr>
          <a:xfrm rot="5400000">
            <a:off x="10771684" y="4605866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6" name="Rectangle 55"/>
          <p:cNvSpPr/>
          <p:nvPr/>
        </p:nvSpPr>
        <p:spPr>
          <a:xfrm rot="5400000">
            <a:off x="11779828" y="5164346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7" name="Rectangle 56"/>
          <p:cNvSpPr/>
          <p:nvPr/>
        </p:nvSpPr>
        <p:spPr>
          <a:xfrm rot="5400000">
            <a:off x="10771684" y="5147477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11779828" y="570595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59" name="Rectangle 58"/>
          <p:cNvSpPr/>
          <p:nvPr/>
        </p:nvSpPr>
        <p:spPr>
          <a:xfrm rot="5400000">
            <a:off x="10771684" y="4605867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0" name="Rectangle 59"/>
          <p:cNvSpPr/>
          <p:nvPr/>
        </p:nvSpPr>
        <p:spPr>
          <a:xfrm rot="5400000">
            <a:off x="11779828" y="5164347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1" name="Rectangle 60"/>
          <p:cNvSpPr/>
          <p:nvPr/>
        </p:nvSpPr>
        <p:spPr>
          <a:xfrm rot="5400000">
            <a:off x="10771684" y="5689090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2" name="Rectangle 61"/>
          <p:cNvSpPr/>
          <p:nvPr/>
        </p:nvSpPr>
        <p:spPr>
          <a:xfrm rot="5400000">
            <a:off x="10771684" y="5147478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3" name="Rectangle 62"/>
          <p:cNvSpPr/>
          <p:nvPr/>
        </p:nvSpPr>
        <p:spPr>
          <a:xfrm rot="5400000">
            <a:off x="11779828" y="5705959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4" name="Rectangle 63"/>
          <p:cNvSpPr/>
          <p:nvPr/>
        </p:nvSpPr>
        <p:spPr>
          <a:xfrm rot="5400000">
            <a:off x="10771684" y="4605869"/>
            <a:ext cx="404121" cy="1559758"/>
          </a:xfrm>
          <a:prstGeom prst="rect">
            <a:avLst/>
          </a:prstGeom>
          <a:solidFill>
            <a:schemeClr val="tx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65" name="Rectangle 64"/>
          <p:cNvSpPr/>
          <p:nvPr/>
        </p:nvSpPr>
        <p:spPr>
          <a:xfrm rot="5400000">
            <a:off x="11779828" y="5164348"/>
            <a:ext cx="404121" cy="442800"/>
          </a:xfrm>
          <a:prstGeom prst="rect">
            <a:avLst/>
          </a:prstGeom>
          <a:solidFill>
            <a:schemeClr val="accent1">
              <a:alpha val="69804"/>
            </a:schemeClr>
          </a:solidFill>
          <a:ln w="381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tIns="182880" bIns="0" rtlCol="0" anchor="ctr"/>
          <a:lstStyle/>
          <a:p>
            <a:pPr algn="ctr" latinLnBrk="1"/>
            <a:endParaRPr lang="en-US" sz="8000" dirty="0">
              <a:solidFill>
                <a:schemeClr val="accent4"/>
              </a:solidFill>
              <a:latin typeface="Source Sans Pro" charset="0"/>
              <a:ea typeface="굴림" charset="-127"/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16B1817-0592-5B4D-587D-AA9E93B56ECB}"/>
              </a:ext>
            </a:extLst>
          </p:cNvPr>
          <p:cNvSpPr/>
          <p:nvPr/>
        </p:nvSpPr>
        <p:spPr>
          <a:xfrm>
            <a:off x="600074" y="828675"/>
            <a:ext cx="5229225" cy="5029200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لو تمكنت من رؤية قلوب البشر لرأيت في كل قلب</a:t>
            </a: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 &lt; قصة وجع &gt;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ar-SA" sz="3200" b="1" dirty="0">
                <a:solidFill>
                  <a:schemeClr val="accent1">
                    <a:lumMod val="50000"/>
                  </a:schemeClr>
                </a:solidFill>
              </a:rPr>
              <a:t>فلنرحم بعضنا لعل الله يرحمنا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ar-SA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28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 dir="ou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405234" y="3599185"/>
            <a:ext cx="424398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تمهيد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3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 flipH="1">
            <a:off x="11578370" y="6381088"/>
            <a:ext cx="358840" cy="215444"/>
          </a:xfrm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454452" y="358946"/>
            <a:ext cx="3582650" cy="54585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من خلال ..</a:t>
            </a:r>
          </a:p>
          <a:p>
            <a:pPr algn="r" rtl="1"/>
            <a:r>
              <a:rPr lang="ar-SA" altLang="ko-KR" sz="2400" dirty="0">
                <a:solidFill>
                  <a:srgbClr val="C00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استراتيجية قراءة الصورة – الحوار والمناقشة </a:t>
            </a: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ko-KR" sz="3000" dirty="0">
                <a:solidFill>
                  <a:srgbClr val="00B05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ما لفرق بين الموقعين 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SA" altLang="ko-KR" sz="3000" dirty="0">
                <a:solidFill>
                  <a:srgbClr val="00B05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برأيك ماهي الإضافات التي أدت لوجود الفرق ؟</a:t>
            </a:r>
          </a:p>
          <a:p>
            <a:pPr algn="r" rtl="1"/>
            <a:endParaRPr lang="ar-SA" altLang="ko-KR" sz="3000" dirty="0">
              <a:solidFill>
                <a:srgbClr val="00B05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ar-SA" altLang="ko-KR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6318323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0334B4B-83F1-58FA-C8CF-790E45874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7860" y="358946"/>
            <a:ext cx="3874054" cy="593645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09DC7B8-1742-9B89-EA5B-FE456C7AE2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033" y="314515"/>
            <a:ext cx="3918118" cy="606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9856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4" name="Object 1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4" t="12192" r="354" b="4034"/>
          <a:stretch/>
        </p:blipFill>
        <p:spPr/>
      </p:pic>
      <p:sp>
        <p:nvSpPr>
          <p:cNvPr id="24" name="Rectangle 23"/>
          <p:cNvSpPr/>
          <p:nvPr/>
        </p:nvSpPr>
        <p:spPr>
          <a:xfrm flipH="1">
            <a:off x="0" y="-8549"/>
            <a:ext cx="4813310" cy="686654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t-LT" sz="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614854" y="2922077"/>
            <a:ext cx="4034359" cy="203132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altLang="ko-KR" sz="44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مراجعة المكتسبات السابقة 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5794" y="326495"/>
            <a:ext cx="5258752" cy="5886943"/>
          </a:xfrm>
          <a:prstGeom prst="rect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553143" y="1503563"/>
            <a:ext cx="72778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/>
          <p:cNvSpPr/>
          <p:nvPr/>
        </p:nvSpPr>
        <p:spPr>
          <a:xfrm>
            <a:off x="7566223" y="1984881"/>
            <a:ext cx="2876544" cy="2876544"/>
          </a:xfrm>
          <a:prstGeom prst="ellipse">
            <a:avLst/>
          </a:prstGeom>
          <a:noFill/>
          <a:ln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7521610" y="1940268"/>
            <a:ext cx="2965768" cy="2965768"/>
          </a:xfrm>
          <a:prstGeom prst="ellipse">
            <a:avLst/>
          </a:prstGeom>
          <a:noFill/>
          <a:ln w="3175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396887" y="2379990"/>
            <a:ext cx="666045" cy="66604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39912" y="3203019"/>
            <a:ext cx="384884" cy="38488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4038" y="2116156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81393" y="4242129"/>
            <a:ext cx="474373" cy="4743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0169141" y="4011741"/>
            <a:ext cx="278538" cy="2785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632542" y="2064962"/>
            <a:ext cx="297701" cy="29770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958065" y="2297680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8159429" y="4589036"/>
            <a:ext cx="164620" cy="1646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8357684" y="4512788"/>
            <a:ext cx="658099" cy="65809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3988167" y="5269688"/>
            <a:ext cx="687257" cy="776288"/>
          </a:xfrm>
          <a:custGeom>
            <a:avLst/>
            <a:gdLst>
              <a:gd name="T0" fmla="*/ 435 w 1487"/>
              <a:gd name="T1" fmla="*/ 1680 h 1680"/>
              <a:gd name="T2" fmla="*/ 346 w 1487"/>
              <a:gd name="T3" fmla="*/ 1283 h 1680"/>
              <a:gd name="T4" fmla="*/ 627 w 1487"/>
              <a:gd name="T5" fmla="*/ 1194 h 1680"/>
              <a:gd name="T6" fmla="*/ 654 w 1487"/>
              <a:gd name="T7" fmla="*/ 1074 h 1680"/>
              <a:gd name="T8" fmla="*/ 299 w 1487"/>
              <a:gd name="T9" fmla="*/ 672 h 1680"/>
              <a:gd name="T10" fmla="*/ 66 w 1487"/>
              <a:gd name="T11" fmla="*/ 441 h 1680"/>
              <a:gd name="T12" fmla="*/ 252 w 1487"/>
              <a:gd name="T13" fmla="*/ 0 h 1680"/>
              <a:gd name="T14" fmla="*/ 979 w 1487"/>
              <a:gd name="T15" fmla="*/ 14 h 1680"/>
              <a:gd name="T16" fmla="*/ 252 w 1487"/>
              <a:gd name="T17" fmla="*/ 28 h 1680"/>
              <a:gd name="T18" fmla="*/ 90 w 1487"/>
              <a:gd name="T19" fmla="*/ 426 h 1680"/>
              <a:gd name="T20" fmla="*/ 327 w 1487"/>
              <a:gd name="T21" fmla="*/ 668 h 1680"/>
              <a:gd name="T22" fmla="*/ 682 w 1487"/>
              <a:gd name="T23" fmla="*/ 1074 h 1680"/>
              <a:gd name="T24" fmla="*/ 627 w 1487"/>
              <a:gd name="T25" fmla="*/ 1222 h 1680"/>
              <a:gd name="T26" fmla="*/ 374 w 1487"/>
              <a:gd name="T27" fmla="*/ 1283 h 1680"/>
              <a:gd name="T28" fmla="*/ 435 w 1487"/>
              <a:gd name="T29" fmla="*/ 1652 h 1680"/>
              <a:gd name="T30" fmla="*/ 1113 w 1487"/>
              <a:gd name="T31" fmla="*/ 1591 h 1680"/>
              <a:gd name="T32" fmla="*/ 1051 w 1487"/>
              <a:gd name="T33" fmla="*/ 1222 h 1680"/>
              <a:gd name="T34" fmla="*/ 804 w 1487"/>
              <a:gd name="T35" fmla="*/ 1167 h 1680"/>
              <a:gd name="T36" fmla="*/ 845 w 1487"/>
              <a:gd name="T37" fmla="*/ 1024 h 1680"/>
              <a:gd name="T38" fmla="*/ 1005 w 1487"/>
              <a:gd name="T39" fmla="*/ 963 h 1680"/>
              <a:gd name="T40" fmla="*/ 851 w 1487"/>
              <a:gd name="T41" fmla="*/ 1051 h 1680"/>
              <a:gd name="T42" fmla="*/ 832 w 1487"/>
              <a:gd name="T43" fmla="*/ 1167 h 1680"/>
              <a:gd name="T44" fmla="*/ 1051 w 1487"/>
              <a:gd name="T45" fmla="*/ 1194 h 1680"/>
              <a:gd name="T46" fmla="*/ 1141 w 1487"/>
              <a:gd name="T47" fmla="*/ 1591 h 1680"/>
              <a:gd name="T48" fmla="*/ 1109 w 1487"/>
              <a:gd name="T49" fmla="*/ 864 h 1680"/>
              <a:gd name="T50" fmla="*/ 1097 w 1487"/>
              <a:gd name="T51" fmla="*/ 842 h 1680"/>
              <a:gd name="T52" fmla="*/ 1140 w 1487"/>
              <a:gd name="T53" fmla="*/ 793 h 1680"/>
              <a:gd name="T54" fmla="*/ 1121 w 1487"/>
              <a:gd name="T55" fmla="*/ 857 h 1680"/>
              <a:gd name="T56" fmla="*/ 1160 w 1487"/>
              <a:gd name="T57" fmla="*/ 754 h 1680"/>
              <a:gd name="T58" fmla="*/ 1146 w 1487"/>
              <a:gd name="T59" fmla="*/ 736 h 1680"/>
              <a:gd name="T60" fmla="*/ 1192 w 1487"/>
              <a:gd name="T61" fmla="*/ 618 h 1680"/>
              <a:gd name="T62" fmla="*/ 1442 w 1487"/>
              <a:gd name="T63" fmla="*/ 197 h 1680"/>
              <a:gd name="T64" fmla="*/ 1235 w 1487"/>
              <a:gd name="T65" fmla="*/ 28 h 1680"/>
              <a:gd name="T66" fmla="*/ 1235 w 1487"/>
              <a:gd name="T67" fmla="*/ 0 h 1680"/>
              <a:gd name="T68" fmla="*/ 1469 w 1487"/>
              <a:gd name="T69" fmla="*/ 190 h 1680"/>
              <a:gd name="T70" fmla="*/ 1207 w 1487"/>
              <a:gd name="T71" fmla="*/ 642 h 1680"/>
              <a:gd name="T72" fmla="*/ 1173 w 1487"/>
              <a:gd name="T73" fmla="*/ 744 h 1680"/>
              <a:gd name="T74" fmla="*/ 285 w 1487"/>
              <a:gd name="T75" fmla="*/ 450 h 1680"/>
              <a:gd name="T76" fmla="*/ 163 w 1487"/>
              <a:gd name="T77" fmla="*/ 227 h 1680"/>
              <a:gd name="T78" fmla="*/ 252 w 1487"/>
              <a:gd name="T79" fmla="*/ 150 h 1680"/>
              <a:gd name="T80" fmla="*/ 323 w 1487"/>
              <a:gd name="T81" fmla="*/ 412 h 1680"/>
              <a:gd name="T82" fmla="*/ 285 w 1487"/>
              <a:gd name="T83" fmla="*/ 450 h 1680"/>
              <a:gd name="T84" fmla="*/ 278 w 1487"/>
              <a:gd name="T85" fmla="*/ 419 h 1680"/>
              <a:gd name="T86" fmla="*/ 295 w 1487"/>
              <a:gd name="T87" fmla="*/ 412 h 1680"/>
              <a:gd name="T88" fmla="*/ 252 w 1487"/>
              <a:gd name="T89" fmla="*/ 178 h 1680"/>
              <a:gd name="T90" fmla="*/ 1202 w 1487"/>
              <a:gd name="T91" fmla="*/ 449 h 1680"/>
              <a:gd name="T92" fmla="*/ 1164 w 1487"/>
              <a:gd name="T93" fmla="*/ 411 h 1680"/>
              <a:gd name="T94" fmla="*/ 1235 w 1487"/>
              <a:gd name="T95" fmla="*/ 150 h 1680"/>
              <a:gd name="T96" fmla="*/ 1228 w 1487"/>
              <a:gd name="T97" fmla="*/ 439 h 1680"/>
              <a:gd name="T98" fmla="*/ 1192 w 1487"/>
              <a:gd name="T99" fmla="*/ 178 h 1680"/>
              <a:gd name="T100" fmla="*/ 1198 w 1487"/>
              <a:gd name="T101" fmla="*/ 420 h 1680"/>
              <a:gd name="T102" fmla="*/ 1296 w 1487"/>
              <a:gd name="T103" fmla="*/ 234 h 1680"/>
              <a:gd name="T104" fmla="*/ 1192 w 1487"/>
              <a:gd name="T105" fmla="*/ 178 h 1680"/>
              <a:gd name="T106" fmla="*/ 1055 w 1487"/>
              <a:gd name="T107" fmla="*/ 28 h 1680"/>
              <a:gd name="T108" fmla="*/ 1055 w 1487"/>
              <a:gd name="T109" fmla="*/ 0 h 1680"/>
              <a:gd name="T110" fmla="*/ 1179 w 1487"/>
              <a:gd name="T111" fmla="*/ 14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87" h="1680">
                <a:moveTo>
                  <a:pt x="1051" y="1680"/>
                </a:moveTo>
                <a:cubicBezTo>
                  <a:pt x="435" y="1680"/>
                  <a:pt x="435" y="1680"/>
                  <a:pt x="435" y="1680"/>
                </a:cubicBezTo>
                <a:cubicBezTo>
                  <a:pt x="386" y="1680"/>
                  <a:pt x="346" y="1640"/>
                  <a:pt x="346" y="1591"/>
                </a:cubicBezTo>
                <a:cubicBezTo>
                  <a:pt x="346" y="1283"/>
                  <a:pt x="346" y="1283"/>
                  <a:pt x="346" y="1283"/>
                </a:cubicBezTo>
                <a:cubicBezTo>
                  <a:pt x="346" y="1234"/>
                  <a:pt x="386" y="1194"/>
                  <a:pt x="435" y="1194"/>
                </a:cubicBezTo>
                <a:cubicBezTo>
                  <a:pt x="627" y="1194"/>
                  <a:pt x="627" y="1194"/>
                  <a:pt x="627" y="1194"/>
                </a:cubicBezTo>
                <a:cubicBezTo>
                  <a:pt x="642" y="1194"/>
                  <a:pt x="654" y="1182"/>
                  <a:pt x="654" y="1167"/>
                </a:cubicBezTo>
                <a:cubicBezTo>
                  <a:pt x="654" y="1074"/>
                  <a:pt x="654" y="1074"/>
                  <a:pt x="654" y="1074"/>
                </a:cubicBezTo>
                <a:cubicBezTo>
                  <a:pt x="654" y="1063"/>
                  <a:pt x="647" y="1053"/>
                  <a:pt x="635" y="1051"/>
                </a:cubicBezTo>
                <a:cubicBezTo>
                  <a:pt x="457" y="1006"/>
                  <a:pt x="322" y="854"/>
                  <a:pt x="299" y="672"/>
                </a:cubicBezTo>
                <a:cubicBezTo>
                  <a:pt x="298" y="660"/>
                  <a:pt x="291" y="649"/>
                  <a:pt x="280" y="643"/>
                </a:cubicBezTo>
                <a:cubicBezTo>
                  <a:pt x="184" y="582"/>
                  <a:pt x="111" y="514"/>
                  <a:pt x="66" y="441"/>
                </a:cubicBezTo>
                <a:cubicBezTo>
                  <a:pt x="0" y="336"/>
                  <a:pt x="4" y="247"/>
                  <a:pt x="18" y="190"/>
                </a:cubicBezTo>
                <a:cubicBezTo>
                  <a:pt x="47" y="78"/>
                  <a:pt x="143" y="0"/>
                  <a:pt x="252" y="0"/>
                </a:cubicBezTo>
                <a:cubicBezTo>
                  <a:pt x="965" y="0"/>
                  <a:pt x="965" y="0"/>
                  <a:pt x="965" y="0"/>
                </a:cubicBezTo>
                <a:cubicBezTo>
                  <a:pt x="973" y="0"/>
                  <a:pt x="979" y="6"/>
                  <a:pt x="979" y="14"/>
                </a:cubicBezTo>
                <a:cubicBezTo>
                  <a:pt x="979" y="22"/>
                  <a:pt x="973" y="28"/>
                  <a:pt x="965" y="28"/>
                </a:cubicBezTo>
                <a:cubicBezTo>
                  <a:pt x="252" y="28"/>
                  <a:pt x="252" y="28"/>
                  <a:pt x="252" y="28"/>
                </a:cubicBezTo>
                <a:cubicBezTo>
                  <a:pt x="156" y="28"/>
                  <a:pt x="71" y="98"/>
                  <a:pt x="45" y="197"/>
                </a:cubicBezTo>
                <a:cubicBezTo>
                  <a:pt x="32" y="248"/>
                  <a:pt x="29" y="330"/>
                  <a:pt x="90" y="426"/>
                </a:cubicBezTo>
                <a:cubicBezTo>
                  <a:pt x="133" y="495"/>
                  <a:pt x="202" y="560"/>
                  <a:pt x="295" y="619"/>
                </a:cubicBezTo>
                <a:cubicBezTo>
                  <a:pt x="313" y="630"/>
                  <a:pt x="324" y="648"/>
                  <a:pt x="327" y="668"/>
                </a:cubicBezTo>
                <a:cubicBezTo>
                  <a:pt x="348" y="839"/>
                  <a:pt x="475" y="982"/>
                  <a:pt x="642" y="1023"/>
                </a:cubicBezTo>
                <a:cubicBezTo>
                  <a:pt x="666" y="1029"/>
                  <a:pt x="682" y="1050"/>
                  <a:pt x="682" y="1074"/>
                </a:cubicBezTo>
                <a:cubicBezTo>
                  <a:pt x="682" y="1167"/>
                  <a:pt x="682" y="1167"/>
                  <a:pt x="682" y="1167"/>
                </a:cubicBezTo>
                <a:cubicBezTo>
                  <a:pt x="682" y="1197"/>
                  <a:pt x="658" y="1222"/>
                  <a:pt x="627" y="1222"/>
                </a:cubicBezTo>
                <a:cubicBezTo>
                  <a:pt x="435" y="1222"/>
                  <a:pt x="435" y="1222"/>
                  <a:pt x="435" y="1222"/>
                </a:cubicBezTo>
                <a:cubicBezTo>
                  <a:pt x="402" y="1222"/>
                  <a:pt x="374" y="1249"/>
                  <a:pt x="374" y="1283"/>
                </a:cubicBezTo>
                <a:cubicBezTo>
                  <a:pt x="374" y="1591"/>
                  <a:pt x="374" y="1591"/>
                  <a:pt x="374" y="1591"/>
                </a:cubicBezTo>
                <a:cubicBezTo>
                  <a:pt x="374" y="1625"/>
                  <a:pt x="402" y="1652"/>
                  <a:pt x="435" y="1652"/>
                </a:cubicBezTo>
                <a:cubicBezTo>
                  <a:pt x="1051" y="1652"/>
                  <a:pt x="1051" y="1652"/>
                  <a:pt x="1051" y="1652"/>
                </a:cubicBezTo>
                <a:cubicBezTo>
                  <a:pt x="1085" y="1652"/>
                  <a:pt x="1113" y="1625"/>
                  <a:pt x="1113" y="1591"/>
                </a:cubicBezTo>
                <a:cubicBezTo>
                  <a:pt x="1113" y="1283"/>
                  <a:pt x="1113" y="1283"/>
                  <a:pt x="1113" y="1283"/>
                </a:cubicBezTo>
                <a:cubicBezTo>
                  <a:pt x="1113" y="1249"/>
                  <a:pt x="1085" y="1222"/>
                  <a:pt x="1051" y="1222"/>
                </a:cubicBezTo>
                <a:cubicBezTo>
                  <a:pt x="860" y="1222"/>
                  <a:pt x="860" y="1222"/>
                  <a:pt x="860" y="1222"/>
                </a:cubicBezTo>
                <a:cubicBezTo>
                  <a:pt x="829" y="1222"/>
                  <a:pt x="804" y="1197"/>
                  <a:pt x="804" y="1167"/>
                </a:cubicBezTo>
                <a:cubicBezTo>
                  <a:pt x="804" y="1075"/>
                  <a:pt x="804" y="1075"/>
                  <a:pt x="804" y="1075"/>
                </a:cubicBezTo>
                <a:cubicBezTo>
                  <a:pt x="804" y="1050"/>
                  <a:pt x="821" y="1029"/>
                  <a:pt x="845" y="1024"/>
                </a:cubicBezTo>
                <a:cubicBezTo>
                  <a:pt x="895" y="1011"/>
                  <a:pt x="942" y="990"/>
                  <a:pt x="985" y="960"/>
                </a:cubicBezTo>
                <a:cubicBezTo>
                  <a:pt x="991" y="955"/>
                  <a:pt x="1000" y="957"/>
                  <a:pt x="1005" y="963"/>
                </a:cubicBezTo>
                <a:cubicBezTo>
                  <a:pt x="1009" y="969"/>
                  <a:pt x="1007" y="978"/>
                  <a:pt x="1001" y="982"/>
                </a:cubicBezTo>
                <a:cubicBezTo>
                  <a:pt x="956" y="1014"/>
                  <a:pt x="905" y="1037"/>
                  <a:pt x="851" y="1051"/>
                </a:cubicBezTo>
                <a:cubicBezTo>
                  <a:pt x="840" y="1054"/>
                  <a:pt x="832" y="1063"/>
                  <a:pt x="832" y="1075"/>
                </a:cubicBezTo>
                <a:cubicBezTo>
                  <a:pt x="832" y="1167"/>
                  <a:pt x="832" y="1167"/>
                  <a:pt x="832" y="1167"/>
                </a:cubicBezTo>
                <a:cubicBezTo>
                  <a:pt x="832" y="1182"/>
                  <a:pt x="845" y="1194"/>
                  <a:pt x="860" y="1194"/>
                </a:cubicBezTo>
                <a:cubicBezTo>
                  <a:pt x="1051" y="1194"/>
                  <a:pt x="1051" y="1194"/>
                  <a:pt x="1051" y="1194"/>
                </a:cubicBezTo>
                <a:cubicBezTo>
                  <a:pt x="1101" y="1194"/>
                  <a:pt x="1141" y="1234"/>
                  <a:pt x="1141" y="1283"/>
                </a:cubicBezTo>
                <a:cubicBezTo>
                  <a:pt x="1141" y="1591"/>
                  <a:pt x="1141" y="1591"/>
                  <a:pt x="1141" y="1591"/>
                </a:cubicBezTo>
                <a:cubicBezTo>
                  <a:pt x="1141" y="1640"/>
                  <a:pt x="1101" y="1680"/>
                  <a:pt x="1051" y="1680"/>
                </a:cubicBezTo>
                <a:close/>
                <a:moveTo>
                  <a:pt x="1109" y="864"/>
                </a:moveTo>
                <a:cubicBezTo>
                  <a:pt x="1107" y="864"/>
                  <a:pt x="1104" y="863"/>
                  <a:pt x="1102" y="862"/>
                </a:cubicBezTo>
                <a:cubicBezTo>
                  <a:pt x="1095" y="858"/>
                  <a:pt x="1093" y="849"/>
                  <a:pt x="1097" y="842"/>
                </a:cubicBezTo>
                <a:cubicBezTo>
                  <a:pt x="1106" y="828"/>
                  <a:pt x="1115" y="814"/>
                  <a:pt x="1122" y="799"/>
                </a:cubicBezTo>
                <a:cubicBezTo>
                  <a:pt x="1125" y="792"/>
                  <a:pt x="1134" y="789"/>
                  <a:pt x="1140" y="793"/>
                </a:cubicBezTo>
                <a:cubicBezTo>
                  <a:pt x="1147" y="796"/>
                  <a:pt x="1150" y="804"/>
                  <a:pt x="1147" y="811"/>
                </a:cubicBezTo>
                <a:cubicBezTo>
                  <a:pt x="1139" y="827"/>
                  <a:pt x="1130" y="843"/>
                  <a:pt x="1121" y="857"/>
                </a:cubicBezTo>
                <a:cubicBezTo>
                  <a:pt x="1118" y="862"/>
                  <a:pt x="1114" y="864"/>
                  <a:pt x="1109" y="864"/>
                </a:cubicBezTo>
                <a:close/>
                <a:moveTo>
                  <a:pt x="1160" y="754"/>
                </a:moveTo>
                <a:cubicBezTo>
                  <a:pt x="1159" y="754"/>
                  <a:pt x="1157" y="754"/>
                  <a:pt x="1156" y="753"/>
                </a:cubicBezTo>
                <a:cubicBezTo>
                  <a:pt x="1148" y="751"/>
                  <a:pt x="1144" y="743"/>
                  <a:pt x="1146" y="736"/>
                </a:cubicBezTo>
                <a:cubicBezTo>
                  <a:pt x="1153" y="714"/>
                  <a:pt x="1158" y="691"/>
                  <a:pt x="1161" y="668"/>
                </a:cubicBezTo>
                <a:cubicBezTo>
                  <a:pt x="1163" y="647"/>
                  <a:pt x="1175" y="629"/>
                  <a:pt x="1192" y="618"/>
                </a:cubicBezTo>
                <a:cubicBezTo>
                  <a:pt x="1285" y="560"/>
                  <a:pt x="1354" y="495"/>
                  <a:pt x="1397" y="426"/>
                </a:cubicBezTo>
                <a:cubicBezTo>
                  <a:pt x="1458" y="330"/>
                  <a:pt x="1455" y="248"/>
                  <a:pt x="1442" y="197"/>
                </a:cubicBezTo>
                <a:cubicBezTo>
                  <a:pt x="1421" y="118"/>
                  <a:pt x="1362" y="55"/>
                  <a:pt x="1287" y="35"/>
                </a:cubicBezTo>
                <a:cubicBezTo>
                  <a:pt x="1270" y="30"/>
                  <a:pt x="1252" y="28"/>
                  <a:pt x="1235" y="28"/>
                </a:cubicBezTo>
                <a:cubicBezTo>
                  <a:pt x="1227" y="28"/>
                  <a:pt x="1221" y="22"/>
                  <a:pt x="1221" y="14"/>
                </a:cubicBezTo>
                <a:cubicBezTo>
                  <a:pt x="1221" y="6"/>
                  <a:pt x="1227" y="0"/>
                  <a:pt x="1235" y="0"/>
                </a:cubicBezTo>
                <a:cubicBezTo>
                  <a:pt x="1255" y="0"/>
                  <a:pt x="1275" y="3"/>
                  <a:pt x="1294" y="8"/>
                </a:cubicBezTo>
                <a:cubicBezTo>
                  <a:pt x="1379" y="31"/>
                  <a:pt x="1446" y="101"/>
                  <a:pt x="1469" y="190"/>
                </a:cubicBezTo>
                <a:cubicBezTo>
                  <a:pt x="1483" y="247"/>
                  <a:pt x="1487" y="336"/>
                  <a:pt x="1421" y="441"/>
                </a:cubicBezTo>
                <a:cubicBezTo>
                  <a:pt x="1375" y="514"/>
                  <a:pt x="1303" y="581"/>
                  <a:pt x="1207" y="642"/>
                </a:cubicBezTo>
                <a:cubicBezTo>
                  <a:pt x="1197" y="649"/>
                  <a:pt x="1190" y="659"/>
                  <a:pt x="1188" y="671"/>
                </a:cubicBezTo>
                <a:cubicBezTo>
                  <a:pt x="1185" y="696"/>
                  <a:pt x="1180" y="720"/>
                  <a:pt x="1173" y="744"/>
                </a:cubicBezTo>
                <a:cubicBezTo>
                  <a:pt x="1171" y="750"/>
                  <a:pt x="1166" y="754"/>
                  <a:pt x="1160" y="754"/>
                </a:cubicBezTo>
                <a:close/>
                <a:moveTo>
                  <a:pt x="285" y="450"/>
                </a:moveTo>
                <a:cubicBezTo>
                  <a:pt x="276" y="450"/>
                  <a:pt x="267" y="446"/>
                  <a:pt x="259" y="439"/>
                </a:cubicBezTo>
                <a:cubicBezTo>
                  <a:pt x="182" y="368"/>
                  <a:pt x="147" y="291"/>
                  <a:pt x="163" y="227"/>
                </a:cubicBezTo>
                <a:cubicBezTo>
                  <a:pt x="163" y="227"/>
                  <a:pt x="163" y="227"/>
                  <a:pt x="163" y="227"/>
                </a:cubicBezTo>
                <a:cubicBezTo>
                  <a:pt x="176" y="177"/>
                  <a:pt x="218" y="150"/>
                  <a:pt x="252" y="150"/>
                </a:cubicBezTo>
                <a:cubicBezTo>
                  <a:pt x="323" y="150"/>
                  <a:pt x="323" y="150"/>
                  <a:pt x="323" y="150"/>
                </a:cubicBezTo>
                <a:cubicBezTo>
                  <a:pt x="323" y="412"/>
                  <a:pt x="323" y="412"/>
                  <a:pt x="323" y="412"/>
                </a:cubicBezTo>
                <a:cubicBezTo>
                  <a:pt x="323" y="427"/>
                  <a:pt x="315" y="440"/>
                  <a:pt x="301" y="446"/>
                </a:cubicBezTo>
                <a:cubicBezTo>
                  <a:pt x="296" y="449"/>
                  <a:pt x="290" y="450"/>
                  <a:pt x="285" y="450"/>
                </a:cubicBezTo>
                <a:close/>
                <a:moveTo>
                  <a:pt x="191" y="234"/>
                </a:moveTo>
                <a:cubicBezTo>
                  <a:pt x="177" y="287"/>
                  <a:pt x="209" y="355"/>
                  <a:pt x="278" y="419"/>
                </a:cubicBezTo>
                <a:cubicBezTo>
                  <a:pt x="283" y="423"/>
                  <a:pt x="288" y="421"/>
                  <a:pt x="289" y="421"/>
                </a:cubicBezTo>
                <a:cubicBezTo>
                  <a:pt x="291" y="420"/>
                  <a:pt x="295" y="417"/>
                  <a:pt x="295" y="412"/>
                </a:cubicBezTo>
                <a:cubicBezTo>
                  <a:pt x="295" y="178"/>
                  <a:pt x="295" y="178"/>
                  <a:pt x="295" y="178"/>
                </a:cubicBezTo>
                <a:cubicBezTo>
                  <a:pt x="252" y="178"/>
                  <a:pt x="252" y="178"/>
                  <a:pt x="252" y="178"/>
                </a:cubicBezTo>
                <a:cubicBezTo>
                  <a:pt x="229" y="178"/>
                  <a:pt x="200" y="197"/>
                  <a:pt x="191" y="234"/>
                </a:cubicBezTo>
                <a:close/>
                <a:moveTo>
                  <a:pt x="1202" y="449"/>
                </a:moveTo>
                <a:cubicBezTo>
                  <a:pt x="1197" y="449"/>
                  <a:pt x="1192" y="448"/>
                  <a:pt x="1187" y="446"/>
                </a:cubicBezTo>
                <a:cubicBezTo>
                  <a:pt x="1173" y="440"/>
                  <a:pt x="1164" y="427"/>
                  <a:pt x="1164" y="411"/>
                </a:cubicBezTo>
                <a:cubicBezTo>
                  <a:pt x="1164" y="150"/>
                  <a:pt x="1164" y="150"/>
                  <a:pt x="1164" y="150"/>
                </a:cubicBezTo>
                <a:cubicBezTo>
                  <a:pt x="1235" y="150"/>
                  <a:pt x="1235" y="150"/>
                  <a:pt x="1235" y="150"/>
                </a:cubicBezTo>
                <a:cubicBezTo>
                  <a:pt x="1269" y="150"/>
                  <a:pt x="1310" y="177"/>
                  <a:pt x="1323" y="227"/>
                </a:cubicBezTo>
                <a:cubicBezTo>
                  <a:pt x="1339" y="291"/>
                  <a:pt x="1305" y="368"/>
                  <a:pt x="1228" y="439"/>
                </a:cubicBezTo>
                <a:cubicBezTo>
                  <a:pt x="1221" y="446"/>
                  <a:pt x="1211" y="449"/>
                  <a:pt x="1202" y="449"/>
                </a:cubicBezTo>
                <a:close/>
                <a:moveTo>
                  <a:pt x="1192" y="178"/>
                </a:moveTo>
                <a:cubicBezTo>
                  <a:pt x="1192" y="411"/>
                  <a:pt x="1192" y="411"/>
                  <a:pt x="1192" y="411"/>
                </a:cubicBezTo>
                <a:cubicBezTo>
                  <a:pt x="1192" y="417"/>
                  <a:pt x="1196" y="420"/>
                  <a:pt x="1198" y="420"/>
                </a:cubicBezTo>
                <a:cubicBezTo>
                  <a:pt x="1199" y="421"/>
                  <a:pt x="1204" y="423"/>
                  <a:pt x="1209" y="418"/>
                </a:cubicBezTo>
                <a:cubicBezTo>
                  <a:pt x="1278" y="354"/>
                  <a:pt x="1310" y="287"/>
                  <a:pt x="1296" y="234"/>
                </a:cubicBezTo>
                <a:cubicBezTo>
                  <a:pt x="1287" y="197"/>
                  <a:pt x="1258" y="178"/>
                  <a:pt x="1235" y="178"/>
                </a:cubicBezTo>
                <a:lnTo>
                  <a:pt x="1192" y="178"/>
                </a:lnTo>
                <a:close/>
                <a:moveTo>
                  <a:pt x="1165" y="28"/>
                </a:moveTo>
                <a:cubicBezTo>
                  <a:pt x="1055" y="28"/>
                  <a:pt x="1055" y="28"/>
                  <a:pt x="1055" y="28"/>
                </a:cubicBezTo>
                <a:cubicBezTo>
                  <a:pt x="1047" y="28"/>
                  <a:pt x="1041" y="22"/>
                  <a:pt x="1041" y="14"/>
                </a:cubicBezTo>
                <a:cubicBezTo>
                  <a:pt x="1041" y="6"/>
                  <a:pt x="1047" y="0"/>
                  <a:pt x="1055" y="0"/>
                </a:cubicBezTo>
                <a:cubicBezTo>
                  <a:pt x="1165" y="0"/>
                  <a:pt x="1165" y="0"/>
                  <a:pt x="1165" y="0"/>
                </a:cubicBezTo>
                <a:cubicBezTo>
                  <a:pt x="1173" y="0"/>
                  <a:pt x="1179" y="6"/>
                  <a:pt x="1179" y="14"/>
                </a:cubicBezTo>
                <a:cubicBezTo>
                  <a:pt x="1179" y="22"/>
                  <a:pt x="1173" y="28"/>
                  <a:pt x="1165" y="28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 flipH="1">
            <a:off x="7183351" y="978221"/>
            <a:ext cx="3639463" cy="411022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900" b="1" kern="0" cap="all" dirty="0">
                <a:solidFill>
                  <a:prstClr val="white">
                    <a:alpha val="50000"/>
                  </a:prstClr>
                </a:solidFill>
                <a:latin typeface="Source Sans Pro Black" charset="0"/>
                <a:ea typeface="Source Sans Pro Black" charset="0"/>
                <a:cs typeface="Source Sans Pro Black" charset="0"/>
              </a:rPr>
              <a:t>4</a:t>
            </a:r>
            <a:endParaRPr kumimoji="0" lang="lt-LT" sz="19900" b="1" i="0" u="none" strike="noStrike" kern="0" cap="all" spc="0" normalizeH="0" baseline="0" noProof="0" dirty="0">
              <a:ln>
                <a:noFill/>
              </a:ln>
              <a:solidFill>
                <a:prstClr val="white">
                  <a:alpha val="50000"/>
                </a:prstClr>
              </a:solidFill>
              <a:effectLst/>
              <a:uLnTx/>
              <a:uFillTx/>
              <a:latin typeface="Source Sans Pro Black" charset="0"/>
              <a:ea typeface="Source Sans Pro Black" charset="0"/>
              <a:cs typeface="Source Sans Pr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1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EE92F51-9D7A-4895-B642-F19EBC2F540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6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8298024" y="230065"/>
            <a:ext cx="3582650" cy="12547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ما هو محرر </a:t>
            </a:r>
            <a:r>
              <a:rPr lang="en-US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HTML </a:t>
            </a:r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؟ </a:t>
            </a: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224A7F1-7EC7-4B16-B3FA-7D0A5FD3A2D5}"/>
              </a:ext>
            </a:extLst>
          </p:cNvPr>
          <p:cNvSpPr/>
          <p:nvPr/>
        </p:nvSpPr>
        <p:spPr>
          <a:xfrm flipH="1">
            <a:off x="4363687" y="1278480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7BE5BC24-23F8-46AC-8300-D4EC4D70DE63}"/>
              </a:ext>
            </a:extLst>
          </p:cNvPr>
          <p:cNvSpPr/>
          <p:nvPr/>
        </p:nvSpPr>
        <p:spPr>
          <a:xfrm flipH="1">
            <a:off x="2947341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9D2FC734-7B2C-4DBF-A49C-9D4A0AD5D967}"/>
              </a:ext>
            </a:extLst>
          </p:cNvPr>
          <p:cNvSpPr/>
          <p:nvPr/>
        </p:nvSpPr>
        <p:spPr>
          <a:xfrm flipH="1">
            <a:off x="957776" y="1822449"/>
            <a:ext cx="718402" cy="7159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560F69-CA01-4BA0-A461-FB3A55271037}"/>
              </a:ext>
            </a:extLst>
          </p:cNvPr>
          <p:cNvSpPr/>
          <p:nvPr/>
        </p:nvSpPr>
        <p:spPr>
          <a:xfrm flipH="1">
            <a:off x="9381097" y="794656"/>
            <a:ext cx="2499577" cy="6276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endParaRPr lang="en-US" sz="1100" dirty="0">
              <a:solidFill>
                <a:schemeClr val="accent3"/>
              </a:solidFill>
              <a:latin typeface="Source Sans Pro Light" panose="020B0403030403020204" pitchFamily="34" charset="-1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873" y="155865"/>
            <a:ext cx="8103152" cy="238254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584616" y="1019331"/>
            <a:ext cx="7525487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662333" y="1377869"/>
            <a:ext cx="1635690" cy="12492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1302" y="2046270"/>
            <a:ext cx="2628053" cy="14338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861154" y="2348243"/>
            <a:ext cx="2436869" cy="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74" y="2871492"/>
            <a:ext cx="7515225" cy="26306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4499" y="2538412"/>
            <a:ext cx="3385482" cy="37814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14378" y="5719762"/>
            <a:ext cx="3895725" cy="600075"/>
          </a:xfrm>
          <a:prstGeom prst="rect">
            <a:avLst/>
          </a:prstGeom>
        </p:spPr>
      </p:pic>
      <p:sp>
        <p:nvSpPr>
          <p:cNvPr id="37" name="Content Placeholder 15">
            <a:extLst>
              <a:ext uri="{FF2B5EF4-FFF2-40B4-BE49-F238E27FC236}">
                <a16:creationId xmlns:a16="http://schemas.microsoft.com/office/drawing/2014/main" id="{17C7D2AA-5855-4FAB-9565-361243A59664}"/>
              </a:ext>
            </a:extLst>
          </p:cNvPr>
          <p:cNvSpPr txBox="1">
            <a:spLocks/>
          </p:cNvSpPr>
          <p:nvPr/>
        </p:nvSpPr>
        <p:spPr>
          <a:xfrm>
            <a:off x="721302" y="5858730"/>
            <a:ext cx="3518300" cy="886844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>
            <a:lvl1pPr marL="0" indent="0" algn="l" defTabSz="848899" rtl="0" eaLnBrk="1" latinLnBrk="0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pl-PL" sz="2800" b="0" i="0" kern="1200" spc="-30" baseline="0" dirty="0" smtClean="0">
                <a:solidFill>
                  <a:schemeClr val="tx1"/>
                </a:solidFill>
                <a:uFillTx/>
                <a:latin typeface="Source Sans Pro Light" panose="020B0403030403020204" pitchFamily="34" charset="-18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SA" altLang="ko-KR" sz="3200" dirty="0">
                <a:solidFill>
                  <a:srgbClr val="01B9D3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كيف يتم تثبيت البرنامج</a:t>
            </a:r>
          </a:p>
          <a:p>
            <a:pPr algn="r" rtl="1"/>
            <a:r>
              <a:rPr lang="ar-SA" altLang="ko-KR" sz="3200" dirty="0">
                <a:solidFill>
                  <a:srgbClr val="FFC000"/>
                </a:solidFill>
                <a:latin typeface="A Jannat LT" panose="01000000000000000000" pitchFamily="2" charset="-78"/>
                <a:cs typeface="A Jannat LT" panose="01000000000000000000" pitchFamily="2" charset="-78"/>
              </a:rPr>
              <a:t> </a:t>
            </a:r>
          </a:p>
          <a:p>
            <a:pPr algn="r" rtl="1"/>
            <a:endParaRPr lang="ko-KR" altLang="en-US" sz="3200" dirty="0">
              <a:solidFill>
                <a:srgbClr val="FFC000"/>
              </a:solidFill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140" y="1881518"/>
            <a:ext cx="3124200" cy="4667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587" y="5753690"/>
            <a:ext cx="691189" cy="8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04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Kotio">
      <a:dk1>
        <a:srgbClr val="262626"/>
      </a:dk1>
      <a:lt1>
        <a:sysClr val="window" lastClr="FFFFFF"/>
      </a:lt1>
      <a:dk2>
        <a:srgbClr val="BFBFBF"/>
      </a:dk2>
      <a:lt2>
        <a:srgbClr val="E7E6E6"/>
      </a:lt2>
      <a:accent1>
        <a:srgbClr val="FFC000"/>
      </a:accent1>
      <a:accent2>
        <a:srgbClr val="0C0C0C"/>
      </a:accent2>
      <a:accent3>
        <a:srgbClr val="262626"/>
      </a:accent3>
      <a:accent4>
        <a:srgbClr val="3F3F3F"/>
      </a:accent4>
      <a:accent5>
        <a:srgbClr val="595959"/>
      </a:accent5>
      <a:accent6>
        <a:srgbClr val="7F7F7F"/>
      </a:accent6>
      <a:hlink>
        <a:srgbClr val="FFC000"/>
      </a:hlink>
      <a:folHlink>
        <a:srgbClr val="BFBFBF"/>
      </a:folHlink>
    </a:clrScheme>
    <a:fontScheme name="Koti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1042</Words>
  <Application>Microsoft Office PowerPoint</Application>
  <PresentationFormat>شاشة عريضة</PresentationFormat>
  <Paragraphs>315</Paragraphs>
  <Slides>32</Slides>
  <Notes>32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2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5" baseType="lpstr">
      <vt:lpstr>A Jannat LT</vt:lpstr>
      <vt:lpstr>Arial</vt:lpstr>
      <vt:lpstr>Calibri</vt:lpstr>
      <vt:lpstr>Calibri Light</vt:lpstr>
      <vt:lpstr>Century Gothic</vt:lpstr>
      <vt:lpstr>Georgia</vt:lpstr>
      <vt:lpstr>Source Sans Pro</vt:lpstr>
      <vt:lpstr>Source Sans Pro Black</vt:lpstr>
      <vt:lpstr>Source Sans Pro Light</vt:lpstr>
      <vt:lpstr>Times New Roman</vt:lpstr>
      <vt:lpstr>Office Theme</vt:lpstr>
      <vt:lpstr>1_Office Theme</vt:lpstr>
      <vt:lpstr>think-cell Slide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عبير بنت الاحمد</cp:lastModifiedBy>
  <cp:revision>42</cp:revision>
  <dcterms:created xsi:type="dcterms:W3CDTF">2021-10-31T13:20:47Z</dcterms:created>
  <dcterms:modified xsi:type="dcterms:W3CDTF">2023-01-21T20:34:43Z</dcterms:modified>
</cp:coreProperties>
</file>