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PHD2WgUY/apd2gliOtyAIVUAE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Yas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5A6A51-9868-4C44-B7FF-A6DED6E34786}">
  <a:tblStyle styleId="{665A6A51-9868-4C44-B7FF-A6DED6E3478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07T15:40:21.626">
    <p:pos x="164" y="-476"/>
    <p:text>هذا القالب مصمم ومقدم حصريًا من قبل "بوربوينت بالعربي Arabppt.com". لمزيد من القوالب العربية الاحترافية، يمكنكم تصفح موقعنا وتنزيل القوالب العربية الاحترافية مجانًا.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W4InL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S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يتم طرح سؤال للطالبات هل يفهم الحاسب  النص او الصورة او الفيديو 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هل يدرك لغة البشر ؟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اذن ماذا يفهم الحاسب ؟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>
  <p:cSld name="شريحة عنوان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>
  <p:cSld name="محتويان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5.jp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32.png"/><Relationship Id="rId5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learningapps.org/view21047861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s://classroomscreen.com/app/wv1/a64489a7-7ac7-439e-aace-cb88c7c0acc4" TargetMode="External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8.png"/><Relationship Id="rId13" Type="http://schemas.openxmlformats.org/officeDocument/2006/relationships/image" Target="../media/image2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8.png"/><Relationship Id="rId13" Type="http://schemas.openxmlformats.org/officeDocument/2006/relationships/image" Target="../media/image2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5" Type="http://schemas.openxmlformats.org/officeDocument/2006/relationships/image" Target="../media/image25.png"/><Relationship Id="rId1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3997234" y="1112410"/>
            <a:ext cx="420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5400" u="none" cap="none" strike="noStrike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اشراقة الصباح </a:t>
            </a:r>
            <a:endParaRPr b="1" i="0" sz="5400" u="none" cap="none" strike="noStrike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نتيجة بحث الصور عن شمسwordart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4563" y="4114863"/>
            <a:ext cx="1365286" cy="167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0862" y="2234384"/>
            <a:ext cx="4216492" cy="212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الثالث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3587930" y="2129053"/>
            <a:ext cx="33794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تصنيف البرمجيات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نظام التشغيل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مهام نظام التشغيل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1624" y="2599508"/>
            <a:ext cx="4902164" cy="37607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12"/>
          <p:cNvGraphicFramePr/>
          <p:nvPr/>
        </p:nvGraphicFramePr>
        <p:xfrm>
          <a:off x="3073876" y="8300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{665A6A51-9868-4C44-B7FF-A6DED6E34786}</a:tableStyleId>
              </a:tblPr>
              <a:tblGrid>
                <a:gridCol w="1769675"/>
                <a:gridCol w="1769675"/>
                <a:gridCol w="1419400"/>
                <a:gridCol w="21199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رقم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/>
                        <a:t>3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موضوع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تعريف</a:t>
                      </a:r>
                      <a:r>
                        <a:rPr lang="ar-SA" sz="1800"/>
                        <a:t> نظم التشغيل </a:t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مدة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2د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نوع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جماعي 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365650">
                <a:tc gridSpan="4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باستخدام استراتيجية(  استراتيجية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 ترتيب الكلمات 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) باستخدام </a:t>
                      </a:r>
                      <a:endParaRPr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chemeClr val="dk1"/>
                          </a:solidFill>
                        </a:rPr>
                        <a:t>رتبي</a:t>
                      </a:r>
                      <a:r>
                        <a:rPr b="1" lang="ar-SA" sz="1800">
                          <a:solidFill>
                            <a:schemeClr val="dk1"/>
                          </a:solidFill>
                        </a:rPr>
                        <a:t> كلمات تعريف نظم التشغيل ووظيفته </a:t>
                      </a:r>
                      <a:r>
                        <a:rPr b="1" lang="ar-SA" sz="1800">
                          <a:solidFill>
                            <a:schemeClr val="dk1"/>
                          </a:solidFill>
                        </a:rPr>
                        <a:t>؟</a:t>
                      </a:r>
                      <a:endParaRPr/>
                    </a:p>
                  </a:txBody>
                  <a:tcPr marT="45700" marB="45700" marR="91450" marL="91450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7965" y="1623332"/>
            <a:ext cx="950051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915" y="2883352"/>
            <a:ext cx="9477375" cy="34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7022" y="4459458"/>
            <a:ext cx="4188067" cy="141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713" y="2481943"/>
            <a:ext cx="8934450" cy="437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5714" y="461690"/>
            <a:ext cx="8934450" cy="18112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3"/>
          <p:cNvCxnSpPr/>
          <p:nvPr/>
        </p:nvCxnSpPr>
        <p:spPr>
          <a:xfrm flipH="1">
            <a:off x="4976950" y="1026942"/>
            <a:ext cx="1105988" cy="502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13"/>
          <p:cNvCxnSpPr/>
          <p:nvPr/>
        </p:nvCxnSpPr>
        <p:spPr>
          <a:xfrm flipH="1">
            <a:off x="2076661" y="1026942"/>
            <a:ext cx="1105988" cy="502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13"/>
          <p:cNvCxnSpPr/>
          <p:nvPr/>
        </p:nvCxnSpPr>
        <p:spPr>
          <a:xfrm flipH="1">
            <a:off x="2076661" y="1257788"/>
            <a:ext cx="8308646" cy="502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13"/>
          <p:cNvCxnSpPr/>
          <p:nvPr/>
        </p:nvCxnSpPr>
        <p:spPr>
          <a:xfrm flipH="1">
            <a:off x="9403313" y="1587305"/>
            <a:ext cx="1105988" cy="502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3"/>
          <p:cNvSpPr/>
          <p:nvPr/>
        </p:nvSpPr>
        <p:spPr>
          <a:xfrm>
            <a:off x="7329268" y="1257788"/>
            <a:ext cx="1716258" cy="329518"/>
          </a:xfrm>
          <a:prstGeom prst="ellipse">
            <a:avLst/>
          </a:prstGeom>
          <a:noFill/>
          <a:ln cap="flat" cmpd="sng" w="666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13"/>
          <p:cNvCxnSpPr/>
          <p:nvPr/>
        </p:nvCxnSpPr>
        <p:spPr>
          <a:xfrm flipH="1">
            <a:off x="2076661" y="1555484"/>
            <a:ext cx="5112265" cy="41735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3"/>
          <p:cNvCxnSpPr/>
          <p:nvPr/>
        </p:nvCxnSpPr>
        <p:spPr>
          <a:xfrm flipH="1">
            <a:off x="1871003" y="1848155"/>
            <a:ext cx="8514305" cy="5614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3"/>
          <p:cNvCxnSpPr/>
          <p:nvPr/>
        </p:nvCxnSpPr>
        <p:spPr>
          <a:xfrm flipH="1">
            <a:off x="5273042" y="2159016"/>
            <a:ext cx="5112265" cy="41735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7" name="Google Shape;20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5132" y="2247900"/>
            <a:ext cx="98488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الثالث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3587930" y="2129053"/>
            <a:ext cx="33794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تصنيف البرمجيات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نظام التشغيل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مهام نظام التشغيل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15"/>
          <p:cNvGraphicFramePr/>
          <p:nvPr/>
        </p:nvGraphicFramePr>
        <p:xfrm>
          <a:off x="3073876" y="8300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{665A6A51-9868-4C44-B7FF-A6DED6E34786}</a:tableStyleId>
              </a:tblPr>
              <a:tblGrid>
                <a:gridCol w="1769675"/>
                <a:gridCol w="1769675"/>
                <a:gridCol w="1419400"/>
                <a:gridCol w="21199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رقم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4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موضوع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تعريف</a:t>
                      </a:r>
                      <a:r>
                        <a:rPr lang="ar-SA" sz="1800"/>
                        <a:t> نظم التشغيل </a:t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مدة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10د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نوع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فردي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365650">
                <a:tc gridSpan="4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باستخدام استراتيجية(  استراتيجية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 التصفح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) </a:t>
                      </a:r>
                      <a:r>
                        <a:rPr b="1" lang="ar-SA" sz="1800">
                          <a:solidFill>
                            <a:srgbClr val="C00000"/>
                          </a:solidFill>
                        </a:rPr>
                        <a:t>تصفحي  مهام</a:t>
                      </a:r>
                      <a:r>
                        <a:rPr b="1" lang="ar-SA" sz="1800">
                          <a:solidFill>
                            <a:srgbClr val="C00000"/>
                          </a:solidFill>
                        </a:rPr>
                        <a:t> نظام التشغيل والحوار والمناقشة في المعلومات السابقة والتعرف على معلومات جديدة </a:t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753" y="2612571"/>
            <a:ext cx="8058150" cy="358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843" y="319234"/>
            <a:ext cx="8953500" cy="49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4193" y="5455700"/>
            <a:ext cx="41148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/>
          <p:nvPr/>
        </p:nvSpPr>
        <p:spPr>
          <a:xfrm>
            <a:off x="10621108" y="319234"/>
            <a:ext cx="928468" cy="665504"/>
          </a:xfrm>
          <a:prstGeom prst="rect">
            <a:avLst/>
          </a:prstGeom>
          <a:solidFill>
            <a:srgbClr val="92D050"/>
          </a:solidFill>
          <a:ln cap="flat" cmpd="sng" w="63500">
            <a:solidFill>
              <a:srgbClr val="00B0F0">
                <a:alpha val="9882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/>
          <p:nvPr/>
        </p:nvSpPr>
        <p:spPr>
          <a:xfrm>
            <a:off x="10621108" y="319234"/>
            <a:ext cx="928468" cy="665504"/>
          </a:xfrm>
          <a:prstGeom prst="rect">
            <a:avLst/>
          </a:prstGeom>
          <a:solidFill>
            <a:srgbClr val="92D050"/>
          </a:solidFill>
          <a:ln cap="flat" cmpd="sng" w="63500">
            <a:solidFill>
              <a:srgbClr val="00B0F0">
                <a:alpha val="9882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68" y="319234"/>
            <a:ext cx="9962234" cy="295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268" y="1167618"/>
            <a:ext cx="9962234" cy="547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2489" y="3035543"/>
            <a:ext cx="7230794" cy="135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/>
          <p:nvPr/>
        </p:nvSpPr>
        <p:spPr>
          <a:xfrm>
            <a:off x="10621108" y="319234"/>
            <a:ext cx="928468" cy="665504"/>
          </a:xfrm>
          <a:prstGeom prst="rect">
            <a:avLst/>
          </a:prstGeom>
          <a:solidFill>
            <a:srgbClr val="92D050"/>
          </a:solidFill>
          <a:ln cap="flat" cmpd="sng" w="63500">
            <a:solidFill>
              <a:srgbClr val="00B0F0">
                <a:alpha val="9882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933" y="319234"/>
            <a:ext cx="48291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5490" y="1709737"/>
            <a:ext cx="9225618" cy="5000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8"/>
          <p:cNvCxnSpPr/>
          <p:nvPr/>
        </p:nvCxnSpPr>
        <p:spPr>
          <a:xfrm rot="10800000">
            <a:off x="2518117" y="3249637"/>
            <a:ext cx="7937529" cy="19831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18"/>
          <p:cNvCxnSpPr/>
          <p:nvPr/>
        </p:nvCxnSpPr>
        <p:spPr>
          <a:xfrm rot="10800000">
            <a:off x="2954215" y="3545059"/>
            <a:ext cx="7501431" cy="83144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18"/>
          <p:cNvCxnSpPr/>
          <p:nvPr/>
        </p:nvCxnSpPr>
        <p:spPr>
          <a:xfrm rot="10800000">
            <a:off x="4951828" y="4213786"/>
            <a:ext cx="5503818" cy="628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Google Shape;245;p18"/>
          <p:cNvSpPr/>
          <p:nvPr/>
        </p:nvSpPr>
        <p:spPr>
          <a:xfrm>
            <a:off x="4786366" y="3903794"/>
            <a:ext cx="1716258" cy="420191"/>
          </a:xfrm>
          <a:prstGeom prst="ellipse">
            <a:avLst/>
          </a:prstGeom>
          <a:noFill/>
          <a:ln cap="flat" cmpd="sng" w="666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8"/>
          <p:cNvCxnSpPr/>
          <p:nvPr/>
        </p:nvCxnSpPr>
        <p:spPr>
          <a:xfrm flipH="1">
            <a:off x="2518117" y="4543434"/>
            <a:ext cx="7937530" cy="5614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8"/>
          <p:cNvCxnSpPr/>
          <p:nvPr/>
        </p:nvCxnSpPr>
        <p:spPr>
          <a:xfrm flipH="1">
            <a:off x="2222695" y="4297287"/>
            <a:ext cx="1269445" cy="26698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8"/>
          <p:cNvCxnSpPr/>
          <p:nvPr/>
        </p:nvCxnSpPr>
        <p:spPr>
          <a:xfrm flipH="1">
            <a:off x="4192172" y="4819025"/>
            <a:ext cx="6263474" cy="4874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18"/>
          <p:cNvSpPr/>
          <p:nvPr/>
        </p:nvSpPr>
        <p:spPr>
          <a:xfrm>
            <a:off x="10614075" y="5528602"/>
            <a:ext cx="386860" cy="36576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A98BD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10621108" y="5866227"/>
            <a:ext cx="386860" cy="36576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A98BD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621108" y="6221436"/>
            <a:ext cx="386860" cy="36576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A98BD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158" y="319234"/>
            <a:ext cx="26479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/>
          <p:nvPr/>
        </p:nvSpPr>
        <p:spPr>
          <a:xfrm>
            <a:off x="10621108" y="319234"/>
            <a:ext cx="928468" cy="665504"/>
          </a:xfrm>
          <a:prstGeom prst="rect">
            <a:avLst/>
          </a:prstGeom>
          <a:solidFill>
            <a:srgbClr val="92D050"/>
          </a:solidFill>
          <a:ln cap="flat" cmpd="sng" w="63500">
            <a:solidFill>
              <a:srgbClr val="00B0F0">
                <a:alpha val="9882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5708" y="1786084"/>
            <a:ext cx="89154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7311" y="4320319"/>
            <a:ext cx="6391275" cy="241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/>
        </p:nvSpPr>
        <p:spPr>
          <a:xfrm>
            <a:off x="2782598" y="563065"/>
            <a:ext cx="81128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نشاط 5 : قومي بالدخول على الرابط ادناه 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6707" y="1698171"/>
            <a:ext cx="6718663" cy="443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6178730" y="387004"/>
            <a:ext cx="33794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مراجعة الدرس السابق: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8601" l="0" r="0" t="-357"/>
          <a:stretch/>
        </p:blipFill>
        <p:spPr>
          <a:xfrm>
            <a:off x="-293214" y="4155440"/>
            <a:ext cx="2834640" cy="260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900935" y="3124448"/>
            <a:ext cx="824616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يتم اختيار طالبة لطرح سؤال لطالبة محددة او على المجموعة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في الدرس الماضي 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57150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2"/>
          <p:cNvGraphicFramePr/>
          <p:nvPr/>
        </p:nvGraphicFramePr>
        <p:xfrm>
          <a:off x="2056907" y="13379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{665A6A51-9868-4C44-B7FF-A6DED6E34786}</a:tableStyleId>
              </a:tblPr>
              <a:tblGrid>
                <a:gridCol w="1769675"/>
                <a:gridCol w="1769675"/>
                <a:gridCol w="1419400"/>
                <a:gridCol w="21199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مراجعة</a:t>
                      </a:r>
                      <a:r>
                        <a:rPr lang="ar-SA" sz="1800"/>
                        <a:t> الدرس السابق </a:t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مدته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5د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فردي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365650">
                <a:tc gridSpan="2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يتم اختيار طالبة باستخدام موقع</a:t>
                      </a:r>
                      <a:endParaRPr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7995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</a:tr>
            </a:tbl>
          </a:graphicData>
        </a:graphic>
      </p:graphicFrame>
      <p:pic>
        <p:nvPicPr>
          <p:cNvPr id="105" name="Google Shape;105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7577" y="2069433"/>
            <a:ext cx="1905410" cy="5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/>
        </p:nvSpPr>
        <p:spPr>
          <a:xfrm>
            <a:off x="3422678" y="223431"/>
            <a:ext cx="81128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حل التدريب 1+2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302" y="992872"/>
            <a:ext cx="6991045" cy="232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47" y="992872"/>
            <a:ext cx="4525568" cy="571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751" y="154671"/>
            <a:ext cx="7727780" cy="264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600" y="2543981"/>
            <a:ext cx="5276850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/>
        </p:nvSpPr>
        <p:spPr>
          <a:xfrm>
            <a:off x="5293695" y="4003441"/>
            <a:ext cx="451918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الواجب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حل التدريب3+4+6+8</a:t>
            </a:r>
            <a:endParaRPr b="1"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2037807" y="811749"/>
            <a:ext cx="6984960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مهمة ادائية 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رسم خريطة مفاهيم باستخدام برنامج popplet lite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اواي برنامج متاح لديك 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لتلخيص محتويات الدرس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747" y="2076443"/>
            <a:ext cx="4033943" cy="14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7582" y="456687"/>
            <a:ext cx="5088988" cy="609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9822" y="456687"/>
            <a:ext cx="4798548" cy="614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58" y="366638"/>
            <a:ext cx="4889636" cy="624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7900" y="473905"/>
            <a:ext cx="5562600" cy="505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549" y="2725374"/>
            <a:ext cx="6021977" cy="3901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3"/>
          <p:cNvGraphicFramePr/>
          <p:nvPr/>
        </p:nvGraphicFramePr>
        <p:xfrm>
          <a:off x="2708115" y="893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{665A6A51-9868-4C44-B7FF-A6DED6E34786}</a:tableStyleId>
              </a:tblPr>
              <a:tblGrid>
                <a:gridCol w="1769675"/>
                <a:gridCol w="1769675"/>
                <a:gridCol w="1419400"/>
                <a:gridCol w="21199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رقم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1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موضوع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تهيئة 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مدة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2د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نوع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جماعي 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365650">
                <a:tc gridSpan="2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باستخدام استراتيجية(  قراءة الصور )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chemeClr val="dk1"/>
                          </a:solidFill>
                        </a:rPr>
                        <a:t>ماذا تعني لك هذه الرموز ؟</a:t>
                      </a:r>
                      <a:endParaRPr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7995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</a:tr>
            </a:tbl>
          </a:graphicData>
        </a:graphic>
      </p:graphicFrame>
      <p:sp>
        <p:nvSpPr>
          <p:cNvPr id="112" name="Google Shape;112;p3"/>
          <p:cNvSpPr/>
          <p:nvPr/>
        </p:nvSpPr>
        <p:spPr>
          <a:xfrm>
            <a:off x="683062" y="3208581"/>
            <a:ext cx="337948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هل تعتبر أنظمة التشغيل من مكونات الحاسب ؟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683061" y="4168841"/>
            <a:ext cx="33794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ماهي مكونات الحاسب ؟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83061" y="4645895"/>
            <a:ext cx="337948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أنظمة التشغيل تصنف ضمن أي مكونات باعتقادك 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9078" y="516119"/>
            <a:ext cx="8038372" cy="310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9078" y="3618410"/>
            <a:ext cx="8038372" cy="31098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4"/>
          <p:cNvCxnSpPr/>
          <p:nvPr/>
        </p:nvCxnSpPr>
        <p:spPr>
          <a:xfrm rot="10800000">
            <a:off x="2455817" y="2899954"/>
            <a:ext cx="744584" cy="0"/>
          </a:xfrm>
          <a:prstGeom prst="straightConnector1">
            <a:avLst/>
          </a:prstGeom>
          <a:noFill/>
          <a:ln cap="flat" cmpd="sng" w="412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4"/>
          <p:cNvCxnSpPr/>
          <p:nvPr/>
        </p:nvCxnSpPr>
        <p:spPr>
          <a:xfrm flipH="1">
            <a:off x="2250831" y="3164895"/>
            <a:ext cx="7319890" cy="14403"/>
          </a:xfrm>
          <a:prstGeom prst="straightConnector1">
            <a:avLst/>
          </a:prstGeom>
          <a:noFill/>
          <a:ln cap="flat" cmpd="sng" w="412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4"/>
          <p:cNvCxnSpPr/>
          <p:nvPr/>
        </p:nvCxnSpPr>
        <p:spPr>
          <a:xfrm rot="10800000">
            <a:off x="4037427" y="3579220"/>
            <a:ext cx="5420752" cy="0"/>
          </a:xfrm>
          <a:prstGeom prst="straightConnector1">
            <a:avLst/>
          </a:prstGeom>
          <a:noFill/>
          <a:ln cap="flat" cmpd="sng" w="412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الثالث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587930" y="2129053"/>
            <a:ext cx="33794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تصنيف البرمجيات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نظام التشغيل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مهام نظام التشغيل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الثالث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587930" y="2129053"/>
            <a:ext cx="33794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تصنيف البرمجيات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نظام التشغيل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b="1" lang="ar-SA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مهام نظام التشغيل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849" y="3063785"/>
            <a:ext cx="8620125" cy="36505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7"/>
          <p:cNvGraphicFramePr/>
          <p:nvPr/>
        </p:nvGraphicFramePr>
        <p:xfrm>
          <a:off x="2956310" y="7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{665A6A51-9868-4C44-B7FF-A6DED6E34786}</a:tableStyleId>
              </a:tblPr>
              <a:tblGrid>
                <a:gridCol w="1769675"/>
                <a:gridCol w="1769675"/>
                <a:gridCol w="1419400"/>
                <a:gridCol w="21199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رقم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2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موضوع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تصنيف البرمجيات</a:t>
                      </a:r>
                      <a:r>
                        <a:rPr lang="ar-SA" sz="1800"/>
                        <a:t> </a:t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مدة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2د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نوع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جماعي 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365650">
                <a:tc gridSpan="2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باستخدام استراتيجية(  استراتيجية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 التصنيف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)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chemeClr val="dk1"/>
                          </a:solidFill>
                        </a:rPr>
                        <a:t>صنفي البرامج التالية ؟</a:t>
                      </a:r>
                      <a:endParaRPr/>
                    </a:p>
                  </a:txBody>
                  <a:tcPr marT="45700" marB="45700" marR="91450" marL="91450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</a:tr>
            </a:tbl>
          </a:graphicData>
        </a:graphic>
      </p:graphicFrame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4252" y="1830616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9714" y="1906816"/>
            <a:ext cx="7429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0182" y="2009552"/>
            <a:ext cx="599803" cy="57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1715" y="2001882"/>
            <a:ext cx="692739" cy="57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46042" y="1988781"/>
            <a:ext cx="688249" cy="64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73439" y="1946188"/>
            <a:ext cx="6762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31693" y="1979524"/>
            <a:ext cx="6858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75168" y="1991682"/>
            <a:ext cx="7048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24177" y="2092553"/>
            <a:ext cx="15335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89680" y="2017034"/>
            <a:ext cx="1333500" cy="59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7084" y="2092553"/>
            <a:ext cx="15240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1" y="3063785"/>
            <a:ext cx="9434083" cy="36505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8"/>
          <p:cNvGraphicFramePr/>
          <p:nvPr/>
        </p:nvGraphicFramePr>
        <p:xfrm>
          <a:off x="2956310" y="70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{665A6A51-9868-4C44-B7FF-A6DED6E34786}</a:tableStyleId>
              </a:tblPr>
              <a:tblGrid>
                <a:gridCol w="1769675"/>
                <a:gridCol w="1769675"/>
                <a:gridCol w="1419400"/>
                <a:gridCol w="21199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رقم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2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موضوع النشاط</a:t>
                      </a:r>
                      <a:endParaRPr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تصنيف البرمجيات</a:t>
                      </a:r>
                      <a:r>
                        <a:rPr lang="ar-SA" sz="1800"/>
                        <a:t> </a:t>
                      </a:r>
                      <a:endParaRPr sz="1800"/>
                    </a:p>
                  </a:txBody>
                  <a:tcPr marT="45700" marB="45700" marR="91450" marL="91450">
                    <a:solidFill>
                      <a:srgbClr val="FA98BD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مدة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2د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نوع النشاط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جماعي 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365650">
                <a:tc gridSpan="2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باستخدام استراتيجية(  استراتيجية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 التصنيف</a:t>
                      </a:r>
                      <a:r>
                        <a:rPr b="1" lang="ar-SA" sz="1800">
                          <a:solidFill>
                            <a:srgbClr val="FF7995"/>
                          </a:solidFill>
                        </a:rPr>
                        <a:t>)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ar-SA" sz="1800">
                          <a:solidFill>
                            <a:schemeClr val="dk1"/>
                          </a:solidFill>
                        </a:rPr>
                        <a:t>صنفي البرامج التالية ؟</a:t>
                      </a:r>
                      <a:endParaRPr/>
                    </a:p>
                  </a:txBody>
                  <a:tcPr marT="45700" marB="45700" marR="91450" marL="91450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00" marB="45700" marR="91450" marL="91450"/>
                </a:tc>
                <a:tc hMerge="1"/>
              </a:tr>
            </a:tbl>
          </a:graphicData>
        </a:graphic>
      </p:graphicFrame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2943" y="3931961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3969" y="4018826"/>
            <a:ext cx="7429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5642" y="4044179"/>
            <a:ext cx="599803" cy="57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24911" y="4048385"/>
            <a:ext cx="692739" cy="57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3363" y="4018826"/>
            <a:ext cx="688249" cy="64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72086" y="3955591"/>
            <a:ext cx="6762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09645" y="5599338"/>
            <a:ext cx="6858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46919" y="5678717"/>
            <a:ext cx="7048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78087" y="5902040"/>
            <a:ext cx="15335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72086" y="5782573"/>
            <a:ext cx="1333500" cy="59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6343" y="5932713"/>
            <a:ext cx="15240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0891" y="957670"/>
            <a:ext cx="10831851" cy="575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462" y="953589"/>
            <a:ext cx="8601075" cy="522514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3735977" y="5643154"/>
            <a:ext cx="5447212" cy="5355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من هي التي تتفاعل بشكل مباشر مع المكونات المادية ؟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 b="8601" l="0" r="0" t="-357"/>
          <a:stretch/>
        </p:blipFill>
        <p:spPr>
          <a:xfrm>
            <a:off x="1458006" y="4976949"/>
            <a:ext cx="2834640" cy="161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2021-09-09T07:39:31Z</dcterms:created>
  <dc:creator>asus</dc:creator>
</cp:coreProperties>
</file>