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Pangolin"/>
      <p:regular r:id="rId36"/>
    </p:embeddedFont>
    <p:embeddedFont>
      <p:font typeface="Montserrat"/>
      <p:regular r:id="rId37"/>
      <p:bold r:id="rId38"/>
      <p:italic r:id="rId39"/>
      <p:boldItalic r:id="rId40"/>
    </p:embeddedFont>
    <p:embeddedFont>
      <p:font typeface="Century Gothic"/>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57EBFC6-2955-493D-8059-6EC49609C039}">
  <a:tblStyle styleId="{957EBFC6-2955-493D-8059-6EC49609C039}"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F1EF"/>
          </a:solidFill>
        </a:fill>
      </a:tcStyle>
    </a:wholeTbl>
    <a:band1H>
      <a:tcTxStyle/>
      <a:tcStyle>
        <a:fill>
          <a:solidFill>
            <a:srgbClr val="CAE1DE"/>
          </a:solidFill>
        </a:fill>
      </a:tcStyle>
    </a:band1H>
    <a:band2H>
      <a:tcTxStyle/>
    </a:band2H>
    <a:band1V>
      <a:tcTxStyle/>
      <a:tcStyle>
        <a:fill>
          <a:solidFill>
            <a:srgbClr val="CAE1DE"/>
          </a:solidFill>
        </a:fill>
      </a:tcStyle>
    </a:band1V>
    <a:band2V>
      <a:tcTxStyle/>
    </a:band2V>
    <a:lastCol>
      <a:tcTxStyle b="on" i="off">
        <a:font>
          <a:latin typeface="Arial"/>
          <a:ea typeface="Arial"/>
          <a:cs typeface="Arial"/>
        </a:font>
        <a:schemeClr val="lt1"/>
      </a:tcTxStyle>
      <a:tcStyle>
        <a:fill>
          <a:solidFill>
            <a:schemeClr val="accent2"/>
          </a:solidFill>
        </a:fill>
      </a:tcStyle>
    </a:lastCol>
    <a:firstCol>
      <a:tcTxStyle b="on" i="off">
        <a:font>
          <a:latin typeface="Arial"/>
          <a:ea typeface="Arial"/>
          <a:cs typeface="Arial"/>
        </a:font>
        <a:schemeClr val="lt1"/>
      </a:tcTxStyle>
      <a:tcStyle>
        <a:fill>
          <a:solidFill>
            <a:schemeClr val="accent2"/>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 styleId="{8694F6D2-7F05-47EA-9855-46298E98B208}"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FAF9"/>
          </a:solidFill>
        </a:fill>
      </a:tcStyle>
    </a:wholeTbl>
    <a:band1H>
      <a:tcTxStyle/>
      <a:tcStyle>
        <a:fill>
          <a:solidFill>
            <a:srgbClr val="CAF4F2"/>
          </a:solidFill>
        </a:fill>
      </a:tcStyle>
    </a:band1H>
    <a:band2H>
      <a:tcTxStyle/>
    </a:band2H>
    <a:band1V>
      <a:tcTxStyle/>
      <a:tcStyle>
        <a:fill>
          <a:solidFill>
            <a:srgbClr val="CAF4F2"/>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tserrat-boldItalic.fntdata"/><Relationship Id="rId20" Type="http://schemas.openxmlformats.org/officeDocument/2006/relationships/slide" Target="slides/slide15.xml"/><Relationship Id="rId42" Type="http://schemas.openxmlformats.org/officeDocument/2006/relationships/font" Target="fonts/CenturyGothic-bold.fntdata"/><Relationship Id="rId41" Type="http://schemas.openxmlformats.org/officeDocument/2006/relationships/font" Target="fonts/CenturyGothic-regular.fntdata"/><Relationship Id="rId22" Type="http://schemas.openxmlformats.org/officeDocument/2006/relationships/slide" Target="slides/slide17.xml"/><Relationship Id="rId44" Type="http://schemas.openxmlformats.org/officeDocument/2006/relationships/font" Target="fonts/CenturyGothic-boldItalic.fntdata"/><Relationship Id="rId21" Type="http://schemas.openxmlformats.org/officeDocument/2006/relationships/slide" Target="slides/slide16.xml"/><Relationship Id="rId43" Type="http://schemas.openxmlformats.org/officeDocument/2006/relationships/font" Target="fonts/CenturyGothic-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Montserrat-regular.fntdata"/><Relationship Id="rId14" Type="http://schemas.openxmlformats.org/officeDocument/2006/relationships/slide" Target="slides/slide9.xml"/><Relationship Id="rId36" Type="http://schemas.openxmlformats.org/officeDocument/2006/relationships/font" Target="fonts/Pangolin-regular.fntdata"/><Relationship Id="rId17" Type="http://schemas.openxmlformats.org/officeDocument/2006/relationships/slide" Target="slides/slide12.xml"/><Relationship Id="rId39" Type="http://schemas.openxmlformats.org/officeDocument/2006/relationships/font" Target="fonts/Montserrat-italic.fntdata"/><Relationship Id="rId16" Type="http://schemas.openxmlformats.org/officeDocument/2006/relationships/slide" Target="slides/slide11.xml"/><Relationship Id="rId38" Type="http://schemas.openxmlformats.org/officeDocument/2006/relationships/font" Target="fonts/Montserrat-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8787"/>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ar-S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ar-SA"/>
              <a:t>إعداد : أ-ندى الخضيري</a:t>
            </a:r>
            <a:endParaRPr/>
          </a:p>
        </p:txBody>
      </p:sp>
      <p:sp>
        <p:nvSpPr>
          <p:cNvPr id="92" name="Google Shape;92;p1: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ar-S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269" name="Google Shape;269;p12: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ar-S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ar-SA"/>
              <a:t>تصميم وإعداد : أ-حسام الثقفي</a:t>
            </a:r>
            <a:endParaRPr/>
          </a:p>
          <a:p>
            <a:pPr indent="0" lvl="0" marL="0" rtl="1" algn="r">
              <a:spcBef>
                <a:spcPts val="0"/>
              </a:spcBef>
              <a:spcAft>
                <a:spcPts val="0"/>
              </a:spcAft>
              <a:buNone/>
            </a:pPr>
            <a:r>
              <a:t/>
            </a:r>
            <a:endParaRPr/>
          </a:p>
        </p:txBody>
      </p:sp>
      <p:sp>
        <p:nvSpPr>
          <p:cNvPr id="363" name="Google Shape;363;p21: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ar-SA"/>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26" name="Google Shape;126;p3: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ar-SA"/>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474" name="Google Shape;474;p30: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ar-S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46" name="Google Shape;146;p4: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ar-S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فارغ" showMasterSp="0"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mc:AlternateContent>
    <mc:Choice Requires="p14">
      <p:transition spd="slow" p14:dur="2000">
        <p:fade thruBlk="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showMasterSp="0">
  <p:cSld name="3_Custom Layout">
    <p:spTree>
      <p:nvGrpSpPr>
        <p:cNvPr id="50" name="Shape 50"/>
        <p:cNvGrpSpPr/>
        <p:nvPr/>
      </p:nvGrpSpPr>
      <p:grpSpPr>
        <a:xfrm>
          <a:off x="0" y="0"/>
          <a:ext cx="0" cy="0"/>
          <a:chOff x="0" y="0"/>
          <a:chExt cx="0" cy="0"/>
        </a:xfrm>
      </p:grpSpPr>
      <p:sp>
        <p:nvSpPr>
          <p:cNvPr id="51" name="Google Shape;51;p11"/>
          <p:cNvSpPr/>
          <p:nvPr>
            <p:ph idx="2" type="pic"/>
          </p:nvPr>
        </p:nvSpPr>
        <p:spPr>
          <a:xfrm>
            <a:off x="-2351314" y="-3178630"/>
            <a:ext cx="8911772" cy="8911772"/>
          </a:xfrm>
          <a:prstGeom prst="rect">
            <a:avLst/>
          </a:prstGeom>
          <a:noFill/>
          <a:ln>
            <a:noFill/>
          </a:ln>
        </p:spPr>
      </p:sp>
    </p:spTree>
  </p:cSld>
  <p:clrMapOvr>
    <a:masterClrMapping/>
  </p:clrMapOvr>
  <mc:AlternateContent>
    <mc:Choice Requires="p14">
      <p:transition spd="slow" p14:dur="2000">
        <p:fade thruBlk="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showMasterSp="0">
  <p:cSld name="4_Custom Layout">
    <p:spTree>
      <p:nvGrpSpPr>
        <p:cNvPr id="52" name="Shape 52"/>
        <p:cNvGrpSpPr/>
        <p:nvPr/>
      </p:nvGrpSpPr>
      <p:grpSpPr>
        <a:xfrm>
          <a:off x="0" y="0"/>
          <a:ext cx="0" cy="0"/>
          <a:chOff x="0" y="0"/>
          <a:chExt cx="0" cy="0"/>
        </a:xfrm>
      </p:grpSpPr>
      <p:sp>
        <p:nvSpPr>
          <p:cNvPr id="53" name="Google Shape;53;p12"/>
          <p:cNvSpPr/>
          <p:nvPr>
            <p:ph idx="2" type="pic"/>
          </p:nvPr>
        </p:nvSpPr>
        <p:spPr>
          <a:xfrm>
            <a:off x="1113500" y="1194944"/>
            <a:ext cx="2713576" cy="5658714"/>
          </a:xfrm>
          <a:prstGeom prst="rect">
            <a:avLst/>
          </a:prstGeom>
          <a:noFill/>
          <a:ln>
            <a:noFill/>
          </a:ln>
        </p:spPr>
      </p:sp>
      <p:pic>
        <p:nvPicPr>
          <p:cNvPr descr="صورة تحتوي على خريطة&#10;&#10;تم إنشاء الوصف تلقائياً" id="54" name="Google Shape;54;p12"/>
          <p:cNvPicPr preferRelativeResize="0"/>
          <p:nvPr/>
        </p:nvPicPr>
        <p:blipFill rotWithShape="1">
          <a:blip r:embed="rId2">
            <a:alphaModFix/>
          </a:blip>
          <a:srcRect b="0" l="0" r="0" t="0"/>
          <a:stretch/>
        </p:blipFill>
        <p:spPr>
          <a:xfrm>
            <a:off x="10297632" y="4886893"/>
            <a:ext cx="1894368" cy="1966765"/>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showMasterSp="0">
  <p:cSld name="5_Custom Layout">
    <p:spTree>
      <p:nvGrpSpPr>
        <p:cNvPr id="55" name="Shape 55"/>
        <p:cNvGrpSpPr/>
        <p:nvPr/>
      </p:nvGrpSpPr>
      <p:grpSpPr>
        <a:xfrm>
          <a:off x="0" y="0"/>
          <a:ext cx="0" cy="0"/>
          <a:chOff x="0" y="0"/>
          <a:chExt cx="0" cy="0"/>
        </a:xfrm>
      </p:grpSpPr>
      <p:sp>
        <p:nvSpPr>
          <p:cNvPr id="56" name="Google Shape;56;p13"/>
          <p:cNvSpPr/>
          <p:nvPr>
            <p:ph idx="2" type="pic"/>
          </p:nvPr>
        </p:nvSpPr>
        <p:spPr>
          <a:xfrm>
            <a:off x="7092176" y="0"/>
            <a:ext cx="5099824" cy="6858000"/>
          </a:xfrm>
          <a:prstGeom prst="rect">
            <a:avLst/>
          </a:prstGeom>
          <a:noFill/>
          <a:ln>
            <a:noFill/>
          </a:ln>
        </p:spPr>
      </p:sp>
      <p:pic>
        <p:nvPicPr>
          <p:cNvPr descr="صورة تحتوي على خريطة&#10;&#10;تم إنشاء الوصف تلقائياً" id="57" name="Google Shape;57;p13"/>
          <p:cNvPicPr preferRelativeResize="0"/>
          <p:nvPr/>
        </p:nvPicPr>
        <p:blipFill rotWithShape="1">
          <a:blip r:embed="rId2">
            <a:alphaModFix/>
          </a:blip>
          <a:srcRect b="0" l="0" r="0" t="0"/>
          <a:stretch/>
        </p:blipFill>
        <p:spPr>
          <a:xfrm>
            <a:off x="10297632" y="4886893"/>
            <a:ext cx="1894368" cy="1966765"/>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showMasterSp="0">
  <p:cSld name="7_Custom Layout">
    <p:spTree>
      <p:nvGrpSpPr>
        <p:cNvPr id="58" name="Shape 58"/>
        <p:cNvGrpSpPr/>
        <p:nvPr/>
      </p:nvGrpSpPr>
      <p:grpSpPr>
        <a:xfrm>
          <a:off x="0" y="0"/>
          <a:ext cx="0" cy="0"/>
          <a:chOff x="0" y="0"/>
          <a:chExt cx="0" cy="0"/>
        </a:xfrm>
      </p:grpSpPr>
      <p:sp>
        <p:nvSpPr>
          <p:cNvPr id="59" name="Google Shape;59;p14"/>
          <p:cNvSpPr/>
          <p:nvPr>
            <p:ph idx="2" type="pic"/>
          </p:nvPr>
        </p:nvSpPr>
        <p:spPr>
          <a:xfrm>
            <a:off x="8516224" y="2742382"/>
            <a:ext cx="2129030" cy="2129030"/>
          </a:xfrm>
          <a:prstGeom prst="rect">
            <a:avLst/>
          </a:prstGeom>
          <a:noFill/>
          <a:ln>
            <a:noFill/>
          </a:ln>
        </p:spPr>
      </p:sp>
      <p:sp>
        <p:nvSpPr>
          <p:cNvPr id="60" name="Google Shape;60;p14"/>
          <p:cNvSpPr/>
          <p:nvPr>
            <p:ph idx="3" type="pic"/>
          </p:nvPr>
        </p:nvSpPr>
        <p:spPr>
          <a:xfrm>
            <a:off x="5031485" y="2742382"/>
            <a:ext cx="2129030" cy="2129030"/>
          </a:xfrm>
          <a:prstGeom prst="rect">
            <a:avLst/>
          </a:prstGeom>
          <a:noFill/>
          <a:ln>
            <a:noFill/>
          </a:ln>
        </p:spPr>
      </p:sp>
      <p:sp>
        <p:nvSpPr>
          <p:cNvPr id="61" name="Google Shape;61;p14"/>
          <p:cNvSpPr/>
          <p:nvPr>
            <p:ph idx="4" type="pic"/>
          </p:nvPr>
        </p:nvSpPr>
        <p:spPr>
          <a:xfrm>
            <a:off x="1546746" y="2742382"/>
            <a:ext cx="2129030" cy="2129030"/>
          </a:xfrm>
          <a:prstGeom prst="rect">
            <a:avLst/>
          </a:prstGeom>
          <a:noFill/>
          <a:ln>
            <a:noFill/>
          </a:ln>
        </p:spPr>
      </p:sp>
    </p:spTree>
  </p:cSld>
  <p:clrMapOvr>
    <a:masterClrMapping/>
  </p:clrMapOvr>
  <mc:AlternateContent>
    <mc:Choice Requires="p14">
      <p:transition spd="slow" p14:dur="2000">
        <p:fade thruBlk="1"/>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showMasterSp="0">
  <p:cSld name="9_Custom Layout">
    <p:spTree>
      <p:nvGrpSpPr>
        <p:cNvPr id="62" name="Shape 62"/>
        <p:cNvGrpSpPr/>
        <p:nvPr/>
      </p:nvGrpSpPr>
      <p:grpSpPr>
        <a:xfrm>
          <a:off x="0" y="0"/>
          <a:ext cx="0" cy="0"/>
          <a:chOff x="0" y="0"/>
          <a:chExt cx="0" cy="0"/>
        </a:xfrm>
      </p:grpSpPr>
      <p:sp>
        <p:nvSpPr>
          <p:cNvPr id="63" name="Google Shape;63;p15"/>
          <p:cNvSpPr/>
          <p:nvPr>
            <p:ph idx="2" type="pic"/>
          </p:nvPr>
        </p:nvSpPr>
        <p:spPr>
          <a:xfrm>
            <a:off x="4430486" y="1763486"/>
            <a:ext cx="3331028" cy="3331028"/>
          </a:xfrm>
          <a:prstGeom prst="rect">
            <a:avLst/>
          </a:prstGeom>
          <a:noFill/>
          <a:ln>
            <a:noFill/>
          </a:ln>
        </p:spPr>
      </p:sp>
      <p:pic>
        <p:nvPicPr>
          <p:cNvPr descr="صورة تحتوي على خريطة&#10;&#10;تم إنشاء الوصف تلقائياً" id="64" name="Google Shape;64;p15"/>
          <p:cNvPicPr preferRelativeResize="0"/>
          <p:nvPr/>
        </p:nvPicPr>
        <p:blipFill rotWithShape="1">
          <a:blip r:embed="rId2">
            <a:alphaModFix/>
          </a:blip>
          <a:srcRect b="0" l="0" r="0" t="0"/>
          <a:stretch/>
        </p:blipFill>
        <p:spPr>
          <a:xfrm>
            <a:off x="10297632" y="4886893"/>
            <a:ext cx="1894368" cy="1966765"/>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showMasterSp="0">
  <p:cSld name="8_Custom Layout">
    <p:spTree>
      <p:nvGrpSpPr>
        <p:cNvPr id="65" name="Shape 65"/>
        <p:cNvGrpSpPr/>
        <p:nvPr/>
      </p:nvGrpSpPr>
      <p:grpSpPr>
        <a:xfrm>
          <a:off x="0" y="0"/>
          <a:ext cx="0" cy="0"/>
          <a:chOff x="0" y="0"/>
          <a:chExt cx="0" cy="0"/>
        </a:xfrm>
      </p:grpSpPr>
      <p:sp>
        <p:nvSpPr>
          <p:cNvPr id="66" name="Google Shape;66;p16"/>
          <p:cNvSpPr/>
          <p:nvPr>
            <p:ph idx="2" type="pic"/>
          </p:nvPr>
        </p:nvSpPr>
        <p:spPr>
          <a:xfrm>
            <a:off x="882174" y="2423886"/>
            <a:ext cx="3570514" cy="3570514"/>
          </a:xfrm>
          <a:prstGeom prst="rect">
            <a:avLst/>
          </a:prstGeom>
          <a:noFill/>
          <a:ln>
            <a:noFill/>
          </a:ln>
        </p:spPr>
      </p:sp>
    </p:spTree>
  </p:cSld>
  <p:clrMapOvr>
    <a:masterClrMapping/>
  </p:clrMapOvr>
  <mc:AlternateContent>
    <mc:Choice Requires="p14">
      <p:transition spd="slow" p14:dur="2000">
        <p:fade thruBlk="1"/>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showMasterSp="0">
  <p:cSld name="10_Custom Layout">
    <p:spTree>
      <p:nvGrpSpPr>
        <p:cNvPr id="67" name="Shape 67"/>
        <p:cNvGrpSpPr/>
        <p:nvPr/>
      </p:nvGrpSpPr>
      <p:grpSpPr>
        <a:xfrm>
          <a:off x="0" y="0"/>
          <a:ext cx="0" cy="0"/>
          <a:chOff x="0" y="0"/>
          <a:chExt cx="0" cy="0"/>
        </a:xfrm>
      </p:grpSpPr>
      <p:sp>
        <p:nvSpPr>
          <p:cNvPr id="68" name="Google Shape;68;p17"/>
          <p:cNvSpPr/>
          <p:nvPr>
            <p:ph idx="2" type="pic"/>
          </p:nvPr>
        </p:nvSpPr>
        <p:spPr>
          <a:xfrm>
            <a:off x="-1712686" y="-1186544"/>
            <a:ext cx="6585858" cy="6585858"/>
          </a:xfrm>
          <a:prstGeom prst="rect">
            <a:avLst/>
          </a:prstGeom>
          <a:noFill/>
          <a:ln>
            <a:noFill/>
          </a:ln>
        </p:spPr>
      </p:sp>
    </p:spTree>
  </p:cSld>
  <p:clrMapOvr>
    <a:masterClrMapping/>
  </p:clrMapOvr>
  <mc:AlternateContent>
    <mc:Choice Requires="p14">
      <p:transition spd="slow" p14:dur="2000">
        <p:fade thruBlk="1"/>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showMasterSp="0">
  <p:cSld name="11_Custom Layout">
    <p:spTree>
      <p:nvGrpSpPr>
        <p:cNvPr id="69" name="Shape 69"/>
        <p:cNvGrpSpPr/>
        <p:nvPr/>
      </p:nvGrpSpPr>
      <p:grpSpPr>
        <a:xfrm>
          <a:off x="0" y="0"/>
          <a:ext cx="0" cy="0"/>
          <a:chOff x="0" y="0"/>
          <a:chExt cx="0" cy="0"/>
        </a:xfrm>
      </p:grpSpPr>
      <p:sp>
        <p:nvSpPr>
          <p:cNvPr id="70" name="Google Shape;70;p18"/>
          <p:cNvSpPr/>
          <p:nvPr>
            <p:ph idx="2" type="pic"/>
          </p:nvPr>
        </p:nvSpPr>
        <p:spPr>
          <a:xfrm>
            <a:off x="1261722" y="2192585"/>
            <a:ext cx="2147186" cy="2147186"/>
          </a:xfrm>
          <a:prstGeom prst="rect">
            <a:avLst/>
          </a:prstGeom>
          <a:noFill/>
          <a:ln>
            <a:noFill/>
          </a:ln>
        </p:spPr>
      </p:sp>
      <p:sp>
        <p:nvSpPr>
          <p:cNvPr id="71" name="Google Shape;71;p18"/>
          <p:cNvSpPr/>
          <p:nvPr>
            <p:ph idx="3" type="pic"/>
          </p:nvPr>
        </p:nvSpPr>
        <p:spPr>
          <a:xfrm>
            <a:off x="8782660" y="2192585"/>
            <a:ext cx="2147186" cy="2147186"/>
          </a:xfrm>
          <a:prstGeom prst="rect">
            <a:avLst/>
          </a:prstGeom>
          <a:noFill/>
          <a:ln>
            <a:noFill/>
          </a:ln>
        </p:spPr>
      </p:sp>
      <p:sp>
        <p:nvSpPr>
          <p:cNvPr id="72" name="Google Shape;72;p18"/>
          <p:cNvSpPr/>
          <p:nvPr>
            <p:ph idx="4" type="pic"/>
          </p:nvPr>
        </p:nvSpPr>
        <p:spPr>
          <a:xfrm>
            <a:off x="3768701" y="2192585"/>
            <a:ext cx="2147186" cy="2147186"/>
          </a:xfrm>
          <a:prstGeom prst="rect">
            <a:avLst/>
          </a:prstGeom>
          <a:noFill/>
          <a:ln>
            <a:noFill/>
          </a:ln>
        </p:spPr>
      </p:sp>
      <p:sp>
        <p:nvSpPr>
          <p:cNvPr id="73" name="Google Shape;73;p18"/>
          <p:cNvSpPr/>
          <p:nvPr>
            <p:ph idx="5" type="pic"/>
          </p:nvPr>
        </p:nvSpPr>
        <p:spPr>
          <a:xfrm>
            <a:off x="6275680" y="2192585"/>
            <a:ext cx="2147186" cy="2147186"/>
          </a:xfrm>
          <a:prstGeom prst="rect">
            <a:avLst/>
          </a:prstGeom>
          <a:noFill/>
          <a:ln>
            <a:noFill/>
          </a:ln>
        </p:spPr>
      </p:sp>
    </p:spTree>
  </p:cSld>
  <p:clrMapOvr>
    <a:masterClrMapping/>
  </p:clrMapOvr>
  <mc:AlternateContent>
    <mc:Choice Requires="p14">
      <p:transition spd="slow" p14:dur="2000">
        <p:fade thruBlk="1"/>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showMasterSp="0">
  <p:cSld name="12_Custom Layout">
    <p:spTree>
      <p:nvGrpSpPr>
        <p:cNvPr id="74" name="Shape 74"/>
        <p:cNvGrpSpPr/>
        <p:nvPr/>
      </p:nvGrpSpPr>
      <p:grpSpPr>
        <a:xfrm>
          <a:off x="0" y="0"/>
          <a:ext cx="0" cy="0"/>
          <a:chOff x="0" y="0"/>
          <a:chExt cx="0" cy="0"/>
        </a:xfrm>
      </p:grpSpPr>
      <p:sp>
        <p:nvSpPr>
          <p:cNvPr id="75" name="Google Shape;75;p19"/>
          <p:cNvSpPr/>
          <p:nvPr>
            <p:ph idx="2" type="pic"/>
          </p:nvPr>
        </p:nvSpPr>
        <p:spPr>
          <a:xfrm>
            <a:off x="6294135" y="2973258"/>
            <a:ext cx="3276201" cy="2048883"/>
          </a:xfrm>
          <a:prstGeom prst="rect">
            <a:avLst/>
          </a:prstGeom>
          <a:noFill/>
          <a:ln>
            <a:noFill/>
          </a:ln>
        </p:spPr>
      </p:sp>
      <p:sp>
        <p:nvSpPr>
          <p:cNvPr id="76" name="Google Shape;76;p19"/>
          <p:cNvSpPr/>
          <p:nvPr>
            <p:ph idx="3" type="pic"/>
          </p:nvPr>
        </p:nvSpPr>
        <p:spPr>
          <a:xfrm>
            <a:off x="3700568" y="1789912"/>
            <a:ext cx="4049399" cy="2307807"/>
          </a:xfrm>
          <a:prstGeom prst="rect">
            <a:avLst/>
          </a:prstGeom>
          <a:noFill/>
          <a:ln>
            <a:noFill/>
          </a:ln>
        </p:spPr>
      </p:sp>
      <p:sp>
        <p:nvSpPr>
          <p:cNvPr id="77" name="Google Shape;77;p19"/>
          <p:cNvSpPr/>
          <p:nvPr>
            <p:ph idx="4" type="pic"/>
          </p:nvPr>
        </p:nvSpPr>
        <p:spPr>
          <a:xfrm>
            <a:off x="2902795" y="2904459"/>
            <a:ext cx="1611406" cy="2171387"/>
          </a:xfrm>
          <a:prstGeom prst="rect">
            <a:avLst/>
          </a:prstGeom>
          <a:noFill/>
          <a:ln>
            <a:noFill/>
          </a:ln>
        </p:spPr>
      </p:sp>
    </p:spTree>
  </p:cSld>
  <p:clrMapOvr>
    <a:masterClrMapping/>
  </p:clrMapOvr>
  <mc:AlternateContent>
    <mc:Choice Requires="p14">
      <p:transition spd="slow" p14:dur="2000">
        <p:fade thruBlk="1"/>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showMasterSp="0">
  <p:cSld name="13_Custom Layout">
    <p:spTree>
      <p:nvGrpSpPr>
        <p:cNvPr id="78" name="Shape 78"/>
        <p:cNvGrpSpPr/>
        <p:nvPr/>
      </p:nvGrpSpPr>
      <p:grpSpPr>
        <a:xfrm>
          <a:off x="0" y="0"/>
          <a:ext cx="0" cy="0"/>
          <a:chOff x="0" y="0"/>
          <a:chExt cx="0" cy="0"/>
        </a:xfrm>
      </p:grpSpPr>
      <p:sp>
        <p:nvSpPr>
          <p:cNvPr id="79" name="Google Shape;79;p20"/>
          <p:cNvSpPr/>
          <p:nvPr>
            <p:ph idx="2" type="pic"/>
          </p:nvPr>
        </p:nvSpPr>
        <p:spPr>
          <a:xfrm>
            <a:off x="2475308" y="2016898"/>
            <a:ext cx="1879141" cy="3929109"/>
          </a:xfrm>
          <a:prstGeom prst="roundRect">
            <a:avLst>
              <a:gd fmla="val 16667" name="adj"/>
            </a:avLst>
          </a:prstGeom>
          <a:noFill/>
          <a:ln>
            <a:noFill/>
          </a:ln>
        </p:spPr>
      </p:sp>
    </p:spTree>
  </p:cSld>
  <p:clrMapOvr>
    <a:masterClrMapping/>
  </p:clrMapOvr>
  <mc:AlternateContent>
    <mc:Choice Requires="p14">
      <p:transition spd="slow" p14:dur="2000">
        <p:fade thruBlk="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يحة عنوان" showMasterSp="0"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mc:AlternateContent>
    <mc:Choice Requires="p14">
      <p:transition spd="slow" p14:dur="2000">
        <p:fade thruBlk="1"/>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showMasterSp="0">
  <p:cSld name="14_Custom Layout">
    <p:spTree>
      <p:nvGrpSpPr>
        <p:cNvPr id="80" name="Shape 80"/>
        <p:cNvGrpSpPr/>
        <p:nvPr/>
      </p:nvGrpSpPr>
      <p:grpSpPr>
        <a:xfrm>
          <a:off x="0" y="0"/>
          <a:ext cx="0" cy="0"/>
          <a:chOff x="0" y="0"/>
          <a:chExt cx="0" cy="0"/>
        </a:xfrm>
      </p:grpSpPr>
      <p:sp>
        <p:nvSpPr>
          <p:cNvPr id="81" name="Google Shape;81;p21"/>
          <p:cNvSpPr/>
          <p:nvPr>
            <p:ph idx="2" type="pic"/>
          </p:nvPr>
        </p:nvSpPr>
        <p:spPr>
          <a:xfrm>
            <a:off x="7601061" y="1740993"/>
            <a:ext cx="2931209" cy="3456185"/>
          </a:xfrm>
          <a:prstGeom prst="roundRect">
            <a:avLst>
              <a:gd fmla="val 16667" name="adj"/>
            </a:avLst>
          </a:prstGeom>
          <a:noFill/>
          <a:ln>
            <a:noFill/>
          </a:ln>
        </p:spPr>
      </p:sp>
    </p:spTree>
  </p:cSld>
  <p:clrMapOvr>
    <a:masterClrMapping/>
  </p:clrMapOvr>
  <mc:AlternateContent>
    <mc:Choice Requires="p14">
      <p:transition spd="slow" p14:dur="2000">
        <p:fade thruBlk="1"/>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showMasterSp="0">
  <p:cSld name="15_Custom Layout">
    <p:spTree>
      <p:nvGrpSpPr>
        <p:cNvPr id="82" name="Shape 82"/>
        <p:cNvGrpSpPr/>
        <p:nvPr/>
      </p:nvGrpSpPr>
      <p:grpSpPr>
        <a:xfrm>
          <a:off x="0" y="0"/>
          <a:ext cx="0" cy="0"/>
          <a:chOff x="0" y="0"/>
          <a:chExt cx="0" cy="0"/>
        </a:xfrm>
      </p:grpSpPr>
      <p:sp>
        <p:nvSpPr>
          <p:cNvPr id="83" name="Google Shape;83;p22"/>
          <p:cNvSpPr/>
          <p:nvPr>
            <p:ph idx="2" type="pic"/>
          </p:nvPr>
        </p:nvSpPr>
        <p:spPr>
          <a:xfrm>
            <a:off x="1980780" y="1173248"/>
            <a:ext cx="2772560" cy="3548876"/>
          </a:xfrm>
          <a:prstGeom prst="rect">
            <a:avLst/>
          </a:prstGeom>
          <a:noFill/>
          <a:ln>
            <a:noFill/>
          </a:ln>
        </p:spPr>
      </p:sp>
    </p:spTree>
  </p:cSld>
  <p:clrMapOvr>
    <a:masterClrMapping/>
  </p:clrMapOvr>
  <mc:AlternateContent>
    <mc:Choice Requires="p14">
      <p:transition spd="slow" p14:dur="2000">
        <p:fade thruBlk="1"/>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 6" showMasterSp="0">
  <p:cSld name="1_Image 6">
    <p:spTree>
      <p:nvGrpSpPr>
        <p:cNvPr id="84" name="Shape 84"/>
        <p:cNvGrpSpPr/>
        <p:nvPr/>
      </p:nvGrpSpPr>
      <p:grpSpPr>
        <a:xfrm>
          <a:off x="0" y="0"/>
          <a:ext cx="0" cy="0"/>
          <a:chOff x="0" y="0"/>
          <a:chExt cx="0" cy="0"/>
        </a:xfrm>
      </p:grpSpPr>
      <p:pic>
        <p:nvPicPr>
          <p:cNvPr id="85" name="Google Shape;85;p23"/>
          <p:cNvPicPr preferRelativeResize="0"/>
          <p:nvPr/>
        </p:nvPicPr>
        <p:blipFill rotWithShape="1">
          <a:blip r:embed="rId2">
            <a:alphaModFix amt="20000"/>
          </a:blip>
          <a:srcRect b="0" l="0" r="0" t="0"/>
          <a:stretch/>
        </p:blipFill>
        <p:spPr>
          <a:xfrm>
            <a:off x="-327401" y="882650"/>
            <a:ext cx="5981700" cy="6210300"/>
          </a:xfrm>
          <a:prstGeom prst="rect">
            <a:avLst/>
          </a:prstGeom>
          <a:noFill/>
          <a:ln>
            <a:noFill/>
          </a:ln>
        </p:spPr>
      </p:pic>
      <p:grpSp>
        <p:nvGrpSpPr>
          <p:cNvPr id="86" name="Google Shape;86;p23"/>
          <p:cNvGrpSpPr/>
          <p:nvPr/>
        </p:nvGrpSpPr>
        <p:grpSpPr>
          <a:xfrm rot="-5400000">
            <a:off x="5613688" y="-5289839"/>
            <a:ext cx="964623" cy="12192000"/>
            <a:chOff x="12700" y="0"/>
            <a:chExt cx="546100" cy="6858000"/>
          </a:xfrm>
        </p:grpSpPr>
        <p:sp>
          <p:nvSpPr>
            <p:cNvPr id="87" name="Google Shape;87;p23"/>
            <p:cNvSpPr/>
            <p:nvPr/>
          </p:nvSpPr>
          <p:spPr>
            <a:xfrm>
              <a:off x="12700" y="0"/>
              <a:ext cx="546100" cy="2705100"/>
            </a:xfrm>
            <a:prstGeom prst="rect">
              <a:avLst/>
            </a:prstGeom>
            <a:gradFill>
              <a:gsLst>
                <a:gs pos="0">
                  <a:srgbClr val="00E3DE">
                    <a:alpha val="47843"/>
                  </a:srgbClr>
                </a:gs>
                <a:gs pos="5000">
                  <a:srgbClr val="00E3DE">
                    <a:alpha val="47843"/>
                  </a:srgbClr>
                </a:gs>
                <a:gs pos="100000">
                  <a:schemeClr val="accent3"/>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 name="Google Shape;88;p23"/>
            <p:cNvSpPr/>
            <p:nvPr/>
          </p:nvSpPr>
          <p:spPr>
            <a:xfrm>
              <a:off x="12700" y="2705100"/>
              <a:ext cx="546100" cy="41529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mc:AlternateContent>
    <mc:Choice Requires="p14">
      <p:transition spd="slow" p14:dur="2000">
        <p:fade thruBlk="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6" showMasterSp="0">
  <p:cSld name="Image 6">
    <p:spTree>
      <p:nvGrpSpPr>
        <p:cNvPr id="25" name="Shape 25"/>
        <p:cNvGrpSpPr/>
        <p:nvPr/>
      </p:nvGrpSpPr>
      <p:grpSpPr>
        <a:xfrm>
          <a:off x="0" y="0"/>
          <a:ext cx="0" cy="0"/>
          <a:chOff x="0" y="0"/>
          <a:chExt cx="0" cy="0"/>
        </a:xfrm>
      </p:grpSpPr>
      <p:pic>
        <p:nvPicPr>
          <p:cNvPr id="26" name="Google Shape;26;p4"/>
          <p:cNvPicPr preferRelativeResize="0"/>
          <p:nvPr/>
        </p:nvPicPr>
        <p:blipFill rotWithShape="1">
          <a:blip r:embed="rId2">
            <a:alphaModFix amt="20000"/>
          </a:blip>
          <a:srcRect b="0" l="0" r="0" t="0"/>
          <a:stretch/>
        </p:blipFill>
        <p:spPr>
          <a:xfrm>
            <a:off x="-327401" y="882650"/>
            <a:ext cx="5981700" cy="6210300"/>
          </a:xfrm>
          <a:prstGeom prst="rect">
            <a:avLst/>
          </a:prstGeom>
          <a:noFill/>
          <a:ln>
            <a:noFill/>
          </a:ln>
        </p:spPr>
      </p:pic>
      <p:grpSp>
        <p:nvGrpSpPr>
          <p:cNvPr id="27" name="Google Shape;27;p4"/>
          <p:cNvGrpSpPr/>
          <p:nvPr/>
        </p:nvGrpSpPr>
        <p:grpSpPr>
          <a:xfrm rot="-5400000">
            <a:off x="5930900" y="-5607050"/>
            <a:ext cx="330200" cy="12192000"/>
            <a:chOff x="12700" y="0"/>
            <a:chExt cx="546100" cy="6858000"/>
          </a:xfrm>
        </p:grpSpPr>
        <p:sp>
          <p:nvSpPr>
            <p:cNvPr id="28" name="Google Shape;28;p4"/>
            <p:cNvSpPr/>
            <p:nvPr/>
          </p:nvSpPr>
          <p:spPr>
            <a:xfrm>
              <a:off x="12700" y="0"/>
              <a:ext cx="546100" cy="2705100"/>
            </a:xfrm>
            <a:prstGeom prst="rect">
              <a:avLst/>
            </a:prstGeom>
            <a:gradFill>
              <a:gsLst>
                <a:gs pos="0">
                  <a:srgbClr val="00E3DE">
                    <a:alpha val="47843"/>
                  </a:srgbClr>
                </a:gs>
                <a:gs pos="5000">
                  <a:srgbClr val="00E3DE">
                    <a:alpha val="47843"/>
                  </a:srgbClr>
                </a:gs>
                <a:gs pos="100000">
                  <a:schemeClr val="accent3"/>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 name="Google Shape;29;p4"/>
            <p:cNvSpPr/>
            <p:nvPr/>
          </p:nvSpPr>
          <p:spPr>
            <a:xfrm>
              <a:off x="12700" y="2705100"/>
              <a:ext cx="546100" cy="41529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mc:AlternateContent>
    <mc:Choice Requires="p14">
      <p:transition spd="slow" p14:dur="2000">
        <p:fade thruBlk="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obj">
  <p:cSld name="OBJECT">
    <p:spTree>
      <p:nvGrpSpPr>
        <p:cNvPr id="30" name="Shape 30"/>
        <p:cNvGrpSpPr/>
        <p:nvPr/>
      </p:nvGrpSpPr>
      <p:grpSpPr>
        <a:xfrm>
          <a:off x="0" y="0"/>
          <a:ext cx="0" cy="0"/>
          <a:chOff x="0" y="0"/>
          <a:chExt cx="0" cy="0"/>
        </a:xfrm>
      </p:grpSpPr>
      <p:sp>
        <p:nvSpPr>
          <p:cNvPr id="31" name="Google Shape;31;p5"/>
          <p:cNvSpPr txBox="1"/>
          <p:nvPr>
            <p:ph idx="11" type="ftr"/>
          </p:nvPr>
        </p:nvSpPr>
        <p:spPr>
          <a:xfrm>
            <a:off x="4038600" y="6356350"/>
            <a:ext cx="4114800" cy="36512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0" type="dt"/>
          </p:nvPr>
        </p:nvSpPr>
        <p:spPr>
          <a:xfrm>
            <a:off x="838200" y="6356350"/>
            <a:ext cx="2743200" cy="36512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8610600" y="6356350"/>
            <a:ext cx="2743200"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SA"/>
              <a:t>‹#›</a:t>
            </a:fld>
            <a:endParaRPr sz="1200">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ومحتوى">
  <p:cSld name="عنوان ومحتوى">
    <p:spTree>
      <p:nvGrpSpPr>
        <p:cNvPr id="34" name="Shape 34"/>
        <p:cNvGrpSpPr/>
        <p:nvPr/>
      </p:nvGrpSpPr>
      <p:grpSpPr>
        <a:xfrm>
          <a:off x="0" y="0"/>
          <a:ext cx="0" cy="0"/>
          <a:chOff x="0" y="0"/>
          <a:chExt cx="0" cy="0"/>
        </a:xfrm>
      </p:grpSpPr>
      <p:sp>
        <p:nvSpPr>
          <p:cNvPr id="35" name="Google Shape;35;p6"/>
          <p:cNvSpPr/>
          <p:nvPr/>
        </p:nvSpPr>
        <p:spPr>
          <a:xfrm>
            <a:off x="10703984" y="5805488"/>
            <a:ext cx="1488016" cy="1052512"/>
          </a:xfrm>
          <a:prstGeom prst="triangle">
            <a:avLst>
              <a:gd fmla="val 100000" name="adj"/>
            </a:avLst>
          </a:prstGeom>
          <a:solidFill>
            <a:srgbClr val="A9EAB8"/>
          </a:solidFill>
          <a:ln cap="flat" cmpd="sng" w="12700">
            <a:solidFill>
              <a:srgbClr val="00A5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 name="Google Shape;36;p6"/>
          <p:cNvSpPr/>
          <p:nvPr/>
        </p:nvSpPr>
        <p:spPr>
          <a:xfrm rot="10800000">
            <a:off x="1" y="1"/>
            <a:ext cx="1488017" cy="1052513"/>
          </a:xfrm>
          <a:prstGeom prst="triangle">
            <a:avLst>
              <a:gd fmla="val 100000" name="adj"/>
            </a:avLst>
          </a:prstGeom>
          <a:solidFill>
            <a:srgbClr val="A9EAB8"/>
          </a:solidFill>
          <a:ln cap="flat" cmpd="sng" w="12700">
            <a:solidFill>
              <a:srgbClr val="00A5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 name="Google Shape;37;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showMasterSp="0">
  <p:cSld name="6_Custom Layout">
    <p:spTree>
      <p:nvGrpSpPr>
        <p:cNvPr id="42" name="Shape 42"/>
        <p:cNvGrpSpPr/>
        <p:nvPr/>
      </p:nvGrpSpPr>
      <p:grpSpPr>
        <a:xfrm>
          <a:off x="0" y="0"/>
          <a:ext cx="0" cy="0"/>
          <a:chOff x="0" y="0"/>
          <a:chExt cx="0" cy="0"/>
        </a:xfrm>
      </p:grpSpPr>
    </p:spTree>
  </p:cSld>
  <p:clrMapOvr>
    <a:masterClrMapping/>
  </p:clrMapOvr>
  <mc:AlternateContent>
    <mc:Choice Requires="p14">
      <p:transition spd="slow" p14:dur="2000">
        <p:fade thruBlk="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43" name="Shape 43"/>
        <p:cNvGrpSpPr/>
        <p:nvPr/>
      </p:nvGrpSpPr>
      <p:grpSpPr>
        <a:xfrm>
          <a:off x="0" y="0"/>
          <a:ext cx="0" cy="0"/>
          <a:chOff x="0" y="0"/>
          <a:chExt cx="0" cy="0"/>
        </a:xfrm>
      </p:grpSpPr>
      <p:pic>
        <p:nvPicPr>
          <p:cNvPr descr="صورة تحتوي على خريطة&#10;&#10;تم إنشاء الوصف تلقائياً" id="44" name="Google Shape;44;p8"/>
          <p:cNvPicPr preferRelativeResize="0"/>
          <p:nvPr/>
        </p:nvPicPr>
        <p:blipFill rotWithShape="1">
          <a:blip r:embed="rId2">
            <a:alphaModFix amt="50000"/>
          </a:blip>
          <a:srcRect b="0" l="0" r="0" t="0"/>
          <a:stretch/>
        </p:blipFill>
        <p:spPr>
          <a:xfrm flipH="1">
            <a:off x="0" y="3751416"/>
            <a:ext cx="3050900" cy="3167495"/>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showMasterSp="0">
  <p:cSld name="1_Custom Layout">
    <p:spTree>
      <p:nvGrpSpPr>
        <p:cNvPr id="45" name="Shape 45"/>
        <p:cNvGrpSpPr/>
        <p:nvPr/>
      </p:nvGrpSpPr>
      <p:grpSpPr>
        <a:xfrm>
          <a:off x="0" y="0"/>
          <a:ext cx="0" cy="0"/>
          <a:chOff x="0" y="0"/>
          <a:chExt cx="0" cy="0"/>
        </a:xfrm>
      </p:grpSpPr>
      <p:sp>
        <p:nvSpPr>
          <p:cNvPr id="46" name="Google Shape;46;p9"/>
          <p:cNvSpPr/>
          <p:nvPr>
            <p:ph idx="2" type="pic"/>
          </p:nvPr>
        </p:nvSpPr>
        <p:spPr>
          <a:xfrm>
            <a:off x="7301553" y="2197289"/>
            <a:ext cx="5677468" cy="5677468"/>
          </a:xfrm>
          <a:prstGeom prst="rect">
            <a:avLst/>
          </a:prstGeom>
          <a:noFill/>
          <a:ln>
            <a:noFill/>
          </a:ln>
        </p:spPr>
      </p:sp>
      <p:pic>
        <p:nvPicPr>
          <p:cNvPr descr="صورة تحتوي على خريطة&#10;&#10;تم إنشاء الوصف تلقائياً" id="47" name="Google Shape;47;p9"/>
          <p:cNvPicPr preferRelativeResize="0"/>
          <p:nvPr/>
        </p:nvPicPr>
        <p:blipFill rotWithShape="1">
          <a:blip r:embed="rId2">
            <a:alphaModFix amt="35000"/>
          </a:blip>
          <a:srcRect b="0" l="0" r="0" t="0"/>
          <a:stretch/>
        </p:blipFill>
        <p:spPr>
          <a:xfrm flipH="1">
            <a:off x="152400" y="3903816"/>
            <a:ext cx="3050900" cy="3167495"/>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showMasterSp="0">
  <p:cSld name="2_Custom Layout">
    <p:spTree>
      <p:nvGrpSpPr>
        <p:cNvPr id="48" name="Shape 48"/>
        <p:cNvGrpSpPr/>
        <p:nvPr/>
      </p:nvGrpSpPr>
      <p:grpSpPr>
        <a:xfrm>
          <a:off x="0" y="0"/>
          <a:ext cx="0" cy="0"/>
          <a:chOff x="0" y="0"/>
          <a:chExt cx="0" cy="0"/>
        </a:xfrm>
      </p:grpSpPr>
      <p:sp>
        <p:nvSpPr>
          <p:cNvPr id="49" name="Google Shape;49;p10"/>
          <p:cNvSpPr/>
          <p:nvPr>
            <p:ph idx="2" type="pic"/>
          </p:nvPr>
        </p:nvSpPr>
        <p:spPr>
          <a:xfrm>
            <a:off x="1150685" y="2122865"/>
            <a:ext cx="4133851" cy="2612270"/>
          </a:xfrm>
          <a:prstGeom prst="rect">
            <a:avLst/>
          </a:prstGeom>
          <a:noFill/>
          <a:ln>
            <a:noFill/>
          </a:ln>
        </p:spPr>
      </p:sp>
    </p:spTree>
  </p:cSld>
  <p:clrMapOvr>
    <a:masterClrMapping/>
  </p:clrMapOvr>
  <mc:AlternateContent>
    <mc:Choice Requires="p14">
      <p:transition spd="slow" p14:dur="2000">
        <p:fade thruBlk="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S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mc:AlternateContent>
    <mc:Choice Requires="p14">
      <p:transition spd="slow" p14:dur="2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8.png"/><Relationship Id="rId9" Type="http://schemas.openxmlformats.org/officeDocument/2006/relationships/image" Target="../media/image16.png"/><Relationship Id="rId5" Type="http://schemas.openxmlformats.org/officeDocument/2006/relationships/image" Target="../media/image20.jpg"/><Relationship Id="rId6" Type="http://schemas.openxmlformats.org/officeDocument/2006/relationships/image" Target="../media/image27.png"/><Relationship Id="rId7" Type="http://schemas.openxmlformats.org/officeDocument/2006/relationships/image" Target="../media/image18.jpg"/><Relationship Id="rId8" Type="http://schemas.openxmlformats.org/officeDocument/2006/relationships/hyperlink" Target="https://wordwall.net/resource/6165073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22.png"/><Relationship Id="rId5"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8.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8.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3" name="Shape 93"/>
        <p:cNvGrpSpPr/>
        <p:nvPr/>
      </p:nvGrpSpPr>
      <p:grpSpPr>
        <a:xfrm>
          <a:off x="0" y="0"/>
          <a:ext cx="0" cy="0"/>
          <a:chOff x="0" y="0"/>
          <a:chExt cx="0" cy="0"/>
        </a:xfrm>
      </p:grpSpPr>
      <p:pic>
        <p:nvPicPr>
          <p:cNvPr descr="PowerPoint templates" id="94" name="Google Shape;94;p24"/>
          <p:cNvPicPr preferRelativeResize="0"/>
          <p:nvPr/>
        </p:nvPicPr>
        <p:blipFill rotWithShape="1">
          <a:blip r:embed="rId3">
            <a:alphaModFix/>
          </a:blip>
          <a:srcRect b="0" l="35406" r="34096" t="0"/>
          <a:stretch/>
        </p:blipFill>
        <p:spPr>
          <a:xfrm>
            <a:off x="10230" y="0"/>
            <a:ext cx="5174402" cy="6858000"/>
          </a:xfrm>
          <a:prstGeom prst="rect">
            <a:avLst/>
          </a:prstGeom>
          <a:noFill/>
          <a:ln>
            <a:noFill/>
          </a:ln>
        </p:spPr>
      </p:pic>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95" name="Google Shape;95;p24"/>
          <p:cNvSpPr txBox="1"/>
          <p:nvPr/>
        </p:nvSpPr>
        <p:spPr>
          <a:xfrm>
            <a:off x="31451" y="2362374"/>
            <a:ext cx="2318263"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SA" sz="4800" u="none" cap="none" strike="noStrike">
                <a:solidFill>
                  <a:schemeClr val="lt1"/>
                </a:solidFill>
                <a:latin typeface="Montserrat"/>
                <a:ea typeface="Montserrat"/>
                <a:cs typeface="Montserrat"/>
                <a:sym typeface="Montserrat"/>
              </a:rPr>
              <a:t>محتويات </a:t>
            </a:r>
            <a:endParaRPr/>
          </a:p>
          <a:p>
            <a:pPr indent="0" lvl="0" marL="0" marR="0" rtl="0" algn="ctr">
              <a:spcBef>
                <a:spcPts val="0"/>
              </a:spcBef>
              <a:spcAft>
                <a:spcPts val="0"/>
              </a:spcAft>
              <a:buNone/>
            </a:pPr>
            <a:r>
              <a:rPr b="0" i="0" lang="ar-SA" sz="4800" u="none" cap="none" strike="noStrike">
                <a:solidFill>
                  <a:schemeClr val="lt1"/>
                </a:solidFill>
                <a:latin typeface="Montserrat"/>
                <a:ea typeface="Montserrat"/>
                <a:cs typeface="Montserrat"/>
                <a:sym typeface="Montserrat"/>
              </a:rPr>
              <a:t>المنهج</a:t>
            </a:r>
            <a:endParaRPr b="0" i="0" sz="4800" u="none" cap="none" strike="noStrike">
              <a:solidFill>
                <a:schemeClr val="lt1"/>
              </a:solidFill>
              <a:latin typeface="Montserrat"/>
              <a:ea typeface="Montserrat"/>
              <a:cs typeface="Montserrat"/>
              <a:sym typeface="Montserrat"/>
            </a:endParaRPr>
          </a:p>
        </p:txBody>
      </p:sp>
      <p:sp>
        <p:nvSpPr>
          <p:cNvPr id="96" name="Google Shape;96;p24"/>
          <p:cNvSpPr txBox="1"/>
          <p:nvPr/>
        </p:nvSpPr>
        <p:spPr>
          <a:xfrm>
            <a:off x="3753380" y="3390942"/>
            <a:ext cx="1819800" cy="987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Montserrat"/>
              <a:ea typeface="Montserrat"/>
              <a:cs typeface="Montserrat"/>
              <a:sym typeface="Montserrat"/>
            </a:endParaRPr>
          </a:p>
        </p:txBody>
      </p:sp>
      <p:sp>
        <p:nvSpPr>
          <p:cNvPr id="97" name="Google Shape;97;p24"/>
          <p:cNvSpPr/>
          <p:nvPr/>
        </p:nvSpPr>
        <p:spPr>
          <a:xfrm>
            <a:off x="4764549" y="4545874"/>
            <a:ext cx="7117337" cy="2238668"/>
          </a:xfrm>
          <a:prstGeom prst="roundRect">
            <a:avLst>
              <a:gd fmla="val 16667" name="adj"/>
            </a:avLst>
          </a:prstGeom>
          <a:noFill/>
          <a:ln cap="flat" cmpd="sng" w="12700">
            <a:solidFill>
              <a:srgbClr val="C39401"/>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grpSp>
        <p:nvGrpSpPr>
          <p:cNvPr id="98" name="Google Shape;98;p24"/>
          <p:cNvGrpSpPr/>
          <p:nvPr/>
        </p:nvGrpSpPr>
        <p:grpSpPr>
          <a:xfrm>
            <a:off x="4890557" y="483191"/>
            <a:ext cx="7022556" cy="6112609"/>
            <a:chOff x="4890557" y="368891"/>
            <a:chExt cx="7022556" cy="6112609"/>
          </a:xfrm>
        </p:grpSpPr>
        <p:grpSp>
          <p:nvGrpSpPr>
            <p:cNvPr id="99" name="Google Shape;99;p24"/>
            <p:cNvGrpSpPr/>
            <p:nvPr/>
          </p:nvGrpSpPr>
          <p:grpSpPr>
            <a:xfrm>
              <a:off x="4890557" y="425497"/>
              <a:ext cx="6169245" cy="1910007"/>
              <a:chOff x="1478715" y="491690"/>
              <a:chExt cx="6169245" cy="1910007"/>
            </a:xfrm>
          </p:grpSpPr>
          <p:sp>
            <p:nvSpPr>
              <p:cNvPr id="100" name="Google Shape;100;p24"/>
              <p:cNvSpPr txBox="1"/>
              <p:nvPr/>
            </p:nvSpPr>
            <p:spPr>
              <a:xfrm>
                <a:off x="4311790" y="491690"/>
                <a:ext cx="333617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ar-SA" sz="2800" u="none" cap="none" strike="noStrike">
                    <a:solidFill>
                      <a:srgbClr val="05A4B5"/>
                    </a:solidFill>
                    <a:latin typeface="Arial"/>
                    <a:ea typeface="Arial"/>
                    <a:cs typeface="Arial"/>
                    <a:sym typeface="Arial"/>
                  </a:rPr>
                  <a:t>أساسيات الذكاء الاصطناعي </a:t>
                </a:r>
                <a:endParaRPr b="0" i="0" sz="2800" u="none" cap="none" strike="noStrike">
                  <a:solidFill>
                    <a:srgbClr val="05A4B5"/>
                  </a:solidFill>
                  <a:latin typeface="Arial"/>
                  <a:ea typeface="Arial"/>
                  <a:cs typeface="Arial"/>
                  <a:sym typeface="Arial"/>
                </a:endParaRPr>
              </a:p>
            </p:txBody>
          </p:sp>
          <p:sp>
            <p:nvSpPr>
              <p:cNvPr id="101" name="Google Shape;101;p24"/>
              <p:cNvSpPr txBox="1"/>
              <p:nvPr/>
            </p:nvSpPr>
            <p:spPr>
              <a:xfrm>
                <a:off x="1478715" y="905903"/>
                <a:ext cx="6153296" cy="1495794"/>
              </a:xfrm>
              <a:prstGeom prst="rect">
                <a:avLst/>
              </a:prstGeom>
              <a:noFill/>
              <a:ln>
                <a:noFill/>
              </a:ln>
            </p:spPr>
            <p:txBody>
              <a:bodyPr anchorCtr="0" anchor="t" bIns="45700" lIns="91425" spcFirstLastPara="1" rIns="91425" wrap="square" tIns="45700">
                <a:spAutoFit/>
              </a:bodyPr>
              <a:lstStyle/>
              <a:p>
                <a:pPr indent="0" lvl="0" marL="0" marR="0" rtl="1" algn="just">
                  <a:lnSpc>
                    <a:spcPct val="114000"/>
                  </a:lnSpc>
                  <a:spcBef>
                    <a:spcPts val="0"/>
                  </a:spcBef>
                  <a:spcAft>
                    <a:spcPts val="0"/>
                  </a:spcAft>
                  <a:buNone/>
                </a:pPr>
                <a:r>
                  <a:rPr b="0" i="0" lang="ar-SA" sz="2000" u="none" cap="none" strike="noStrike">
                    <a:solidFill>
                      <a:schemeClr val="dk1"/>
                    </a:solidFill>
                    <a:latin typeface="Arial"/>
                    <a:ea typeface="Arial"/>
                    <a:cs typeface="Arial"/>
                    <a:sym typeface="Arial"/>
                  </a:rPr>
                  <a:t>سنتعرف في هذه الوحدة على تاريخ الذكاء الاصطناعي وتطبيقاته وسنتعلم ما هي هياكل البيانات المتقدمة مثل الطوابير والمكدسات والقوائم المترابطة والمخططات والأشجار الثنائية وكيفية استخدامها لإنشاء مشاريع الذكاء الاصطناعي </a:t>
                </a:r>
                <a:endParaRPr/>
              </a:p>
            </p:txBody>
          </p:sp>
        </p:grpSp>
        <p:grpSp>
          <p:nvGrpSpPr>
            <p:cNvPr id="102" name="Google Shape;102;p24"/>
            <p:cNvGrpSpPr/>
            <p:nvPr/>
          </p:nvGrpSpPr>
          <p:grpSpPr>
            <a:xfrm>
              <a:off x="4962525" y="2534033"/>
              <a:ext cx="6050101" cy="1916538"/>
              <a:chOff x="1481006" y="1023594"/>
              <a:chExt cx="6050101" cy="1916538"/>
            </a:xfrm>
          </p:grpSpPr>
          <p:sp>
            <p:nvSpPr>
              <p:cNvPr id="103" name="Google Shape;103;p24"/>
              <p:cNvSpPr txBox="1"/>
              <p:nvPr/>
            </p:nvSpPr>
            <p:spPr>
              <a:xfrm>
                <a:off x="4012194" y="1023594"/>
                <a:ext cx="351891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SA" sz="2800" u="none" cap="none" strike="noStrike">
                    <a:solidFill>
                      <a:srgbClr val="CB9B05"/>
                    </a:solidFill>
                    <a:latin typeface="Arial"/>
                    <a:ea typeface="Arial"/>
                    <a:cs typeface="Arial"/>
                    <a:sym typeface="Arial"/>
                  </a:rPr>
                  <a:t>خوارزميات الذكاء الاصطناعي</a:t>
                </a:r>
                <a:endParaRPr b="0" i="0" sz="2800" u="none" cap="none" strike="noStrike">
                  <a:solidFill>
                    <a:srgbClr val="CB9B05"/>
                  </a:solidFill>
                  <a:latin typeface="Arial"/>
                  <a:ea typeface="Arial"/>
                  <a:cs typeface="Arial"/>
                  <a:sym typeface="Arial"/>
                </a:endParaRPr>
              </a:p>
            </p:txBody>
          </p:sp>
          <p:sp>
            <p:nvSpPr>
              <p:cNvPr id="104" name="Google Shape;104;p24"/>
              <p:cNvSpPr txBox="1"/>
              <p:nvPr/>
            </p:nvSpPr>
            <p:spPr>
              <a:xfrm>
                <a:off x="1481006" y="1444338"/>
                <a:ext cx="6008553" cy="1495794"/>
              </a:xfrm>
              <a:prstGeom prst="rect">
                <a:avLst/>
              </a:prstGeom>
              <a:noFill/>
              <a:ln>
                <a:noFill/>
              </a:ln>
            </p:spPr>
            <p:txBody>
              <a:bodyPr anchorCtr="0" anchor="t" bIns="45700" lIns="91425" spcFirstLastPara="1" rIns="91425" wrap="square" tIns="45700">
                <a:spAutoFit/>
              </a:bodyPr>
              <a:lstStyle/>
              <a:p>
                <a:pPr indent="0" lvl="0" marL="0" marR="0" rtl="1" algn="just">
                  <a:lnSpc>
                    <a:spcPct val="114000"/>
                  </a:lnSpc>
                  <a:spcBef>
                    <a:spcPts val="0"/>
                  </a:spcBef>
                  <a:spcAft>
                    <a:spcPts val="0"/>
                  </a:spcAft>
                  <a:buNone/>
                </a:pPr>
                <a:r>
                  <a:rPr b="0" i="0" lang="ar-SA" sz="2000" u="none" cap="none" strike="noStrike">
                    <a:solidFill>
                      <a:schemeClr val="dk1"/>
                    </a:solidFill>
                    <a:latin typeface="Arial"/>
                    <a:ea typeface="Arial"/>
                    <a:cs typeface="Arial"/>
                    <a:sym typeface="Arial"/>
                  </a:rPr>
                  <a:t>سنتعرف في هذه الوحدة على بعض الخوارزميات الأساسية المستخدمة في الذكاء الاصطناعي وسنتعلم كيفية إنشاء نظام تشخيص طبي بسيط مستند الي القواعد بطرق برمجية متعددة ثم سنتعلم على خوارزميات البحث وطرق حل ألغاز المتاهة . </a:t>
                </a:r>
                <a:endParaRPr/>
              </a:p>
            </p:txBody>
          </p:sp>
        </p:grpSp>
        <p:grpSp>
          <p:nvGrpSpPr>
            <p:cNvPr id="105" name="Google Shape;105;p24"/>
            <p:cNvGrpSpPr/>
            <p:nvPr/>
          </p:nvGrpSpPr>
          <p:grpSpPr>
            <a:xfrm>
              <a:off x="4962525" y="4609705"/>
              <a:ext cx="6008553" cy="1871795"/>
              <a:chOff x="1394905" y="1523734"/>
              <a:chExt cx="6008553" cy="1871795"/>
            </a:xfrm>
          </p:grpSpPr>
          <p:sp>
            <p:nvSpPr>
              <p:cNvPr id="106" name="Google Shape;106;p24"/>
              <p:cNvSpPr txBox="1"/>
              <p:nvPr/>
            </p:nvSpPr>
            <p:spPr>
              <a:xfrm>
                <a:off x="4700474" y="1523734"/>
                <a:ext cx="270298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ar-SA" sz="2800" u="none" cap="none" strike="noStrike">
                    <a:solidFill>
                      <a:srgbClr val="E16008"/>
                    </a:solidFill>
                    <a:latin typeface="Arial"/>
                    <a:ea typeface="Arial"/>
                    <a:cs typeface="Arial"/>
                    <a:sym typeface="Arial"/>
                  </a:rPr>
                  <a:t>معالجة اللغة الطبيعية </a:t>
                </a:r>
                <a:endParaRPr b="0" i="0" sz="2800" u="none" cap="none" strike="noStrike">
                  <a:solidFill>
                    <a:srgbClr val="E16008"/>
                  </a:solidFill>
                  <a:latin typeface="Arial"/>
                  <a:ea typeface="Arial"/>
                  <a:cs typeface="Arial"/>
                  <a:sym typeface="Arial"/>
                </a:endParaRPr>
              </a:p>
            </p:txBody>
          </p:sp>
          <p:sp>
            <p:nvSpPr>
              <p:cNvPr id="107" name="Google Shape;107;p24"/>
              <p:cNvSpPr txBox="1"/>
              <p:nvPr/>
            </p:nvSpPr>
            <p:spPr>
              <a:xfrm>
                <a:off x="1394905" y="1899735"/>
                <a:ext cx="6008553" cy="1495794"/>
              </a:xfrm>
              <a:prstGeom prst="rect">
                <a:avLst/>
              </a:prstGeom>
              <a:noFill/>
              <a:ln>
                <a:noFill/>
              </a:ln>
            </p:spPr>
            <p:txBody>
              <a:bodyPr anchorCtr="0" anchor="t" bIns="45700" lIns="91425" spcFirstLastPara="1" rIns="91425" wrap="square" tIns="45700">
                <a:spAutoFit/>
              </a:bodyPr>
              <a:lstStyle/>
              <a:p>
                <a:pPr indent="0" lvl="0" marL="0" marR="0" rtl="1" algn="just">
                  <a:lnSpc>
                    <a:spcPct val="114000"/>
                  </a:lnSpc>
                  <a:spcBef>
                    <a:spcPts val="0"/>
                  </a:spcBef>
                  <a:spcAft>
                    <a:spcPts val="0"/>
                  </a:spcAft>
                  <a:buNone/>
                </a:pPr>
                <a:r>
                  <a:rPr b="0" i="0" lang="ar-SA" sz="2000" u="none" cap="none" strike="noStrike">
                    <a:solidFill>
                      <a:schemeClr val="dk1"/>
                    </a:solidFill>
                    <a:latin typeface="Arial"/>
                    <a:ea typeface="Arial"/>
                    <a:cs typeface="Arial"/>
                    <a:sym typeface="Arial"/>
                  </a:rPr>
                  <a:t>سنتعرف في هذه الوحدة على عملية تدريب شاملة لنموذج التعلم الموجه والتعلم غير الموجه لفهم المعنى الكامن في أجزاء النصوص. وسنتعلم على كيفية استخدام تعلم الآلة في دعم التطبيقات ذات الصلة بمعالجة اللغة الطبيعية.     </a:t>
                </a:r>
                <a:endParaRPr/>
              </a:p>
            </p:txBody>
          </p:sp>
        </p:grpSp>
        <p:sp>
          <p:nvSpPr>
            <p:cNvPr id="108" name="Google Shape;108;p24"/>
            <p:cNvSpPr/>
            <p:nvPr/>
          </p:nvSpPr>
          <p:spPr>
            <a:xfrm>
              <a:off x="11043853" y="368891"/>
              <a:ext cx="851221" cy="771045"/>
            </a:xfrm>
            <a:prstGeom prst="ellipse">
              <a:avLst/>
            </a:prstGeom>
            <a:solidFill>
              <a:srgbClr val="0099A9"/>
            </a:soli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Montserrat"/>
                <a:buNone/>
              </a:pPr>
              <a:r>
                <a:rPr b="0" i="0" lang="ar-SA" sz="2400" u="none" cap="none" strike="noStrike">
                  <a:solidFill>
                    <a:srgbClr val="FFFFFF"/>
                  </a:solidFill>
                  <a:latin typeface="Montserrat"/>
                  <a:ea typeface="Montserrat"/>
                  <a:cs typeface="Montserrat"/>
                  <a:sym typeface="Montserrat"/>
                </a:rPr>
                <a:t>1</a:t>
              </a:r>
              <a:endParaRPr b="0" i="0" sz="2400" u="none" cap="none" strike="noStrike">
                <a:solidFill>
                  <a:srgbClr val="FFFFFF"/>
                </a:solidFill>
                <a:latin typeface="Montserrat"/>
                <a:ea typeface="Montserrat"/>
                <a:cs typeface="Montserrat"/>
                <a:sym typeface="Montserrat"/>
              </a:endParaRPr>
            </a:p>
          </p:txBody>
        </p:sp>
        <p:sp>
          <p:nvSpPr>
            <p:cNvPr id="109" name="Google Shape;109;p24"/>
            <p:cNvSpPr/>
            <p:nvPr/>
          </p:nvSpPr>
          <p:spPr>
            <a:xfrm>
              <a:off x="11030665" y="2505597"/>
              <a:ext cx="851221" cy="771045"/>
            </a:xfrm>
            <a:prstGeom prst="ellipse">
              <a:avLst/>
            </a:prstGeom>
            <a:solidFill>
              <a:srgbClr val="BF9000"/>
            </a:soli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Montserrat"/>
                <a:buNone/>
              </a:pPr>
              <a:r>
                <a:rPr b="0" i="0" lang="ar-SA" sz="2400" u="none" cap="none" strike="noStrike">
                  <a:solidFill>
                    <a:srgbClr val="FFFFFF"/>
                  </a:solidFill>
                  <a:latin typeface="Montserrat"/>
                  <a:ea typeface="Montserrat"/>
                  <a:cs typeface="Montserrat"/>
                  <a:sym typeface="Montserrat"/>
                </a:rPr>
                <a:t>2</a:t>
              </a:r>
              <a:endParaRPr b="0" i="0" sz="2400" u="none" cap="none" strike="noStrike">
                <a:solidFill>
                  <a:srgbClr val="FFFFFF"/>
                </a:solidFill>
                <a:latin typeface="Montserrat"/>
                <a:ea typeface="Montserrat"/>
                <a:cs typeface="Montserrat"/>
                <a:sym typeface="Montserrat"/>
              </a:endParaRPr>
            </a:p>
          </p:txBody>
        </p:sp>
        <p:sp>
          <p:nvSpPr>
            <p:cNvPr id="110" name="Google Shape;110;p24"/>
            <p:cNvSpPr/>
            <p:nvPr/>
          </p:nvSpPr>
          <p:spPr>
            <a:xfrm>
              <a:off x="11061892" y="4639533"/>
              <a:ext cx="851221" cy="771045"/>
            </a:xfrm>
            <a:prstGeom prst="ellipse">
              <a:avLst/>
            </a:prstGeom>
            <a:solidFill>
              <a:srgbClr val="D45803"/>
            </a:soli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Montserrat"/>
                <a:buNone/>
              </a:pPr>
              <a:r>
                <a:rPr b="0" i="0" lang="ar-SA" sz="2400" u="none" cap="none" strike="noStrike">
                  <a:solidFill>
                    <a:srgbClr val="FFFFFF"/>
                  </a:solidFill>
                  <a:latin typeface="Montserrat"/>
                  <a:ea typeface="Montserrat"/>
                  <a:cs typeface="Montserrat"/>
                  <a:sym typeface="Montserrat"/>
                </a:rPr>
                <a:t>3</a:t>
              </a:r>
              <a:endParaRPr b="0" i="0" sz="2400" u="none" cap="none" strike="noStrike">
                <a:solidFill>
                  <a:srgbClr val="FFFFFF"/>
                </a:solidFill>
                <a:latin typeface="Montserrat"/>
                <a:ea typeface="Montserrat"/>
                <a:cs typeface="Montserrat"/>
                <a:sym typeface="Montserrat"/>
              </a:endParaRPr>
            </a:p>
          </p:txBody>
        </p:sp>
      </p:grpSp>
      <p:sp>
        <p:nvSpPr>
          <p:cNvPr id="111" name="Google Shape;111;p24"/>
          <p:cNvSpPr/>
          <p:nvPr/>
        </p:nvSpPr>
        <p:spPr>
          <a:xfrm>
            <a:off x="11012626" y="570477"/>
            <a:ext cx="1092505" cy="14465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ar-SA" sz="8800" u="none" cap="none" strike="noStrike">
                <a:solidFill>
                  <a:schemeClr val="dk1"/>
                </a:solidFill>
                <a:latin typeface="Arial"/>
                <a:ea typeface="Arial"/>
                <a:cs typeface="Arial"/>
                <a:sym typeface="Arial"/>
              </a:rPr>
              <a:t>✔</a:t>
            </a:r>
            <a:endParaRPr b="0" i="0" sz="8800" u="none" cap="none" strike="noStrike">
              <a:solidFill>
                <a:schemeClr val="dk1"/>
              </a:solidFill>
              <a:latin typeface="Arial"/>
              <a:ea typeface="Arial"/>
              <a:cs typeface="Arial"/>
              <a:sym typeface="Arial"/>
            </a:endParaRPr>
          </a:p>
        </p:txBody>
      </p:sp>
      <p:sp>
        <p:nvSpPr>
          <p:cNvPr id="112" name="Google Shape;112;p24"/>
          <p:cNvSpPr/>
          <p:nvPr/>
        </p:nvSpPr>
        <p:spPr>
          <a:xfrm>
            <a:off x="11000429" y="2453133"/>
            <a:ext cx="1092505" cy="14465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ar-SA" sz="8800" u="none" cap="none" strike="noStrike">
                <a:solidFill>
                  <a:schemeClr val="dk1"/>
                </a:solidFill>
                <a:latin typeface="Arial"/>
                <a:ea typeface="Arial"/>
                <a:cs typeface="Arial"/>
                <a:sym typeface="Arial"/>
              </a:rPr>
              <a:t>✔</a:t>
            </a:r>
            <a:endParaRPr b="0" i="0" sz="8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t/>
            </a:r>
            <a:endParaRPr/>
          </a:p>
        </p:txBody>
      </p:sp>
      <p:sp>
        <p:nvSpPr>
          <p:cNvPr id="252" name="Google Shape;252;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53" name="Google Shape;253;p33"/>
          <p:cNvPicPr preferRelativeResize="0"/>
          <p:nvPr/>
        </p:nvPicPr>
        <p:blipFill rotWithShape="1">
          <a:blip r:embed="rId3">
            <a:alphaModFix/>
          </a:blip>
          <a:srcRect b="19687" l="4066" r="5534" t="20468"/>
          <a:stretch/>
        </p:blipFill>
        <p:spPr>
          <a:xfrm>
            <a:off x="1930400" y="549275"/>
            <a:ext cx="8280400" cy="4376738"/>
          </a:xfrm>
          <a:prstGeom prst="rect">
            <a:avLst/>
          </a:prstGeom>
          <a:noFill/>
          <a:ln>
            <a:noFill/>
          </a:ln>
        </p:spPr>
      </p:pic>
      <p:sp>
        <p:nvSpPr>
          <p:cNvPr id="254" name="Google Shape;254;p33"/>
          <p:cNvSpPr txBox="1"/>
          <p:nvPr/>
        </p:nvSpPr>
        <p:spPr>
          <a:xfrm>
            <a:off x="-79375" y="4338639"/>
            <a:ext cx="12350750" cy="2376487"/>
          </a:xfrm>
          <a:prstGeom prst="rect">
            <a:avLst/>
          </a:prstGeom>
          <a:no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4400">
                <a:solidFill>
                  <a:schemeClr val="accent2"/>
                </a:solidFill>
                <a:latin typeface="Arial"/>
                <a:ea typeface="Arial"/>
                <a:cs typeface="Arial"/>
                <a:sym typeface="Arial"/>
              </a:rPr>
              <a:t>هل يمكن للآلات أن تتعلم مثل البشر بطريقة ما ؟ </a:t>
            </a:r>
            <a:endParaRPr b="1" sz="4400">
              <a:solidFill>
                <a:schemeClr val="accent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8" name="Shape 258"/>
        <p:cNvGrpSpPr/>
        <p:nvPr/>
      </p:nvGrpSpPr>
      <p:grpSpPr>
        <a:xfrm>
          <a:off x="0" y="0"/>
          <a:ext cx="0" cy="0"/>
          <a:chOff x="0" y="0"/>
          <a:chExt cx="0" cy="0"/>
        </a:xfrm>
      </p:grpSpPr>
      <p:pic>
        <p:nvPicPr>
          <p:cNvPr descr="الرجال علامة استفهام صورة Png المواد, بسيط, يجلس على الأرض مع علامات استفهام,  كامل الجسم PNG وملف PSD للتحميل مجانا" id="259" name="Google Shape;259;p34"/>
          <p:cNvPicPr preferRelativeResize="0"/>
          <p:nvPr/>
        </p:nvPicPr>
        <p:blipFill rotWithShape="1">
          <a:blip r:embed="rId3">
            <a:alphaModFix/>
          </a:blip>
          <a:srcRect b="0" l="0" r="0" t="0"/>
          <a:stretch/>
        </p:blipFill>
        <p:spPr>
          <a:xfrm>
            <a:off x="8657822" y="967298"/>
            <a:ext cx="3355220" cy="4380670"/>
          </a:xfrm>
          <a:prstGeom prst="ellipse">
            <a:avLst/>
          </a:prstGeom>
          <a:noFill/>
          <a:ln cap="flat" cmpd="sng" w="9525">
            <a:solidFill>
              <a:srgbClr val="FFC000"/>
            </a:solidFill>
            <a:prstDash val="solid"/>
            <a:round/>
            <a:headEnd len="sm" w="sm" type="none"/>
            <a:tailEnd len="sm" w="sm" type="none"/>
          </a:ln>
        </p:spPr>
      </p:pic>
      <p:pic>
        <p:nvPicPr>
          <p:cNvPr descr="PowerPoint templates" id="260" name="Google Shape;260;p34"/>
          <p:cNvPicPr preferRelativeResize="0"/>
          <p:nvPr/>
        </p:nvPicPr>
        <p:blipFill rotWithShape="1">
          <a:blip r:embed="rId4">
            <a:alphaModFix/>
          </a:blip>
          <a:srcRect b="0" l="35406" r="34096" t="0"/>
          <a:stretch/>
        </p:blipFill>
        <p:spPr>
          <a:xfrm rot="-5400000">
            <a:off x="5519752" y="228728"/>
            <a:ext cx="1152495" cy="12192000"/>
          </a:xfrm>
          <a:prstGeom prst="rect">
            <a:avLst/>
          </a:prstGeom>
          <a:noFill/>
          <a:ln>
            <a:noFill/>
          </a:ln>
        </p:spPr>
      </p:pic>
      <p:pic>
        <p:nvPicPr>
          <p:cNvPr descr="فيديو.. طرق ترجمة جوجل بالتصوير باستخدام الكاميرا" id="261" name="Google Shape;261;p34"/>
          <p:cNvPicPr preferRelativeResize="0"/>
          <p:nvPr/>
        </p:nvPicPr>
        <p:blipFill rotWithShape="1">
          <a:blip r:embed="rId5">
            <a:alphaModFix/>
          </a:blip>
          <a:srcRect b="0" l="0" r="0" t="0"/>
          <a:stretch/>
        </p:blipFill>
        <p:spPr>
          <a:xfrm>
            <a:off x="5466770" y="1696592"/>
            <a:ext cx="3352800" cy="3336925"/>
          </a:xfrm>
          <a:prstGeom prst="rect">
            <a:avLst/>
          </a:prstGeom>
          <a:noFill/>
          <a:ln>
            <a:noFill/>
          </a:ln>
        </p:spPr>
      </p:pic>
      <p:pic>
        <p:nvPicPr>
          <p:cNvPr descr="ترجمة Google" id="262" name="Google Shape;262;p34"/>
          <p:cNvPicPr preferRelativeResize="0"/>
          <p:nvPr/>
        </p:nvPicPr>
        <p:blipFill rotWithShape="1">
          <a:blip r:embed="rId6">
            <a:alphaModFix/>
          </a:blip>
          <a:srcRect b="0" l="0" r="0" t="0"/>
          <a:stretch/>
        </p:blipFill>
        <p:spPr>
          <a:xfrm>
            <a:off x="3334758" y="1568005"/>
            <a:ext cx="3244850" cy="3465512"/>
          </a:xfrm>
          <a:prstGeom prst="rect">
            <a:avLst/>
          </a:prstGeom>
          <a:noFill/>
          <a:ln>
            <a:noFill/>
          </a:ln>
        </p:spPr>
      </p:pic>
      <p:pic>
        <p:nvPicPr>
          <p:cNvPr descr="روبوت &quot;صوفيا&quot;.. السعودية تدخل التاريخ من بوابة المستقبل" id="263" name="Google Shape;263;p34"/>
          <p:cNvPicPr preferRelativeResize="0"/>
          <p:nvPr/>
        </p:nvPicPr>
        <p:blipFill rotWithShape="1">
          <a:blip r:embed="rId7">
            <a:alphaModFix/>
          </a:blip>
          <a:srcRect b="0" l="0" r="0" t="0"/>
          <a:stretch/>
        </p:blipFill>
        <p:spPr>
          <a:xfrm>
            <a:off x="904295" y="1696592"/>
            <a:ext cx="2401888" cy="3336925"/>
          </a:xfrm>
          <a:prstGeom prst="rect">
            <a:avLst/>
          </a:prstGeom>
          <a:noFill/>
          <a:ln>
            <a:noFill/>
          </a:ln>
        </p:spPr>
      </p:pic>
      <p:sp>
        <p:nvSpPr>
          <p:cNvPr id="264" name="Google Shape;264;p34"/>
          <p:cNvSpPr txBox="1"/>
          <p:nvPr/>
        </p:nvSpPr>
        <p:spPr>
          <a:xfrm>
            <a:off x="3438526" y="221377"/>
            <a:ext cx="8753474" cy="597773"/>
          </a:xfrm>
          <a:prstGeom prst="rect">
            <a:avLst/>
          </a:prstGeom>
          <a:solidFill>
            <a:srgbClr val="05A4B5"/>
          </a:solidFill>
          <a:ln>
            <a:noFill/>
          </a:ln>
        </p:spPr>
        <p:txBody>
          <a:bodyPr anchorCtr="0" anchor="ctr" bIns="45700" lIns="91425" spcFirstLastPara="1" rIns="91425" wrap="square" tIns="45700">
            <a:normAutofit fontScale="97500"/>
          </a:bodyPr>
          <a:lstStyle/>
          <a:p>
            <a:pPr indent="0" lvl="0" marL="0" marR="0" rtl="1" algn="ctr">
              <a:lnSpc>
                <a:spcPct val="90000"/>
              </a:lnSpc>
              <a:spcBef>
                <a:spcPts val="0"/>
              </a:spcBef>
              <a:spcAft>
                <a:spcPts val="0"/>
              </a:spcAft>
              <a:buClr>
                <a:schemeClr val="lt1"/>
              </a:buClr>
              <a:buSzPct val="100000"/>
              <a:buFont typeface="Arial"/>
              <a:buNone/>
            </a:pPr>
            <a:r>
              <a:rPr lang="ar-SA" sz="2800">
                <a:solidFill>
                  <a:schemeClr val="lt1"/>
                </a:solidFill>
                <a:latin typeface="Arial"/>
                <a:ea typeface="Arial"/>
                <a:cs typeface="Arial"/>
                <a:sym typeface="Arial"/>
              </a:rPr>
              <a:t>معالجة اللغات الطبيعية Natural Language Processing-  NLP</a:t>
            </a:r>
            <a:endParaRPr sz="2800">
              <a:solidFill>
                <a:schemeClr val="lt1"/>
              </a:solidFill>
              <a:latin typeface="Arial"/>
              <a:ea typeface="Arial"/>
              <a:cs typeface="Arial"/>
              <a:sym typeface="Arial"/>
            </a:endParaRPr>
          </a:p>
        </p:txBody>
      </p:sp>
      <p:pic>
        <p:nvPicPr>
          <p:cNvPr id="265" name="Google Shape;265;p34">
            <a:hlinkClick r:id="rId8"/>
          </p:cNvPr>
          <p:cNvPicPr preferRelativeResize="0"/>
          <p:nvPr/>
        </p:nvPicPr>
        <p:blipFill rotWithShape="1">
          <a:blip r:embed="rId9">
            <a:alphaModFix/>
          </a:blip>
          <a:srcRect b="0" l="0" r="0" t="0"/>
          <a:stretch/>
        </p:blipFill>
        <p:spPr>
          <a:xfrm>
            <a:off x="3637074" y="5316788"/>
            <a:ext cx="3659391" cy="969375"/>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0" name="Shape 270"/>
        <p:cNvGrpSpPr/>
        <p:nvPr/>
      </p:nvGrpSpPr>
      <p:grpSpPr>
        <a:xfrm>
          <a:off x="0" y="0"/>
          <a:ext cx="0" cy="0"/>
          <a:chOff x="0" y="0"/>
          <a:chExt cx="0" cy="0"/>
        </a:xfrm>
      </p:grpSpPr>
      <p:pic>
        <p:nvPicPr>
          <p:cNvPr descr="PowerPoint templates" id="271" name="Google Shape;271;p35"/>
          <p:cNvPicPr preferRelativeResize="0"/>
          <p:nvPr/>
        </p:nvPicPr>
        <p:blipFill rotWithShape="1">
          <a:blip r:embed="rId3">
            <a:alphaModFix/>
          </a:blip>
          <a:srcRect b="0" l="35406" r="34096" t="0"/>
          <a:stretch/>
        </p:blipFill>
        <p:spPr>
          <a:xfrm rot="-5400000">
            <a:off x="5660175" y="369150"/>
            <a:ext cx="871650" cy="12192000"/>
          </a:xfrm>
          <a:prstGeom prst="rect">
            <a:avLst/>
          </a:prstGeom>
          <a:noFill/>
          <a:ln>
            <a:noFill/>
          </a:ln>
        </p:spPr>
      </p:pic>
      <p:sp>
        <p:nvSpPr>
          <p:cNvPr id="272" name="Google Shape;272;p35"/>
          <p:cNvSpPr txBox="1"/>
          <p:nvPr/>
        </p:nvSpPr>
        <p:spPr>
          <a:xfrm>
            <a:off x="3438526" y="221377"/>
            <a:ext cx="8753474" cy="597773"/>
          </a:xfrm>
          <a:prstGeom prst="rect">
            <a:avLst/>
          </a:prstGeom>
          <a:solidFill>
            <a:srgbClr val="05A4B5"/>
          </a:solidFill>
          <a:ln>
            <a:noFill/>
          </a:ln>
        </p:spPr>
        <p:txBody>
          <a:bodyPr anchorCtr="0" anchor="ctr" bIns="45700" lIns="91425" spcFirstLastPara="1" rIns="91425" wrap="square" tIns="45700">
            <a:normAutofit fontScale="97500"/>
          </a:bodyPr>
          <a:lstStyle/>
          <a:p>
            <a:pPr indent="0" lvl="0" marL="0" marR="0" rtl="1" algn="ctr">
              <a:lnSpc>
                <a:spcPct val="90000"/>
              </a:lnSpc>
              <a:spcBef>
                <a:spcPts val="0"/>
              </a:spcBef>
              <a:spcAft>
                <a:spcPts val="0"/>
              </a:spcAft>
              <a:buClr>
                <a:schemeClr val="lt1"/>
              </a:buClr>
              <a:buSzPct val="100000"/>
              <a:buFont typeface="Arial"/>
              <a:buNone/>
            </a:pPr>
            <a:r>
              <a:rPr lang="ar-SA" sz="2800">
                <a:solidFill>
                  <a:schemeClr val="lt1"/>
                </a:solidFill>
                <a:latin typeface="Arial"/>
                <a:ea typeface="Arial"/>
                <a:cs typeface="Arial"/>
                <a:sym typeface="Arial"/>
              </a:rPr>
              <a:t>تعلم الآلة Machine Learning</a:t>
            </a:r>
            <a:endParaRPr sz="2800">
              <a:solidFill>
                <a:schemeClr val="lt1"/>
              </a:solidFill>
              <a:latin typeface="Arial"/>
              <a:ea typeface="Arial"/>
              <a:cs typeface="Arial"/>
              <a:sym typeface="Arial"/>
            </a:endParaRPr>
          </a:p>
        </p:txBody>
      </p:sp>
      <p:grpSp>
        <p:nvGrpSpPr>
          <p:cNvPr id="273" name="Google Shape;273;p35"/>
          <p:cNvGrpSpPr/>
          <p:nvPr/>
        </p:nvGrpSpPr>
        <p:grpSpPr>
          <a:xfrm>
            <a:off x="487685" y="1121313"/>
            <a:ext cx="11061890" cy="4696665"/>
            <a:chOff x="600226" y="1388599"/>
            <a:chExt cx="11061890" cy="4696665"/>
          </a:xfrm>
        </p:grpSpPr>
        <p:sp>
          <p:nvSpPr>
            <p:cNvPr id="274" name="Google Shape;274;p35"/>
            <p:cNvSpPr/>
            <p:nvPr/>
          </p:nvSpPr>
          <p:spPr>
            <a:xfrm>
              <a:off x="8683228" y="4844501"/>
              <a:ext cx="832073" cy="782019"/>
            </a:xfrm>
            <a:custGeom>
              <a:rect b="b" l="l" r="r" t="t"/>
              <a:pathLst>
                <a:path extrusionOk="0" h="120000" w="120000">
                  <a:moveTo>
                    <a:pt x="120000" y="0"/>
                  </a:moveTo>
                  <a:lnTo>
                    <a:pt x="120000" y="120000"/>
                  </a:lnTo>
                  <a:lnTo>
                    <a:pt x="0" y="120000"/>
                  </a:lnTo>
                </a:path>
              </a:pathLst>
            </a:custGeom>
            <a:noFill/>
            <a:ln cap="flat" cmpd="sng" w="12700">
              <a:solidFill>
                <a:schemeClr val="dk1"/>
              </a:solidFill>
              <a:prstDash val="solid"/>
              <a:miter lim="800000"/>
              <a:headEnd len="sm" w="sm" type="none"/>
              <a:tailEnd len="sm" w="sm" type="none"/>
            </a:ln>
          </p:spPr>
        </p:sp>
        <p:sp>
          <p:nvSpPr>
            <p:cNvPr id="275" name="Google Shape;275;p35"/>
            <p:cNvSpPr/>
            <p:nvPr/>
          </p:nvSpPr>
          <p:spPr>
            <a:xfrm>
              <a:off x="8878982" y="4844501"/>
              <a:ext cx="636320" cy="862075"/>
            </a:xfrm>
            <a:custGeom>
              <a:rect b="b" l="l" r="r" t="t"/>
              <a:pathLst>
                <a:path extrusionOk="0" h="120000" w="120000">
                  <a:moveTo>
                    <a:pt x="120000" y="0"/>
                  </a:moveTo>
                  <a:lnTo>
                    <a:pt x="0" y="120000"/>
                  </a:lnTo>
                </a:path>
              </a:pathLst>
            </a:custGeom>
            <a:noFill/>
            <a:ln cap="flat" cmpd="sng" w="12700">
              <a:solidFill>
                <a:schemeClr val="dk1"/>
              </a:solidFill>
              <a:prstDash val="solid"/>
              <a:miter lim="800000"/>
              <a:headEnd len="sm" w="sm" type="none"/>
              <a:tailEnd len="sm" w="sm" type="none"/>
            </a:ln>
          </p:spPr>
        </p:sp>
        <p:sp>
          <p:nvSpPr>
            <p:cNvPr id="276" name="Google Shape;276;p35"/>
            <p:cNvSpPr/>
            <p:nvPr/>
          </p:nvSpPr>
          <p:spPr>
            <a:xfrm>
              <a:off x="6391818" y="2092802"/>
              <a:ext cx="1731916" cy="2055915"/>
            </a:xfrm>
            <a:custGeom>
              <a:rect b="b" l="l" r="r" t="t"/>
              <a:pathLst>
                <a:path extrusionOk="0" h="120000" w="120000">
                  <a:moveTo>
                    <a:pt x="0" y="0"/>
                  </a:moveTo>
                  <a:lnTo>
                    <a:pt x="0" y="120000"/>
                  </a:lnTo>
                  <a:lnTo>
                    <a:pt x="120000" y="120000"/>
                  </a:lnTo>
                </a:path>
              </a:pathLst>
            </a:custGeom>
            <a:noFill/>
            <a:ln cap="flat" cmpd="sng" w="12700">
              <a:solidFill>
                <a:schemeClr val="dk1"/>
              </a:solidFill>
              <a:prstDash val="solid"/>
              <a:miter lim="800000"/>
              <a:headEnd len="sm" w="sm" type="none"/>
              <a:tailEnd len="sm" w="sm" type="none"/>
            </a:ln>
          </p:spPr>
        </p:sp>
        <p:sp>
          <p:nvSpPr>
            <p:cNvPr id="277" name="Google Shape;277;p35"/>
            <p:cNvSpPr/>
            <p:nvPr/>
          </p:nvSpPr>
          <p:spPr>
            <a:xfrm>
              <a:off x="1991793" y="2092802"/>
              <a:ext cx="4400024" cy="1312818"/>
            </a:xfrm>
            <a:custGeom>
              <a:rect b="b" l="l" r="r" t="t"/>
              <a:pathLst>
                <a:path extrusionOk="0" h="120000" w="120000">
                  <a:moveTo>
                    <a:pt x="120000" y="0"/>
                  </a:moveTo>
                  <a:lnTo>
                    <a:pt x="120000" y="93288"/>
                  </a:lnTo>
                  <a:lnTo>
                    <a:pt x="0" y="93288"/>
                  </a:lnTo>
                  <a:lnTo>
                    <a:pt x="0" y="120000"/>
                  </a:lnTo>
                </a:path>
              </a:pathLst>
            </a:custGeom>
            <a:noFill/>
            <a:ln cap="flat" cmpd="sng" w="12700">
              <a:solidFill>
                <a:schemeClr val="dk1"/>
              </a:solidFill>
              <a:prstDash val="solid"/>
              <a:miter lim="800000"/>
              <a:headEnd len="sm" w="sm" type="none"/>
              <a:tailEnd len="sm" w="sm" type="none"/>
            </a:ln>
          </p:spPr>
        </p:sp>
        <p:sp>
          <p:nvSpPr>
            <p:cNvPr id="278" name="Google Shape;278;p35"/>
            <p:cNvSpPr/>
            <p:nvPr/>
          </p:nvSpPr>
          <p:spPr>
            <a:xfrm>
              <a:off x="4141570" y="4799080"/>
              <a:ext cx="1123189" cy="742832"/>
            </a:xfrm>
            <a:custGeom>
              <a:rect b="b" l="l" r="r" t="t"/>
              <a:pathLst>
                <a:path extrusionOk="0" h="120000" w="120000">
                  <a:moveTo>
                    <a:pt x="0" y="0"/>
                  </a:moveTo>
                  <a:lnTo>
                    <a:pt x="120000" y="120000"/>
                  </a:lnTo>
                </a:path>
              </a:pathLst>
            </a:custGeom>
            <a:noFill/>
            <a:ln cap="flat" cmpd="sng" w="12700">
              <a:solidFill>
                <a:schemeClr val="dk1"/>
              </a:solidFill>
              <a:prstDash val="solid"/>
              <a:miter lim="800000"/>
              <a:headEnd len="sm" w="sm" type="none"/>
              <a:tailEnd len="sm" w="sm" type="none"/>
            </a:ln>
          </p:spPr>
        </p:sp>
        <p:sp>
          <p:nvSpPr>
            <p:cNvPr id="279" name="Google Shape;279;p35"/>
            <p:cNvSpPr/>
            <p:nvPr/>
          </p:nvSpPr>
          <p:spPr>
            <a:xfrm>
              <a:off x="5254824" y="2092802"/>
              <a:ext cx="1136993" cy="1314711"/>
            </a:xfrm>
            <a:custGeom>
              <a:rect b="b" l="l" r="r" t="t"/>
              <a:pathLst>
                <a:path extrusionOk="0" h="120000" w="120000">
                  <a:moveTo>
                    <a:pt x="120000" y="0"/>
                  </a:moveTo>
                  <a:lnTo>
                    <a:pt x="120000" y="93327"/>
                  </a:lnTo>
                  <a:lnTo>
                    <a:pt x="0" y="93327"/>
                  </a:lnTo>
                  <a:lnTo>
                    <a:pt x="0" y="120000"/>
                  </a:lnTo>
                </a:path>
              </a:pathLst>
            </a:custGeom>
            <a:noFill/>
            <a:ln cap="flat" cmpd="sng" w="12700">
              <a:solidFill>
                <a:schemeClr val="dk1"/>
              </a:solidFill>
              <a:prstDash val="solid"/>
              <a:miter lim="800000"/>
              <a:headEnd len="sm" w="sm" type="none"/>
              <a:tailEnd len="sm" w="sm" type="none"/>
            </a:ln>
          </p:spPr>
        </p:sp>
        <p:sp>
          <p:nvSpPr>
            <p:cNvPr id="280" name="Google Shape;280;p35"/>
            <p:cNvSpPr/>
            <p:nvPr/>
          </p:nvSpPr>
          <p:spPr>
            <a:xfrm>
              <a:off x="2838228" y="1388599"/>
              <a:ext cx="7107179" cy="704202"/>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5"/>
            <p:cNvSpPr txBox="1"/>
            <p:nvPr/>
          </p:nvSpPr>
          <p:spPr>
            <a:xfrm>
              <a:off x="2838228" y="1388599"/>
              <a:ext cx="7107179" cy="704202"/>
            </a:xfrm>
            <a:prstGeom prst="rect">
              <a:avLst/>
            </a:prstGeom>
            <a:noFill/>
            <a:ln>
              <a:noFill/>
            </a:ln>
          </p:spPr>
          <p:txBody>
            <a:bodyPr anchorCtr="0" anchor="ctr" bIns="14600" lIns="14600" spcFirstLastPara="1" rIns="14600" wrap="square" tIns="14600">
              <a:noAutofit/>
            </a:bodyPr>
            <a:lstStyle/>
            <a:p>
              <a:pPr indent="0" lvl="0" marL="0" marR="0" rtl="1" algn="ctr">
                <a:lnSpc>
                  <a:spcPct val="90000"/>
                </a:lnSpc>
                <a:spcBef>
                  <a:spcPts val="0"/>
                </a:spcBef>
                <a:spcAft>
                  <a:spcPts val="0"/>
                </a:spcAft>
                <a:buClr>
                  <a:srgbClr val="660066"/>
                </a:buClr>
                <a:buSzPts val="2300"/>
                <a:buFont typeface="Arial"/>
                <a:buNone/>
              </a:pPr>
              <a:r>
                <a:rPr b="1" lang="ar-SA" sz="2300">
                  <a:solidFill>
                    <a:srgbClr val="660066"/>
                  </a:solidFill>
                  <a:latin typeface="Arial"/>
                  <a:ea typeface="Arial"/>
                  <a:cs typeface="Arial"/>
                  <a:sym typeface="Arial"/>
                </a:rPr>
                <a:t>تعلم الآلة </a:t>
              </a:r>
              <a:endParaRPr sz="2300">
                <a:solidFill>
                  <a:schemeClr val="lt1"/>
                </a:solidFill>
                <a:latin typeface="Arial"/>
                <a:ea typeface="Arial"/>
                <a:cs typeface="Arial"/>
                <a:sym typeface="Arial"/>
              </a:endParaRPr>
            </a:p>
          </p:txBody>
        </p:sp>
        <p:sp>
          <p:nvSpPr>
            <p:cNvPr id="282" name="Google Shape;282;p35"/>
            <p:cNvSpPr/>
            <p:nvPr/>
          </p:nvSpPr>
          <p:spPr>
            <a:xfrm>
              <a:off x="3863257" y="3407513"/>
              <a:ext cx="2783134" cy="1391567"/>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5"/>
            <p:cNvSpPr txBox="1"/>
            <p:nvPr/>
          </p:nvSpPr>
          <p:spPr>
            <a:xfrm>
              <a:off x="3863257" y="3407513"/>
              <a:ext cx="2783134" cy="1391567"/>
            </a:xfrm>
            <a:prstGeom prst="rect">
              <a:avLst/>
            </a:prstGeom>
            <a:noFill/>
            <a:ln>
              <a:noFill/>
            </a:ln>
          </p:spPr>
          <p:txBody>
            <a:bodyPr anchorCtr="0" anchor="ctr" bIns="14600" lIns="14600" spcFirstLastPara="1" rIns="14600" wrap="square" tIns="14600">
              <a:noAutofit/>
            </a:bodyPr>
            <a:lstStyle/>
            <a:p>
              <a:pPr indent="0" lvl="0" marL="0" marR="0" rtl="1" algn="ctr">
                <a:lnSpc>
                  <a:spcPct val="90000"/>
                </a:lnSpc>
                <a:spcBef>
                  <a:spcPts val="0"/>
                </a:spcBef>
                <a:spcAft>
                  <a:spcPts val="0"/>
                </a:spcAft>
                <a:buClr>
                  <a:srgbClr val="A40052"/>
                </a:buClr>
                <a:buSzPts val="2300"/>
                <a:buFont typeface="Arial"/>
                <a:buNone/>
              </a:pPr>
              <a:r>
                <a:rPr b="1" lang="ar-SA" sz="2300">
                  <a:solidFill>
                    <a:srgbClr val="A40052"/>
                  </a:solidFill>
                  <a:latin typeface="Arial"/>
                  <a:ea typeface="Arial"/>
                  <a:cs typeface="Arial"/>
                  <a:sym typeface="Arial"/>
                </a:rPr>
                <a:t>التعلم غير الموجه (من دون إشراف)</a:t>
              </a:r>
              <a:r>
                <a:rPr b="1" lang="ar-SA" sz="2300">
                  <a:solidFill>
                    <a:srgbClr val="006666"/>
                  </a:solidFill>
                  <a:latin typeface="Arial"/>
                  <a:ea typeface="Arial"/>
                  <a:cs typeface="Arial"/>
                  <a:sym typeface="Arial"/>
                </a:rPr>
                <a:t>unsupervised </a:t>
              </a:r>
              <a:endParaRPr b="1" sz="2300">
                <a:solidFill>
                  <a:srgbClr val="CC3300"/>
                </a:solidFill>
                <a:latin typeface="Arial"/>
                <a:ea typeface="Arial"/>
                <a:cs typeface="Arial"/>
                <a:sym typeface="Arial"/>
              </a:endParaRPr>
            </a:p>
          </p:txBody>
        </p:sp>
        <p:sp>
          <p:nvSpPr>
            <p:cNvPr id="284" name="Google Shape;284;p35"/>
            <p:cNvSpPr/>
            <p:nvPr/>
          </p:nvSpPr>
          <p:spPr>
            <a:xfrm>
              <a:off x="2481625" y="5300351"/>
              <a:ext cx="2783134" cy="483124"/>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5"/>
            <p:cNvSpPr txBox="1"/>
            <p:nvPr/>
          </p:nvSpPr>
          <p:spPr>
            <a:xfrm>
              <a:off x="2481625" y="5300351"/>
              <a:ext cx="2783134" cy="483124"/>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Clr>
                  <a:srgbClr val="A40052"/>
                </a:buClr>
                <a:buSzPts val="2400"/>
                <a:buFont typeface="Arial"/>
                <a:buNone/>
              </a:pPr>
              <a:r>
                <a:rPr b="1" lang="ar-SA" sz="2400">
                  <a:solidFill>
                    <a:srgbClr val="A40052"/>
                  </a:solidFill>
                  <a:latin typeface="Arial"/>
                  <a:ea typeface="Arial"/>
                  <a:cs typeface="Arial"/>
                  <a:sym typeface="Arial"/>
                </a:rPr>
                <a:t>التجميع</a:t>
              </a:r>
              <a:endParaRPr b="1" sz="1600">
                <a:solidFill>
                  <a:srgbClr val="A40052"/>
                </a:solidFill>
                <a:latin typeface="Arial"/>
                <a:ea typeface="Arial"/>
                <a:cs typeface="Arial"/>
                <a:sym typeface="Arial"/>
              </a:endParaRPr>
            </a:p>
          </p:txBody>
        </p:sp>
        <p:sp>
          <p:nvSpPr>
            <p:cNvPr id="286" name="Google Shape;286;p35"/>
            <p:cNvSpPr/>
            <p:nvPr/>
          </p:nvSpPr>
          <p:spPr>
            <a:xfrm>
              <a:off x="600226" y="3405620"/>
              <a:ext cx="2783134" cy="1391567"/>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5"/>
            <p:cNvSpPr txBox="1"/>
            <p:nvPr/>
          </p:nvSpPr>
          <p:spPr>
            <a:xfrm>
              <a:off x="600226" y="3405620"/>
              <a:ext cx="2783134" cy="1391567"/>
            </a:xfrm>
            <a:prstGeom prst="rect">
              <a:avLst/>
            </a:prstGeom>
            <a:noFill/>
            <a:ln>
              <a:noFill/>
            </a:ln>
          </p:spPr>
          <p:txBody>
            <a:bodyPr anchorCtr="0" anchor="ctr" bIns="14600" lIns="14600" spcFirstLastPara="1" rIns="14600" wrap="square" tIns="14600">
              <a:noAutofit/>
            </a:bodyPr>
            <a:lstStyle/>
            <a:p>
              <a:pPr indent="0" lvl="0" marL="0" marR="0" rtl="1" algn="ctr">
                <a:lnSpc>
                  <a:spcPct val="90000"/>
                </a:lnSpc>
                <a:spcBef>
                  <a:spcPts val="0"/>
                </a:spcBef>
                <a:spcAft>
                  <a:spcPts val="0"/>
                </a:spcAft>
                <a:buClr>
                  <a:srgbClr val="A40052"/>
                </a:buClr>
                <a:buSzPts val="2300"/>
                <a:buFont typeface="Arial"/>
                <a:buNone/>
              </a:pPr>
              <a:r>
                <a:rPr b="1" lang="ar-SA" sz="2300">
                  <a:solidFill>
                    <a:srgbClr val="A40052"/>
                  </a:solidFill>
                  <a:latin typeface="Arial"/>
                  <a:ea typeface="Arial"/>
                  <a:cs typeface="Arial"/>
                  <a:sym typeface="Arial"/>
                </a:rPr>
                <a:t>التعلم المعزز </a:t>
              </a:r>
              <a:r>
                <a:rPr b="1" lang="ar-SA" sz="2300">
                  <a:solidFill>
                    <a:srgbClr val="006666"/>
                  </a:solidFill>
                  <a:latin typeface="Arial"/>
                  <a:ea typeface="Arial"/>
                  <a:cs typeface="Arial"/>
                  <a:sym typeface="Arial"/>
                </a:rPr>
                <a:t>Reinforcement</a:t>
              </a:r>
              <a:endParaRPr b="1" sz="2300">
                <a:solidFill>
                  <a:srgbClr val="CC3300"/>
                </a:solidFill>
                <a:latin typeface="Arial"/>
                <a:ea typeface="Arial"/>
                <a:cs typeface="Arial"/>
                <a:sym typeface="Arial"/>
              </a:endParaRPr>
            </a:p>
          </p:txBody>
        </p:sp>
        <p:sp>
          <p:nvSpPr>
            <p:cNvPr id="288" name="Google Shape;288;p35"/>
            <p:cNvSpPr/>
            <p:nvPr/>
          </p:nvSpPr>
          <p:spPr>
            <a:xfrm>
              <a:off x="8123735" y="3452934"/>
              <a:ext cx="2783134" cy="1391567"/>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5"/>
            <p:cNvSpPr txBox="1"/>
            <p:nvPr/>
          </p:nvSpPr>
          <p:spPr>
            <a:xfrm>
              <a:off x="8123735" y="3452934"/>
              <a:ext cx="2783134" cy="1391567"/>
            </a:xfrm>
            <a:prstGeom prst="rect">
              <a:avLst/>
            </a:prstGeom>
            <a:noFill/>
            <a:ln>
              <a:noFill/>
            </a:ln>
          </p:spPr>
          <p:txBody>
            <a:bodyPr anchorCtr="0" anchor="ctr" bIns="14600" lIns="14600" spcFirstLastPara="1" rIns="14600" wrap="square" tIns="14600">
              <a:noAutofit/>
            </a:bodyPr>
            <a:lstStyle/>
            <a:p>
              <a:pPr indent="0" lvl="0" marL="0" marR="0" rtl="1" algn="ctr">
                <a:lnSpc>
                  <a:spcPct val="90000"/>
                </a:lnSpc>
                <a:spcBef>
                  <a:spcPts val="0"/>
                </a:spcBef>
                <a:spcAft>
                  <a:spcPts val="0"/>
                </a:spcAft>
                <a:buClr>
                  <a:srgbClr val="A40052"/>
                </a:buClr>
                <a:buSzPts val="2300"/>
                <a:buFont typeface="Arial"/>
                <a:buNone/>
              </a:pPr>
              <a:r>
                <a:rPr b="1" lang="ar-SA" sz="2300">
                  <a:solidFill>
                    <a:srgbClr val="A40052"/>
                  </a:solidFill>
                  <a:latin typeface="Arial"/>
                  <a:ea typeface="Arial"/>
                  <a:cs typeface="Arial"/>
                  <a:sym typeface="Arial"/>
                </a:rPr>
                <a:t>التعلم الموجه (بالإشراف)</a:t>
              </a:r>
              <a:r>
                <a:rPr b="1" lang="ar-SA" sz="2300">
                  <a:solidFill>
                    <a:srgbClr val="006666"/>
                  </a:solidFill>
                  <a:latin typeface="Arial"/>
                  <a:ea typeface="Arial"/>
                  <a:cs typeface="Arial"/>
                  <a:sym typeface="Arial"/>
                </a:rPr>
                <a:t> supervised</a:t>
              </a:r>
              <a:endParaRPr sz="2300">
                <a:solidFill>
                  <a:schemeClr val="lt1"/>
                </a:solidFill>
                <a:latin typeface="Arial"/>
                <a:ea typeface="Arial"/>
                <a:cs typeface="Arial"/>
                <a:sym typeface="Arial"/>
              </a:endParaRPr>
            </a:p>
          </p:txBody>
        </p:sp>
        <p:sp>
          <p:nvSpPr>
            <p:cNvPr id="290" name="Google Shape;290;p35"/>
            <p:cNvSpPr/>
            <p:nvPr/>
          </p:nvSpPr>
          <p:spPr>
            <a:xfrm>
              <a:off x="8878982" y="5327890"/>
              <a:ext cx="2783134" cy="757374"/>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5"/>
            <p:cNvSpPr txBox="1"/>
            <p:nvPr/>
          </p:nvSpPr>
          <p:spPr>
            <a:xfrm>
              <a:off x="8878982" y="5327890"/>
              <a:ext cx="2783134" cy="757374"/>
            </a:xfrm>
            <a:prstGeom prst="rect">
              <a:avLst/>
            </a:prstGeom>
            <a:noFill/>
            <a:ln>
              <a:noFill/>
            </a:ln>
          </p:spPr>
          <p:txBody>
            <a:bodyPr anchorCtr="0" anchor="ctr" bIns="14600" lIns="14600" spcFirstLastPara="1" rIns="14600" wrap="square" tIns="14600">
              <a:noAutofit/>
            </a:bodyPr>
            <a:lstStyle/>
            <a:p>
              <a:pPr indent="0" lvl="0" marL="0" marR="0" rtl="1" algn="ctr">
                <a:lnSpc>
                  <a:spcPct val="90000"/>
                </a:lnSpc>
                <a:spcBef>
                  <a:spcPts val="0"/>
                </a:spcBef>
                <a:spcAft>
                  <a:spcPts val="0"/>
                </a:spcAft>
                <a:buClr>
                  <a:srgbClr val="A40052"/>
                </a:buClr>
                <a:buSzPts val="2300"/>
                <a:buFont typeface="Arial"/>
                <a:buNone/>
              </a:pPr>
              <a:r>
                <a:rPr b="1" lang="ar-SA" sz="2300">
                  <a:solidFill>
                    <a:srgbClr val="A40052"/>
                  </a:solidFill>
                  <a:latin typeface="Arial"/>
                  <a:ea typeface="Arial"/>
                  <a:cs typeface="Arial"/>
                  <a:sym typeface="Arial"/>
                </a:rPr>
                <a:t>التصنيف </a:t>
              </a:r>
              <a:r>
                <a:rPr b="1" lang="ar-SA" sz="2300">
                  <a:solidFill>
                    <a:srgbClr val="006666"/>
                  </a:solidFill>
                  <a:latin typeface="Arial"/>
                  <a:ea typeface="Arial"/>
                  <a:cs typeface="Arial"/>
                  <a:sym typeface="Arial"/>
                </a:rPr>
                <a:t>classification</a:t>
              </a:r>
              <a:endParaRPr sz="2300">
                <a:solidFill>
                  <a:schemeClr val="lt1"/>
                </a:solidFill>
                <a:latin typeface="Arial"/>
                <a:ea typeface="Arial"/>
                <a:cs typeface="Arial"/>
                <a:sym typeface="Arial"/>
              </a:endParaRPr>
            </a:p>
          </p:txBody>
        </p:sp>
        <p:sp>
          <p:nvSpPr>
            <p:cNvPr id="292" name="Google Shape;292;p35"/>
            <p:cNvSpPr/>
            <p:nvPr/>
          </p:nvSpPr>
          <p:spPr>
            <a:xfrm>
              <a:off x="5900094" y="5295320"/>
              <a:ext cx="2783134" cy="662399"/>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5"/>
            <p:cNvSpPr txBox="1"/>
            <p:nvPr/>
          </p:nvSpPr>
          <p:spPr>
            <a:xfrm>
              <a:off x="5900094" y="5295320"/>
              <a:ext cx="2783134" cy="662399"/>
            </a:xfrm>
            <a:prstGeom prst="rect">
              <a:avLst/>
            </a:prstGeom>
            <a:noFill/>
            <a:ln>
              <a:noFill/>
            </a:ln>
          </p:spPr>
          <p:txBody>
            <a:bodyPr anchorCtr="0" anchor="ctr" bIns="14600" lIns="14600" spcFirstLastPara="1" rIns="14600" wrap="square" tIns="14600">
              <a:noAutofit/>
            </a:bodyPr>
            <a:lstStyle/>
            <a:p>
              <a:pPr indent="0" lvl="0" marL="0" marR="0" rtl="1" algn="ctr">
                <a:lnSpc>
                  <a:spcPct val="90000"/>
                </a:lnSpc>
                <a:spcBef>
                  <a:spcPts val="0"/>
                </a:spcBef>
                <a:spcAft>
                  <a:spcPts val="0"/>
                </a:spcAft>
                <a:buClr>
                  <a:srgbClr val="A40052"/>
                </a:buClr>
                <a:buSzPts val="2300"/>
                <a:buFont typeface="Arial"/>
                <a:buNone/>
              </a:pPr>
              <a:r>
                <a:rPr b="1" lang="ar-SA" sz="2300">
                  <a:solidFill>
                    <a:srgbClr val="A40052"/>
                  </a:solidFill>
                  <a:latin typeface="Arial"/>
                  <a:ea typeface="Arial"/>
                  <a:cs typeface="Arial"/>
                  <a:sym typeface="Arial"/>
                </a:rPr>
                <a:t>الانحدار </a:t>
              </a:r>
              <a:r>
                <a:rPr b="1" lang="ar-SA" sz="2300">
                  <a:solidFill>
                    <a:srgbClr val="006666"/>
                  </a:solidFill>
                  <a:latin typeface="Arial"/>
                  <a:ea typeface="Arial"/>
                  <a:cs typeface="Arial"/>
                  <a:sym typeface="Arial"/>
                </a:rPr>
                <a:t>regression</a:t>
              </a:r>
              <a:endParaRPr sz="2300">
                <a:solidFill>
                  <a:schemeClr val="lt1"/>
                </a:solidFill>
                <a:latin typeface="Arial"/>
                <a:ea typeface="Arial"/>
                <a:cs typeface="Arial"/>
                <a:sym typeface="Arial"/>
              </a:endParaRPr>
            </a:p>
          </p:txBody>
        </p:sp>
      </p:grpSp>
    </p:spTree>
  </p:cSld>
  <p:clrMapOvr>
    <a:masterClrMapping/>
  </p:clrMapOvr>
  <mc:AlternateContent>
    <mc:Choice Requires="p14">
      <p:transition spd="slow" p14:dur="2000">
        <p:fade thruBlk="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7" name="Shape 297"/>
        <p:cNvGrpSpPr/>
        <p:nvPr/>
      </p:nvGrpSpPr>
      <p:grpSpPr>
        <a:xfrm>
          <a:off x="0" y="0"/>
          <a:ext cx="0" cy="0"/>
          <a:chOff x="0" y="0"/>
          <a:chExt cx="0" cy="0"/>
        </a:xfrm>
      </p:grpSpPr>
      <p:pic>
        <p:nvPicPr>
          <p:cNvPr descr="PowerPoint templates" id="298" name="Google Shape;298;p36"/>
          <p:cNvPicPr preferRelativeResize="0"/>
          <p:nvPr/>
        </p:nvPicPr>
        <p:blipFill rotWithShape="1">
          <a:blip r:embed="rId3">
            <a:alphaModFix/>
          </a:blip>
          <a:srcRect b="0" l="35406" r="34096" t="0"/>
          <a:stretch/>
        </p:blipFill>
        <p:spPr>
          <a:xfrm rot="-5400000">
            <a:off x="5660175" y="369150"/>
            <a:ext cx="871650" cy="12192000"/>
          </a:xfrm>
          <a:prstGeom prst="rect">
            <a:avLst/>
          </a:prstGeom>
          <a:noFill/>
          <a:ln>
            <a:noFill/>
          </a:ln>
        </p:spPr>
      </p:pic>
      <p:sp>
        <p:nvSpPr>
          <p:cNvPr id="299" name="Google Shape;299;p36"/>
          <p:cNvSpPr txBox="1"/>
          <p:nvPr/>
        </p:nvSpPr>
        <p:spPr>
          <a:xfrm>
            <a:off x="4210050" y="221377"/>
            <a:ext cx="7981950" cy="597773"/>
          </a:xfrm>
          <a:prstGeom prst="rect">
            <a:avLst/>
          </a:prstGeom>
          <a:solidFill>
            <a:srgbClr val="05A4B5"/>
          </a:solidFill>
          <a:ln>
            <a:noFill/>
          </a:ln>
        </p:spPr>
        <p:txBody>
          <a:bodyPr anchorCtr="0" anchor="ctr" bIns="45700" lIns="91425" spcFirstLastPara="1" rIns="91425" wrap="square" tIns="45700">
            <a:normAutofit fontScale="97500"/>
          </a:bodyPr>
          <a:lstStyle/>
          <a:p>
            <a:pPr indent="0" lvl="0" marL="0" marR="0" rtl="1" algn="r">
              <a:lnSpc>
                <a:spcPct val="90000"/>
              </a:lnSpc>
              <a:spcBef>
                <a:spcPts val="0"/>
              </a:spcBef>
              <a:spcAft>
                <a:spcPts val="0"/>
              </a:spcAft>
              <a:buClr>
                <a:schemeClr val="lt1"/>
              </a:buClr>
              <a:buSzPct val="100000"/>
              <a:buFont typeface="Arial"/>
              <a:buNone/>
            </a:pPr>
            <a:r>
              <a:rPr lang="ar-SA" sz="2800">
                <a:solidFill>
                  <a:schemeClr val="lt1"/>
                </a:solidFill>
                <a:latin typeface="Arial"/>
                <a:ea typeface="Arial"/>
                <a:cs typeface="Arial"/>
                <a:sym typeface="Arial"/>
              </a:rPr>
              <a:t>التعلم الموجه (بالإشراف)  supervised Learning</a:t>
            </a:r>
            <a:endParaRPr/>
          </a:p>
        </p:txBody>
      </p:sp>
      <p:sp>
        <p:nvSpPr>
          <p:cNvPr id="300" name="Google Shape;300;p36"/>
          <p:cNvSpPr txBox="1"/>
          <p:nvPr/>
        </p:nvSpPr>
        <p:spPr>
          <a:xfrm>
            <a:off x="-2" y="1167298"/>
            <a:ext cx="12192001" cy="1754326"/>
          </a:xfrm>
          <a:prstGeom prst="rect">
            <a:avLst/>
          </a:prstGeom>
          <a:noFill/>
          <a:ln>
            <a:noFill/>
          </a:ln>
        </p:spPr>
        <p:txBody>
          <a:bodyPr anchorCtr="0" anchor="t" bIns="45700" lIns="91425" spcFirstLastPara="1" rIns="91425" wrap="square" tIns="45700">
            <a:spAutoFit/>
          </a:bodyPr>
          <a:lstStyle/>
          <a:p>
            <a:pPr indent="0" lvl="0" marL="0" marR="0" rtl="1" algn="just">
              <a:spcBef>
                <a:spcPts val="0"/>
              </a:spcBef>
              <a:spcAft>
                <a:spcPts val="0"/>
              </a:spcAft>
              <a:buNone/>
            </a:pPr>
            <a:r>
              <a:rPr lang="ar-SA" sz="3600">
                <a:solidFill>
                  <a:schemeClr val="dk1"/>
                </a:solidFill>
                <a:latin typeface="Arial"/>
                <a:ea typeface="Arial"/>
                <a:cs typeface="Arial"/>
                <a:sym typeface="Arial"/>
              </a:rPr>
              <a:t>- التعلم الموجه </a:t>
            </a:r>
            <a:r>
              <a:rPr lang="ar-SA" sz="3600">
                <a:solidFill>
                  <a:srgbClr val="05A4B5"/>
                </a:solidFill>
                <a:latin typeface="Arial"/>
                <a:ea typeface="Arial"/>
                <a:cs typeface="Arial"/>
                <a:sym typeface="Arial"/>
              </a:rPr>
              <a:t>نوع من تعلم الآلة تتعلم فيه الخوارزمية من بيانات تدريب </a:t>
            </a:r>
            <a:r>
              <a:rPr lang="ar-SA" sz="3600">
                <a:solidFill>
                  <a:srgbClr val="A4186B"/>
                </a:solidFill>
                <a:latin typeface="Arial"/>
                <a:ea typeface="Arial"/>
                <a:cs typeface="Arial"/>
                <a:sym typeface="Arial"/>
              </a:rPr>
              <a:t>معنونة</a:t>
            </a:r>
            <a:r>
              <a:rPr lang="ar-SA" sz="3600">
                <a:solidFill>
                  <a:srgbClr val="05A4B5"/>
                </a:solidFill>
                <a:latin typeface="Arial"/>
                <a:ea typeface="Arial"/>
                <a:cs typeface="Arial"/>
                <a:sym typeface="Arial"/>
              </a:rPr>
              <a:t> بهدف القيام بالتنبؤات حول بيانات جديدة غير موجودة في مجموعة التدريب أو الاختبار.</a:t>
            </a:r>
            <a:endParaRPr/>
          </a:p>
        </p:txBody>
      </p:sp>
      <p:sp>
        <p:nvSpPr>
          <p:cNvPr id="301" name="Google Shape;301;p36"/>
          <p:cNvSpPr txBox="1"/>
          <p:nvPr/>
        </p:nvSpPr>
        <p:spPr>
          <a:xfrm>
            <a:off x="-4" y="3207293"/>
            <a:ext cx="12192001" cy="584775"/>
          </a:xfrm>
          <a:prstGeom prst="rect">
            <a:avLst/>
          </a:prstGeom>
          <a:noFill/>
          <a:ln>
            <a:noFill/>
          </a:ln>
        </p:spPr>
        <p:txBody>
          <a:bodyPr anchorCtr="0" anchor="t" bIns="45700" lIns="91425" spcFirstLastPara="1" rIns="91425" wrap="square" tIns="45700">
            <a:spAutoFit/>
          </a:bodyPr>
          <a:lstStyle/>
          <a:p>
            <a:pPr indent="-261938" lvl="0" marL="261938" marR="0" rtl="1" algn="just">
              <a:spcBef>
                <a:spcPts val="0"/>
              </a:spcBef>
              <a:spcAft>
                <a:spcPts val="0"/>
              </a:spcAft>
              <a:buNone/>
            </a:pPr>
            <a:r>
              <a:rPr lang="ar-SA" sz="3200">
                <a:solidFill>
                  <a:schemeClr val="dk1"/>
                </a:solidFill>
                <a:latin typeface="Arial"/>
                <a:ea typeface="Arial"/>
                <a:cs typeface="Arial"/>
                <a:sym typeface="Arial"/>
              </a:rPr>
              <a:t>- من الأمثلة عليه/ </a:t>
            </a:r>
            <a:r>
              <a:rPr lang="ar-SA" sz="3200">
                <a:solidFill>
                  <a:srgbClr val="EC0873"/>
                </a:solidFill>
                <a:latin typeface="Arial"/>
                <a:ea typeface="Arial"/>
                <a:cs typeface="Arial"/>
                <a:sym typeface="Arial"/>
              </a:rPr>
              <a:t>تصنيف الصور و كشف الاحتيال و تصفية البريد الالكتروني العشوائي</a:t>
            </a:r>
            <a:endParaRPr sz="3200">
              <a:solidFill>
                <a:srgbClr val="00B050"/>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5" name="Shape 305"/>
        <p:cNvGrpSpPr/>
        <p:nvPr/>
      </p:nvGrpSpPr>
      <p:grpSpPr>
        <a:xfrm>
          <a:off x="0" y="0"/>
          <a:ext cx="0" cy="0"/>
          <a:chOff x="0" y="0"/>
          <a:chExt cx="0" cy="0"/>
        </a:xfrm>
      </p:grpSpPr>
      <p:pic>
        <p:nvPicPr>
          <p:cNvPr descr="PowerPoint templates" id="306" name="Google Shape;306;p37"/>
          <p:cNvPicPr preferRelativeResize="0"/>
          <p:nvPr/>
        </p:nvPicPr>
        <p:blipFill rotWithShape="1">
          <a:blip r:embed="rId3">
            <a:alphaModFix/>
          </a:blip>
          <a:srcRect b="0" l="35406" r="34096" t="0"/>
          <a:stretch/>
        </p:blipFill>
        <p:spPr>
          <a:xfrm rot="-5400000">
            <a:off x="5660175" y="369150"/>
            <a:ext cx="871650" cy="12192000"/>
          </a:xfrm>
          <a:prstGeom prst="rect">
            <a:avLst/>
          </a:prstGeom>
          <a:noFill/>
          <a:ln>
            <a:noFill/>
          </a:ln>
        </p:spPr>
      </p:pic>
      <p:sp>
        <p:nvSpPr>
          <p:cNvPr id="307" name="Google Shape;307;p37"/>
          <p:cNvSpPr txBox="1"/>
          <p:nvPr/>
        </p:nvSpPr>
        <p:spPr>
          <a:xfrm>
            <a:off x="4210050" y="221377"/>
            <a:ext cx="7981950" cy="597773"/>
          </a:xfrm>
          <a:prstGeom prst="rect">
            <a:avLst/>
          </a:prstGeom>
          <a:solidFill>
            <a:srgbClr val="05A4B5"/>
          </a:solidFill>
          <a:ln>
            <a:noFill/>
          </a:ln>
        </p:spPr>
        <p:txBody>
          <a:bodyPr anchorCtr="0" anchor="ctr" bIns="45700" lIns="91425" spcFirstLastPara="1" rIns="91425" wrap="square" tIns="45700">
            <a:normAutofit fontScale="97500"/>
          </a:bodyPr>
          <a:lstStyle/>
          <a:p>
            <a:pPr indent="0" lvl="0" marL="0" marR="0" rtl="1" algn="r">
              <a:lnSpc>
                <a:spcPct val="90000"/>
              </a:lnSpc>
              <a:spcBef>
                <a:spcPts val="0"/>
              </a:spcBef>
              <a:spcAft>
                <a:spcPts val="0"/>
              </a:spcAft>
              <a:buClr>
                <a:schemeClr val="lt1"/>
              </a:buClr>
              <a:buSzPct val="100000"/>
              <a:buFont typeface="Arial"/>
              <a:buNone/>
            </a:pPr>
            <a:r>
              <a:rPr lang="ar-SA" sz="2800">
                <a:solidFill>
                  <a:schemeClr val="lt1"/>
                </a:solidFill>
                <a:latin typeface="Arial"/>
                <a:ea typeface="Arial"/>
                <a:cs typeface="Arial"/>
                <a:sym typeface="Arial"/>
              </a:rPr>
              <a:t>التعلم الموجه (بالإشراف)  supervised Learning</a:t>
            </a:r>
            <a:endParaRPr/>
          </a:p>
        </p:txBody>
      </p:sp>
      <p:pic>
        <p:nvPicPr>
          <p:cNvPr descr="machine learning supervised learning algorithms for Sale,Up To OFF 68%" id="308" name="Google Shape;308;p37"/>
          <p:cNvPicPr preferRelativeResize="0"/>
          <p:nvPr/>
        </p:nvPicPr>
        <p:blipFill rotWithShape="1">
          <a:blip r:embed="rId4">
            <a:alphaModFix/>
          </a:blip>
          <a:srcRect b="0" l="0" r="0" t="0"/>
          <a:stretch/>
        </p:blipFill>
        <p:spPr>
          <a:xfrm>
            <a:off x="1115122" y="924329"/>
            <a:ext cx="10459844" cy="5259807"/>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2" name="Shape 312"/>
        <p:cNvGrpSpPr/>
        <p:nvPr/>
      </p:nvGrpSpPr>
      <p:grpSpPr>
        <a:xfrm>
          <a:off x="0" y="0"/>
          <a:ext cx="0" cy="0"/>
          <a:chOff x="0" y="0"/>
          <a:chExt cx="0" cy="0"/>
        </a:xfrm>
      </p:grpSpPr>
      <p:pic>
        <p:nvPicPr>
          <p:cNvPr descr="PowerPoint templates" id="313" name="Google Shape;313;p38"/>
          <p:cNvPicPr preferRelativeResize="0"/>
          <p:nvPr/>
        </p:nvPicPr>
        <p:blipFill rotWithShape="1">
          <a:blip r:embed="rId3">
            <a:alphaModFix/>
          </a:blip>
          <a:srcRect b="0" l="35406" r="34096" t="0"/>
          <a:stretch/>
        </p:blipFill>
        <p:spPr>
          <a:xfrm rot="-5400000">
            <a:off x="5660175" y="369150"/>
            <a:ext cx="871650" cy="12192000"/>
          </a:xfrm>
          <a:prstGeom prst="rect">
            <a:avLst/>
          </a:prstGeom>
          <a:noFill/>
          <a:ln>
            <a:noFill/>
          </a:ln>
        </p:spPr>
      </p:pic>
      <p:sp>
        <p:nvSpPr>
          <p:cNvPr id="314" name="Google Shape;314;p38"/>
          <p:cNvSpPr txBox="1"/>
          <p:nvPr/>
        </p:nvSpPr>
        <p:spPr>
          <a:xfrm>
            <a:off x="4210050" y="221377"/>
            <a:ext cx="7981950" cy="597773"/>
          </a:xfrm>
          <a:prstGeom prst="rect">
            <a:avLst/>
          </a:prstGeom>
          <a:solidFill>
            <a:srgbClr val="05A4B5"/>
          </a:solidFill>
          <a:ln>
            <a:noFill/>
          </a:ln>
        </p:spPr>
        <p:txBody>
          <a:bodyPr anchorCtr="0" anchor="ctr" bIns="45700" lIns="91425" spcFirstLastPara="1" rIns="91425" wrap="square" tIns="45700">
            <a:normAutofit fontScale="97500"/>
          </a:bodyPr>
          <a:lstStyle/>
          <a:p>
            <a:pPr indent="0" lvl="0" marL="0" marR="0" rtl="1" algn="r">
              <a:lnSpc>
                <a:spcPct val="90000"/>
              </a:lnSpc>
              <a:spcBef>
                <a:spcPts val="0"/>
              </a:spcBef>
              <a:spcAft>
                <a:spcPts val="0"/>
              </a:spcAft>
              <a:buClr>
                <a:schemeClr val="lt1"/>
              </a:buClr>
              <a:buSzPct val="100000"/>
              <a:buFont typeface="Arial"/>
              <a:buNone/>
            </a:pPr>
            <a:r>
              <a:rPr lang="ar-SA" sz="2800">
                <a:solidFill>
                  <a:schemeClr val="lt1"/>
                </a:solidFill>
                <a:latin typeface="Arial"/>
                <a:ea typeface="Arial"/>
                <a:cs typeface="Arial"/>
                <a:sym typeface="Arial"/>
              </a:rPr>
              <a:t>التعلم غير الموجه (بدون إشراف)  Unsupervised Learning</a:t>
            </a:r>
            <a:endParaRPr/>
          </a:p>
        </p:txBody>
      </p:sp>
      <p:sp>
        <p:nvSpPr>
          <p:cNvPr id="315" name="Google Shape;315;p38"/>
          <p:cNvSpPr txBox="1"/>
          <p:nvPr/>
        </p:nvSpPr>
        <p:spPr>
          <a:xfrm>
            <a:off x="-2" y="1167298"/>
            <a:ext cx="12192001" cy="1323439"/>
          </a:xfrm>
          <a:prstGeom prst="rect">
            <a:avLst/>
          </a:prstGeom>
          <a:noFill/>
          <a:ln>
            <a:noFill/>
          </a:ln>
        </p:spPr>
        <p:txBody>
          <a:bodyPr anchorCtr="0" anchor="t" bIns="45700" lIns="91425" spcFirstLastPara="1" rIns="91425" wrap="square" tIns="45700">
            <a:spAutoFit/>
          </a:bodyPr>
          <a:lstStyle/>
          <a:p>
            <a:pPr indent="0" lvl="0" marL="0" marR="0" rtl="1" algn="just">
              <a:spcBef>
                <a:spcPts val="0"/>
              </a:spcBef>
              <a:spcAft>
                <a:spcPts val="0"/>
              </a:spcAft>
              <a:buNone/>
            </a:pPr>
            <a:r>
              <a:rPr lang="ar-SA" sz="4000">
                <a:solidFill>
                  <a:schemeClr val="dk1"/>
                </a:solidFill>
                <a:latin typeface="Arial"/>
                <a:ea typeface="Arial"/>
                <a:cs typeface="Arial"/>
                <a:sym typeface="Arial"/>
              </a:rPr>
              <a:t>- التعلم غير الموجه </a:t>
            </a:r>
            <a:r>
              <a:rPr lang="ar-SA" sz="4000">
                <a:solidFill>
                  <a:srgbClr val="05A4B5"/>
                </a:solidFill>
                <a:latin typeface="Arial"/>
                <a:ea typeface="Arial"/>
                <a:cs typeface="Arial"/>
                <a:sym typeface="Arial"/>
              </a:rPr>
              <a:t>نوع من تعلم الآلة تتعلم فيه الخوارزمية بموجب بيانات </a:t>
            </a:r>
            <a:r>
              <a:rPr lang="ar-SA" sz="4000">
                <a:solidFill>
                  <a:srgbClr val="A4186B"/>
                </a:solidFill>
                <a:latin typeface="Arial"/>
                <a:ea typeface="Arial"/>
                <a:cs typeface="Arial"/>
                <a:sym typeface="Arial"/>
              </a:rPr>
              <a:t>غير معنونة</a:t>
            </a:r>
            <a:r>
              <a:rPr lang="ar-SA" sz="4000">
                <a:solidFill>
                  <a:srgbClr val="05A4B5"/>
                </a:solidFill>
                <a:latin typeface="Arial"/>
                <a:ea typeface="Arial"/>
                <a:cs typeface="Arial"/>
                <a:sym typeface="Arial"/>
              </a:rPr>
              <a:t> في محاولة لإيجاد الأنماط والعلاقات بين البيانات</a:t>
            </a:r>
            <a:endParaRPr/>
          </a:p>
        </p:txBody>
      </p:sp>
      <p:sp>
        <p:nvSpPr>
          <p:cNvPr id="316" name="Google Shape;316;p38"/>
          <p:cNvSpPr txBox="1"/>
          <p:nvPr/>
        </p:nvSpPr>
        <p:spPr>
          <a:xfrm>
            <a:off x="-4" y="3207293"/>
            <a:ext cx="12192001" cy="584775"/>
          </a:xfrm>
          <a:prstGeom prst="rect">
            <a:avLst/>
          </a:prstGeom>
          <a:noFill/>
          <a:ln>
            <a:noFill/>
          </a:ln>
        </p:spPr>
        <p:txBody>
          <a:bodyPr anchorCtr="0" anchor="t" bIns="45700" lIns="91425" spcFirstLastPara="1" rIns="91425" wrap="square" tIns="45700">
            <a:spAutoFit/>
          </a:bodyPr>
          <a:lstStyle/>
          <a:p>
            <a:pPr indent="-261938" lvl="0" marL="261938" marR="0" rtl="1" algn="just">
              <a:spcBef>
                <a:spcPts val="0"/>
              </a:spcBef>
              <a:spcAft>
                <a:spcPts val="0"/>
              </a:spcAft>
              <a:buNone/>
            </a:pPr>
            <a:r>
              <a:rPr lang="ar-SA" sz="3200">
                <a:solidFill>
                  <a:schemeClr val="dk1"/>
                </a:solidFill>
                <a:latin typeface="Arial"/>
                <a:ea typeface="Arial"/>
                <a:cs typeface="Arial"/>
                <a:sym typeface="Arial"/>
              </a:rPr>
              <a:t>- من الأمثلة عليه/ </a:t>
            </a:r>
            <a:r>
              <a:rPr lang="ar-SA" sz="3200">
                <a:solidFill>
                  <a:srgbClr val="EC0873"/>
                </a:solidFill>
                <a:latin typeface="Arial"/>
                <a:ea typeface="Arial"/>
                <a:cs typeface="Arial"/>
                <a:sym typeface="Arial"/>
              </a:rPr>
              <a:t>الكشف عن الاختلاف و التجميع و تقليص الابعاد.</a:t>
            </a:r>
            <a:endParaRPr sz="3200">
              <a:solidFill>
                <a:srgbClr val="00B050"/>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0" name="Shape 320"/>
        <p:cNvGrpSpPr/>
        <p:nvPr/>
      </p:nvGrpSpPr>
      <p:grpSpPr>
        <a:xfrm>
          <a:off x="0" y="0"/>
          <a:ext cx="0" cy="0"/>
          <a:chOff x="0" y="0"/>
          <a:chExt cx="0" cy="0"/>
        </a:xfrm>
      </p:grpSpPr>
      <p:pic>
        <p:nvPicPr>
          <p:cNvPr descr="PowerPoint templates" id="321" name="Google Shape;321;p39"/>
          <p:cNvPicPr preferRelativeResize="0"/>
          <p:nvPr/>
        </p:nvPicPr>
        <p:blipFill rotWithShape="1">
          <a:blip r:embed="rId3">
            <a:alphaModFix/>
          </a:blip>
          <a:srcRect b="0" l="35406" r="34096" t="0"/>
          <a:stretch/>
        </p:blipFill>
        <p:spPr>
          <a:xfrm rot="-5400000">
            <a:off x="5660175" y="369150"/>
            <a:ext cx="871650" cy="12192000"/>
          </a:xfrm>
          <a:prstGeom prst="rect">
            <a:avLst/>
          </a:prstGeom>
          <a:noFill/>
          <a:ln>
            <a:noFill/>
          </a:ln>
        </p:spPr>
      </p:pic>
      <p:sp>
        <p:nvSpPr>
          <p:cNvPr id="322" name="Google Shape;322;p39"/>
          <p:cNvSpPr txBox="1"/>
          <p:nvPr/>
        </p:nvSpPr>
        <p:spPr>
          <a:xfrm>
            <a:off x="4210050" y="221377"/>
            <a:ext cx="7981950" cy="597773"/>
          </a:xfrm>
          <a:prstGeom prst="rect">
            <a:avLst/>
          </a:prstGeom>
          <a:solidFill>
            <a:srgbClr val="05A4B5"/>
          </a:solidFill>
          <a:ln>
            <a:noFill/>
          </a:ln>
        </p:spPr>
        <p:txBody>
          <a:bodyPr anchorCtr="0" anchor="ctr" bIns="45700" lIns="91425" spcFirstLastPara="1" rIns="91425" wrap="square" tIns="45700">
            <a:normAutofit fontScale="97500"/>
          </a:bodyPr>
          <a:lstStyle/>
          <a:p>
            <a:pPr indent="0" lvl="0" marL="0" marR="0" rtl="1" algn="r">
              <a:lnSpc>
                <a:spcPct val="90000"/>
              </a:lnSpc>
              <a:spcBef>
                <a:spcPts val="0"/>
              </a:spcBef>
              <a:spcAft>
                <a:spcPts val="0"/>
              </a:spcAft>
              <a:buClr>
                <a:schemeClr val="lt1"/>
              </a:buClr>
              <a:buSzPct val="100000"/>
              <a:buFont typeface="Arial"/>
              <a:buNone/>
            </a:pPr>
            <a:r>
              <a:rPr lang="ar-SA" sz="2800">
                <a:solidFill>
                  <a:schemeClr val="lt1"/>
                </a:solidFill>
                <a:latin typeface="Arial"/>
                <a:ea typeface="Arial"/>
                <a:cs typeface="Arial"/>
                <a:sym typeface="Arial"/>
              </a:rPr>
              <a:t>التعلم غير الموجه (بدون إشراف)  Unsupervised Learning</a:t>
            </a:r>
            <a:endParaRPr/>
          </a:p>
        </p:txBody>
      </p:sp>
      <p:pic>
        <p:nvPicPr>
          <p:cNvPr descr="Unsupervised learning - Diego Calvo" id="323" name="Google Shape;323;p39"/>
          <p:cNvPicPr preferRelativeResize="0"/>
          <p:nvPr/>
        </p:nvPicPr>
        <p:blipFill rotWithShape="1">
          <a:blip r:embed="rId4">
            <a:alphaModFix/>
          </a:blip>
          <a:srcRect b="0" l="0" r="0" t="0"/>
          <a:stretch/>
        </p:blipFill>
        <p:spPr>
          <a:xfrm>
            <a:off x="1182026" y="920063"/>
            <a:ext cx="9857677" cy="5356261"/>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7" name="Shape 327"/>
        <p:cNvGrpSpPr/>
        <p:nvPr/>
      </p:nvGrpSpPr>
      <p:grpSpPr>
        <a:xfrm>
          <a:off x="0" y="0"/>
          <a:ext cx="0" cy="0"/>
          <a:chOff x="0" y="0"/>
          <a:chExt cx="0" cy="0"/>
        </a:xfrm>
      </p:grpSpPr>
      <p:pic>
        <p:nvPicPr>
          <p:cNvPr descr="PowerPoint templates" id="328" name="Google Shape;328;p40"/>
          <p:cNvPicPr preferRelativeResize="0"/>
          <p:nvPr/>
        </p:nvPicPr>
        <p:blipFill rotWithShape="1">
          <a:blip r:embed="rId3">
            <a:alphaModFix/>
          </a:blip>
          <a:srcRect b="0" l="35406" r="34096" t="0"/>
          <a:stretch/>
        </p:blipFill>
        <p:spPr>
          <a:xfrm rot="-5400000">
            <a:off x="5660175" y="369150"/>
            <a:ext cx="871650" cy="12192000"/>
          </a:xfrm>
          <a:prstGeom prst="rect">
            <a:avLst/>
          </a:prstGeom>
          <a:noFill/>
          <a:ln>
            <a:noFill/>
          </a:ln>
        </p:spPr>
      </p:pic>
      <p:sp>
        <p:nvSpPr>
          <p:cNvPr id="329" name="Google Shape;329;p40"/>
          <p:cNvSpPr txBox="1"/>
          <p:nvPr/>
        </p:nvSpPr>
        <p:spPr>
          <a:xfrm>
            <a:off x="4210050" y="145177"/>
            <a:ext cx="7981950" cy="597773"/>
          </a:xfrm>
          <a:prstGeom prst="rect">
            <a:avLst/>
          </a:prstGeom>
          <a:solidFill>
            <a:srgbClr val="05A4B5"/>
          </a:solidFill>
          <a:ln>
            <a:noFill/>
          </a:ln>
        </p:spPr>
        <p:txBody>
          <a:bodyPr anchorCtr="0" anchor="ctr" bIns="45700" lIns="91425" spcFirstLastPara="1" rIns="91425" wrap="square" tIns="45700">
            <a:normAutofit fontScale="97500"/>
          </a:bodyPr>
          <a:lstStyle/>
          <a:p>
            <a:pPr indent="0" lvl="0" marL="0" marR="0" rtl="1" algn="ctr">
              <a:lnSpc>
                <a:spcPct val="90000"/>
              </a:lnSpc>
              <a:spcBef>
                <a:spcPts val="0"/>
              </a:spcBef>
              <a:spcAft>
                <a:spcPts val="0"/>
              </a:spcAft>
              <a:buClr>
                <a:schemeClr val="lt1"/>
              </a:buClr>
              <a:buSzPct val="100000"/>
              <a:buFont typeface="Arial"/>
              <a:buNone/>
            </a:pPr>
            <a:r>
              <a:rPr lang="ar-SA" sz="2800">
                <a:solidFill>
                  <a:schemeClr val="lt1"/>
                </a:solidFill>
                <a:latin typeface="Arial"/>
                <a:ea typeface="Arial"/>
                <a:cs typeface="Arial"/>
                <a:sym typeface="Arial"/>
              </a:rPr>
              <a:t>التعلم  الموجه و الغير الموجه</a:t>
            </a:r>
            <a:endParaRPr sz="2800">
              <a:solidFill>
                <a:schemeClr val="lt1"/>
              </a:solidFill>
              <a:latin typeface="Arial"/>
              <a:ea typeface="Arial"/>
              <a:cs typeface="Arial"/>
              <a:sym typeface="Arial"/>
            </a:endParaRPr>
          </a:p>
        </p:txBody>
      </p:sp>
      <p:pic>
        <p:nvPicPr>
          <p:cNvPr descr="Supervised and unsupervised machine learning. a Schematic... | Download  Scientific Diagram" id="330" name="Google Shape;330;p40"/>
          <p:cNvPicPr preferRelativeResize="0"/>
          <p:nvPr/>
        </p:nvPicPr>
        <p:blipFill rotWithShape="1">
          <a:blip r:embed="rId4">
            <a:alphaModFix/>
          </a:blip>
          <a:srcRect b="0" l="0" r="0" t="0"/>
          <a:stretch/>
        </p:blipFill>
        <p:spPr>
          <a:xfrm>
            <a:off x="2694780" y="849630"/>
            <a:ext cx="6802437" cy="5767943"/>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4" name="Shape 334"/>
        <p:cNvGrpSpPr/>
        <p:nvPr/>
      </p:nvGrpSpPr>
      <p:grpSpPr>
        <a:xfrm>
          <a:off x="0" y="0"/>
          <a:ext cx="0" cy="0"/>
          <a:chOff x="0" y="0"/>
          <a:chExt cx="0" cy="0"/>
        </a:xfrm>
      </p:grpSpPr>
      <p:pic>
        <p:nvPicPr>
          <p:cNvPr descr="PowerPoint templates" id="335" name="Google Shape;335;p41"/>
          <p:cNvPicPr preferRelativeResize="0"/>
          <p:nvPr/>
        </p:nvPicPr>
        <p:blipFill rotWithShape="1">
          <a:blip r:embed="rId3">
            <a:alphaModFix/>
          </a:blip>
          <a:srcRect b="0" l="35406" r="34096" t="0"/>
          <a:stretch/>
        </p:blipFill>
        <p:spPr>
          <a:xfrm rot="-5400000">
            <a:off x="5660175" y="369150"/>
            <a:ext cx="871650" cy="12192000"/>
          </a:xfrm>
          <a:prstGeom prst="rect">
            <a:avLst/>
          </a:prstGeom>
          <a:noFill/>
          <a:ln>
            <a:noFill/>
          </a:ln>
        </p:spPr>
      </p:pic>
      <p:sp>
        <p:nvSpPr>
          <p:cNvPr id="336" name="Google Shape;336;p41"/>
          <p:cNvSpPr txBox="1"/>
          <p:nvPr/>
        </p:nvSpPr>
        <p:spPr>
          <a:xfrm>
            <a:off x="4210050" y="221377"/>
            <a:ext cx="7981950" cy="597773"/>
          </a:xfrm>
          <a:prstGeom prst="rect">
            <a:avLst/>
          </a:prstGeom>
          <a:solidFill>
            <a:srgbClr val="05A4B5"/>
          </a:solidFill>
          <a:ln>
            <a:noFill/>
          </a:ln>
        </p:spPr>
        <p:txBody>
          <a:bodyPr anchorCtr="0" anchor="ctr" bIns="45700" lIns="91425" spcFirstLastPara="1" rIns="91425" wrap="square" tIns="45700">
            <a:normAutofit fontScale="97500"/>
          </a:bodyPr>
          <a:lstStyle/>
          <a:p>
            <a:pPr indent="0" lvl="0" marL="0" marR="0" rtl="1" algn="r">
              <a:lnSpc>
                <a:spcPct val="90000"/>
              </a:lnSpc>
              <a:spcBef>
                <a:spcPts val="0"/>
              </a:spcBef>
              <a:spcAft>
                <a:spcPts val="0"/>
              </a:spcAft>
              <a:buClr>
                <a:schemeClr val="lt1"/>
              </a:buClr>
              <a:buSzPct val="100000"/>
              <a:buFont typeface="Arial"/>
              <a:buNone/>
            </a:pPr>
            <a:r>
              <a:rPr lang="ar-SA" sz="2800">
                <a:solidFill>
                  <a:schemeClr val="lt1"/>
                </a:solidFill>
                <a:latin typeface="Arial"/>
                <a:ea typeface="Arial"/>
                <a:cs typeface="Arial"/>
                <a:sym typeface="Arial"/>
              </a:rPr>
              <a:t>التعلم المعزز  Reinforcement Learning</a:t>
            </a:r>
            <a:endParaRPr/>
          </a:p>
        </p:txBody>
      </p:sp>
      <p:sp>
        <p:nvSpPr>
          <p:cNvPr id="337" name="Google Shape;337;p41"/>
          <p:cNvSpPr txBox="1"/>
          <p:nvPr/>
        </p:nvSpPr>
        <p:spPr>
          <a:xfrm>
            <a:off x="490654" y="1345716"/>
            <a:ext cx="11701345" cy="1323439"/>
          </a:xfrm>
          <a:prstGeom prst="rect">
            <a:avLst/>
          </a:prstGeom>
          <a:noFill/>
          <a:ln>
            <a:noFill/>
          </a:ln>
        </p:spPr>
        <p:txBody>
          <a:bodyPr anchorCtr="0" anchor="t" bIns="45700" lIns="91425" spcFirstLastPara="1" rIns="91425" wrap="square" tIns="45700">
            <a:spAutoFit/>
          </a:bodyPr>
          <a:lstStyle/>
          <a:p>
            <a:pPr indent="0" lvl="0" marL="0" marR="0" rtl="1" algn="just">
              <a:spcBef>
                <a:spcPts val="0"/>
              </a:spcBef>
              <a:spcAft>
                <a:spcPts val="0"/>
              </a:spcAft>
              <a:buNone/>
            </a:pPr>
            <a:r>
              <a:rPr lang="ar-SA" sz="4000">
                <a:solidFill>
                  <a:schemeClr val="dk1"/>
                </a:solidFill>
                <a:latin typeface="Arial"/>
                <a:ea typeface="Arial"/>
                <a:cs typeface="Arial"/>
                <a:sym typeface="Arial"/>
              </a:rPr>
              <a:t>- التعلم المعزز </a:t>
            </a:r>
            <a:r>
              <a:rPr lang="ar-SA" sz="4000">
                <a:solidFill>
                  <a:srgbClr val="05A4B5"/>
                </a:solidFill>
                <a:latin typeface="Arial"/>
                <a:ea typeface="Arial"/>
                <a:cs typeface="Arial"/>
                <a:sym typeface="Arial"/>
              </a:rPr>
              <a:t>نوع من تعلم الآلة تتفاعل فيه الآلة مع البيئة المحيطة وتتعلم عبر  </a:t>
            </a:r>
            <a:r>
              <a:rPr lang="ar-SA" sz="4000">
                <a:solidFill>
                  <a:srgbClr val="A4186B"/>
                </a:solidFill>
                <a:latin typeface="Arial"/>
                <a:ea typeface="Arial"/>
                <a:cs typeface="Arial"/>
                <a:sym typeface="Arial"/>
              </a:rPr>
              <a:t>المحاولة والخطأ</a:t>
            </a:r>
            <a:endParaRPr sz="4000">
              <a:solidFill>
                <a:srgbClr val="05A4B5"/>
              </a:solidFill>
              <a:latin typeface="Arial"/>
              <a:ea typeface="Arial"/>
              <a:cs typeface="Arial"/>
              <a:sym typeface="Arial"/>
            </a:endParaRPr>
          </a:p>
        </p:txBody>
      </p:sp>
      <p:sp>
        <p:nvSpPr>
          <p:cNvPr id="338" name="Google Shape;338;p41"/>
          <p:cNvSpPr txBox="1"/>
          <p:nvPr/>
        </p:nvSpPr>
        <p:spPr>
          <a:xfrm>
            <a:off x="-4" y="3207293"/>
            <a:ext cx="12192001" cy="584775"/>
          </a:xfrm>
          <a:prstGeom prst="rect">
            <a:avLst/>
          </a:prstGeom>
          <a:noFill/>
          <a:ln>
            <a:noFill/>
          </a:ln>
        </p:spPr>
        <p:txBody>
          <a:bodyPr anchorCtr="0" anchor="t" bIns="45700" lIns="91425" spcFirstLastPara="1" rIns="91425" wrap="square" tIns="45700">
            <a:spAutoFit/>
          </a:bodyPr>
          <a:lstStyle/>
          <a:p>
            <a:pPr indent="-261938" lvl="0" marL="261938" marR="0" rtl="1" algn="just">
              <a:spcBef>
                <a:spcPts val="0"/>
              </a:spcBef>
              <a:spcAft>
                <a:spcPts val="0"/>
              </a:spcAft>
              <a:buNone/>
            </a:pPr>
            <a:r>
              <a:rPr lang="ar-SA" sz="3200">
                <a:solidFill>
                  <a:schemeClr val="dk1"/>
                </a:solidFill>
                <a:latin typeface="Arial"/>
                <a:ea typeface="Arial"/>
                <a:cs typeface="Arial"/>
                <a:sym typeface="Arial"/>
              </a:rPr>
              <a:t>- من الأمثلة عليه/ </a:t>
            </a:r>
            <a:r>
              <a:rPr lang="ar-SA" sz="3200">
                <a:solidFill>
                  <a:srgbClr val="EC0873"/>
                </a:solidFill>
                <a:latin typeface="Arial"/>
                <a:ea typeface="Arial"/>
                <a:cs typeface="Arial"/>
                <a:sym typeface="Arial"/>
              </a:rPr>
              <a:t>لعب الألعاب  و الروبوتية و تخصيص الموارد</a:t>
            </a:r>
            <a:endParaRPr sz="3200">
              <a:solidFill>
                <a:srgbClr val="00B050"/>
              </a:solidFill>
              <a:latin typeface="Arial"/>
              <a:ea typeface="Arial"/>
              <a:cs typeface="Arial"/>
              <a:sym typeface="Arial"/>
            </a:endParaRPr>
          </a:p>
        </p:txBody>
      </p:sp>
      <p:pic>
        <p:nvPicPr>
          <p:cNvPr descr="أشياء يجب عليك معرفتها قبل شراء مكنسة كهربائية روبوت | مدونة لكجري افينيو" id="339" name="Google Shape;339;p41"/>
          <p:cNvPicPr preferRelativeResize="0"/>
          <p:nvPr/>
        </p:nvPicPr>
        <p:blipFill rotWithShape="1">
          <a:blip r:embed="rId4">
            <a:alphaModFix/>
          </a:blip>
          <a:srcRect b="0" l="0" r="0" t="0"/>
          <a:stretch/>
        </p:blipFill>
        <p:spPr>
          <a:xfrm>
            <a:off x="280988" y="3440113"/>
            <a:ext cx="2867025" cy="2711450"/>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descr="PowerPoint templates" id="344" name="Google Shape;344;p42"/>
          <p:cNvPicPr preferRelativeResize="0"/>
          <p:nvPr/>
        </p:nvPicPr>
        <p:blipFill rotWithShape="1">
          <a:blip r:embed="rId3">
            <a:alphaModFix/>
          </a:blip>
          <a:srcRect b="0" l="35406" r="34096" t="0"/>
          <a:stretch/>
        </p:blipFill>
        <p:spPr>
          <a:xfrm rot="-5400000">
            <a:off x="5797113" y="506088"/>
            <a:ext cx="597773" cy="12192000"/>
          </a:xfrm>
          <a:prstGeom prst="rect">
            <a:avLst/>
          </a:prstGeom>
          <a:noFill/>
          <a:ln>
            <a:noFill/>
          </a:ln>
        </p:spPr>
      </p:pic>
      <p:sp>
        <p:nvSpPr>
          <p:cNvPr id="345" name="Google Shape;345;p42"/>
          <p:cNvSpPr/>
          <p:nvPr/>
        </p:nvSpPr>
        <p:spPr>
          <a:xfrm>
            <a:off x="227723" y="2399972"/>
            <a:ext cx="11713108" cy="3711834"/>
          </a:xfrm>
          <a:prstGeom prst="rect">
            <a:avLst/>
          </a:prstGeom>
          <a:solidFill>
            <a:schemeClr val="lt1"/>
          </a:solidFill>
          <a:ln cap="flat" cmpd="sng" w="12700">
            <a:solidFill>
              <a:srgbClr val="00C08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t/>
            </a:r>
            <a:endParaRPr sz="2800">
              <a:solidFill>
                <a:schemeClr val="dk1"/>
              </a:solidFill>
              <a:latin typeface="Arial"/>
              <a:ea typeface="Arial"/>
              <a:cs typeface="Arial"/>
              <a:sym typeface="Arial"/>
            </a:endParaRPr>
          </a:p>
        </p:txBody>
      </p:sp>
      <p:graphicFrame>
        <p:nvGraphicFramePr>
          <p:cNvPr id="346" name="Google Shape;346;p42"/>
          <p:cNvGraphicFramePr/>
          <p:nvPr/>
        </p:nvGraphicFramePr>
        <p:xfrm>
          <a:off x="239841" y="190204"/>
          <a:ext cx="3000000" cy="3000000"/>
        </p:xfrm>
        <a:graphic>
          <a:graphicData uri="http://schemas.openxmlformats.org/drawingml/2006/table">
            <a:tbl>
              <a:tblPr bandRow="1" firstRow="1">
                <a:noFill/>
                <a:tableStyleId>{8694F6D2-7F05-47EA-9855-46298E98B208}</a:tableStyleId>
              </a:tblPr>
              <a:tblGrid>
                <a:gridCol w="2928275"/>
                <a:gridCol w="6615200"/>
                <a:gridCol w="1375100"/>
                <a:gridCol w="794525"/>
              </a:tblGrid>
              <a:tr h="300775">
                <a:tc>
                  <a:txBody>
                    <a:bodyPr/>
                    <a:lstStyle/>
                    <a:p>
                      <a:pPr indent="0" lvl="0" marL="0" marR="0" rtl="1" algn="ctr">
                        <a:spcBef>
                          <a:spcPts val="0"/>
                        </a:spcBef>
                        <a:spcAft>
                          <a:spcPts val="0"/>
                        </a:spcAft>
                        <a:buNone/>
                      </a:pPr>
                      <a:r>
                        <a:rPr lang="ar-SA" sz="1800" u="none" cap="none" strike="noStrike"/>
                        <a:t>رقم النشاط</a:t>
                      </a:r>
                      <a:endParaRPr sz="1800" u="none" cap="none" strike="noStrike"/>
                    </a:p>
                  </a:txBody>
                  <a:tcPr marT="45700" marB="45700" marR="91450" marL="91450"/>
                </a:tc>
                <a:tc>
                  <a:txBody>
                    <a:bodyPr/>
                    <a:lstStyle/>
                    <a:p>
                      <a:pPr indent="0" lvl="0" marL="0" marR="0" rtl="1" algn="ctr">
                        <a:spcBef>
                          <a:spcPts val="0"/>
                        </a:spcBef>
                        <a:spcAft>
                          <a:spcPts val="0"/>
                        </a:spcAft>
                        <a:buNone/>
                      </a:pPr>
                      <a:r>
                        <a:rPr lang="ar-SA" sz="1800" u="none" cap="none" strike="noStrike"/>
                        <a:t>1</a:t>
                      </a:r>
                      <a:endParaRPr sz="1800" u="none" cap="none" strike="noStrike"/>
                    </a:p>
                  </a:txBody>
                  <a:tcPr marT="45700" marB="45700" marR="91450" marL="91450"/>
                </a:tc>
                <a:tc>
                  <a:txBody>
                    <a:bodyPr/>
                    <a:lstStyle/>
                    <a:p>
                      <a:pPr indent="0" lvl="0" marL="0" marR="0" rtl="1" algn="ctr">
                        <a:spcBef>
                          <a:spcPts val="0"/>
                        </a:spcBef>
                        <a:spcAft>
                          <a:spcPts val="0"/>
                        </a:spcAft>
                        <a:buNone/>
                      </a:pPr>
                      <a:r>
                        <a:rPr lang="ar-SA" sz="1800" u="none" cap="none" strike="noStrike"/>
                        <a:t>موضوع النشاط</a:t>
                      </a:r>
                      <a:endParaRPr sz="1800" u="none" cap="none" strike="noStrike"/>
                    </a:p>
                  </a:txBody>
                  <a:tcPr marT="45700" marB="45700" marR="91450" marL="91450"/>
                </a:tc>
                <a:tc>
                  <a:txBody>
                    <a:bodyPr/>
                    <a:lstStyle/>
                    <a:p>
                      <a:pPr indent="0" lvl="0" marL="0" marR="0" rtl="1" algn="ctr">
                        <a:spcBef>
                          <a:spcPts val="0"/>
                        </a:spcBef>
                        <a:spcAft>
                          <a:spcPts val="0"/>
                        </a:spcAft>
                        <a:buNone/>
                      </a:pPr>
                      <a:r>
                        <a:rPr lang="ar-SA" sz="1800" u="none" cap="none" strike="noStrike"/>
                        <a:t>تكويني </a:t>
                      </a:r>
                      <a:endParaRPr sz="1800" u="none" cap="none" strike="noStrike"/>
                    </a:p>
                  </a:txBody>
                  <a:tcPr marT="45700" marB="45700" marR="91450" marL="91450"/>
                </a:tc>
              </a:tr>
              <a:tr h="300775">
                <a:tc>
                  <a:txBody>
                    <a:bodyPr/>
                    <a:lstStyle/>
                    <a:p>
                      <a:pPr indent="0" lvl="0" marL="0" marR="0" rtl="1" algn="ctr">
                        <a:spcBef>
                          <a:spcPts val="0"/>
                        </a:spcBef>
                        <a:spcAft>
                          <a:spcPts val="0"/>
                        </a:spcAft>
                        <a:buNone/>
                      </a:pPr>
                      <a:r>
                        <a:rPr lang="ar-SA" sz="1800" u="none" cap="none" strike="noStrike"/>
                        <a:t>مدة النشاط</a:t>
                      </a:r>
                      <a:endParaRPr sz="1800" u="none" cap="none" strike="noStrike"/>
                    </a:p>
                  </a:txBody>
                  <a:tcPr marT="45700" marB="45700" marR="91450" marL="91450"/>
                </a:tc>
                <a:tc>
                  <a:txBody>
                    <a:bodyPr/>
                    <a:lstStyle/>
                    <a:p>
                      <a:pPr indent="0" lvl="0" marL="0" marR="0" rtl="1" algn="ctr">
                        <a:spcBef>
                          <a:spcPts val="0"/>
                        </a:spcBef>
                        <a:spcAft>
                          <a:spcPts val="0"/>
                        </a:spcAft>
                        <a:buNone/>
                      </a:pPr>
                      <a:r>
                        <a:rPr lang="ar-SA" sz="1800" u="none" cap="none" strike="noStrike"/>
                        <a:t>5 د</a:t>
                      </a:r>
                      <a:endParaRPr sz="1800" u="none" cap="none" strike="noStrike"/>
                    </a:p>
                  </a:txBody>
                  <a:tcPr marT="45700" marB="45700" marR="91450" marL="91450"/>
                </a:tc>
                <a:tc>
                  <a:txBody>
                    <a:bodyPr/>
                    <a:lstStyle/>
                    <a:p>
                      <a:pPr indent="0" lvl="0" marL="0" marR="0" rtl="1" algn="ctr">
                        <a:spcBef>
                          <a:spcPts val="0"/>
                        </a:spcBef>
                        <a:spcAft>
                          <a:spcPts val="0"/>
                        </a:spcAft>
                        <a:buNone/>
                      </a:pPr>
                      <a:r>
                        <a:rPr lang="ar-SA" sz="1800" u="none" cap="none" strike="noStrike"/>
                        <a:t>نوع النشاط</a:t>
                      </a:r>
                      <a:endParaRPr sz="1800" u="none" cap="none" strike="noStrike"/>
                    </a:p>
                  </a:txBody>
                  <a:tcPr marT="45700" marB="45700" marR="91450" marL="91450"/>
                </a:tc>
                <a:tc>
                  <a:txBody>
                    <a:bodyPr/>
                    <a:lstStyle/>
                    <a:p>
                      <a:pPr indent="0" lvl="0" marL="0" marR="0" rtl="1" algn="ctr">
                        <a:spcBef>
                          <a:spcPts val="0"/>
                        </a:spcBef>
                        <a:spcAft>
                          <a:spcPts val="0"/>
                        </a:spcAft>
                        <a:buNone/>
                      </a:pPr>
                      <a:r>
                        <a:rPr lang="ar-SA" sz="1800" u="none" cap="none" strike="noStrike"/>
                        <a:t>فردي </a:t>
                      </a:r>
                      <a:endParaRPr sz="1800" u="none" cap="none" strike="noStrike"/>
                    </a:p>
                  </a:txBody>
                  <a:tcPr marT="45700" marB="45700" marR="91450" marL="91450"/>
                </a:tc>
              </a:tr>
              <a:tr h="1292675">
                <a:tc gridSpan="2">
                  <a:txBody>
                    <a:bodyPr/>
                    <a:lstStyle/>
                    <a:p>
                      <a:pPr indent="0" lvl="0" marL="0" marR="0" rtl="1" algn="r">
                        <a:lnSpc>
                          <a:spcPct val="100000"/>
                        </a:lnSpc>
                        <a:spcBef>
                          <a:spcPts val="0"/>
                        </a:spcBef>
                        <a:spcAft>
                          <a:spcPts val="0"/>
                        </a:spcAft>
                        <a:buClr>
                          <a:srgbClr val="0099A9"/>
                        </a:buClr>
                        <a:buSzPts val="3200"/>
                        <a:buFont typeface="Arial"/>
                        <a:buNone/>
                      </a:pPr>
                      <a:r>
                        <a:rPr b="0" lang="ar-SA" sz="3200" u="none" cap="none" strike="noStrike">
                          <a:solidFill>
                            <a:srgbClr val="0099A9"/>
                          </a:solidFill>
                        </a:rPr>
                        <a:t>من خلال الأشكال التي أمامك حددي نوع تعلم الآلة:</a:t>
                      </a:r>
                      <a:endParaRPr b="0" sz="3200" u="sng" cap="none" strike="noStrike">
                        <a:solidFill>
                          <a:srgbClr val="C00000"/>
                        </a:solidFill>
                        <a:latin typeface="Arial"/>
                        <a:ea typeface="Arial"/>
                        <a:cs typeface="Arial"/>
                        <a:sym typeface="Arial"/>
                      </a:endParaRPr>
                    </a:p>
                  </a:txBody>
                  <a:tcPr marT="45700" marB="45700" marR="91450" marL="91450"/>
                </a:tc>
                <a:tc hMerge="1"/>
                <a:tc gridSpan="2">
                  <a:txBody>
                    <a:bodyPr/>
                    <a:lstStyle/>
                    <a:p>
                      <a:pPr indent="0" lvl="0" marL="0" marR="0" rtl="0" algn="ctr">
                        <a:spcBef>
                          <a:spcPts val="0"/>
                        </a:spcBef>
                        <a:spcAft>
                          <a:spcPts val="0"/>
                        </a:spcAft>
                        <a:buNone/>
                      </a:pPr>
                      <a:r>
                        <a:t/>
                      </a:r>
                      <a:endParaRPr sz="1800" u="none" cap="none" strike="noStrike">
                        <a:solidFill>
                          <a:schemeClr val="dk1"/>
                        </a:solidFill>
                      </a:endParaRPr>
                    </a:p>
                  </a:txBody>
                  <a:tcPr marT="45700" marB="45700" marR="91450" marL="91450"/>
                </a:tc>
                <a:tc hMerge="1"/>
              </a:tr>
            </a:tbl>
          </a:graphicData>
        </a:graphic>
      </p:graphicFrame>
      <p:sp>
        <p:nvSpPr>
          <p:cNvPr id="347" name="Google Shape;347;p42"/>
          <p:cNvSpPr txBox="1"/>
          <p:nvPr/>
        </p:nvSpPr>
        <p:spPr>
          <a:xfrm>
            <a:off x="8153704" y="5721293"/>
            <a:ext cx="20193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SA" sz="2400">
                <a:solidFill>
                  <a:schemeClr val="dk1"/>
                </a:solidFill>
                <a:latin typeface="Arial"/>
                <a:ea typeface="Arial"/>
                <a:cs typeface="Arial"/>
                <a:sym typeface="Arial"/>
              </a:rPr>
              <a:t>شكل رقم (١)</a:t>
            </a:r>
            <a:endParaRPr/>
          </a:p>
        </p:txBody>
      </p:sp>
      <p:sp>
        <p:nvSpPr>
          <p:cNvPr id="348" name="Google Shape;348;p42"/>
          <p:cNvSpPr txBox="1"/>
          <p:nvPr/>
        </p:nvSpPr>
        <p:spPr>
          <a:xfrm>
            <a:off x="3331895" y="5736772"/>
            <a:ext cx="20193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SA" sz="2400">
                <a:solidFill>
                  <a:schemeClr val="dk1"/>
                </a:solidFill>
                <a:latin typeface="Arial"/>
                <a:ea typeface="Arial"/>
                <a:cs typeface="Arial"/>
                <a:sym typeface="Arial"/>
              </a:rPr>
              <a:t>شكل رقم (٢)</a:t>
            </a:r>
            <a:endParaRPr/>
          </a:p>
        </p:txBody>
      </p:sp>
      <p:pic>
        <p:nvPicPr>
          <p:cNvPr id="349" name="Google Shape;349;p42"/>
          <p:cNvPicPr preferRelativeResize="0"/>
          <p:nvPr/>
        </p:nvPicPr>
        <p:blipFill rotWithShape="1">
          <a:blip r:embed="rId4">
            <a:alphaModFix/>
          </a:blip>
          <a:srcRect b="0" l="0" r="0" t="0"/>
          <a:stretch/>
        </p:blipFill>
        <p:spPr>
          <a:xfrm>
            <a:off x="6377573" y="2448825"/>
            <a:ext cx="4395859" cy="3296894"/>
          </a:xfrm>
          <a:prstGeom prst="rect">
            <a:avLst/>
          </a:prstGeom>
          <a:noFill/>
          <a:ln>
            <a:noFill/>
          </a:ln>
        </p:spPr>
      </p:pic>
      <p:pic>
        <p:nvPicPr>
          <p:cNvPr id="350" name="Google Shape;350;p42"/>
          <p:cNvPicPr preferRelativeResize="0"/>
          <p:nvPr/>
        </p:nvPicPr>
        <p:blipFill rotWithShape="1">
          <a:blip r:embed="rId5">
            <a:alphaModFix/>
          </a:blip>
          <a:srcRect b="0" l="0" r="36000" t="0"/>
          <a:stretch/>
        </p:blipFill>
        <p:spPr>
          <a:xfrm>
            <a:off x="716280" y="2448825"/>
            <a:ext cx="5060865" cy="3296894"/>
          </a:xfrm>
          <a:prstGeom prst="rect">
            <a:avLst/>
          </a:prstGeom>
          <a:noFill/>
          <a:ln>
            <a:noFill/>
          </a:ln>
        </p:spPr>
      </p:pic>
      <p:sp>
        <p:nvSpPr>
          <p:cNvPr id="351" name="Google Shape;351;p42"/>
          <p:cNvSpPr txBox="1"/>
          <p:nvPr/>
        </p:nvSpPr>
        <p:spPr>
          <a:xfrm>
            <a:off x="1068317" y="5721293"/>
            <a:ext cx="20193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SA" sz="2400">
                <a:solidFill>
                  <a:schemeClr val="dk1"/>
                </a:solidFill>
                <a:latin typeface="Arial"/>
                <a:ea typeface="Arial"/>
                <a:cs typeface="Arial"/>
                <a:sym typeface="Arial"/>
              </a:rPr>
              <a:t>شكل رقم (٣)</a:t>
            </a:r>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0"/>
                                        <p:tgtEl>
                                          <p:spTgt spid="3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6" name="Shape 116"/>
        <p:cNvGrpSpPr/>
        <p:nvPr/>
      </p:nvGrpSpPr>
      <p:grpSpPr>
        <a:xfrm>
          <a:off x="0" y="0"/>
          <a:ext cx="0" cy="0"/>
          <a:chOff x="0" y="0"/>
          <a:chExt cx="0" cy="0"/>
        </a:xfrm>
      </p:grpSpPr>
      <p:sp>
        <p:nvSpPr>
          <p:cNvPr id="117" name="Google Shape;117;p25"/>
          <p:cNvSpPr/>
          <p:nvPr/>
        </p:nvSpPr>
        <p:spPr>
          <a:xfrm>
            <a:off x="4588970" y="284476"/>
            <a:ext cx="2306238" cy="2180537"/>
          </a:xfrm>
          <a:prstGeom prst="ellipse">
            <a:avLst/>
          </a:prstGeom>
          <a:solidFill>
            <a:srgbClr val="81EAD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600"/>
              <a:buFont typeface="Arial"/>
              <a:buNone/>
            </a:pPr>
            <a:r>
              <a:t/>
            </a:r>
            <a:endParaRPr b="0" i="0" sz="6600" u="none" cap="none" strike="noStrike">
              <a:solidFill>
                <a:srgbClr val="FFFFFF"/>
              </a:solidFill>
              <a:latin typeface="Montserrat"/>
              <a:ea typeface="Montserrat"/>
              <a:cs typeface="Montserrat"/>
              <a:sym typeface="Montserrat"/>
            </a:endParaRPr>
          </a:p>
        </p:txBody>
      </p:sp>
      <p:sp>
        <p:nvSpPr>
          <p:cNvPr id="118" name="Google Shape;118;p25"/>
          <p:cNvSpPr txBox="1"/>
          <p:nvPr/>
        </p:nvSpPr>
        <p:spPr>
          <a:xfrm>
            <a:off x="2077866" y="2546719"/>
            <a:ext cx="7717800" cy="572700"/>
          </a:xfrm>
          <a:prstGeom prst="rect">
            <a:avLst/>
          </a:prstGeom>
          <a:noFill/>
          <a:ln>
            <a:noFill/>
          </a:ln>
        </p:spPr>
        <p:txBody>
          <a:bodyPr anchorCtr="0" anchor="t" bIns="91425" lIns="91425" spcFirstLastPara="1" rIns="91425" wrap="square" tIns="91425">
            <a:noAutofit/>
          </a:bodyPr>
          <a:lstStyle/>
          <a:p>
            <a:pPr indent="0" lvl="0" marL="0" marR="0" rtl="1" algn="ctr">
              <a:lnSpc>
                <a:spcPct val="100000"/>
              </a:lnSpc>
              <a:spcBef>
                <a:spcPts val="0"/>
              </a:spcBef>
              <a:spcAft>
                <a:spcPts val="0"/>
              </a:spcAft>
              <a:buClr>
                <a:srgbClr val="003849"/>
              </a:buClr>
              <a:buSzPts val="2800"/>
              <a:buFont typeface="Pangolin"/>
              <a:buNone/>
            </a:pPr>
            <a:r>
              <a:rPr b="1" i="0" lang="ar-SA" sz="8000" u="none" cap="none" strike="noStrike">
                <a:solidFill>
                  <a:srgbClr val="C00000"/>
                </a:solidFill>
                <a:latin typeface="Pangolin"/>
                <a:ea typeface="Pangolin"/>
                <a:cs typeface="Pangolin"/>
                <a:sym typeface="Pangolin"/>
              </a:rPr>
              <a:t>الوحدة الثالثة </a:t>
            </a:r>
            <a:br>
              <a:rPr b="1" i="0" lang="ar-SA" sz="8000" u="none" cap="none" strike="noStrike">
                <a:solidFill>
                  <a:srgbClr val="313A41"/>
                </a:solidFill>
                <a:latin typeface="Pangolin"/>
                <a:ea typeface="Pangolin"/>
                <a:cs typeface="Pangolin"/>
                <a:sym typeface="Pangolin"/>
              </a:rPr>
            </a:br>
            <a:r>
              <a:rPr b="1" i="0" lang="ar-SA" sz="6000" u="none" cap="none" strike="noStrike">
                <a:solidFill>
                  <a:srgbClr val="313A41"/>
                </a:solidFill>
                <a:latin typeface="Pangolin"/>
                <a:ea typeface="Pangolin"/>
                <a:cs typeface="Pangolin"/>
                <a:sym typeface="Pangolin"/>
              </a:rPr>
              <a:t>معالجة اللغة الطبيعية </a:t>
            </a:r>
            <a:endParaRPr/>
          </a:p>
        </p:txBody>
      </p:sp>
      <p:grpSp>
        <p:nvGrpSpPr>
          <p:cNvPr id="119" name="Google Shape;119;p25"/>
          <p:cNvGrpSpPr/>
          <p:nvPr/>
        </p:nvGrpSpPr>
        <p:grpSpPr>
          <a:xfrm>
            <a:off x="0" y="5748480"/>
            <a:ext cx="12192000" cy="1152495"/>
            <a:chOff x="0" y="5428501"/>
            <a:chExt cx="12192000" cy="1472475"/>
          </a:xfrm>
        </p:grpSpPr>
        <p:pic>
          <p:nvPicPr>
            <p:cNvPr descr="PowerPoint templates" id="120" name="Google Shape;120;p25"/>
            <p:cNvPicPr preferRelativeResize="0"/>
            <p:nvPr/>
          </p:nvPicPr>
          <p:blipFill rotWithShape="1">
            <a:blip r:embed="rId3">
              <a:alphaModFix/>
            </a:blip>
            <a:srcRect b="0" l="35406" r="34096" t="0"/>
            <a:stretch/>
          </p:blipFill>
          <p:spPr>
            <a:xfrm rot="-5400000">
              <a:off x="5359762" y="68738"/>
              <a:ext cx="1472475" cy="12192000"/>
            </a:xfrm>
            <a:prstGeom prst="rect">
              <a:avLst/>
            </a:prstGeom>
            <a:noFill/>
            <a:ln>
              <a:noFill/>
            </a:ln>
          </p:spPr>
        </p:pic>
        <p:pic>
          <p:nvPicPr>
            <p:cNvPr id="121" name="Google Shape;121;p25"/>
            <p:cNvPicPr preferRelativeResize="0"/>
            <p:nvPr/>
          </p:nvPicPr>
          <p:blipFill rotWithShape="1">
            <a:blip r:embed="rId4">
              <a:alphaModFix/>
            </a:blip>
            <a:srcRect b="0" l="0" r="0" t="0"/>
            <a:stretch/>
          </p:blipFill>
          <p:spPr>
            <a:xfrm>
              <a:off x="0" y="6234545"/>
              <a:ext cx="1786313" cy="567550"/>
            </a:xfrm>
            <a:prstGeom prst="rect">
              <a:avLst/>
            </a:prstGeom>
            <a:noFill/>
            <a:ln>
              <a:noFill/>
            </a:ln>
          </p:spPr>
        </p:pic>
      </p:grpSp>
      <p:pic>
        <p:nvPicPr>
          <p:cNvPr descr="Computer chip with AI letters 3d artificial intelligence icon 21820175 PNG" id="122" name="Google Shape;122;p25"/>
          <p:cNvPicPr preferRelativeResize="0"/>
          <p:nvPr/>
        </p:nvPicPr>
        <p:blipFill rotWithShape="1">
          <a:blip r:embed="rId5">
            <a:alphaModFix/>
          </a:blip>
          <a:srcRect b="0" l="0" r="0" t="0"/>
          <a:stretch/>
        </p:blipFill>
        <p:spPr>
          <a:xfrm>
            <a:off x="4781104" y="413759"/>
            <a:ext cx="1921970" cy="1921970"/>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500"/>
                                        <p:tgtEl>
                                          <p:spTgt spid="11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5" name="Shape 355"/>
        <p:cNvGrpSpPr/>
        <p:nvPr/>
      </p:nvGrpSpPr>
      <p:grpSpPr>
        <a:xfrm>
          <a:off x="0" y="0"/>
          <a:ext cx="0" cy="0"/>
          <a:chOff x="0" y="0"/>
          <a:chExt cx="0" cy="0"/>
        </a:xfrm>
      </p:grpSpPr>
      <p:pic>
        <p:nvPicPr>
          <p:cNvPr descr="PowerPoint templates" id="356" name="Google Shape;356;p43"/>
          <p:cNvPicPr preferRelativeResize="0"/>
          <p:nvPr/>
        </p:nvPicPr>
        <p:blipFill rotWithShape="1">
          <a:blip r:embed="rId3">
            <a:alphaModFix/>
          </a:blip>
          <a:srcRect b="0" l="35406" r="34096" t="0"/>
          <a:stretch/>
        </p:blipFill>
        <p:spPr>
          <a:xfrm rot="-5400000">
            <a:off x="5722087" y="431062"/>
            <a:ext cx="747825" cy="12192000"/>
          </a:xfrm>
          <a:prstGeom prst="rect">
            <a:avLst/>
          </a:prstGeom>
          <a:noFill/>
          <a:ln>
            <a:noFill/>
          </a:ln>
        </p:spPr>
      </p:pic>
      <p:sp>
        <p:nvSpPr>
          <p:cNvPr id="357" name="Google Shape;357;p43"/>
          <p:cNvSpPr txBox="1"/>
          <p:nvPr/>
        </p:nvSpPr>
        <p:spPr>
          <a:xfrm>
            <a:off x="4362450" y="221377"/>
            <a:ext cx="7829549" cy="597773"/>
          </a:xfrm>
          <a:prstGeom prst="rect">
            <a:avLst/>
          </a:prstGeom>
          <a:solidFill>
            <a:srgbClr val="05A4B5"/>
          </a:solidFill>
          <a:ln>
            <a:noFill/>
          </a:ln>
        </p:spPr>
        <p:txBody>
          <a:bodyPr anchorCtr="0" anchor="ctr" bIns="45700" lIns="91425" spcFirstLastPara="1" rIns="91425" wrap="square" tIns="45700">
            <a:noAutofit/>
          </a:bodyPr>
          <a:lstStyle/>
          <a:p>
            <a:pPr indent="0" lvl="0" marL="896938" marR="0" rtl="1" algn="r">
              <a:lnSpc>
                <a:spcPct val="90000"/>
              </a:lnSpc>
              <a:spcBef>
                <a:spcPts val="0"/>
              </a:spcBef>
              <a:spcAft>
                <a:spcPts val="0"/>
              </a:spcAft>
              <a:buClr>
                <a:schemeClr val="lt1"/>
              </a:buClr>
              <a:buSzPts val="2800"/>
              <a:buFont typeface="Arial"/>
              <a:buNone/>
            </a:pPr>
            <a:r>
              <a:rPr lang="ar-SA" sz="2800">
                <a:solidFill>
                  <a:schemeClr val="lt1"/>
                </a:solidFill>
                <a:latin typeface="Arial"/>
                <a:ea typeface="Arial"/>
                <a:cs typeface="Arial"/>
                <a:sym typeface="Arial"/>
              </a:rPr>
              <a:t>مزايا أنواع تعلم الآلة وعيوبها</a:t>
            </a:r>
            <a:endParaRPr/>
          </a:p>
        </p:txBody>
      </p:sp>
      <p:graphicFrame>
        <p:nvGraphicFramePr>
          <p:cNvPr id="358" name="Google Shape;358;p43"/>
          <p:cNvGraphicFramePr/>
          <p:nvPr/>
        </p:nvGraphicFramePr>
        <p:xfrm>
          <a:off x="1271238" y="902319"/>
          <a:ext cx="3000000" cy="3000000"/>
        </p:xfrm>
        <a:graphic>
          <a:graphicData uri="http://schemas.openxmlformats.org/drawingml/2006/table">
            <a:tbl>
              <a:tblPr bandRow="1" firstRow="1">
                <a:noFill/>
                <a:tableStyleId>{957EBFC6-2955-493D-8059-6EC49609C039}</a:tableStyleId>
              </a:tblPr>
              <a:tblGrid>
                <a:gridCol w="4995750"/>
                <a:gridCol w="4995750"/>
              </a:tblGrid>
              <a:tr h="795700">
                <a:tc>
                  <a:txBody>
                    <a:bodyPr/>
                    <a:lstStyle/>
                    <a:p>
                      <a:pPr indent="0" lvl="0" marL="0" marR="0" rtl="1" algn="ctr">
                        <a:spcBef>
                          <a:spcPts val="0"/>
                        </a:spcBef>
                        <a:spcAft>
                          <a:spcPts val="0"/>
                        </a:spcAft>
                        <a:buNone/>
                      </a:pPr>
                      <a:r>
                        <a:rPr lang="ar-SA" sz="3200" u="none" cap="none" strike="noStrike"/>
                        <a:t>المزايا</a:t>
                      </a:r>
                      <a:endParaRPr/>
                    </a:p>
                  </a:txBody>
                  <a:tcPr marT="45725" marB="45725" marR="91450" marL="91450"/>
                </a:tc>
                <a:tc>
                  <a:txBody>
                    <a:bodyPr/>
                    <a:lstStyle/>
                    <a:p>
                      <a:pPr indent="0" lvl="0" marL="0" marR="0" rtl="1" algn="ctr">
                        <a:spcBef>
                          <a:spcPts val="0"/>
                        </a:spcBef>
                        <a:spcAft>
                          <a:spcPts val="0"/>
                        </a:spcAft>
                        <a:buNone/>
                      </a:pPr>
                      <a:r>
                        <a:rPr lang="ar-SA" sz="3200" u="none" cap="none" strike="noStrike"/>
                        <a:t>العيوب </a:t>
                      </a:r>
                      <a:endParaRPr/>
                    </a:p>
                  </a:txBody>
                  <a:tcPr marT="45725" marB="45725" marR="91450" marL="91450"/>
                </a:tc>
              </a:tr>
              <a:tr h="795700">
                <a:tc gridSpan="2">
                  <a:txBody>
                    <a:bodyPr/>
                    <a:lstStyle/>
                    <a:p>
                      <a:pPr indent="0" lvl="0" marL="0" marR="0" rtl="1" algn="ctr">
                        <a:lnSpc>
                          <a:spcPct val="100000"/>
                        </a:lnSpc>
                        <a:spcBef>
                          <a:spcPts val="0"/>
                        </a:spcBef>
                        <a:spcAft>
                          <a:spcPts val="0"/>
                        </a:spcAft>
                        <a:buClr>
                          <a:schemeClr val="dk1"/>
                        </a:buClr>
                        <a:buSzPts val="3200"/>
                        <a:buFont typeface="Arial"/>
                        <a:buNone/>
                      </a:pPr>
                      <a:r>
                        <a:rPr lang="ar-SA" sz="3200" u="none" cap="none" strike="noStrike"/>
                        <a:t>التعلم الموجه </a:t>
                      </a:r>
                      <a:endParaRPr/>
                    </a:p>
                  </a:txBody>
                  <a:tcPr marT="45725" marB="45725" marR="91450" marL="91450"/>
                </a:tc>
                <a:tc hMerge="1"/>
              </a:tr>
              <a:tr h="795700">
                <a:tc>
                  <a:txBody>
                    <a:bodyPr/>
                    <a:lstStyle/>
                    <a:p>
                      <a:pPr indent="0" lvl="0" marL="0" marR="0" rtl="1" algn="ctr">
                        <a:spcBef>
                          <a:spcPts val="0"/>
                        </a:spcBef>
                        <a:spcAft>
                          <a:spcPts val="0"/>
                        </a:spcAft>
                        <a:buNone/>
                      </a:pPr>
                      <a:r>
                        <a:t/>
                      </a:r>
                      <a:endParaRPr sz="3200" u="none" cap="none" strike="noStrike"/>
                    </a:p>
                  </a:txBody>
                  <a:tcPr marT="45725" marB="45725" marR="91450" marL="91450"/>
                </a:tc>
                <a:tc>
                  <a:txBody>
                    <a:bodyPr/>
                    <a:lstStyle/>
                    <a:p>
                      <a:pPr indent="0" lvl="0" marL="0" marR="0" rtl="1" algn="ctr">
                        <a:spcBef>
                          <a:spcPts val="0"/>
                        </a:spcBef>
                        <a:spcAft>
                          <a:spcPts val="0"/>
                        </a:spcAft>
                        <a:buNone/>
                      </a:pPr>
                      <a:r>
                        <a:t/>
                      </a:r>
                      <a:endParaRPr sz="3200" u="none" cap="none" strike="noStrike"/>
                    </a:p>
                  </a:txBody>
                  <a:tcPr marT="45725" marB="45725" marR="91450" marL="91450"/>
                </a:tc>
              </a:tr>
              <a:tr h="795700">
                <a:tc gridSpan="2">
                  <a:txBody>
                    <a:bodyPr/>
                    <a:lstStyle/>
                    <a:p>
                      <a:pPr indent="0" lvl="0" marL="0" marR="0" rtl="1" algn="ctr">
                        <a:lnSpc>
                          <a:spcPct val="100000"/>
                        </a:lnSpc>
                        <a:spcBef>
                          <a:spcPts val="0"/>
                        </a:spcBef>
                        <a:spcAft>
                          <a:spcPts val="0"/>
                        </a:spcAft>
                        <a:buClr>
                          <a:schemeClr val="dk1"/>
                        </a:buClr>
                        <a:buSzPts val="3200"/>
                        <a:buFont typeface="Arial"/>
                        <a:buNone/>
                      </a:pPr>
                      <a:r>
                        <a:rPr lang="ar-SA" sz="3200" u="none" cap="none" strike="noStrike"/>
                        <a:t>التعلم غير الموجه </a:t>
                      </a:r>
                      <a:endParaRPr/>
                    </a:p>
                  </a:txBody>
                  <a:tcPr marT="45725" marB="45725" marR="91450" marL="91450"/>
                </a:tc>
                <a:tc hMerge="1"/>
              </a:tr>
              <a:tr h="795700">
                <a:tc>
                  <a:txBody>
                    <a:bodyPr/>
                    <a:lstStyle/>
                    <a:p>
                      <a:pPr indent="0" lvl="0" marL="0" marR="0" rtl="1" algn="ctr">
                        <a:spcBef>
                          <a:spcPts val="0"/>
                        </a:spcBef>
                        <a:spcAft>
                          <a:spcPts val="0"/>
                        </a:spcAft>
                        <a:buNone/>
                      </a:pPr>
                      <a:r>
                        <a:t/>
                      </a:r>
                      <a:endParaRPr sz="3200" u="none" cap="none" strike="noStrike"/>
                    </a:p>
                  </a:txBody>
                  <a:tcPr marT="45725" marB="45725" marR="91450" marL="91450"/>
                </a:tc>
                <a:tc>
                  <a:txBody>
                    <a:bodyPr/>
                    <a:lstStyle/>
                    <a:p>
                      <a:pPr indent="0" lvl="0" marL="0" marR="0" rtl="1" algn="ctr">
                        <a:spcBef>
                          <a:spcPts val="0"/>
                        </a:spcBef>
                        <a:spcAft>
                          <a:spcPts val="0"/>
                        </a:spcAft>
                        <a:buNone/>
                      </a:pPr>
                      <a:r>
                        <a:t/>
                      </a:r>
                      <a:endParaRPr sz="3200" u="none" cap="none" strike="noStrike"/>
                    </a:p>
                  </a:txBody>
                  <a:tcPr marT="45725" marB="45725" marR="91450" marL="91450"/>
                </a:tc>
              </a:tr>
              <a:tr h="795700">
                <a:tc gridSpan="2">
                  <a:txBody>
                    <a:bodyPr/>
                    <a:lstStyle/>
                    <a:p>
                      <a:pPr indent="0" lvl="0" marL="0" marR="0" rtl="1" algn="ctr">
                        <a:lnSpc>
                          <a:spcPct val="100000"/>
                        </a:lnSpc>
                        <a:spcBef>
                          <a:spcPts val="0"/>
                        </a:spcBef>
                        <a:spcAft>
                          <a:spcPts val="0"/>
                        </a:spcAft>
                        <a:buClr>
                          <a:schemeClr val="dk1"/>
                        </a:buClr>
                        <a:buSzPts val="3200"/>
                        <a:buFont typeface="Arial"/>
                        <a:buNone/>
                      </a:pPr>
                      <a:r>
                        <a:rPr lang="ar-SA" sz="3200" u="none" cap="none" strike="noStrike"/>
                        <a:t>التعلم المعزز </a:t>
                      </a:r>
                      <a:endParaRPr/>
                    </a:p>
                  </a:txBody>
                  <a:tcPr marT="45725" marB="45725" marR="91450" marL="91450"/>
                </a:tc>
                <a:tc hMerge="1"/>
              </a:tr>
              <a:tr h="795700">
                <a:tc>
                  <a:txBody>
                    <a:bodyPr/>
                    <a:lstStyle/>
                    <a:p>
                      <a:pPr indent="0" lvl="0" marL="0" marR="0" rtl="1" algn="ctr">
                        <a:spcBef>
                          <a:spcPts val="0"/>
                        </a:spcBef>
                        <a:spcAft>
                          <a:spcPts val="0"/>
                        </a:spcAft>
                        <a:buNone/>
                      </a:pPr>
                      <a:r>
                        <a:t/>
                      </a:r>
                      <a:endParaRPr sz="3200" u="none" cap="none" strike="noStrike"/>
                    </a:p>
                  </a:txBody>
                  <a:tcPr marT="45725" marB="45725" marR="91450" marL="91450"/>
                </a:tc>
                <a:tc>
                  <a:txBody>
                    <a:bodyPr/>
                    <a:lstStyle/>
                    <a:p>
                      <a:pPr indent="0" lvl="0" marL="0" marR="0" rtl="1" algn="ctr">
                        <a:spcBef>
                          <a:spcPts val="0"/>
                        </a:spcBef>
                        <a:spcAft>
                          <a:spcPts val="0"/>
                        </a:spcAft>
                        <a:buNone/>
                      </a:pPr>
                      <a:r>
                        <a:t/>
                      </a:r>
                      <a:endParaRPr sz="3200" u="none" cap="none" strike="noStrike"/>
                    </a:p>
                  </a:txBody>
                  <a:tcPr marT="45725" marB="45725" marR="91450" marL="91450"/>
                </a:tc>
              </a:tr>
            </a:tbl>
          </a:graphicData>
        </a:graphic>
      </p:graphicFrame>
      <p:sp>
        <p:nvSpPr>
          <p:cNvPr id="359" name="Google Shape;359;p43"/>
          <p:cNvSpPr txBox="1"/>
          <p:nvPr/>
        </p:nvSpPr>
        <p:spPr>
          <a:xfrm>
            <a:off x="365760" y="221377"/>
            <a:ext cx="2425011" cy="369332"/>
          </a:xfrm>
          <a:prstGeom prst="rect">
            <a:avLst/>
          </a:prstGeom>
          <a:noFill/>
          <a:ln>
            <a:noFill/>
          </a:ln>
        </p:spPr>
        <p:txBody>
          <a:bodyPr anchorCtr="0" anchor="t" bIns="45700" lIns="91425" spcFirstLastPara="1" rIns="91425" wrap="square" tIns="45700">
            <a:spAutoFit/>
          </a:bodyPr>
          <a:lstStyle/>
          <a:p>
            <a:pPr indent="0" lvl="0" marL="0" marR="0" rtl="1" algn="l">
              <a:spcBef>
                <a:spcPts val="0"/>
              </a:spcBef>
              <a:spcAft>
                <a:spcPts val="0"/>
              </a:spcAft>
              <a:buNone/>
            </a:pPr>
            <a:r>
              <a:rPr lang="ar-SA" sz="1800">
                <a:solidFill>
                  <a:schemeClr val="dk1"/>
                </a:solidFill>
                <a:latin typeface="Arial"/>
                <a:ea typeface="Arial"/>
                <a:cs typeface="Arial"/>
                <a:sym typeface="Arial"/>
              </a:rPr>
              <a:t>ص١٣٤</a:t>
            </a:r>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4" name="Shape 364"/>
        <p:cNvGrpSpPr/>
        <p:nvPr/>
      </p:nvGrpSpPr>
      <p:grpSpPr>
        <a:xfrm>
          <a:off x="0" y="0"/>
          <a:ext cx="0" cy="0"/>
          <a:chOff x="0" y="0"/>
          <a:chExt cx="0" cy="0"/>
        </a:xfrm>
      </p:grpSpPr>
      <p:grpSp>
        <p:nvGrpSpPr>
          <p:cNvPr id="365" name="Google Shape;365;p44"/>
          <p:cNvGrpSpPr/>
          <p:nvPr/>
        </p:nvGrpSpPr>
        <p:grpSpPr>
          <a:xfrm>
            <a:off x="8404306" y="339268"/>
            <a:ext cx="2919671" cy="816245"/>
            <a:chOff x="8623494" y="1831143"/>
            <a:chExt cx="3227366" cy="973016"/>
          </a:xfrm>
        </p:grpSpPr>
        <p:sp>
          <p:nvSpPr>
            <p:cNvPr id="366" name="Google Shape;366;p44"/>
            <p:cNvSpPr/>
            <p:nvPr/>
          </p:nvSpPr>
          <p:spPr>
            <a:xfrm rot="-5400000">
              <a:off x="9554307" y="900330"/>
              <a:ext cx="951916" cy="2813543"/>
            </a:xfrm>
            <a:custGeom>
              <a:rect b="b" l="l" r="r" t="t"/>
              <a:pathLst>
                <a:path extrusionOk="0" h="2813543" w="951916">
                  <a:moveTo>
                    <a:pt x="951916" y="158657"/>
                  </a:moveTo>
                  <a:lnTo>
                    <a:pt x="951916" y="444307"/>
                  </a:lnTo>
                  <a:lnTo>
                    <a:pt x="0" y="444307"/>
                  </a:lnTo>
                  <a:lnTo>
                    <a:pt x="0" y="2813542"/>
                  </a:lnTo>
                  <a:lnTo>
                    <a:pt x="951916" y="2813542"/>
                  </a:lnTo>
                  <a:lnTo>
                    <a:pt x="951916" y="2813543"/>
                  </a:lnTo>
                  <a:lnTo>
                    <a:pt x="0" y="2813543"/>
                  </a:lnTo>
                  <a:lnTo>
                    <a:pt x="0" y="158657"/>
                  </a:lnTo>
                  <a:cubicBezTo>
                    <a:pt x="0" y="71035"/>
                    <a:pt x="71033" y="0"/>
                    <a:pt x="158656" y="0"/>
                  </a:cubicBezTo>
                  <a:lnTo>
                    <a:pt x="793260" y="0"/>
                  </a:lnTo>
                  <a:cubicBezTo>
                    <a:pt x="880883" y="0"/>
                    <a:pt x="951916" y="71035"/>
                    <a:pt x="951916" y="158657"/>
                  </a:cubicBezTo>
                  <a:close/>
                </a:path>
              </a:pathLst>
            </a:custGeom>
            <a:solidFill>
              <a:srgbClr val="30CA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7" name="Google Shape;367;p44"/>
            <p:cNvSpPr/>
            <p:nvPr/>
          </p:nvSpPr>
          <p:spPr>
            <a:xfrm flipH="1" rot="5400000">
              <a:off x="9960120" y="913419"/>
              <a:ext cx="967940" cy="2813540"/>
            </a:xfrm>
            <a:prstGeom prst="round2SameRect">
              <a:avLst>
                <a:gd fmla="val 16667" name="adj1"/>
                <a:gd fmla="val 0" name="adj2"/>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8" name="Google Shape;368;p44"/>
            <p:cNvSpPr txBox="1"/>
            <p:nvPr/>
          </p:nvSpPr>
          <p:spPr>
            <a:xfrm>
              <a:off x="9037320" y="2058579"/>
              <a:ext cx="2468880" cy="440267"/>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SA" sz="1800">
                  <a:solidFill>
                    <a:schemeClr val="dk1"/>
                  </a:solidFill>
                  <a:latin typeface="Arial"/>
                  <a:ea typeface="Arial"/>
                  <a:cs typeface="Arial"/>
                  <a:sym typeface="Arial"/>
                </a:rPr>
                <a:t>تقويم مرحلي</a:t>
              </a:r>
              <a:endParaRPr/>
            </a:p>
          </p:txBody>
        </p:sp>
      </p:grpSp>
      <p:sp>
        <p:nvSpPr>
          <p:cNvPr id="369" name="Google Shape;369;p44"/>
          <p:cNvSpPr/>
          <p:nvPr/>
        </p:nvSpPr>
        <p:spPr>
          <a:xfrm>
            <a:off x="3195376" y="2051207"/>
            <a:ext cx="7421759" cy="670878"/>
          </a:xfrm>
          <a:prstGeom prst="roundRect">
            <a:avLst>
              <a:gd fmla="val 16667" name="adj"/>
            </a:avLst>
          </a:prstGeom>
          <a:solidFill>
            <a:schemeClr val="accent4"/>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Arial"/>
              <a:ea typeface="Arial"/>
              <a:cs typeface="Arial"/>
              <a:sym typeface="Arial"/>
            </a:endParaRPr>
          </a:p>
        </p:txBody>
      </p:sp>
      <p:sp>
        <p:nvSpPr>
          <p:cNvPr id="370" name="Google Shape;370;p44"/>
          <p:cNvSpPr/>
          <p:nvPr/>
        </p:nvSpPr>
        <p:spPr>
          <a:xfrm>
            <a:off x="10865218" y="2051207"/>
            <a:ext cx="600075" cy="670878"/>
          </a:xfrm>
          <a:prstGeom prst="roundRect">
            <a:avLst>
              <a:gd fmla="val 16667" name="adj"/>
            </a:avLst>
          </a:prstGeom>
          <a:solidFill>
            <a:schemeClr val="accent4"/>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SA" sz="2000">
                <a:solidFill>
                  <a:srgbClr val="000000"/>
                </a:solidFill>
                <a:latin typeface="Arial"/>
                <a:ea typeface="Arial"/>
                <a:cs typeface="Arial"/>
                <a:sym typeface="Arial"/>
              </a:rPr>
              <a:t>1</a:t>
            </a:r>
            <a:endParaRPr b="1" sz="2000">
              <a:solidFill>
                <a:srgbClr val="000000"/>
              </a:solidFill>
              <a:latin typeface="Arial"/>
              <a:ea typeface="Arial"/>
              <a:cs typeface="Arial"/>
              <a:sym typeface="Arial"/>
            </a:endParaRPr>
          </a:p>
        </p:txBody>
      </p:sp>
      <p:sp>
        <p:nvSpPr>
          <p:cNvPr id="371" name="Google Shape;371;p44"/>
          <p:cNvSpPr txBox="1"/>
          <p:nvPr/>
        </p:nvSpPr>
        <p:spPr>
          <a:xfrm>
            <a:off x="3513323" y="2049680"/>
            <a:ext cx="7050030" cy="646331"/>
          </a:xfrm>
          <a:prstGeom prst="rect">
            <a:avLst/>
          </a:prstGeom>
          <a:solidFill>
            <a:schemeClr val="accent4"/>
          </a:solid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1800">
                <a:solidFill>
                  <a:schemeClr val="dk1"/>
                </a:solidFill>
                <a:latin typeface="Arial"/>
                <a:ea typeface="Arial"/>
                <a:cs typeface="Arial"/>
                <a:sym typeface="Arial"/>
              </a:rPr>
              <a:t>التعلم الموجه نوع من تعلم الآلة تتفاعل فيه الآلة مع البيئة المحيطة وتتعلم عبر  المحاولة والخطأ</a:t>
            </a:r>
            <a:endParaRPr b="1" sz="1800">
              <a:solidFill>
                <a:schemeClr val="dk1"/>
              </a:solidFill>
              <a:latin typeface="Arial"/>
              <a:ea typeface="Arial"/>
              <a:cs typeface="Arial"/>
              <a:sym typeface="Arial"/>
            </a:endParaRPr>
          </a:p>
        </p:txBody>
      </p:sp>
      <p:sp>
        <p:nvSpPr>
          <p:cNvPr id="372" name="Google Shape;372;p44"/>
          <p:cNvSpPr/>
          <p:nvPr/>
        </p:nvSpPr>
        <p:spPr>
          <a:xfrm>
            <a:off x="3204902" y="3045665"/>
            <a:ext cx="7421758" cy="670878"/>
          </a:xfrm>
          <a:prstGeom prst="roundRect">
            <a:avLst>
              <a:gd fmla="val 16667" name="adj"/>
            </a:avLst>
          </a:prstGeom>
          <a:solidFill>
            <a:schemeClr val="accent4"/>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Arial"/>
              <a:ea typeface="Arial"/>
              <a:cs typeface="Arial"/>
              <a:sym typeface="Arial"/>
            </a:endParaRPr>
          </a:p>
        </p:txBody>
      </p:sp>
      <p:sp>
        <p:nvSpPr>
          <p:cNvPr id="373" name="Google Shape;373;p44"/>
          <p:cNvSpPr/>
          <p:nvPr/>
        </p:nvSpPr>
        <p:spPr>
          <a:xfrm>
            <a:off x="10865218" y="3045665"/>
            <a:ext cx="600075" cy="670878"/>
          </a:xfrm>
          <a:prstGeom prst="roundRect">
            <a:avLst>
              <a:gd fmla="val 16667" name="adj"/>
            </a:avLst>
          </a:prstGeom>
          <a:solidFill>
            <a:schemeClr val="accent4"/>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SA" sz="2000">
                <a:solidFill>
                  <a:srgbClr val="000000"/>
                </a:solidFill>
                <a:latin typeface="Arial"/>
                <a:ea typeface="Arial"/>
                <a:cs typeface="Arial"/>
                <a:sym typeface="Arial"/>
              </a:rPr>
              <a:t>2</a:t>
            </a:r>
            <a:endParaRPr b="1" sz="2000">
              <a:solidFill>
                <a:srgbClr val="000000"/>
              </a:solidFill>
              <a:latin typeface="Arial"/>
              <a:ea typeface="Arial"/>
              <a:cs typeface="Arial"/>
              <a:sym typeface="Arial"/>
            </a:endParaRPr>
          </a:p>
        </p:txBody>
      </p:sp>
      <p:sp>
        <p:nvSpPr>
          <p:cNvPr id="374" name="Google Shape;374;p44"/>
          <p:cNvSpPr txBox="1"/>
          <p:nvPr/>
        </p:nvSpPr>
        <p:spPr>
          <a:xfrm>
            <a:off x="3430966" y="3212053"/>
            <a:ext cx="7176645" cy="369332"/>
          </a:xfrm>
          <a:prstGeom prst="rect">
            <a:avLst/>
          </a:prstGeom>
          <a:solidFill>
            <a:schemeClr val="accent4"/>
          </a:solid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1800">
                <a:solidFill>
                  <a:schemeClr val="dk1"/>
                </a:solidFill>
                <a:latin typeface="Arial"/>
                <a:ea typeface="Arial"/>
                <a:cs typeface="Arial"/>
                <a:sym typeface="Arial"/>
              </a:rPr>
              <a:t>التعلم غير الموجه يتطلب بيانات معنونة </a:t>
            </a:r>
            <a:endParaRPr/>
          </a:p>
        </p:txBody>
      </p:sp>
      <p:sp>
        <p:nvSpPr>
          <p:cNvPr id="375" name="Google Shape;375;p44"/>
          <p:cNvSpPr/>
          <p:nvPr/>
        </p:nvSpPr>
        <p:spPr>
          <a:xfrm>
            <a:off x="3195376" y="4040123"/>
            <a:ext cx="7421759" cy="670878"/>
          </a:xfrm>
          <a:prstGeom prst="roundRect">
            <a:avLst>
              <a:gd fmla="val 16667" name="adj"/>
            </a:avLst>
          </a:prstGeom>
          <a:solidFill>
            <a:schemeClr val="accent4"/>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Arial"/>
              <a:ea typeface="Arial"/>
              <a:cs typeface="Arial"/>
              <a:sym typeface="Arial"/>
            </a:endParaRPr>
          </a:p>
        </p:txBody>
      </p:sp>
      <p:sp>
        <p:nvSpPr>
          <p:cNvPr id="376" name="Google Shape;376;p44"/>
          <p:cNvSpPr/>
          <p:nvPr/>
        </p:nvSpPr>
        <p:spPr>
          <a:xfrm>
            <a:off x="10865218" y="4040123"/>
            <a:ext cx="600075" cy="670878"/>
          </a:xfrm>
          <a:prstGeom prst="roundRect">
            <a:avLst>
              <a:gd fmla="val 16667" name="adj"/>
            </a:avLst>
          </a:prstGeom>
          <a:solidFill>
            <a:schemeClr val="accent4"/>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SA" sz="2000">
                <a:solidFill>
                  <a:srgbClr val="000000"/>
                </a:solidFill>
                <a:latin typeface="Arial"/>
                <a:ea typeface="Arial"/>
                <a:cs typeface="Arial"/>
                <a:sym typeface="Arial"/>
              </a:rPr>
              <a:t>3</a:t>
            </a:r>
            <a:endParaRPr b="1" sz="2000">
              <a:solidFill>
                <a:srgbClr val="000000"/>
              </a:solidFill>
              <a:latin typeface="Arial"/>
              <a:ea typeface="Arial"/>
              <a:cs typeface="Arial"/>
              <a:sym typeface="Arial"/>
            </a:endParaRPr>
          </a:p>
        </p:txBody>
      </p:sp>
      <p:sp>
        <p:nvSpPr>
          <p:cNvPr id="377" name="Google Shape;377;p44"/>
          <p:cNvSpPr txBox="1"/>
          <p:nvPr/>
        </p:nvSpPr>
        <p:spPr>
          <a:xfrm>
            <a:off x="3302865" y="4225066"/>
            <a:ext cx="7260488" cy="369332"/>
          </a:xfrm>
          <a:prstGeom prst="rect">
            <a:avLst/>
          </a:prstGeom>
          <a:solidFill>
            <a:schemeClr val="accent4"/>
          </a:solid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1800">
                <a:solidFill>
                  <a:schemeClr val="dk1"/>
                </a:solidFill>
                <a:latin typeface="Arial"/>
                <a:ea typeface="Arial"/>
                <a:cs typeface="Arial"/>
                <a:sym typeface="Arial"/>
              </a:rPr>
              <a:t>من الأمثلة على التعلم المعزز لعب الألعاب </a:t>
            </a:r>
            <a:endParaRPr/>
          </a:p>
        </p:txBody>
      </p:sp>
      <p:sp>
        <p:nvSpPr>
          <p:cNvPr id="378" name="Google Shape;378;p44"/>
          <p:cNvSpPr/>
          <p:nvPr/>
        </p:nvSpPr>
        <p:spPr>
          <a:xfrm>
            <a:off x="3195376" y="5034581"/>
            <a:ext cx="7421759" cy="670878"/>
          </a:xfrm>
          <a:prstGeom prst="roundRect">
            <a:avLst>
              <a:gd fmla="val 16667" name="adj"/>
            </a:avLst>
          </a:prstGeom>
          <a:solidFill>
            <a:schemeClr val="accent4"/>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Arial"/>
              <a:ea typeface="Arial"/>
              <a:cs typeface="Arial"/>
              <a:sym typeface="Arial"/>
            </a:endParaRPr>
          </a:p>
        </p:txBody>
      </p:sp>
      <p:sp>
        <p:nvSpPr>
          <p:cNvPr id="379" name="Google Shape;379;p44"/>
          <p:cNvSpPr/>
          <p:nvPr/>
        </p:nvSpPr>
        <p:spPr>
          <a:xfrm>
            <a:off x="10865218" y="5034581"/>
            <a:ext cx="600075" cy="670878"/>
          </a:xfrm>
          <a:prstGeom prst="roundRect">
            <a:avLst>
              <a:gd fmla="val 16667" name="adj"/>
            </a:avLst>
          </a:prstGeom>
          <a:solidFill>
            <a:schemeClr val="accent4"/>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SA" sz="2000">
                <a:solidFill>
                  <a:srgbClr val="000000"/>
                </a:solidFill>
                <a:latin typeface="Arial"/>
                <a:ea typeface="Arial"/>
                <a:cs typeface="Arial"/>
                <a:sym typeface="Arial"/>
              </a:rPr>
              <a:t>4</a:t>
            </a:r>
            <a:endParaRPr b="1" sz="2000">
              <a:solidFill>
                <a:srgbClr val="000000"/>
              </a:solidFill>
              <a:latin typeface="Arial"/>
              <a:ea typeface="Arial"/>
              <a:cs typeface="Arial"/>
              <a:sym typeface="Arial"/>
            </a:endParaRPr>
          </a:p>
        </p:txBody>
      </p:sp>
      <p:sp>
        <p:nvSpPr>
          <p:cNvPr id="380" name="Google Shape;380;p44"/>
          <p:cNvSpPr txBox="1"/>
          <p:nvPr/>
        </p:nvSpPr>
        <p:spPr>
          <a:xfrm>
            <a:off x="3299046" y="5060322"/>
            <a:ext cx="7214417" cy="646331"/>
          </a:xfrm>
          <a:prstGeom prst="rect">
            <a:avLst/>
          </a:prstGeom>
          <a:solidFill>
            <a:schemeClr val="accent4"/>
          </a:solid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SA" sz="1800">
                <a:solidFill>
                  <a:schemeClr val="dk1"/>
                </a:solidFill>
                <a:latin typeface="Arial"/>
                <a:ea typeface="Arial"/>
                <a:cs typeface="Arial"/>
                <a:sym typeface="Arial"/>
              </a:rPr>
              <a:t> معالجة اللغات الطبيعية تركز على تمكين أجهزة الحاسب لتصبح قادرة على  فهم اللغات البشرية وتفسيرها وانتاجها </a:t>
            </a:r>
            <a:endParaRPr/>
          </a:p>
        </p:txBody>
      </p:sp>
      <p:pic>
        <p:nvPicPr>
          <p:cNvPr descr="شارة علامة 1 مع تعبئة خالصة" id="381" name="Google Shape;381;p44"/>
          <p:cNvPicPr preferRelativeResize="0"/>
          <p:nvPr/>
        </p:nvPicPr>
        <p:blipFill rotWithShape="1">
          <a:blip r:embed="rId3">
            <a:alphaModFix/>
          </a:blip>
          <a:srcRect b="0" l="0" r="0" t="0"/>
          <a:stretch/>
        </p:blipFill>
        <p:spPr>
          <a:xfrm>
            <a:off x="5625764" y="455594"/>
            <a:ext cx="1070019" cy="1070019"/>
          </a:xfrm>
          <a:prstGeom prst="rect">
            <a:avLst/>
          </a:prstGeom>
          <a:noFill/>
          <a:ln>
            <a:noFill/>
          </a:ln>
        </p:spPr>
      </p:pic>
      <p:pic>
        <p:nvPicPr>
          <p:cNvPr descr="شارة الصليب مع تعبئة خالصة" id="382" name="Google Shape;382;p44"/>
          <p:cNvPicPr preferRelativeResize="0"/>
          <p:nvPr/>
        </p:nvPicPr>
        <p:blipFill rotWithShape="1">
          <a:blip r:embed="rId4">
            <a:alphaModFix/>
          </a:blip>
          <a:srcRect b="0" l="0" r="0" t="0"/>
          <a:stretch/>
        </p:blipFill>
        <p:spPr>
          <a:xfrm>
            <a:off x="3713784" y="455595"/>
            <a:ext cx="1070019" cy="1070019"/>
          </a:xfrm>
          <a:prstGeom prst="rect">
            <a:avLst/>
          </a:prstGeom>
          <a:noFill/>
          <a:ln>
            <a:noFill/>
          </a:ln>
        </p:spPr>
      </p:pic>
      <p:sp>
        <p:nvSpPr>
          <p:cNvPr id="383" name="Google Shape;383;p44"/>
          <p:cNvSpPr/>
          <p:nvPr/>
        </p:nvSpPr>
        <p:spPr>
          <a:xfrm>
            <a:off x="726707" y="1969477"/>
            <a:ext cx="2358137" cy="752608"/>
          </a:xfrm>
          <a:prstGeom prst="bracketPair">
            <a:avLst/>
          </a:prstGeom>
          <a:noFill/>
          <a:ln cap="flat" cmpd="sng" w="2857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84" name="Google Shape;384;p44"/>
          <p:cNvSpPr/>
          <p:nvPr/>
        </p:nvSpPr>
        <p:spPr>
          <a:xfrm>
            <a:off x="713198" y="2998881"/>
            <a:ext cx="2358137" cy="752608"/>
          </a:xfrm>
          <a:prstGeom prst="bracketPair">
            <a:avLst/>
          </a:prstGeom>
          <a:noFill/>
          <a:ln cap="flat" cmpd="sng" w="2857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85" name="Google Shape;385;p44"/>
          <p:cNvSpPr/>
          <p:nvPr/>
        </p:nvSpPr>
        <p:spPr>
          <a:xfrm>
            <a:off x="711098" y="3999258"/>
            <a:ext cx="2358137" cy="752608"/>
          </a:xfrm>
          <a:prstGeom prst="bracketPair">
            <a:avLst/>
          </a:prstGeom>
          <a:noFill/>
          <a:ln cap="flat" cmpd="sng" w="2857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86" name="Google Shape;386;p44"/>
          <p:cNvSpPr/>
          <p:nvPr/>
        </p:nvSpPr>
        <p:spPr>
          <a:xfrm>
            <a:off x="726706" y="4963570"/>
            <a:ext cx="2358137" cy="752608"/>
          </a:xfrm>
          <a:prstGeom prst="bracketPair">
            <a:avLst/>
          </a:prstGeom>
          <a:noFill/>
          <a:ln cap="flat" cmpd="sng" w="2857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87" name="Google Shape;387;p44"/>
          <p:cNvSpPr/>
          <p:nvPr/>
        </p:nvSpPr>
        <p:spPr>
          <a:xfrm>
            <a:off x="4783803" y="554628"/>
            <a:ext cx="627095"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lang="ar-SA" sz="5400" cap="none">
                <a:solidFill>
                  <a:schemeClr val="dk1"/>
                </a:solidFill>
                <a:latin typeface="Arial"/>
                <a:ea typeface="Arial"/>
                <a:cs typeface="Arial"/>
                <a:sym typeface="Arial"/>
              </a:rPr>
              <a:t>أو</a:t>
            </a:r>
            <a:endParaRPr/>
          </a:p>
        </p:txBody>
      </p:sp>
      <p:pic>
        <p:nvPicPr>
          <p:cNvPr descr="PowerPoint templates" id="388" name="Google Shape;388;p44"/>
          <p:cNvPicPr preferRelativeResize="0"/>
          <p:nvPr/>
        </p:nvPicPr>
        <p:blipFill rotWithShape="1">
          <a:blip r:embed="rId5">
            <a:alphaModFix/>
          </a:blip>
          <a:srcRect b="0" l="35406" r="34096" t="0"/>
          <a:stretch/>
        </p:blipFill>
        <p:spPr>
          <a:xfrm rot="-5400000">
            <a:off x="5614216" y="299017"/>
            <a:ext cx="963568" cy="12192000"/>
          </a:xfrm>
          <a:prstGeom prst="rect">
            <a:avLst/>
          </a:prstGeom>
          <a:noFill/>
          <a:ln>
            <a:noFill/>
          </a:ln>
        </p:spPr>
      </p:pic>
      <p:pic>
        <p:nvPicPr>
          <p:cNvPr descr="شارة علامة 1 مع تعبئة خالصة" id="389" name="Google Shape;389;p44"/>
          <p:cNvPicPr preferRelativeResize="0"/>
          <p:nvPr/>
        </p:nvPicPr>
        <p:blipFill rotWithShape="1">
          <a:blip r:embed="rId3">
            <a:alphaModFix/>
          </a:blip>
          <a:srcRect b="0" l="0" r="0" t="0"/>
          <a:stretch/>
        </p:blipFill>
        <p:spPr>
          <a:xfrm>
            <a:off x="1355154" y="3874723"/>
            <a:ext cx="1070019" cy="1070019"/>
          </a:xfrm>
          <a:prstGeom prst="rect">
            <a:avLst/>
          </a:prstGeom>
          <a:noFill/>
          <a:ln>
            <a:noFill/>
          </a:ln>
        </p:spPr>
      </p:pic>
      <p:pic>
        <p:nvPicPr>
          <p:cNvPr descr="شارة الصليب مع تعبئة خالصة" id="390" name="Google Shape;390;p44"/>
          <p:cNvPicPr preferRelativeResize="0"/>
          <p:nvPr/>
        </p:nvPicPr>
        <p:blipFill rotWithShape="1">
          <a:blip r:embed="rId4">
            <a:alphaModFix/>
          </a:blip>
          <a:srcRect b="0" l="0" r="0" t="0"/>
          <a:stretch/>
        </p:blipFill>
        <p:spPr>
          <a:xfrm>
            <a:off x="1355154" y="2763164"/>
            <a:ext cx="1070019" cy="1070019"/>
          </a:xfrm>
          <a:prstGeom prst="rect">
            <a:avLst/>
          </a:prstGeom>
          <a:noFill/>
          <a:ln>
            <a:noFill/>
          </a:ln>
        </p:spPr>
      </p:pic>
      <p:pic>
        <p:nvPicPr>
          <p:cNvPr descr="شارة علامة 1 مع تعبئة خالصة" id="391" name="Google Shape;391;p44"/>
          <p:cNvPicPr preferRelativeResize="0"/>
          <p:nvPr/>
        </p:nvPicPr>
        <p:blipFill rotWithShape="1">
          <a:blip r:embed="rId3">
            <a:alphaModFix/>
          </a:blip>
          <a:srcRect b="0" l="0" r="0" t="0"/>
          <a:stretch/>
        </p:blipFill>
        <p:spPr>
          <a:xfrm>
            <a:off x="1355152" y="4876401"/>
            <a:ext cx="1070019" cy="1070019"/>
          </a:xfrm>
          <a:prstGeom prst="rect">
            <a:avLst/>
          </a:prstGeom>
          <a:noFill/>
          <a:ln>
            <a:noFill/>
          </a:ln>
        </p:spPr>
      </p:pic>
      <p:pic>
        <p:nvPicPr>
          <p:cNvPr descr="شارة الصليب مع تعبئة خالصة" id="392" name="Google Shape;392;p44"/>
          <p:cNvPicPr preferRelativeResize="0"/>
          <p:nvPr/>
        </p:nvPicPr>
        <p:blipFill rotWithShape="1">
          <a:blip r:embed="rId4">
            <a:alphaModFix/>
          </a:blip>
          <a:srcRect b="0" l="0" r="0" t="0"/>
          <a:stretch/>
        </p:blipFill>
        <p:spPr>
          <a:xfrm>
            <a:off x="1301372" y="1706359"/>
            <a:ext cx="1070019" cy="1070019"/>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6" name="Shape 396"/>
        <p:cNvGrpSpPr/>
        <p:nvPr/>
      </p:nvGrpSpPr>
      <p:grpSpPr>
        <a:xfrm>
          <a:off x="0" y="0"/>
          <a:ext cx="0" cy="0"/>
          <a:chOff x="0" y="0"/>
          <a:chExt cx="0" cy="0"/>
        </a:xfrm>
      </p:grpSpPr>
      <p:pic>
        <p:nvPicPr>
          <p:cNvPr descr="PowerPoint templates" id="397" name="Google Shape;397;p45"/>
          <p:cNvPicPr preferRelativeResize="0"/>
          <p:nvPr/>
        </p:nvPicPr>
        <p:blipFill rotWithShape="1">
          <a:blip r:embed="rId3">
            <a:alphaModFix/>
          </a:blip>
          <a:srcRect b="0" l="35406" r="34096" t="0"/>
          <a:stretch/>
        </p:blipFill>
        <p:spPr>
          <a:xfrm rot="-5400000">
            <a:off x="5660175" y="369150"/>
            <a:ext cx="871650" cy="12192000"/>
          </a:xfrm>
          <a:prstGeom prst="rect">
            <a:avLst/>
          </a:prstGeom>
          <a:noFill/>
          <a:ln>
            <a:noFill/>
          </a:ln>
        </p:spPr>
      </p:pic>
      <p:sp>
        <p:nvSpPr>
          <p:cNvPr id="398" name="Google Shape;398;p45"/>
          <p:cNvSpPr txBox="1"/>
          <p:nvPr/>
        </p:nvSpPr>
        <p:spPr>
          <a:xfrm>
            <a:off x="4210050" y="221377"/>
            <a:ext cx="7981950" cy="597773"/>
          </a:xfrm>
          <a:prstGeom prst="rect">
            <a:avLst/>
          </a:prstGeom>
          <a:solidFill>
            <a:srgbClr val="05A4B5"/>
          </a:solidFill>
          <a:ln>
            <a:noFill/>
          </a:ln>
        </p:spPr>
        <p:txBody>
          <a:bodyPr anchorCtr="0" anchor="ctr" bIns="45700" lIns="91425" spcFirstLastPara="1" rIns="91425" wrap="square" tIns="45700">
            <a:normAutofit fontScale="97500"/>
          </a:bodyPr>
          <a:lstStyle/>
          <a:p>
            <a:pPr indent="0" lvl="0" marL="0" marR="0" rtl="1" algn="r">
              <a:lnSpc>
                <a:spcPct val="90000"/>
              </a:lnSpc>
              <a:spcBef>
                <a:spcPts val="0"/>
              </a:spcBef>
              <a:spcAft>
                <a:spcPts val="0"/>
              </a:spcAft>
              <a:buClr>
                <a:schemeClr val="lt1"/>
              </a:buClr>
              <a:buSzPct val="100000"/>
              <a:buFont typeface="Arial"/>
              <a:buNone/>
            </a:pPr>
            <a:r>
              <a:rPr lang="ar-SA" sz="2800">
                <a:solidFill>
                  <a:schemeClr val="lt1"/>
                </a:solidFill>
                <a:latin typeface="Arial"/>
                <a:ea typeface="Arial"/>
                <a:cs typeface="Arial"/>
                <a:sym typeface="Arial"/>
              </a:rPr>
              <a:t>التعلم الموجه (بالإشراف)  supervised Learning</a:t>
            </a:r>
            <a:endParaRPr/>
          </a:p>
        </p:txBody>
      </p:sp>
      <p:sp>
        <p:nvSpPr>
          <p:cNvPr id="399" name="Google Shape;399;p45"/>
          <p:cNvSpPr txBox="1"/>
          <p:nvPr/>
        </p:nvSpPr>
        <p:spPr>
          <a:xfrm>
            <a:off x="-2" y="1167298"/>
            <a:ext cx="12192001" cy="646331"/>
          </a:xfrm>
          <a:prstGeom prst="rect">
            <a:avLst/>
          </a:prstGeom>
          <a:noFill/>
          <a:ln>
            <a:noFill/>
          </a:ln>
        </p:spPr>
        <p:txBody>
          <a:bodyPr anchorCtr="0" anchor="t" bIns="45700" lIns="91425" spcFirstLastPara="1" rIns="91425" wrap="square" tIns="45700">
            <a:spAutoFit/>
          </a:bodyPr>
          <a:lstStyle/>
          <a:p>
            <a:pPr indent="0" lvl="0" marL="0" marR="0" rtl="1" algn="just">
              <a:spcBef>
                <a:spcPts val="0"/>
              </a:spcBef>
              <a:spcAft>
                <a:spcPts val="0"/>
              </a:spcAft>
              <a:buNone/>
            </a:pPr>
            <a:r>
              <a:rPr lang="ar-SA" sz="3600">
                <a:solidFill>
                  <a:schemeClr val="dk1"/>
                </a:solidFill>
                <a:latin typeface="Arial"/>
                <a:ea typeface="Arial"/>
                <a:cs typeface="Arial"/>
                <a:sym typeface="Arial"/>
              </a:rPr>
              <a:t>-يستخدم التعلم الموجه عادة في </a:t>
            </a:r>
            <a:r>
              <a:rPr lang="ar-SA" sz="3600">
                <a:solidFill>
                  <a:srgbClr val="A4186B"/>
                </a:solidFill>
                <a:latin typeface="Arial"/>
                <a:ea typeface="Arial"/>
                <a:cs typeface="Arial"/>
                <a:sym typeface="Arial"/>
              </a:rPr>
              <a:t>معالجة اللغات الطبيعية </a:t>
            </a:r>
            <a:endParaRPr/>
          </a:p>
        </p:txBody>
      </p:sp>
      <p:sp>
        <p:nvSpPr>
          <p:cNvPr id="400" name="Google Shape;400;p45"/>
          <p:cNvSpPr txBox="1"/>
          <p:nvPr/>
        </p:nvSpPr>
        <p:spPr>
          <a:xfrm>
            <a:off x="-137164" y="2049835"/>
            <a:ext cx="12192001" cy="584775"/>
          </a:xfrm>
          <a:prstGeom prst="rect">
            <a:avLst/>
          </a:prstGeom>
          <a:noFill/>
          <a:ln>
            <a:noFill/>
          </a:ln>
        </p:spPr>
        <p:txBody>
          <a:bodyPr anchorCtr="0" anchor="t" bIns="45700" lIns="91425" spcFirstLastPara="1" rIns="91425" wrap="square" tIns="45700">
            <a:spAutoFit/>
          </a:bodyPr>
          <a:lstStyle/>
          <a:p>
            <a:pPr indent="-261938" lvl="0" marL="261938" marR="0" rtl="1" algn="just">
              <a:spcBef>
                <a:spcPts val="0"/>
              </a:spcBef>
              <a:spcAft>
                <a:spcPts val="0"/>
              </a:spcAft>
              <a:buNone/>
            </a:pPr>
            <a:r>
              <a:rPr lang="ar-SA" sz="3200">
                <a:solidFill>
                  <a:schemeClr val="dk1"/>
                </a:solidFill>
                <a:latin typeface="Arial"/>
                <a:ea typeface="Arial"/>
                <a:cs typeface="Arial"/>
                <a:sym typeface="Arial"/>
              </a:rPr>
              <a:t>- من الأمثلة عليه/ </a:t>
            </a:r>
            <a:r>
              <a:rPr lang="ar-SA" sz="3200">
                <a:solidFill>
                  <a:srgbClr val="EC0873"/>
                </a:solidFill>
                <a:latin typeface="Arial"/>
                <a:ea typeface="Arial"/>
                <a:cs typeface="Arial"/>
                <a:sym typeface="Arial"/>
              </a:rPr>
              <a:t>تصنيف النصوص و تحليل المشاعر  </a:t>
            </a:r>
            <a:endParaRPr sz="3200">
              <a:solidFill>
                <a:srgbClr val="00B050"/>
              </a:solidFill>
              <a:latin typeface="Arial"/>
              <a:ea typeface="Arial"/>
              <a:cs typeface="Arial"/>
              <a:sym typeface="Arial"/>
            </a:endParaRPr>
          </a:p>
        </p:txBody>
      </p:sp>
      <p:grpSp>
        <p:nvGrpSpPr>
          <p:cNvPr id="401" name="Google Shape;401;p45"/>
          <p:cNvGrpSpPr/>
          <p:nvPr/>
        </p:nvGrpSpPr>
        <p:grpSpPr>
          <a:xfrm>
            <a:off x="3672589" y="2923229"/>
            <a:ext cx="4572493" cy="3265522"/>
            <a:chOff x="987813" y="997"/>
            <a:chExt cx="4572493" cy="3265522"/>
          </a:xfrm>
        </p:grpSpPr>
        <p:sp>
          <p:nvSpPr>
            <p:cNvPr id="402" name="Google Shape;402;p45"/>
            <p:cNvSpPr/>
            <p:nvPr/>
          </p:nvSpPr>
          <p:spPr>
            <a:xfrm>
              <a:off x="1967633" y="1245368"/>
              <a:ext cx="1197557" cy="569928"/>
            </a:xfrm>
            <a:custGeom>
              <a:rect b="b" l="l" r="r" t="t"/>
              <a:pathLst>
                <a:path extrusionOk="0" h="120000" w="120000">
                  <a:moveTo>
                    <a:pt x="120000" y="0"/>
                  </a:moveTo>
                  <a:lnTo>
                    <a:pt x="120000" y="81776"/>
                  </a:lnTo>
                  <a:lnTo>
                    <a:pt x="0" y="81776"/>
                  </a:lnTo>
                  <a:lnTo>
                    <a:pt x="0" y="120000"/>
                  </a:lnTo>
                </a:path>
              </a:pathLst>
            </a:custGeom>
            <a:noFill/>
            <a:ln cap="flat" cmpd="sng" w="12700">
              <a:solidFill>
                <a:srgbClr val="00857D"/>
              </a:solidFill>
              <a:prstDash val="solid"/>
              <a:miter lim="800000"/>
              <a:headEnd len="sm" w="sm" type="none"/>
              <a:tailEnd len="sm" w="sm" type="none"/>
            </a:ln>
          </p:spPr>
        </p:sp>
        <p:sp>
          <p:nvSpPr>
            <p:cNvPr id="403" name="Google Shape;403;p45"/>
            <p:cNvSpPr/>
            <p:nvPr/>
          </p:nvSpPr>
          <p:spPr>
            <a:xfrm>
              <a:off x="3165191" y="1245368"/>
              <a:ext cx="1197557" cy="569928"/>
            </a:xfrm>
            <a:custGeom>
              <a:rect b="b" l="l" r="r" t="t"/>
              <a:pathLst>
                <a:path extrusionOk="0" h="120000" w="120000">
                  <a:moveTo>
                    <a:pt x="0" y="0"/>
                  </a:moveTo>
                  <a:lnTo>
                    <a:pt x="0" y="81776"/>
                  </a:lnTo>
                  <a:lnTo>
                    <a:pt x="120000" y="81776"/>
                  </a:lnTo>
                  <a:lnTo>
                    <a:pt x="120000" y="120000"/>
                  </a:lnTo>
                </a:path>
              </a:pathLst>
            </a:custGeom>
            <a:noFill/>
            <a:ln cap="flat" cmpd="sng" w="12700">
              <a:solidFill>
                <a:srgbClr val="00857D"/>
              </a:solidFill>
              <a:prstDash val="solid"/>
              <a:miter lim="800000"/>
              <a:headEnd len="sm" w="sm" type="none"/>
              <a:tailEnd len="sm" w="sm" type="none"/>
            </a:ln>
          </p:spPr>
        </p:sp>
        <p:sp>
          <p:nvSpPr>
            <p:cNvPr id="404" name="Google Shape;404;p45"/>
            <p:cNvSpPr/>
            <p:nvPr/>
          </p:nvSpPr>
          <p:spPr>
            <a:xfrm>
              <a:off x="2185371" y="997"/>
              <a:ext cx="1959640" cy="1244371"/>
            </a:xfrm>
            <a:prstGeom prst="roundRect">
              <a:avLst>
                <a:gd fmla="val 10000" name="adj"/>
              </a:avLst>
            </a:prstGeom>
            <a:solidFill>
              <a:srgbClr val="00A89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5"/>
            <p:cNvSpPr/>
            <p:nvPr/>
          </p:nvSpPr>
          <p:spPr>
            <a:xfrm>
              <a:off x="2403108" y="207848"/>
              <a:ext cx="1959640" cy="1244371"/>
            </a:xfrm>
            <a:prstGeom prst="roundRect">
              <a:avLst>
                <a:gd fmla="val 10000" name="adj"/>
              </a:avLst>
            </a:prstGeom>
            <a:solidFill>
              <a:schemeClr val="lt1">
                <a:alpha val="89803"/>
              </a:schemeClr>
            </a:solidFill>
            <a:ln cap="flat" cmpd="sng" w="12700">
              <a:solidFill>
                <a:srgbClr val="00A89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5"/>
            <p:cNvSpPr txBox="1"/>
            <p:nvPr/>
          </p:nvSpPr>
          <p:spPr>
            <a:xfrm>
              <a:off x="2439554" y="244294"/>
              <a:ext cx="1886748" cy="1171479"/>
            </a:xfrm>
            <a:prstGeom prst="rect">
              <a:avLst/>
            </a:prstGeom>
            <a:noFill/>
            <a:ln>
              <a:noFill/>
            </a:ln>
          </p:spPr>
          <p:txBody>
            <a:bodyPr anchorCtr="0" anchor="ctr" bIns="87625" lIns="87625" spcFirstLastPara="1" rIns="87625" wrap="square" tIns="87625">
              <a:noAutofit/>
            </a:bodyPr>
            <a:lstStyle/>
            <a:p>
              <a:pPr indent="0" lvl="0" marL="0" marR="0" rtl="1" algn="ctr">
                <a:lnSpc>
                  <a:spcPct val="90000"/>
                </a:lnSpc>
                <a:spcBef>
                  <a:spcPts val="0"/>
                </a:spcBef>
                <a:spcAft>
                  <a:spcPts val="0"/>
                </a:spcAft>
                <a:buClr>
                  <a:schemeClr val="dk1"/>
                </a:buClr>
                <a:buSzPts val="2300"/>
                <a:buFont typeface="Arial"/>
                <a:buNone/>
              </a:pPr>
              <a:r>
                <a:rPr lang="ar-SA" sz="2300">
                  <a:solidFill>
                    <a:schemeClr val="dk1"/>
                  </a:solidFill>
                  <a:latin typeface="Arial"/>
                  <a:ea typeface="Arial"/>
                  <a:cs typeface="Arial"/>
                  <a:sym typeface="Arial"/>
                </a:rPr>
                <a:t>التعلم الموجه</a:t>
              </a:r>
              <a:endParaRPr/>
            </a:p>
          </p:txBody>
        </p:sp>
        <p:sp>
          <p:nvSpPr>
            <p:cNvPr id="407" name="Google Shape;407;p45"/>
            <p:cNvSpPr/>
            <p:nvPr/>
          </p:nvSpPr>
          <p:spPr>
            <a:xfrm>
              <a:off x="3382928" y="1815297"/>
              <a:ext cx="1959640" cy="1244371"/>
            </a:xfrm>
            <a:prstGeom prst="roundRect">
              <a:avLst>
                <a:gd fmla="val 10000" name="adj"/>
              </a:avLst>
            </a:prstGeom>
            <a:solidFill>
              <a:srgbClr val="00A89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5"/>
            <p:cNvSpPr/>
            <p:nvPr/>
          </p:nvSpPr>
          <p:spPr>
            <a:xfrm>
              <a:off x="3600666" y="2022148"/>
              <a:ext cx="1959640" cy="1244371"/>
            </a:xfrm>
            <a:prstGeom prst="roundRect">
              <a:avLst>
                <a:gd fmla="val 10000" name="adj"/>
              </a:avLst>
            </a:prstGeom>
            <a:solidFill>
              <a:schemeClr val="lt1">
                <a:alpha val="89803"/>
              </a:schemeClr>
            </a:solidFill>
            <a:ln cap="flat" cmpd="sng" w="12700">
              <a:solidFill>
                <a:srgbClr val="00A89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5"/>
            <p:cNvSpPr txBox="1"/>
            <p:nvPr/>
          </p:nvSpPr>
          <p:spPr>
            <a:xfrm>
              <a:off x="3637112" y="2058594"/>
              <a:ext cx="1886748" cy="1171479"/>
            </a:xfrm>
            <a:prstGeom prst="rect">
              <a:avLst/>
            </a:prstGeom>
            <a:noFill/>
            <a:ln>
              <a:noFill/>
            </a:ln>
          </p:spPr>
          <p:txBody>
            <a:bodyPr anchorCtr="0" anchor="ctr" bIns="87625" lIns="87625" spcFirstLastPara="1" rIns="87625" wrap="square" tIns="87625">
              <a:noAutofit/>
            </a:bodyPr>
            <a:lstStyle/>
            <a:p>
              <a:pPr indent="0" lvl="0" marL="0" marR="0" rtl="1" algn="ctr">
                <a:lnSpc>
                  <a:spcPct val="90000"/>
                </a:lnSpc>
                <a:spcBef>
                  <a:spcPts val="0"/>
                </a:spcBef>
                <a:spcAft>
                  <a:spcPts val="0"/>
                </a:spcAft>
                <a:buClr>
                  <a:schemeClr val="dk1"/>
                </a:buClr>
                <a:buSzPts val="2300"/>
                <a:buFont typeface="Arial"/>
                <a:buNone/>
              </a:pPr>
              <a:r>
                <a:rPr lang="ar-SA" sz="2300">
                  <a:solidFill>
                    <a:schemeClr val="dk1"/>
                  </a:solidFill>
                  <a:latin typeface="Arial"/>
                  <a:ea typeface="Arial"/>
                  <a:cs typeface="Arial"/>
                  <a:sym typeface="Arial"/>
                </a:rPr>
                <a:t>الانحدار regression </a:t>
              </a:r>
              <a:endParaRPr/>
            </a:p>
          </p:txBody>
        </p:sp>
        <p:sp>
          <p:nvSpPr>
            <p:cNvPr id="410" name="Google Shape;410;p45"/>
            <p:cNvSpPr/>
            <p:nvPr/>
          </p:nvSpPr>
          <p:spPr>
            <a:xfrm>
              <a:off x="987813" y="1815297"/>
              <a:ext cx="1959640" cy="1244371"/>
            </a:xfrm>
            <a:prstGeom prst="roundRect">
              <a:avLst>
                <a:gd fmla="val 10000" name="adj"/>
              </a:avLst>
            </a:prstGeom>
            <a:solidFill>
              <a:srgbClr val="00A89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5"/>
            <p:cNvSpPr/>
            <p:nvPr/>
          </p:nvSpPr>
          <p:spPr>
            <a:xfrm>
              <a:off x="1205551" y="2022148"/>
              <a:ext cx="1959640" cy="1244371"/>
            </a:xfrm>
            <a:prstGeom prst="roundRect">
              <a:avLst>
                <a:gd fmla="val 10000" name="adj"/>
              </a:avLst>
            </a:prstGeom>
            <a:solidFill>
              <a:schemeClr val="lt1">
                <a:alpha val="89803"/>
              </a:schemeClr>
            </a:solidFill>
            <a:ln cap="flat" cmpd="sng" w="12700">
              <a:solidFill>
                <a:srgbClr val="00A89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5"/>
            <p:cNvSpPr txBox="1"/>
            <p:nvPr/>
          </p:nvSpPr>
          <p:spPr>
            <a:xfrm>
              <a:off x="1241997" y="2058594"/>
              <a:ext cx="1886748" cy="1171479"/>
            </a:xfrm>
            <a:prstGeom prst="rect">
              <a:avLst/>
            </a:prstGeom>
            <a:noFill/>
            <a:ln>
              <a:noFill/>
            </a:ln>
          </p:spPr>
          <p:txBody>
            <a:bodyPr anchorCtr="0" anchor="ctr" bIns="87625" lIns="87625" spcFirstLastPara="1" rIns="87625" wrap="square" tIns="87625">
              <a:noAutofit/>
            </a:bodyPr>
            <a:lstStyle/>
            <a:p>
              <a:pPr indent="0" lvl="0" marL="0" marR="0" rtl="1" algn="ctr">
                <a:lnSpc>
                  <a:spcPct val="90000"/>
                </a:lnSpc>
                <a:spcBef>
                  <a:spcPts val="0"/>
                </a:spcBef>
                <a:spcAft>
                  <a:spcPts val="0"/>
                </a:spcAft>
                <a:buClr>
                  <a:schemeClr val="dk1"/>
                </a:buClr>
                <a:buSzPts val="2300"/>
                <a:buFont typeface="Arial"/>
                <a:buNone/>
              </a:pPr>
              <a:r>
                <a:rPr lang="ar-SA" sz="2300">
                  <a:solidFill>
                    <a:schemeClr val="dk1"/>
                  </a:solidFill>
                  <a:latin typeface="Arial"/>
                  <a:ea typeface="Arial"/>
                  <a:cs typeface="Arial"/>
                  <a:sym typeface="Arial"/>
                </a:rPr>
                <a:t>التصنيف classification </a:t>
              </a:r>
              <a:endParaRPr/>
            </a:p>
          </p:txBody>
        </p:sp>
      </p:grpSp>
    </p:spTree>
  </p:cSld>
  <p:clrMapOvr>
    <a:masterClrMapping/>
  </p:clrMapOvr>
  <mc:AlternateContent>
    <mc:Choice Requires="p14">
      <p:transition spd="slow" p14:dur="2000">
        <p:fade thruBlk="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16" name="Shape 416"/>
        <p:cNvGrpSpPr/>
        <p:nvPr/>
      </p:nvGrpSpPr>
      <p:grpSpPr>
        <a:xfrm>
          <a:off x="0" y="0"/>
          <a:ext cx="0" cy="0"/>
          <a:chOff x="0" y="0"/>
          <a:chExt cx="0" cy="0"/>
        </a:xfrm>
      </p:grpSpPr>
      <p:pic>
        <p:nvPicPr>
          <p:cNvPr descr="PowerPoint templates" id="417" name="Google Shape;417;p46"/>
          <p:cNvPicPr preferRelativeResize="0"/>
          <p:nvPr/>
        </p:nvPicPr>
        <p:blipFill rotWithShape="1">
          <a:blip r:embed="rId3">
            <a:alphaModFix/>
          </a:blip>
          <a:srcRect b="0" l="35406" r="34096" t="0"/>
          <a:stretch/>
        </p:blipFill>
        <p:spPr>
          <a:xfrm rot="-5400000">
            <a:off x="5660175" y="369150"/>
            <a:ext cx="871650" cy="12192000"/>
          </a:xfrm>
          <a:prstGeom prst="rect">
            <a:avLst/>
          </a:prstGeom>
          <a:noFill/>
          <a:ln>
            <a:noFill/>
          </a:ln>
        </p:spPr>
      </p:pic>
      <p:sp>
        <p:nvSpPr>
          <p:cNvPr id="418" name="Google Shape;418;p46"/>
          <p:cNvSpPr txBox="1"/>
          <p:nvPr/>
        </p:nvSpPr>
        <p:spPr>
          <a:xfrm>
            <a:off x="4210050" y="221377"/>
            <a:ext cx="7981950" cy="597773"/>
          </a:xfrm>
          <a:prstGeom prst="rect">
            <a:avLst/>
          </a:prstGeom>
          <a:solidFill>
            <a:srgbClr val="05A4B5"/>
          </a:solidFill>
          <a:ln>
            <a:noFill/>
          </a:ln>
        </p:spPr>
        <p:txBody>
          <a:bodyPr anchorCtr="0" anchor="ctr" bIns="45700" lIns="91425" spcFirstLastPara="1" rIns="91425" wrap="square" tIns="45700">
            <a:normAutofit fontScale="97500"/>
          </a:bodyPr>
          <a:lstStyle/>
          <a:p>
            <a:pPr indent="0" lvl="0" marL="0" marR="0" rtl="1" algn="ctr">
              <a:lnSpc>
                <a:spcPct val="90000"/>
              </a:lnSpc>
              <a:spcBef>
                <a:spcPts val="0"/>
              </a:spcBef>
              <a:spcAft>
                <a:spcPts val="0"/>
              </a:spcAft>
              <a:buClr>
                <a:schemeClr val="lt1"/>
              </a:buClr>
              <a:buSzPct val="100000"/>
              <a:buFont typeface="Arial"/>
              <a:buNone/>
            </a:pPr>
            <a:r>
              <a:rPr lang="ar-SA" sz="2800">
                <a:solidFill>
                  <a:schemeClr val="lt1"/>
                </a:solidFill>
                <a:latin typeface="Arial"/>
                <a:ea typeface="Arial"/>
                <a:cs typeface="Arial"/>
                <a:sym typeface="Arial"/>
              </a:rPr>
              <a:t>الانحدار والتصنيف</a:t>
            </a:r>
            <a:endParaRPr sz="2800">
              <a:solidFill>
                <a:schemeClr val="lt1"/>
              </a:solidFill>
              <a:latin typeface="Arial"/>
              <a:ea typeface="Arial"/>
              <a:cs typeface="Arial"/>
              <a:sym typeface="Arial"/>
            </a:endParaRPr>
          </a:p>
        </p:txBody>
      </p:sp>
      <p:pic>
        <p:nvPicPr>
          <p:cNvPr descr="Classification and Regression in Machine Learning" id="419" name="Google Shape;419;p46"/>
          <p:cNvPicPr preferRelativeResize="0"/>
          <p:nvPr/>
        </p:nvPicPr>
        <p:blipFill rotWithShape="1">
          <a:blip r:embed="rId4">
            <a:alphaModFix/>
          </a:blip>
          <a:srcRect b="15438" l="0" r="0" t="11945"/>
          <a:stretch/>
        </p:blipFill>
        <p:spPr>
          <a:xfrm>
            <a:off x="0" y="1485078"/>
            <a:ext cx="12192000" cy="4980071"/>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3" name="Shape 423"/>
        <p:cNvGrpSpPr/>
        <p:nvPr/>
      </p:nvGrpSpPr>
      <p:grpSpPr>
        <a:xfrm>
          <a:off x="0" y="0"/>
          <a:ext cx="0" cy="0"/>
          <a:chOff x="0" y="0"/>
          <a:chExt cx="0" cy="0"/>
        </a:xfrm>
      </p:grpSpPr>
      <p:pic>
        <p:nvPicPr>
          <p:cNvPr descr="PowerPoint templates" id="424" name="Google Shape;424;p47"/>
          <p:cNvPicPr preferRelativeResize="0"/>
          <p:nvPr/>
        </p:nvPicPr>
        <p:blipFill rotWithShape="1">
          <a:blip r:embed="rId3">
            <a:alphaModFix/>
          </a:blip>
          <a:srcRect b="0" l="35406" r="34096" t="0"/>
          <a:stretch/>
        </p:blipFill>
        <p:spPr>
          <a:xfrm rot="-5400000">
            <a:off x="5660175" y="369150"/>
            <a:ext cx="871650" cy="12192000"/>
          </a:xfrm>
          <a:prstGeom prst="rect">
            <a:avLst/>
          </a:prstGeom>
          <a:noFill/>
          <a:ln>
            <a:noFill/>
          </a:ln>
        </p:spPr>
      </p:pic>
      <p:pic>
        <p:nvPicPr>
          <p:cNvPr id="425" name="Google Shape;425;p47"/>
          <p:cNvPicPr preferRelativeResize="0"/>
          <p:nvPr/>
        </p:nvPicPr>
        <p:blipFill rotWithShape="1">
          <a:blip r:embed="rId4">
            <a:alphaModFix/>
          </a:blip>
          <a:srcRect b="0" l="0" r="0" t="0"/>
          <a:stretch/>
        </p:blipFill>
        <p:spPr>
          <a:xfrm>
            <a:off x="501490" y="847980"/>
            <a:ext cx="11189017" cy="5467413"/>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9" name="Shape 429"/>
        <p:cNvGrpSpPr/>
        <p:nvPr/>
      </p:nvGrpSpPr>
      <p:grpSpPr>
        <a:xfrm>
          <a:off x="0" y="0"/>
          <a:ext cx="0" cy="0"/>
          <a:chOff x="0" y="0"/>
          <a:chExt cx="0" cy="0"/>
        </a:xfrm>
      </p:grpSpPr>
      <p:pic>
        <p:nvPicPr>
          <p:cNvPr descr="PowerPoint templates" id="430" name="Google Shape;430;p48"/>
          <p:cNvPicPr preferRelativeResize="0"/>
          <p:nvPr/>
        </p:nvPicPr>
        <p:blipFill rotWithShape="1">
          <a:blip r:embed="rId3">
            <a:alphaModFix/>
          </a:blip>
          <a:srcRect b="0" l="35406" r="34096" t="0"/>
          <a:stretch/>
        </p:blipFill>
        <p:spPr>
          <a:xfrm rot="-5400000">
            <a:off x="5660175" y="369150"/>
            <a:ext cx="871650" cy="12192000"/>
          </a:xfrm>
          <a:prstGeom prst="rect">
            <a:avLst/>
          </a:prstGeom>
          <a:noFill/>
          <a:ln>
            <a:noFill/>
          </a:ln>
        </p:spPr>
      </p:pic>
      <p:pic>
        <p:nvPicPr>
          <p:cNvPr id="431" name="Google Shape;431;p48"/>
          <p:cNvPicPr preferRelativeResize="0"/>
          <p:nvPr/>
        </p:nvPicPr>
        <p:blipFill rotWithShape="1">
          <a:blip r:embed="rId4">
            <a:alphaModFix/>
          </a:blip>
          <a:srcRect b="0" l="0" r="0" t="0"/>
          <a:stretch/>
        </p:blipFill>
        <p:spPr>
          <a:xfrm>
            <a:off x="507048" y="122972"/>
            <a:ext cx="10801032" cy="6520615"/>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5" name="Shape 435"/>
        <p:cNvGrpSpPr/>
        <p:nvPr/>
      </p:nvGrpSpPr>
      <p:grpSpPr>
        <a:xfrm>
          <a:off x="0" y="0"/>
          <a:ext cx="0" cy="0"/>
          <a:chOff x="0" y="0"/>
          <a:chExt cx="0" cy="0"/>
        </a:xfrm>
      </p:grpSpPr>
      <p:pic>
        <p:nvPicPr>
          <p:cNvPr descr="PowerPoint templates" id="436" name="Google Shape;436;p49"/>
          <p:cNvPicPr preferRelativeResize="0"/>
          <p:nvPr/>
        </p:nvPicPr>
        <p:blipFill rotWithShape="1">
          <a:blip r:embed="rId3">
            <a:alphaModFix/>
          </a:blip>
          <a:srcRect b="0" l="35406" r="34096" t="0"/>
          <a:stretch/>
        </p:blipFill>
        <p:spPr>
          <a:xfrm rot="-5400000">
            <a:off x="5660175" y="369150"/>
            <a:ext cx="871650" cy="12192000"/>
          </a:xfrm>
          <a:prstGeom prst="rect">
            <a:avLst/>
          </a:prstGeom>
          <a:noFill/>
          <a:ln>
            <a:noFill/>
          </a:ln>
        </p:spPr>
      </p:pic>
      <p:pic>
        <p:nvPicPr>
          <p:cNvPr id="437" name="Google Shape;437;p49"/>
          <p:cNvPicPr preferRelativeResize="0"/>
          <p:nvPr/>
        </p:nvPicPr>
        <p:blipFill rotWithShape="1">
          <a:blip r:embed="rId4">
            <a:alphaModFix/>
          </a:blip>
          <a:srcRect b="0" l="0" r="0" t="0"/>
          <a:stretch/>
        </p:blipFill>
        <p:spPr>
          <a:xfrm>
            <a:off x="688658" y="203158"/>
            <a:ext cx="9689782" cy="6390724"/>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descr="PowerPoint templates" id="442" name="Google Shape;442;p50"/>
          <p:cNvPicPr preferRelativeResize="0"/>
          <p:nvPr/>
        </p:nvPicPr>
        <p:blipFill rotWithShape="1">
          <a:blip r:embed="rId3">
            <a:alphaModFix/>
          </a:blip>
          <a:srcRect b="0" l="35406" r="34096" t="0"/>
          <a:stretch/>
        </p:blipFill>
        <p:spPr>
          <a:xfrm rot="-5400000">
            <a:off x="5519752" y="228728"/>
            <a:ext cx="1152495" cy="12192000"/>
          </a:xfrm>
          <a:prstGeom prst="rect">
            <a:avLst/>
          </a:prstGeom>
          <a:noFill/>
          <a:ln>
            <a:noFill/>
          </a:ln>
        </p:spPr>
      </p:pic>
      <p:sp>
        <p:nvSpPr>
          <p:cNvPr id="443" name="Google Shape;443;p50"/>
          <p:cNvSpPr txBox="1"/>
          <p:nvPr/>
        </p:nvSpPr>
        <p:spPr>
          <a:xfrm>
            <a:off x="5343757" y="176772"/>
            <a:ext cx="7829549" cy="597773"/>
          </a:xfrm>
          <a:prstGeom prst="rect">
            <a:avLst/>
          </a:prstGeom>
          <a:solidFill>
            <a:srgbClr val="05A4B5"/>
          </a:solidFill>
          <a:ln>
            <a:noFill/>
          </a:ln>
        </p:spPr>
        <p:txBody>
          <a:bodyPr anchorCtr="0" anchor="ctr" bIns="45700" lIns="91425" spcFirstLastPara="1" rIns="91425" wrap="square" tIns="45700">
            <a:noAutofit/>
          </a:bodyPr>
          <a:lstStyle/>
          <a:p>
            <a:pPr indent="0" lvl="0" marL="0" marR="0" rtl="1" algn="ctr">
              <a:lnSpc>
                <a:spcPct val="90000"/>
              </a:lnSpc>
              <a:spcBef>
                <a:spcPts val="0"/>
              </a:spcBef>
              <a:spcAft>
                <a:spcPts val="0"/>
              </a:spcAft>
              <a:buClr>
                <a:schemeClr val="lt1"/>
              </a:buClr>
              <a:buSzPts val="2800"/>
              <a:buFont typeface="Arial"/>
              <a:buNone/>
            </a:pPr>
            <a:r>
              <a:rPr lang="ar-SA" sz="2800">
                <a:solidFill>
                  <a:schemeClr val="lt1"/>
                </a:solidFill>
                <a:latin typeface="Arial"/>
                <a:ea typeface="Arial"/>
                <a:cs typeface="Arial"/>
                <a:sym typeface="Arial"/>
              </a:rPr>
              <a:t>جدول التعلم</a:t>
            </a:r>
            <a:endParaRPr/>
          </a:p>
        </p:txBody>
      </p:sp>
      <p:graphicFrame>
        <p:nvGraphicFramePr>
          <p:cNvPr id="444" name="Google Shape;444;p50"/>
          <p:cNvGraphicFramePr/>
          <p:nvPr/>
        </p:nvGraphicFramePr>
        <p:xfrm>
          <a:off x="708721" y="1637938"/>
          <a:ext cx="3000000" cy="3000000"/>
        </p:xfrm>
        <a:graphic>
          <a:graphicData uri="http://schemas.openxmlformats.org/drawingml/2006/table">
            <a:tbl>
              <a:tblPr bandRow="1" firstRow="1">
                <a:noFill/>
                <a:tableStyleId>{957EBFC6-2955-493D-8059-6EC49609C039}</a:tableStyleId>
              </a:tblPr>
              <a:tblGrid>
                <a:gridCol w="3591525"/>
                <a:gridCol w="3591525"/>
                <a:gridCol w="3591525"/>
              </a:tblGrid>
              <a:tr h="1791050">
                <a:tc>
                  <a:txBody>
                    <a:bodyPr/>
                    <a:lstStyle/>
                    <a:p>
                      <a:pPr indent="0" lvl="0" marL="0" marR="0" rtl="1" algn="ctr">
                        <a:spcBef>
                          <a:spcPts val="0"/>
                        </a:spcBef>
                        <a:spcAft>
                          <a:spcPts val="0"/>
                        </a:spcAft>
                        <a:buNone/>
                      </a:pPr>
                      <a:r>
                        <a:rPr b="1" lang="ar-SA" sz="4400" u="none" cap="none" strike="noStrike"/>
                        <a:t>ماذا اعرف</a:t>
                      </a:r>
                      <a:endParaRPr/>
                    </a:p>
                  </a:txBody>
                  <a:tcPr marT="45725" marB="45725" marR="91450" marL="91450" anchor="ctr"/>
                </a:tc>
                <a:tc>
                  <a:txBody>
                    <a:bodyPr/>
                    <a:lstStyle/>
                    <a:p>
                      <a:pPr indent="0" lvl="0" marL="0" marR="0" rtl="1" algn="ctr">
                        <a:spcBef>
                          <a:spcPts val="0"/>
                        </a:spcBef>
                        <a:spcAft>
                          <a:spcPts val="0"/>
                        </a:spcAft>
                        <a:buNone/>
                      </a:pPr>
                      <a:r>
                        <a:rPr b="1" lang="ar-SA" sz="4400" u="none" cap="none" strike="noStrike"/>
                        <a:t>ماذا اريد أن أعرف</a:t>
                      </a:r>
                      <a:endParaRPr/>
                    </a:p>
                  </a:txBody>
                  <a:tcPr marT="45725" marB="45725" marR="91450" marL="91450" anchor="ctr"/>
                </a:tc>
                <a:tc>
                  <a:txBody>
                    <a:bodyPr/>
                    <a:lstStyle/>
                    <a:p>
                      <a:pPr indent="0" lvl="0" marL="0" marR="0" rtl="1" algn="ctr">
                        <a:spcBef>
                          <a:spcPts val="0"/>
                        </a:spcBef>
                        <a:spcAft>
                          <a:spcPts val="0"/>
                        </a:spcAft>
                        <a:buNone/>
                      </a:pPr>
                      <a:r>
                        <a:rPr b="1" lang="ar-SA" sz="4400" u="none" cap="none" strike="noStrike"/>
                        <a:t>ماذا تعلمت</a:t>
                      </a:r>
                      <a:endParaRPr/>
                    </a:p>
                  </a:txBody>
                  <a:tcPr marT="45725" marB="45725" marR="91450" marL="91450" anchor="ctr"/>
                </a:tc>
              </a:tr>
              <a:tr h="1791050">
                <a:tc>
                  <a:txBody>
                    <a:bodyPr/>
                    <a:lstStyle/>
                    <a:p>
                      <a:pPr indent="0" lvl="0" marL="0" marR="0" rtl="1" algn="ctr">
                        <a:spcBef>
                          <a:spcPts val="0"/>
                        </a:spcBef>
                        <a:spcAft>
                          <a:spcPts val="0"/>
                        </a:spcAft>
                        <a:buNone/>
                      </a:pPr>
                      <a:r>
                        <a:t/>
                      </a:r>
                      <a:endParaRPr b="1" sz="4400" u="none" cap="none" strike="noStrike"/>
                    </a:p>
                  </a:txBody>
                  <a:tcPr marT="45725" marB="45725" marR="91450" marL="91450" anchor="ctr"/>
                </a:tc>
                <a:tc>
                  <a:txBody>
                    <a:bodyPr/>
                    <a:lstStyle/>
                    <a:p>
                      <a:pPr indent="0" lvl="0" marL="0" marR="0" rtl="1" algn="ctr">
                        <a:spcBef>
                          <a:spcPts val="0"/>
                        </a:spcBef>
                        <a:spcAft>
                          <a:spcPts val="0"/>
                        </a:spcAft>
                        <a:buNone/>
                      </a:pPr>
                      <a:r>
                        <a:t/>
                      </a:r>
                      <a:endParaRPr b="1" sz="4400" u="none" cap="none" strike="noStrike"/>
                    </a:p>
                  </a:txBody>
                  <a:tcPr marT="45725" marB="45725" marR="91450" marL="91450" anchor="ctr"/>
                </a:tc>
                <a:tc>
                  <a:txBody>
                    <a:bodyPr/>
                    <a:lstStyle/>
                    <a:p>
                      <a:pPr indent="0" lvl="0" marL="0" marR="0" rtl="1" algn="ctr">
                        <a:spcBef>
                          <a:spcPts val="0"/>
                        </a:spcBef>
                        <a:spcAft>
                          <a:spcPts val="0"/>
                        </a:spcAft>
                        <a:buNone/>
                      </a:pPr>
                      <a:r>
                        <a:t/>
                      </a:r>
                      <a:endParaRPr b="1" sz="4400" u="none" cap="none" strike="noStrike"/>
                    </a:p>
                  </a:txBody>
                  <a:tcPr marT="45725" marB="45725" marR="91450" marL="91450" anchor="ctr"/>
                </a:tc>
              </a:tr>
            </a:tbl>
          </a:graphicData>
        </a:graphic>
      </p:graphicFrame>
    </p:spTree>
  </p:cSld>
  <p:clrMapOvr>
    <a:masterClrMapping/>
  </p:clrMapOvr>
  <mc:AlternateContent>
    <mc:Choice Requires="p14">
      <p:transition spd="slow" p14:dur="2000">
        <p:fade thruBlk="1"/>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pic>
        <p:nvPicPr>
          <p:cNvPr descr="PowerPoint templates" id="449" name="Google Shape;449;p51"/>
          <p:cNvPicPr preferRelativeResize="0"/>
          <p:nvPr/>
        </p:nvPicPr>
        <p:blipFill rotWithShape="1">
          <a:blip r:embed="rId3">
            <a:alphaModFix/>
          </a:blip>
          <a:srcRect b="0" l="35406" r="34096" t="0"/>
          <a:stretch/>
        </p:blipFill>
        <p:spPr>
          <a:xfrm rot="-5400000">
            <a:off x="5519752" y="228728"/>
            <a:ext cx="1152495" cy="12192000"/>
          </a:xfrm>
          <a:prstGeom prst="rect">
            <a:avLst/>
          </a:prstGeom>
          <a:noFill/>
          <a:ln>
            <a:noFill/>
          </a:ln>
        </p:spPr>
      </p:pic>
      <p:sp>
        <p:nvSpPr>
          <p:cNvPr id="450" name="Google Shape;450;p51"/>
          <p:cNvSpPr txBox="1"/>
          <p:nvPr/>
        </p:nvSpPr>
        <p:spPr>
          <a:xfrm>
            <a:off x="5343757" y="176772"/>
            <a:ext cx="7829549" cy="597773"/>
          </a:xfrm>
          <a:prstGeom prst="rect">
            <a:avLst/>
          </a:prstGeom>
          <a:solidFill>
            <a:srgbClr val="05A4B5"/>
          </a:solidFill>
          <a:ln>
            <a:noFill/>
          </a:ln>
        </p:spPr>
        <p:txBody>
          <a:bodyPr anchorCtr="0" anchor="ctr" bIns="45700" lIns="91425" spcFirstLastPara="1" rIns="91425" wrap="square" tIns="45700">
            <a:noAutofit/>
          </a:bodyPr>
          <a:lstStyle/>
          <a:p>
            <a:pPr indent="0" lvl="0" marL="0" marR="0" rtl="1" algn="ctr">
              <a:lnSpc>
                <a:spcPct val="90000"/>
              </a:lnSpc>
              <a:spcBef>
                <a:spcPts val="0"/>
              </a:spcBef>
              <a:spcAft>
                <a:spcPts val="0"/>
              </a:spcAft>
              <a:buClr>
                <a:schemeClr val="lt1"/>
              </a:buClr>
              <a:buSzPts val="2800"/>
              <a:buFont typeface="Arial"/>
              <a:buNone/>
            </a:pPr>
            <a:r>
              <a:rPr lang="ar-SA" sz="2800">
                <a:solidFill>
                  <a:schemeClr val="lt1"/>
                </a:solidFill>
                <a:latin typeface="Arial"/>
                <a:ea typeface="Arial"/>
                <a:cs typeface="Arial"/>
                <a:sym typeface="Arial"/>
              </a:rPr>
              <a:t>تقويم ختامي</a:t>
            </a:r>
            <a:endParaRPr/>
          </a:p>
        </p:txBody>
      </p:sp>
      <p:sp>
        <p:nvSpPr>
          <p:cNvPr id="451" name="Google Shape;451;p51"/>
          <p:cNvSpPr txBox="1"/>
          <p:nvPr/>
        </p:nvSpPr>
        <p:spPr>
          <a:xfrm>
            <a:off x="7635240" y="1143000"/>
            <a:ext cx="40959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SA" sz="3200">
                <a:solidFill>
                  <a:schemeClr val="dk1"/>
                </a:solidFill>
                <a:latin typeface="Arial"/>
                <a:ea typeface="Arial"/>
                <a:cs typeface="Arial"/>
                <a:sym typeface="Arial"/>
              </a:rPr>
              <a:t>اختاري الإجابة الصحيحة فيما يلي:</a:t>
            </a:r>
            <a:endParaRPr/>
          </a:p>
        </p:txBody>
      </p:sp>
      <p:pic>
        <p:nvPicPr>
          <p:cNvPr descr="image.png" id="452" name="Google Shape;452;p51"/>
          <p:cNvPicPr preferRelativeResize="0"/>
          <p:nvPr/>
        </p:nvPicPr>
        <p:blipFill rotWithShape="1">
          <a:blip r:embed="rId4">
            <a:alphaModFix/>
          </a:blip>
          <a:srcRect b="18012" l="0" r="80255" t="36655"/>
          <a:stretch/>
        </p:blipFill>
        <p:spPr>
          <a:xfrm>
            <a:off x="274320" y="2112614"/>
            <a:ext cx="2407920" cy="3108961"/>
          </a:xfrm>
          <a:prstGeom prst="rect">
            <a:avLst/>
          </a:prstGeom>
          <a:noFill/>
          <a:ln>
            <a:noFill/>
          </a:ln>
        </p:spPr>
      </p:pic>
      <p:sp>
        <p:nvSpPr>
          <p:cNvPr id="453" name="Google Shape;453;p51"/>
          <p:cNvSpPr txBox="1"/>
          <p:nvPr/>
        </p:nvSpPr>
        <p:spPr>
          <a:xfrm>
            <a:off x="5852159" y="1742287"/>
            <a:ext cx="569579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SA" sz="4000">
                <a:solidFill>
                  <a:srgbClr val="FFC000"/>
                </a:solidFill>
                <a:latin typeface="Arial"/>
                <a:ea typeface="Arial"/>
                <a:cs typeface="Arial"/>
                <a:sym typeface="Arial"/>
              </a:rPr>
              <a:t>نوع من أنواع التعلم يعتبر الأكثر تعقيداً</a:t>
            </a:r>
            <a:endParaRPr/>
          </a:p>
        </p:txBody>
      </p:sp>
      <p:sp>
        <p:nvSpPr>
          <p:cNvPr id="454" name="Google Shape;454;p51"/>
          <p:cNvSpPr/>
          <p:nvPr/>
        </p:nvSpPr>
        <p:spPr>
          <a:xfrm>
            <a:off x="9258531" y="2907569"/>
            <a:ext cx="2472702" cy="2624551"/>
          </a:xfrm>
          <a:prstGeom prst="roundRect">
            <a:avLst>
              <a:gd fmla="val 16667" name="adj"/>
            </a:avLst>
          </a:prstGeom>
          <a:solidFill>
            <a:srgbClr val="F2F2F2"/>
          </a:solidFill>
          <a:ln cap="flat" cmpd="sng" w="12700">
            <a:solidFill>
              <a:srgbClr val="005F5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SA" sz="3600">
                <a:solidFill>
                  <a:srgbClr val="000000"/>
                </a:solidFill>
                <a:latin typeface="Arial"/>
                <a:ea typeface="Arial"/>
                <a:cs typeface="Arial"/>
                <a:sym typeface="Arial"/>
              </a:rPr>
              <a:t>التعلم الموجه</a:t>
            </a:r>
            <a:endParaRPr/>
          </a:p>
        </p:txBody>
      </p:sp>
      <p:sp>
        <p:nvSpPr>
          <p:cNvPr id="455" name="Google Shape;455;p51"/>
          <p:cNvSpPr/>
          <p:nvPr/>
        </p:nvSpPr>
        <p:spPr>
          <a:xfrm>
            <a:off x="3240717" y="2907568"/>
            <a:ext cx="2472702" cy="2624551"/>
          </a:xfrm>
          <a:prstGeom prst="roundRect">
            <a:avLst>
              <a:gd fmla="val 16667" name="adj"/>
            </a:avLst>
          </a:prstGeom>
          <a:solidFill>
            <a:srgbClr val="F2F2F2"/>
          </a:solidFill>
          <a:ln cap="flat" cmpd="sng" w="12700">
            <a:solidFill>
              <a:srgbClr val="005F5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SA" sz="3600">
                <a:solidFill>
                  <a:srgbClr val="000000"/>
                </a:solidFill>
                <a:latin typeface="Arial"/>
                <a:ea typeface="Arial"/>
                <a:cs typeface="Arial"/>
                <a:sym typeface="Arial"/>
              </a:rPr>
              <a:t>التعلم المعزز</a:t>
            </a:r>
            <a:endParaRPr/>
          </a:p>
        </p:txBody>
      </p:sp>
      <p:sp>
        <p:nvSpPr>
          <p:cNvPr id="456" name="Google Shape;456;p51"/>
          <p:cNvSpPr/>
          <p:nvPr/>
        </p:nvSpPr>
        <p:spPr>
          <a:xfrm>
            <a:off x="6227352" y="2907568"/>
            <a:ext cx="2472702" cy="2624551"/>
          </a:xfrm>
          <a:prstGeom prst="roundRect">
            <a:avLst>
              <a:gd fmla="val 16667" name="adj"/>
            </a:avLst>
          </a:prstGeom>
          <a:solidFill>
            <a:srgbClr val="F2F2F2"/>
          </a:solidFill>
          <a:ln cap="flat" cmpd="sng" w="12700">
            <a:solidFill>
              <a:srgbClr val="005F5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SA" sz="3600">
                <a:solidFill>
                  <a:srgbClr val="000000"/>
                </a:solidFill>
                <a:latin typeface="Arial"/>
                <a:ea typeface="Arial"/>
                <a:cs typeface="Arial"/>
                <a:sym typeface="Arial"/>
              </a:rPr>
              <a:t>التعلم الغير موجه</a:t>
            </a:r>
            <a:endParaRPr/>
          </a:p>
        </p:txBody>
      </p:sp>
      <p:sp>
        <p:nvSpPr>
          <p:cNvPr id="457" name="Google Shape;457;p51"/>
          <p:cNvSpPr txBox="1"/>
          <p:nvPr/>
        </p:nvSpPr>
        <p:spPr>
          <a:xfrm>
            <a:off x="3613860" y="4532304"/>
            <a:ext cx="1681872" cy="221599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ar-SA" sz="13800">
                <a:solidFill>
                  <a:schemeClr val="dk1"/>
                </a:solidFill>
                <a:latin typeface="Arial"/>
                <a:ea typeface="Arial"/>
                <a:cs typeface="Arial"/>
                <a:sym typeface="Arial"/>
              </a:rPr>
              <a:t>✔️</a:t>
            </a:r>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7"/>
                                        </p:tgtEl>
                                        <p:attrNameLst>
                                          <p:attrName>style.visibility</p:attrName>
                                        </p:attrNameLst>
                                      </p:cBhvr>
                                      <p:to>
                                        <p:strVal val="visible"/>
                                      </p:to>
                                    </p:set>
                                    <p:anim calcmode="lin" valueType="num">
                                      <p:cBhvr additive="base">
                                        <p:cTn dur="500"/>
                                        <p:tgtEl>
                                          <p:spTgt spid="45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descr="PowerPoint templates" id="462" name="Google Shape;462;p52"/>
          <p:cNvPicPr preferRelativeResize="0"/>
          <p:nvPr/>
        </p:nvPicPr>
        <p:blipFill rotWithShape="1">
          <a:blip r:embed="rId3">
            <a:alphaModFix/>
          </a:blip>
          <a:srcRect b="0" l="35406" r="34096" t="0"/>
          <a:stretch/>
        </p:blipFill>
        <p:spPr>
          <a:xfrm rot="-5400000">
            <a:off x="5519752" y="228728"/>
            <a:ext cx="1152495" cy="12192000"/>
          </a:xfrm>
          <a:prstGeom prst="rect">
            <a:avLst/>
          </a:prstGeom>
          <a:noFill/>
          <a:ln>
            <a:noFill/>
          </a:ln>
        </p:spPr>
      </p:pic>
      <p:sp>
        <p:nvSpPr>
          <p:cNvPr id="463" name="Google Shape;463;p52"/>
          <p:cNvSpPr txBox="1"/>
          <p:nvPr/>
        </p:nvSpPr>
        <p:spPr>
          <a:xfrm>
            <a:off x="5343757" y="176772"/>
            <a:ext cx="7829549" cy="597773"/>
          </a:xfrm>
          <a:prstGeom prst="rect">
            <a:avLst/>
          </a:prstGeom>
          <a:solidFill>
            <a:srgbClr val="05A4B5"/>
          </a:solidFill>
          <a:ln>
            <a:noFill/>
          </a:ln>
        </p:spPr>
        <p:txBody>
          <a:bodyPr anchorCtr="0" anchor="ctr" bIns="45700" lIns="91425" spcFirstLastPara="1" rIns="91425" wrap="square" tIns="45700">
            <a:noAutofit/>
          </a:bodyPr>
          <a:lstStyle/>
          <a:p>
            <a:pPr indent="0" lvl="0" marL="0" marR="0" rtl="1" algn="ctr">
              <a:lnSpc>
                <a:spcPct val="90000"/>
              </a:lnSpc>
              <a:spcBef>
                <a:spcPts val="0"/>
              </a:spcBef>
              <a:spcAft>
                <a:spcPts val="0"/>
              </a:spcAft>
              <a:buClr>
                <a:schemeClr val="lt1"/>
              </a:buClr>
              <a:buSzPts val="2800"/>
              <a:buFont typeface="Arial"/>
              <a:buNone/>
            </a:pPr>
            <a:r>
              <a:rPr lang="ar-SA" sz="2800">
                <a:solidFill>
                  <a:schemeClr val="lt1"/>
                </a:solidFill>
                <a:latin typeface="Arial"/>
                <a:ea typeface="Arial"/>
                <a:cs typeface="Arial"/>
                <a:sym typeface="Arial"/>
              </a:rPr>
              <a:t>تقويم ختامي</a:t>
            </a:r>
            <a:endParaRPr/>
          </a:p>
        </p:txBody>
      </p:sp>
      <p:sp>
        <p:nvSpPr>
          <p:cNvPr id="464" name="Google Shape;464;p52"/>
          <p:cNvSpPr txBox="1"/>
          <p:nvPr/>
        </p:nvSpPr>
        <p:spPr>
          <a:xfrm>
            <a:off x="7635240" y="1143000"/>
            <a:ext cx="40959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SA" sz="3200">
                <a:solidFill>
                  <a:schemeClr val="dk1"/>
                </a:solidFill>
                <a:latin typeface="Arial"/>
                <a:ea typeface="Arial"/>
                <a:cs typeface="Arial"/>
                <a:sym typeface="Arial"/>
              </a:rPr>
              <a:t>اختاري الإجابة الصحيحة فيما يلي:</a:t>
            </a:r>
            <a:endParaRPr/>
          </a:p>
        </p:txBody>
      </p:sp>
      <p:pic>
        <p:nvPicPr>
          <p:cNvPr descr="image.png" id="465" name="Google Shape;465;p52"/>
          <p:cNvPicPr preferRelativeResize="0"/>
          <p:nvPr/>
        </p:nvPicPr>
        <p:blipFill rotWithShape="1">
          <a:blip r:embed="rId4">
            <a:alphaModFix/>
          </a:blip>
          <a:srcRect b="18012" l="0" r="80255" t="36655"/>
          <a:stretch/>
        </p:blipFill>
        <p:spPr>
          <a:xfrm>
            <a:off x="274320" y="2112614"/>
            <a:ext cx="2407920" cy="3108961"/>
          </a:xfrm>
          <a:prstGeom prst="rect">
            <a:avLst/>
          </a:prstGeom>
          <a:noFill/>
          <a:ln>
            <a:noFill/>
          </a:ln>
        </p:spPr>
      </p:pic>
      <p:sp>
        <p:nvSpPr>
          <p:cNvPr id="466" name="Google Shape;466;p52"/>
          <p:cNvSpPr txBox="1"/>
          <p:nvPr/>
        </p:nvSpPr>
        <p:spPr>
          <a:xfrm>
            <a:off x="5588703" y="1713483"/>
            <a:ext cx="632897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SA" sz="4000">
                <a:solidFill>
                  <a:srgbClr val="FFC000"/>
                </a:solidFill>
                <a:latin typeface="Arial"/>
                <a:ea typeface="Arial"/>
                <a:cs typeface="Arial"/>
                <a:sym typeface="Arial"/>
              </a:rPr>
              <a:t>نوع من أنواع التعلم لا يتطلب بيانات معنونة</a:t>
            </a:r>
            <a:endParaRPr/>
          </a:p>
        </p:txBody>
      </p:sp>
      <p:sp>
        <p:nvSpPr>
          <p:cNvPr id="467" name="Google Shape;467;p52"/>
          <p:cNvSpPr/>
          <p:nvPr/>
        </p:nvSpPr>
        <p:spPr>
          <a:xfrm>
            <a:off x="9258531" y="2907569"/>
            <a:ext cx="2472702" cy="2624551"/>
          </a:xfrm>
          <a:prstGeom prst="roundRect">
            <a:avLst>
              <a:gd fmla="val 16667" name="adj"/>
            </a:avLst>
          </a:prstGeom>
          <a:solidFill>
            <a:srgbClr val="F2F2F2"/>
          </a:solidFill>
          <a:ln cap="flat" cmpd="sng" w="12700">
            <a:solidFill>
              <a:srgbClr val="005F5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SA" sz="3600">
                <a:solidFill>
                  <a:srgbClr val="000000"/>
                </a:solidFill>
                <a:latin typeface="Arial"/>
                <a:ea typeface="Arial"/>
                <a:cs typeface="Arial"/>
                <a:sym typeface="Arial"/>
              </a:rPr>
              <a:t>التعلم الموجه</a:t>
            </a:r>
            <a:endParaRPr/>
          </a:p>
        </p:txBody>
      </p:sp>
      <p:sp>
        <p:nvSpPr>
          <p:cNvPr id="468" name="Google Shape;468;p52"/>
          <p:cNvSpPr/>
          <p:nvPr/>
        </p:nvSpPr>
        <p:spPr>
          <a:xfrm>
            <a:off x="3240717" y="2907568"/>
            <a:ext cx="2472702" cy="2624551"/>
          </a:xfrm>
          <a:prstGeom prst="roundRect">
            <a:avLst>
              <a:gd fmla="val 16667" name="adj"/>
            </a:avLst>
          </a:prstGeom>
          <a:solidFill>
            <a:srgbClr val="F2F2F2"/>
          </a:solidFill>
          <a:ln cap="flat" cmpd="sng" w="12700">
            <a:solidFill>
              <a:srgbClr val="005F5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SA" sz="3600">
                <a:solidFill>
                  <a:srgbClr val="000000"/>
                </a:solidFill>
                <a:latin typeface="Arial"/>
                <a:ea typeface="Arial"/>
                <a:cs typeface="Arial"/>
                <a:sym typeface="Arial"/>
              </a:rPr>
              <a:t>التعلم المعزز</a:t>
            </a:r>
            <a:endParaRPr/>
          </a:p>
        </p:txBody>
      </p:sp>
      <p:sp>
        <p:nvSpPr>
          <p:cNvPr id="469" name="Google Shape;469;p52"/>
          <p:cNvSpPr/>
          <p:nvPr/>
        </p:nvSpPr>
        <p:spPr>
          <a:xfrm>
            <a:off x="6227352" y="2907568"/>
            <a:ext cx="2472702" cy="2624551"/>
          </a:xfrm>
          <a:prstGeom prst="roundRect">
            <a:avLst>
              <a:gd fmla="val 16667" name="adj"/>
            </a:avLst>
          </a:prstGeom>
          <a:solidFill>
            <a:srgbClr val="F2F2F2"/>
          </a:solidFill>
          <a:ln cap="flat" cmpd="sng" w="12700">
            <a:solidFill>
              <a:srgbClr val="005F5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SA" sz="3600">
                <a:solidFill>
                  <a:srgbClr val="000000"/>
                </a:solidFill>
                <a:latin typeface="Arial"/>
                <a:ea typeface="Arial"/>
                <a:cs typeface="Arial"/>
                <a:sym typeface="Arial"/>
              </a:rPr>
              <a:t>التعلم الغير موجه</a:t>
            </a:r>
            <a:endParaRPr/>
          </a:p>
        </p:txBody>
      </p:sp>
      <p:sp>
        <p:nvSpPr>
          <p:cNvPr id="470" name="Google Shape;470;p52"/>
          <p:cNvSpPr txBox="1"/>
          <p:nvPr/>
        </p:nvSpPr>
        <p:spPr>
          <a:xfrm>
            <a:off x="6622767" y="4640483"/>
            <a:ext cx="1681872" cy="221599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ar-SA" sz="13800">
                <a:solidFill>
                  <a:schemeClr val="dk1"/>
                </a:solidFill>
                <a:latin typeface="Arial"/>
                <a:ea typeface="Arial"/>
                <a:cs typeface="Arial"/>
                <a:sym typeface="Arial"/>
              </a:rPr>
              <a:t>✔️</a:t>
            </a:r>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0"/>
                                        </p:tgtEl>
                                        <p:attrNameLst>
                                          <p:attrName>style.visibility</p:attrName>
                                        </p:attrNameLst>
                                      </p:cBhvr>
                                      <p:to>
                                        <p:strVal val="visible"/>
                                      </p:to>
                                    </p:set>
                                    <p:anim calcmode="lin" valueType="num">
                                      <p:cBhvr additive="base">
                                        <p:cTn dur="500"/>
                                        <p:tgtEl>
                                          <p:spTgt spid="47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7" name="Shape 127"/>
        <p:cNvGrpSpPr/>
        <p:nvPr/>
      </p:nvGrpSpPr>
      <p:grpSpPr>
        <a:xfrm>
          <a:off x="0" y="0"/>
          <a:ext cx="0" cy="0"/>
          <a:chOff x="0" y="0"/>
          <a:chExt cx="0" cy="0"/>
        </a:xfrm>
      </p:grpSpPr>
      <p:grpSp>
        <p:nvGrpSpPr>
          <p:cNvPr id="128" name="Google Shape;128;p26"/>
          <p:cNvGrpSpPr/>
          <p:nvPr/>
        </p:nvGrpSpPr>
        <p:grpSpPr>
          <a:xfrm>
            <a:off x="8467726" y="349016"/>
            <a:ext cx="3438706" cy="866515"/>
            <a:chOff x="8623494" y="1831143"/>
            <a:chExt cx="3227366" cy="1032937"/>
          </a:xfrm>
        </p:grpSpPr>
        <p:sp>
          <p:nvSpPr>
            <p:cNvPr id="129" name="Google Shape;129;p26"/>
            <p:cNvSpPr/>
            <p:nvPr/>
          </p:nvSpPr>
          <p:spPr>
            <a:xfrm rot="-5400000">
              <a:off x="9552102" y="902535"/>
              <a:ext cx="956327" cy="2813543"/>
            </a:xfrm>
            <a:custGeom>
              <a:rect b="b" l="l" r="r" t="t"/>
              <a:pathLst>
                <a:path extrusionOk="0" h="2813543" w="951916">
                  <a:moveTo>
                    <a:pt x="951916" y="158657"/>
                  </a:moveTo>
                  <a:lnTo>
                    <a:pt x="951916" y="444307"/>
                  </a:lnTo>
                  <a:lnTo>
                    <a:pt x="0" y="444307"/>
                  </a:lnTo>
                  <a:lnTo>
                    <a:pt x="0" y="2813542"/>
                  </a:lnTo>
                  <a:lnTo>
                    <a:pt x="951916" y="2813542"/>
                  </a:lnTo>
                  <a:lnTo>
                    <a:pt x="951916" y="2813543"/>
                  </a:lnTo>
                  <a:lnTo>
                    <a:pt x="0" y="2813543"/>
                  </a:lnTo>
                  <a:lnTo>
                    <a:pt x="0" y="158657"/>
                  </a:lnTo>
                  <a:cubicBezTo>
                    <a:pt x="0" y="71035"/>
                    <a:pt x="71033" y="0"/>
                    <a:pt x="158656" y="0"/>
                  </a:cubicBezTo>
                  <a:lnTo>
                    <a:pt x="793260" y="0"/>
                  </a:lnTo>
                  <a:cubicBezTo>
                    <a:pt x="880883" y="0"/>
                    <a:pt x="951916" y="71035"/>
                    <a:pt x="951916" y="158657"/>
                  </a:cubicBezTo>
                  <a:close/>
                </a:path>
              </a:pathLst>
            </a:custGeom>
            <a:solidFill>
              <a:srgbClr val="01A89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0" name="Google Shape;130;p26"/>
            <p:cNvSpPr/>
            <p:nvPr/>
          </p:nvSpPr>
          <p:spPr>
            <a:xfrm flipH="1" rot="5400000">
              <a:off x="9960120" y="913419"/>
              <a:ext cx="967940" cy="2813540"/>
            </a:xfrm>
            <a:prstGeom prst="round2SameRect">
              <a:avLst>
                <a:gd fmla="val 16667" name="adj1"/>
                <a:gd fmla="val 0" name="adj2"/>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1" name="Google Shape;131;p26"/>
            <p:cNvSpPr txBox="1"/>
            <p:nvPr/>
          </p:nvSpPr>
          <p:spPr>
            <a:xfrm>
              <a:off x="9069705" y="1873479"/>
              <a:ext cx="2714143" cy="9906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SA" sz="2400" u="none" cap="none" strike="noStrike">
                  <a:solidFill>
                    <a:schemeClr val="dk1"/>
                  </a:solidFill>
                  <a:latin typeface="Arial"/>
                  <a:ea typeface="Arial"/>
                  <a:cs typeface="Arial"/>
                  <a:sym typeface="Arial"/>
                </a:rPr>
                <a:t>مراجعة الوحدة الأولى والثانية</a:t>
              </a:r>
              <a:endParaRPr/>
            </a:p>
          </p:txBody>
        </p:sp>
      </p:grpSp>
      <p:grpSp>
        <p:nvGrpSpPr>
          <p:cNvPr id="132" name="Google Shape;132;p26"/>
          <p:cNvGrpSpPr/>
          <p:nvPr/>
        </p:nvGrpSpPr>
        <p:grpSpPr>
          <a:xfrm>
            <a:off x="2394867" y="339264"/>
            <a:ext cx="5908973" cy="872618"/>
            <a:chOff x="6565288" y="1831140"/>
            <a:chExt cx="5285572" cy="1045669"/>
          </a:xfrm>
        </p:grpSpPr>
        <p:sp>
          <p:nvSpPr>
            <p:cNvPr id="133" name="Google Shape;133;p26"/>
            <p:cNvSpPr/>
            <p:nvPr/>
          </p:nvSpPr>
          <p:spPr>
            <a:xfrm rot="-5400000">
              <a:off x="8514656" y="-118228"/>
              <a:ext cx="973016" cy="4871752"/>
            </a:xfrm>
            <a:custGeom>
              <a:rect b="b" l="l" r="r" t="t"/>
              <a:pathLst>
                <a:path extrusionOk="0" h="2813543" w="951916">
                  <a:moveTo>
                    <a:pt x="951916" y="158657"/>
                  </a:moveTo>
                  <a:lnTo>
                    <a:pt x="951916" y="444307"/>
                  </a:lnTo>
                  <a:lnTo>
                    <a:pt x="0" y="444307"/>
                  </a:lnTo>
                  <a:lnTo>
                    <a:pt x="0" y="2813542"/>
                  </a:lnTo>
                  <a:lnTo>
                    <a:pt x="951916" y="2813542"/>
                  </a:lnTo>
                  <a:lnTo>
                    <a:pt x="951916" y="2813543"/>
                  </a:lnTo>
                  <a:lnTo>
                    <a:pt x="0" y="2813543"/>
                  </a:lnTo>
                  <a:lnTo>
                    <a:pt x="0" y="158657"/>
                  </a:lnTo>
                  <a:cubicBezTo>
                    <a:pt x="0" y="71035"/>
                    <a:pt x="71033" y="0"/>
                    <a:pt x="158656" y="0"/>
                  </a:cubicBezTo>
                  <a:lnTo>
                    <a:pt x="793260" y="0"/>
                  </a:lnTo>
                  <a:cubicBezTo>
                    <a:pt x="880883" y="0"/>
                    <a:pt x="951916" y="71035"/>
                    <a:pt x="951916" y="158657"/>
                  </a:cubicBezTo>
                  <a:close/>
                </a:path>
              </a:pathLst>
            </a:custGeom>
            <a:solidFill>
              <a:srgbClr val="01A89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4" name="Google Shape;134;p26"/>
            <p:cNvSpPr/>
            <p:nvPr/>
          </p:nvSpPr>
          <p:spPr>
            <a:xfrm flipH="1" rot="5400000">
              <a:off x="8931017" y="-115684"/>
              <a:ext cx="967939" cy="4871747"/>
            </a:xfrm>
            <a:prstGeom prst="round2SameRect">
              <a:avLst>
                <a:gd fmla="val 16667" name="adj1"/>
                <a:gd fmla="val 0" name="adj2"/>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5" name="Google Shape;135;p26"/>
            <p:cNvSpPr txBox="1"/>
            <p:nvPr/>
          </p:nvSpPr>
          <p:spPr>
            <a:xfrm>
              <a:off x="7082544" y="1881015"/>
              <a:ext cx="4664884" cy="99579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ar-SA" sz="2400" u="none" cap="none" strike="noStrike">
                  <a:solidFill>
                    <a:schemeClr val="dk1"/>
                  </a:solidFill>
                  <a:latin typeface="Arial"/>
                  <a:ea typeface="Arial"/>
                  <a:cs typeface="Arial"/>
                  <a:sym typeface="Arial"/>
                </a:rPr>
                <a:t>أساسيات الذكاء الاصطناعي </a:t>
              </a:r>
              <a:endParaRPr/>
            </a:p>
            <a:p>
              <a:pPr indent="0" lvl="0" marL="0" marR="0" rtl="0" algn="ctr">
                <a:spcBef>
                  <a:spcPts val="0"/>
                </a:spcBef>
                <a:spcAft>
                  <a:spcPts val="0"/>
                </a:spcAft>
                <a:buNone/>
              </a:pPr>
              <a:r>
                <a:rPr b="0" i="0" lang="ar-SA" sz="2400" u="none" cap="none" strike="noStrike">
                  <a:solidFill>
                    <a:schemeClr val="dk1"/>
                  </a:solidFill>
                  <a:latin typeface="Arial"/>
                  <a:ea typeface="Arial"/>
                  <a:cs typeface="Arial"/>
                  <a:sym typeface="Arial"/>
                </a:rPr>
                <a:t>خوارزمية الذكاء الاصطناعي</a:t>
              </a:r>
              <a:endParaRPr/>
            </a:p>
          </p:txBody>
        </p:sp>
      </p:grpSp>
      <p:graphicFrame>
        <p:nvGraphicFramePr>
          <p:cNvPr id="136" name="Google Shape;136;p26"/>
          <p:cNvGraphicFramePr/>
          <p:nvPr/>
        </p:nvGraphicFramePr>
        <p:xfrm>
          <a:off x="85726" y="1364591"/>
          <a:ext cx="3000000" cy="3000000"/>
        </p:xfrm>
        <a:graphic>
          <a:graphicData uri="http://schemas.openxmlformats.org/drawingml/2006/table">
            <a:tbl>
              <a:tblPr bandRow="1" firstRow="1">
                <a:noFill/>
                <a:tableStyleId>{957EBFC6-2955-493D-8059-6EC49609C039}</a:tableStyleId>
              </a:tblPr>
              <a:tblGrid>
                <a:gridCol w="3780150"/>
                <a:gridCol w="2594425"/>
                <a:gridCol w="2765950"/>
                <a:gridCol w="2680175"/>
              </a:tblGrid>
              <a:tr h="550150">
                <a:tc>
                  <a:txBody>
                    <a:bodyPr/>
                    <a:lstStyle/>
                    <a:p>
                      <a:pPr indent="0" lvl="0" marL="0" marR="0" rtl="1" algn="ctr">
                        <a:spcBef>
                          <a:spcPts val="0"/>
                        </a:spcBef>
                        <a:spcAft>
                          <a:spcPts val="0"/>
                        </a:spcAft>
                        <a:buNone/>
                      </a:pPr>
                      <a:r>
                        <a:rPr b="0" lang="ar-SA" sz="2800" u="none" cap="none" strike="noStrike"/>
                        <a:t>الفقرات </a:t>
                      </a:r>
                      <a:endParaRPr b="0" sz="2800" u="none" cap="none" strike="noStrike"/>
                    </a:p>
                  </a:txBody>
                  <a:tcPr marT="45725" marB="45725" marR="91450" marL="91450"/>
                </a:tc>
                <a:tc gridSpan="3">
                  <a:txBody>
                    <a:bodyPr/>
                    <a:lstStyle/>
                    <a:p>
                      <a:pPr indent="0" lvl="0" marL="0" marR="0" rtl="1" algn="ctr">
                        <a:spcBef>
                          <a:spcPts val="0"/>
                        </a:spcBef>
                        <a:spcAft>
                          <a:spcPts val="0"/>
                        </a:spcAft>
                        <a:buNone/>
                      </a:pPr>
                      <a:r>
                        <a:rPr b="0" lang="ar-SA" sz="2800" u="none" cap="none" strike="noStrike"/>
                        <a:t> اختار الإجابة الصحيحة </a:t>
                      </a:r>
                      <a:endParaRPr b="0" sz="2800" u="none" cap="none" strike="noStrike"/>
                    </a:p>
                  </a:txBody>
                  <a:tcPr marT="45725" marB="45725" marR="91450" marL="91450"/>
                </a:tc>
                <a:tc hMerge="1"/>
                <a:tc hMerge="1"/>
              </a:tr>
              <a:tr h="1162675">
                <a:tc>
                  <a:txBody>
                    <a:bodyPr/>
                    <a:lstStyle/>
                    <a:p>
                      <a:pPr indent="0" lvl="0" marL="0" marR="0" rtl="1" algn="ctr">
                        <a:lnSpc>
                          <a:spcPct val="100000"/>
                        </a:lnSpc>
                        <a:spcBef>
                          <a:spcPts val="0"/>
                        </a:spcBef>
                        <a:spcAft>
                          <a:spcPts val="0"/>
                        </a:spcAft>
                        <a:buClr>
                          <a:srgbClr val="C00000"/>
                        </a:buClr>
                        <a:buSzPts val="2400"/>
                        <a:buFont typeface="Arial"/>
                        <a:buNone/>
                      </a:pPr>
                      <a:r>
                        <a:rPr lang="ar-SA" sz="2400" u="none" cap="none" strike="noStrike">
                          <a:solidFill>
                            <a:srgbClr val="C00000"/>
                          </a:solidFill>
                        </a:rPr>
                        <a:t>التنقل يكون حسب مستوى الشجرة</a:t>
                      </a:r>
                      <a:endParaRPr/>
                    </a:p>
                  </a:txBody>
                  <a:tcPr marT="45725" marB="45725" marR="91450" marL="91450" anchor="ctr"/>
                </a:tc>
                <a:tc>
                  <a:txBody>
                    <a:bodyPr/>
                    <a:lstStyle/>
                    <a:p>
                      <a:pPr indent="0" lvl="0" marL="0" marR="0" rtl="1" algn="ctr">
                        <a:lnSpc>
                          <a:spcPct val="100000"/>
                        </a:lnSpc>
                        <a:spcBef>
                          <a:spcPts val="0"/>
                        </a:spcBef>
                        <a:spcAft>
                          <a:spcPts val="0"/>
                        </a:spcAft>
                        <a:buClr>
                          <a:schemeClr val="dk1"/>
                        </a:buClr>
                        <a:buSzPts val="2000"/>
                        <a:buFont typeface="Arial"/>
                        <a:buNone/>
                      </a:pPr>
                      <a:r>
                        <a:rPr lang="ar-SA" sz="2000" u="none" cap="none" strike="noStrike">
                          <a:solidFill>
                            <a:schemeClr val="dk1"/>
                          </a:solidFill>
                        </a:rPr>
                        <a:t>خوارزمية البحث بأولوية الاتساع</a:t>
                      </a:r>
                      <a:endParaRPr sz="20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1" algn="ctr">
                        <a:lnSpc>
                          <a:spcPct val="100000"/>
                        </a:lnSpc>
                        <a:spcBef>
                          <a:spcPts val="0"/>
                        </a:spcBef>
                        <a:spcAft>
                          <a:spcPts val="0"/>
                        </a:spcAft>
                        <a:buClr>
                          <a:schemeClr val="dk1"/>
                        </a:buClr>
                        <a:buSzPts val="2000"/>
                        <a:buFont typeface="Arial"/>
                        <a:buNone/>
                      </a:pPr>
                      <a:r>
                        <a:rPr lang="ar-SA" sz="2000" u="none" cap="none" strike="noStrike">
                          <a:solidFill>
                            <a:schemeClr val="dk1"/>
                          </a:solidFill>
                        </a:rPr>
                        <a:t>خوارزمية البحث بأولوية الارتفاع</a:t>
                      </a:r>
                      <a:endParaRPr sz="20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1" algn="ctr">
                        <a:lnSpc>
                          <a:spcPct val="100000"/>
                        </a:lnSpc>
                        <a:spcBef>
                          <a:spcPts val="0"/>
                        </a:spcBef>
                        <a:spcAft>
                          <a:spcPts val="0"/>
                        </a:spcAft>
                        <a:buClr>
                          <a:schemeClr val="dk1"/>
                        </a:buClr>
                        <a:buSzPts val="2000"/>
                        <a:buFont typeface="Arial"/>
                        <a:buNone/>
                      </a:pPr>
                      <a:r>
                        <a:rPr lang="ar-SA" sz="2000" u="none" cap="none" strike="noStrike">
                          <a:solidFill>
                            <a:schemeClr val="dk1"/>
                          </a:solidFill>
                        </a:rPr>
                        <a:t>خوارزمية البحث بأولوية العمق</a:t>
                      </a:r>
                      <a:endParaRPr sz="2000" u="none" cap="none" strike="noStrike">
                        <a:solidFill>
                          <a:schemeClr val="dk1"/>
                        </a:solidFill>
                        <a:latin typeface="Arial"/>
                        <a:ea typeface="Arial"/>
                        <a:cs typeface="Arial"/>
                        <a:sym typeface="Arial"/>
                      </a:endParaRPr>
                    </a:p>
                  </a:txBody>
                  <a:tcPr marT="45725" marB="45725" marR="91450" marL="91450" anchor="ctr"/>
                </a:tc>
              </a:tr>
              <a:tr h="873750">
                <a:tc>
                  <a:txBody>
                    <a:bodyPr/>
                    <a:lstStyle/>
                    <a:p>
                      <a:pPr indent="0" lvl="0" marL="0" marR="0" rtl="1" algn="ctr">
                        <a:lnSpc>
                          <a:spcPct val="100000"/>
                        </a:lnSpc>
                        <a:spcBef>
                          <a:spcPts val="0"/>
                        </a:spcBef>
                        <a:spcAft>
                          <a:spcPts val="0"/>
                        </a:spcAft>
                        <a:buClr>
                          <a:srgbClr val="C00000"/>
                        </a:buClr>
                        <a:buSzPts val="2000"/>
                        <a:buFont typeface="Arial"/>
                        <a:buNone/>
                      </a:pPr>
                      <a:r>
                        <a:rPr lang="ar-SA" sz="2000" u="none" cap="none" strike="noStrike">
                          <a:solidFill>
                            <a:srgbClr val="C00000"/>
                          </a:solidFill>
                          <a:latin typeface="Arial"/>
                          <a:ea typeface="Arial"/>
                          <a:cs typeface="Arial"/>
                          <a:sym typeface="Arial"/>
                        </a:rPr>
                        <a:t>يقيس قدرة الآلة على إظهار سلوك ذكي مكافئ لسلوك الإنسان أو غير قابل للتمييز عنه هو</a:t>
                      </a:r>
                      <a:endParaRPr/>
                    </a:p>
                  </a:txBody>
                  <a:tcPr marT="45725" marB="45725" marR="91450" marL="91450" anchor="ctr"/>
                </a:tc>
                <a:tc>
                  <a:txBody>
                    <a:bodyPr/>
                    <a:lstStyle/>
                    <a:p>
                      <a:pPr indent="0" lvl="0" marL="0" marR="0" rtl="1" algn="ctr">
                        <a:lnSpc>
                          <a:spcPct val="100000"/>
                        </a:lnSpc>
                        <a:spcBef>
                          <a:spcPts val="0"/>
                        </a:spcBef>
                        <a:spcAft>
                          <a:spcPts val="0"/>
                        </a:spcAft>
                        <a:buClr>
                          <a:schemeClr val="dk1"/>
                        </a:buClr>
                        <a:buSzPts val="2000"/>
                        <a:buFont typeface="Arial"/>
                        <a:buNone/>
                      </a:pPr>
                      <a:r>
                        <a:rPr lang="ar-SA" sz="2000" u="none" cap="none" strike="noStrike">
                          <a:solidFill>
                            <a:schemeClr val="dk1"/>
                          </a:solidFill>
                          <a:latin typeface="Arial"/>
                          <a:ea typeface="Arial"/>
                          <a:cs typeface="Arial"/>
                          <a:sym typeface="Arial"/>
                        </a:rPr>
                        <a:t>اختبار الذكاء </a:t>
                      </a:r>
                      <a:endParaRPr sz="20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1" algn="ctr">
                        <a:lnSpc>
                          <a:spcPct val="100000"/>
                        </a:lnSpc>
                        <a:spcBef>
                          <a:spcPts val="0"/>
                        </a:spcBef>
                        <a:spcAft>
                          <a:spcPts val="0"/>
                        </a:spcAft>
                        <a:buClr>
                          <a:schemeClr val="dk1"/>
                        </a:buClr>
                        <a:buSzPts val="2000"/>
                        <a:buFont typeface="Arial"/>
                        <a:buNone/>
                      </a:pPr>
                      <a:r>
                        <a:rPr lang="ar-SA" sz="2000" u="none" cap="none" strike="noStrike">
                          <a:solidFill>
                            <a:schemeClr val="dk1"/>
                          </a:solidFill>
                          <a:latin typeface="Arial"/>
                          <a:ea typeface="Arial"/>
                          <a:cs typeface="Arial"/>
                          <a:sym typeface="Arial"/>
                        </a:rPr>
                        <a:t>اختبار ستيب</a:t>
                      </a:r>
                      <a:endParaRPr sz="20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1" algn="ctr">
                        <a:lnSpc>
                          <a:spcPct val="100000"/>
                        </a:lnSpc>
                        <a:spcBef>
                          <a:spcPts val="0"/>
                        </a:spcBef>
                        <a:spcAft>
                          <a:spcPts val="0"/>
                        </a:spcAft>
                        <a:buClr>
                          <a:schemeClr val="dk1"/>
                        </a:buClr>
                        <a:buSzPts val="2000"/>
                        <a:buFont typeface="Arial"/>
                        <a:buNone/>
                      </a:pPr>
                      <a:r>
                        <a:rPr lang="ar-SA" sz="2000" u="none" cap="none" strike="noStrike">
                          <a:solidFill>
                            <a:schemeClr val="dk1"/>
                          </a:solidFill>
                          <a:latin typeface="Arial"/>
                          <a:ea typeface="Arial"/>
                          <a:cs typeface="Arial"/>
                          <a:sym typeface="Arial"/>
                        </a:rPr>
                        <a:t>اختبار تورنغ</a:t>
                      </a:r>
                      <a:endParaRPr sz="2000" u="none" cap="none" strike="noStrike">
                        <a:solidFill>
                          <a:schemeClr val="dk1"/>
                        </a:solidFill>
                        <a:latin typeface="Arial"/>
                        <a:ea typeface="Arial"/>
                        <a:cs typeface="Arial"/>
                        <a:sym typeface="Arial"/>
                      </a:endParaRPr>
                    </a:p>
                  </a:txBody>
                  <a:tcPr marT="45725" marB="45725" marR="91450" marL="91450" anchor="ctr"/>
                </a:tc>
              </a:tr>
              <a:tr h="1080025">
                <a:tc>
                  <a:txBody>
                    <a:bodyPr/>
                    <a:lstStyle/>
                    <a:p>
                      <a:pPr indent="0" lvl="0" marL="0" marR="0" rtl="1" algn="ctr">
                        <a:lnSpc>
                          <a:spcPct val="100000"/>
                        </a:lnSpc>
                        <a:spcBef>
                          <a:spcPts val="0"/>
                        </a:spcBef>
                        <a:spcAft>
                          <a:spcPts val="0"/>
                        </a:spcAft>
                        <a:buClr>
                          <a:srgbClr val="C00000"/>
                        </a:buClr>
                        <a:buSzPts val="2400"/>
                        <a:buFont typeface="Arial"/>
                        <a:buNone/>
                      </a:pPr>
                      <a:r>
                        <a:rPr lang="ar-SA" sz="2400" u="none" cap="none" strike="noStrike">
                          <a:solidFill>
                            <a:srgbClr val="C00000"/>
                          </a:solidFill>
                        </a:rPr>
                        <a:t>الحلول المحتملة للمشكلة في شجرة القرار تكون في</a:t>
                      </a:r>
                      <a:endParaRPr/>
                    </a:p>
                  </a:txBody>
                  <a:tcPr marT="45725" marB="45725" marR="91450" marL="91450" anchor="ctr"/>
                </a:tc>
                <a:tc>
                  <a:txBody>
                    <a:bodyPr/>
                    <a:lstStyle/>
                    <a:p>
                      <a:pPr indent="0" lvl="0" marL="0" marR="0" rtl="1" algn="ctr">
                        <a:lnSpc>
                          <a:spcPct val="100000"/>
                        </a:lnSpc>
                        <a:spcBef>
                          <a:spcPts val="0"/>
                        </a:spcBef>
                        <a:spcAft>
                          <a:spcPts val="0"/>
                        </a:spcAft>
                        <a:buClr>
                          <a:schemeClr val="dk1"/>
                        </a:buClr>
                        <a:buSzPts val="2000"/>
                        <a:buFont typeface="Arial"/>
                        <a:buNone/>
                      </a:pPr>
                      <a:r>
                        <a:rPr lang="ar-SA" sz="2000" u="none" cap="none" strike="noStrike">
                          <a:solidFill>
                            <a:schemeClr val="dk1"/>
                          </a:solidFill>
                          <a:latin typeface="Arial"/>
                          <a:ea typeface="Arial"/>
                          <a:cs typeface="Arial"/>
                          <a:sym typeface="Arial"/>
                        </a:rPr>
                        <a:t>الجذر</a:t>
                      </a:r>
                      <a:endParaRPr sz="20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1" algn="ctr">
                        <a:lnSpc>
                          <a:spcPct val="100000"/>
                        </a:lnSpc>
                        <a:spcBef>
                          <a:spcPts val="0"/>
                        </a:spcBef>
                        <a:spcAft>
                          <a:spcPts val="0"/>
                        </a:spcAft>
                        <a:buClr>
                          <a:schemeClr val="dk1"/>
                        </a:buClr>
                        <a:buSzPts val="2000"/>
                        <a:buFont typeface="Arial"/>
                        <a:buNone/>
                      </a:pPr>
                      <a:r>
                        <a:rPr lang="ar-SA" sz="2000" u="none" cap="none" strike="noStrike">
                          <a:latin typeface="Arial"/>
                          <a:ea typeface="Arial"/>
                          <a:cs typeface="Arial"/>
                          <a:sym typeface="Arial"/>
                        </a:rPr>
                        <a:t>الأوراق</a:t>
                      </a:r>
                      <a:endParaRPr sz="20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1" algn="ctr">
                        <a:lnSpc>
                          <a:spcPct val="100000"/>
                        </a:lnSpc>
                        <a:spcBef>
                          <a:spcPts val="0"/>
                        </a:spcBef>
                        <a:spcAft>
                          <a:spcPts val="0"/>
                        </a:spcAft>
                        <a:buClr>
                          <a:schemeClr val="dk1"/>
                        </a:buClr>
                        <a:buSzPts val="2000"/>
                        <a:buFont typeface="Arial"/>
                        <a:buNone/>
                      </a:pPr>
                      <a:r>
                        <a:rPr lang="ar-SA" sz="2000" u="none" cap="none" strike="noStrike">
                          <a:solidFill>
                            <a:schemeClr val="dk1"/>
                          </a:solidFill>
                          <a:latin typeface="Arial"/>
                          <a:ea typeface="Arial"/>
                          <a:cs typeface="Arial"/>
                          <a:sym typeface="Arial"/>
                        </a:rPr>
                        <a:t>الحواف</a:t>
                      </a:r>
                      <a:endParaRPr/>
                    </a:p>
                  </a:txBody>
                  <a:tcPr marT="45725" marB="45725" marR="91450" marL="91450" anchor="ctr"/>
                </a:tc>
              </a:tr>
              <a:tr h="998425">
                <a:tc>
                  <a:txBody>
                    <a:bodyPr/>
                    <a:lstStyle/>
                    <a:p>
                      <a:pPr indent="0" lvl="0" marL="0" marR="0" rtl="1" algn="ctr">
                        <a:lnSpc>
                          <a:spcPct val="100000"/>
                        </a:lnSpc>
                        <a:spcBef>
                          <a:spcPts val="0"/>
                        </a:spcBef>
                        <a:spcAft>
                          <a:spcPts val="0"/>
                        </a:spcAft>
                        <a:buClr>
                          <a:srgbClr val="C00000"/>
                        </a:buClr>
                        <a:buSzPts val="2400"/>
                        <a:buFont typeface="Arial"/>
                        <a:buNone/>
                      </a:pPr>
                      <a:r>
                        <a:rPr lang="ar-SA" sz="2400" u="none" cap="none" strike="noStrike">
                          <a:solidFill>
                            <a:srgbClr val="C00000"/>
                          </a:solidFill>
                        </a:rPr>
                        <a:t>تستدعي دالة الاستدعاء التكرارية</a:t>
                      </a:r>
                      <a:endParaRPr/>
                    </a:p>
                  </a:txBody>
                  <a:tcPr marT="45725" marB="45725" marR="91450" marL="91450" anchor="ctr"/>
                </a:tc>
                <a:tc>
                  <a:txBody>
                    <a:bodyPr/>
                    <a:lstStyle/>
                    <a:p>
                      <a:pPr indent="0" lvl="0" marL="0" marR="0" rtl="1" algn="ctr">
                        <a:lnSpc>
                          <a:spcPct val="100000"/>
                        </a:lnSpc>
                        <a:spcBef>
                          <a:spcPts val="0"/>
                        </a:spcBef>
                        <a:spcAft>
                          <a:spcPts val="0"/>
                        </a:spcAft>
                        <a:buClr>
                          <a:srgbClr val="C00000"/>
                        </a:buClr>
                        <a:buSzPts val="2000"/>
                        <a:buFont typeface="Arial"/>
                        <a:buNone/>
                      </a:pPr>
                      <a:r>
                        <a:rPr lang="ar-SA" sz="2000" u="none" cap="none" strike="noStrike">
                          <a:solidFill>
                            <a:srgbClr val="C00000"/>
                          </a:solidFill>
                        </a:rPr>
                        <a:t> </a:t>
                      </a:r>
                      <a:r>
                        <a:rPr lang="ar-SA" sz="2000" u="none" cap="none" strike="noStrike">
                          <a:solidFill>
                            <a:schemeClr val="dk1"/>
                          </a:solidFill>
                        </a:rPr>
                        <a:t>دالة أخرى</a:t>
                      </a:r>
                      <a:endParaRPr sz="20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1" algn="ctr">
                        <a:lnSpc>
                          <a:spcPct val="100000"/>
                        </a:lnSpc>
                        <a:spcBef>
                          <a:spcPts val="0"/>
                        </a:spcBef>
                        <a:spcAft>
                          <a:spcPts val="0"/>
                        </a:spcAft>
                        <a:buClr>
                          <a:schemeClr val="dk1"/>
                        </a:buClr>
                        <a:buSzPts val="2000"/>
                        <a:buFont typeface="Arial"/>
                        <a:buNone/>
                      </a:pPr>
                      <a:r>
                        <a:t/>
                      </a:r>
                      <a:endParaRPr sz="2000" u="none" cap="none" strike="noStrike">
                        <a:solidFill>
                          <a:schemeClr val="dk1"/>
                        </a:solidFill>
                      </a:endParaRPr>
                    </a:p>
                    <a:p>
                      <a:pPr indent="0" lvl="0" marL="0" marR="0" rtl="1" algn="ctr">
                        <a:lnSpc>
                          <a:spcPct val="100000"/>
                        </a:lnSpc>
                        <a:spcBef>
                          <a:spcPts val="0"/>
                        </a:spcBef>
                        <a:spcAft>
                          <a:spcPts val="0"/>
                        </a:spcAft>
                        <a:buClr>
                          <a:schemeClr val="dk1"/>
                        </a:buClr>
                        <a:buSzPts val="2000"/>
                        <a:buFont typeface="Arial"/>
                        <a:buNone/>
                      </a:pPr>
                      <a:r>
                        <a:rPr lang="ar-SA" sz="2000" u="none" cap="none" strike="noStrike">
                          <a:solidFill>
                            <a:schemeClr val="dk1"/>
                          </a:solidFill>
                        </a:rPr>
                        <a:t>تستدعي نفسها</a:t>
                      </a:r>
                      <a:endParaRPr sz="2000" u="none" cap="none" strike="noStrike">
                        <a:solidFill>
                          <a:schemeClr val="dk1"/>
                        </a:solidFill>
                        <a:latin typeface="Arial"/>
                        <a:ea typeface="Arial"/>
                        <a:cs typeface="Arial"/>
                        <a:sym typeface="Arial"/>
                      </a:endParaRPr>
                    </a:p>
                    <a:p>
                      <a:pPr indent="0" lvl="0" marL="0" marR="0" rtl="1" algn="ctr">
                        <a:lnSpc>
                          <a:spcPct val="100000"/>
                        </a:lnSpc>
                        <a:spcBef>
                          <a:spcPts val="0"/>
                        </a:spcBef>
                        <a:spcAft>
                          <a:spcPts val="0"/>
                        </a:spcAft>
                        <a:buClr>
                          <a:schemeClr val="dk1"/>
                        </a:buClr>
                        <a:buSzPts val="2000"/>
                        <a:buFont typeface="Arial"/>
                        <a:buNone/>
                      </a:pPr>
                      <a:r>
                        <a:rPr lang="ar-SA" sz="2000" u="none" cap="none" strike="noStrike">
                          <a:solidFill>
                            <a:schemeClr val="dk1"/>
                          </a:solidFill>
                          <a:latin typeface="Arial"/>
                          <a:ea typeface="Arial"/>
                          <a:cs typeface="Arial"/>
                          <a:sym typeface="Arial"/>
                        </a:rPr>
                        <a:t> </a:t>
                      </a:r>
                      <a:endParaRPr/>
                    </a:p>
                  </a:txBody>
                  <a:tcPr marT="45725" marB="45725" marR="91450" marL="91450" anchor="ctr"/>
                </a:tc>
                <a:tc>
                  <a:txBody>
                    <a:bodyPr/>
                    <a:lstStyle/>
                    <a:p>
                      <a:pPr indent="0" lvl="0" marL="0" marR="0" rtl="1" algn="ctr">
                        <a:lnSpc>
                          <a:spcPct val="100000"/>
                        </a:lnSpc>
                        <a:spcBef>
                          <a:spcPts val="0"/>
                        </a:spcBef>
                        <a:spcAft>
                          <a:spcPts val="0"/>
                        </a:spcAft>
                        <a:buClr>
                          <a:schemeClr val="dk1"/>
                        </a:buClr>
                        <a:buSzPts val="2000"/>
                        <a:buFont typeface="Arial"/>
                        <a:buNone/>
                      </a:pPr>
                      <a:r>
                        <a:rPr lang="ar-SA" sz="2000" u="none" cap="none" strike="noStrike">
                          <a:solidFill>
                            <a:schemeClr val="dk1"/>
                          </a:solidFill>
                          <a:latin typeface="Arial"/>
                          <a:ea typeface="Arial"/>
                          <a:cs typeface="Arial"/>
                          <a:sym typeface="Arial"/>
                        </a:rPr>
                        <a:t>تستدعي متغير</a:t>
                      </a:r>
                      <a:endParaRPr/>
                    </a:p>
                  </a:txBody>
                  <a:tcPr marT="45725" marB="45725" marR="91450" marL="91450" anchor="ctr"/>
                </a:tc>
              </a:tr>
            </a:tbl>
          </a:graphicData>
        </a:graphic>
      </p:graphicFrame>
      <p:pic>
        <p:nvPicPr>
          <p:cNvPr descr="PowerPoint templates" id="137" name="Google Shape;137;p26"/>
          <p:cNvPicPr preferRelativeResize="0"/>
          <p:nvPr/>
        </p:nvPicPr>
        <p:blipFill rotWithShape="1">
          <a:blip r:embed="rId3">
            <a:alphaModFix/>
          </a:blip>
          <a:srcRect b="0" l="35406" r="34096" t="0"/>
          <a:stretch/>
        </p:blipFill>
        <p:spPr>
          <a:xfrm rot="-5400000">
            <a:off x="5735210" y="444185"/>
            <a:ext cx="721580" cy="12192000"/>
          </a:xfrm>
          <a:prstGeom prst="rect">
            <a:avLst/>
          </a:prstGeom>
          <a:noFill/>
          <a:ln>
            <a:noFill/>
          </a:ln>
        </p:spPr>
      </p:pic>
      <p:sp>
        <p:nvSpPr>
          <p:cNvPr id="138" name="Google Shape;138;p26"/>
          <p:cNvSpPr/>
          <p:nvPr/>
        </p:nvSpPr>
        <p:spPr>
          <a:xfrm>
            <a:off x="5705476" y="2047875"/>
            <a:ext cx="2228850" cy="876299"/>
          </a:xfrm>
          <a:prstGeom prst="rect">
            <a:avLst/>
          </a:prstGeom>
          <a:noFill/>
          <a:ln cap="flat" cmpd="sng" w="38100">
            <a:solidFill>
              <a:srgbClr val="01A89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9" name="Google Shape;139;p26"/>
          <p:cNvSpPr/>
          <p:nvPr/>
        </p:nvSpPr>
        <p:spPr>
          <a:xfrm>
            <a:off x="168727" y="3296883"/>
            <a:ext cx="2520034" cy="609600"/>
          </a:xfrm>
          <a:prstGeom prst="rect">
            <a:avLst/>
          </a:prstGeom>
          <a:noFill/>
          <a:ln cap="flat" cmpd="sng" w="38100">
            <a:solidFill>
              <a:srgbClr val="01A89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0" name="Google Shape;140;p26"/>
          <p:cNvSpPr/>
          <p:nvPr/>
        </p:nvSpPr>
        <p:spPr>
          <a:xfrm>
            <a:off x="2973130" y="4168565"/>
            <a:ext cx="2400300" cy="609600"/>
          </a:xfrm>
          <a:prstGeom prst="rect">
            <a:avLst/>
          </a:prstGeom>
          <a:noFill/>
          <a:ln cap="flat" cmpd="sng" w="38100">
            <a:solidFill>
              <a:srgbClr val="01A89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1" name="Google Shape;141;p26"/>
          <p:cNvSpPr/>
          <p:nvPr/>
        </p:nvSpPr>
        <p:spPr>
          <a:xfrm>
            <a:off x="2973130" y="5122061"/>
            <a:ext cx="2400300" cy="742696"/>
          </a:xfrm>
          <a:prstGeom prst="rect">
            <a:avLst/>
          </a:prstGeom>
          <a:noFill/>
          <a:ln cap="flat" cmpd="sng" w="38100">
            <a:solidFill>
              <a:srgbClr val="01A89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Questions by Freepik Stories #svg #png #illustration#people #doubt  #question mark #think | Illustration character design, Illustration, Quirky  illustration" id="142" name="Google Shape;142;p26"/>
          <p:cNvPicPr preferRelativeResize="0"/>
          <p:nvPr/>
        </p:nvPicPr>
        <p:blipFill rotWithShape="1">
          <a:blip r:embed="rId4">
            <a:alphaModFix/>
          </a:blip>
          <a:srcRect b="0" l="0" r="0" t="0"/>
          <a:stretch/>
        </p:blipFill>
        <p:spPr>
          <a:xfrm flipH="1">
            <a:off x="0" y="0"/>
            <a:ext cx="1786313" cy="1276673"/>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5" name="Shape 475"/>
        <p:cNvGrpSpPr/>
        <p:nvPr/>
      </p:nvGrpSpPr>
      <p:grpSpPr>
        <a:xfrm>
          <a:off x="0" y="0"/>
          <a:ext cx="0" cy="0"/>
          <a:chOff x="0" y="0"/>
          <a:chExt cx="0" cy="0"/>
        </a:xfrm>
      </p:grpSpPr>
      <p:pic>
        <p:nvPicPr>
          <p:cNvPr descr="خلفية تجريدية لشبكة" id="476" name="Google Shape;476;p53"/>
          <p:cNvPicPr preferRelativeResize="0"/>
          <p:nvPr/>
        </p:nvPicPr>
        <p:blipFill rotWithShape="1">
          <a:blip r:embed="rId3">
            <a:alphaModFix/>
          </a:blip>
          <a:srcRect b="15730" l="0" r="0" t="0"/>
          <a:stretch/>
        </p:blipFill>
        <p:spPr>
          <a:xfrm>
            <a:off x="0" y="0"/>
            <a:ext cx="12192000" cy="6858000"/>
          </a:xfrm>
          <a:prstGeom prst="rect">
            <a:avLst/>
          </a:prstGeom>
          <a:noFill/>
          <a:ln>
            <a:noFill/>
          </a:ln>
        </p:spPr>
      </p:pic>
      <p:sp>
        <p:nvSpPr>
          <p:cNvPr id="477" name="Google Shape;477;p53"/>
          <p:cNvSpPr txBox="1"/>
          <p:nvPr/>
        </p:nvSpPr>
        <p:spPr>
          <a:xfrm>
            <a:off x="85681" y="5729684"/>
            <a:ext cx="5235192"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SA" sz="6000">
                <a:solidFill>
                  <a:srgbClr val="FF0000"/>
                </a:solidFill>
                <a:latin typeface="Arial"/>
                <a:ea typeface="Arial"/>
                <a:cs typeface="Arial"/>
                <a:sym typeface="Arial"/>
              </a:rPr>
              <a:t>نهاية الدرس</a:t>
            </a:r>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7" name="Shape 147"/>
        <p:cNvGrpSpPr/>
        <p:nvPr/>
      </p:nvGrpSpPr>
      <p:grpSpPr>
        <a:xfrm>
          <a:off x="0" y="0"/>
          <a:ext cx="0" cy="0"/>
          <a:chOff x="0" y="0"/>
          <a:chExt cx="0" cy="0"/>
        </a:xfrm>
      </p:grpSpPr>
      <p:sp>
        <p:nvSpPr>
          <p:cNvPr id="148" name="Google Shape;148;p27"/>
          <p:cNvSpPr/>
          <p:nvPr/>
        </p:nvSpPr>
        <p:spPr>
          <a:xfrm>
            <a:off x="5437714" y="106162"/>
            <a:ext cx="6762924" cy="584776"/>
          </a:xfrm>
          <a:prstGeom prst="rect">
            <a:avLst/>
          </a:prstGeom>
          <a:solidFill>
            <a:srgbClr val="05A4B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ar-SA" sz="2400" u="none" cap="none" strike="noStrike">
                <a:solidFill>
                  <a:schemeClr val="lt1"/>
                </a:solidFill>
                <a:latin typeface="Arial"/>
                <a:ea typeface="Arial"/>
                <a:cs typeface="Arial"/>
                <a:sym typeface="Arial"/>
              </a:rPr>
              <a:t>ماذا ستتعلم خلال الوحدة الثالثة : معالجة اللغة الطبيعية </a:t>
            </a:r>
            <a:endParaRPr/>
          </a:p>
        </p:txBody>
      </p:sp>
      <p:pic>
        <p:nvPicPr>
          <p:cNvPr descr="PowerPoint templates" id="149" name="Google Shape;149;p27"/>
          <p:cNvPicPr preferRelativeResize="0"/>
          <p:nvPr/>
        </p:nvPicPr>
        <p:blipFill rotWithShape="1">
          <a:blip r:embed="rId3">
            <a:alphaModFix/>
          </a:blip>
          <a:srcRect b="0" l="35406" r="34096" t="0"/>
          <a:stretch/>
        </p:blipFill>
        <p:spPr>
          <a:xfrm rot="-5400000">
            <a:off x="5622894" y="331869"/>
            <a:ext cx="946212" cy="12192000"/>
          </a:xfrm>
          <a:prstGeom prst="rect">
            <a:avLst/>
          </a:prstGeom>
          <a:noFill/>
          <a:ln>
            <a:noFill/>
          </a:ln>
        </p:spPr>
      </p:pic>
      <p:grpSp>
        <p:nvGrpSpPr>
          <p:cNvPr id="150" name="Google Shape;150;p27"/>
          <p:cNvGrpSpPr/>
          <p:nvPr/>
        </p:nvGrpSpPr>
        <p:grpSpPr>
          <a:xfrm>
            <a:off x="1028352" y="1695217"/>
            <a:ext cx="10168453" cy="4117093"/>
            <a:chOff x="1281355" y="1383709"/>
            <a:chExt cx="9369192" cy="4117093"/>
          </a:xfrm>
        </p:grpSpPr>
        <p:grpSp>
          <p:nvGrpSpPr>
            <p:cNvPr id="151" name="Google Shape;151;p27"/>
            <p:cNvGrpSpPr/>
            <p:nvPr/>
          </p:nvGrpSpPr>
          <p:grpSpPr>
            <a:xfrm>
              <a:off x="5412160" y="4401839"/>
              <a:ext cx="1255014" cy="991190"/>
              <a:chOff x="5247249" y="5003889"/>
              <a:chExt cx="1255014" cy="991190"/>
            </a:xfrm>
          </p:grpSpPr>
          <p:sp>
            <p:nvSpPr>
              <p:cNvPr id="152" name="Google Shape;152;p27"/>
              <p:cNvSpPr/>
              <p:nvPr/>
            </p:nvSpPr>
            <p:spPr>
              <a:xfrm rot="-2186702">
                <a:off x="5159696" y="5411456"/>
                <a:ext cx="1430121" cy="176056"/>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 name="Google Shape;153;p27"/>
              <p:cNvSpPr/>
              <p:nvPr/>
            </p:nvSpPr>
            <p:spPr>
              <a:xfrm rot="5734655">
                <a:off x="5948280" y="5169198"/>
                <a:ext cx="194582" cy="214245"/>
              </a:xfrm>
              <a:prstGeom prst="rtTriangl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 name="Google Shape;154;p27"/>
              <p:cNvSpPr/>
              <p:nvPr/>
            </p:nvSpPr>
            <p:spPr>
              <a:xfrm rot="5734655">
                <a:off x="5731541" y="5325774"/>
                <a:ext cx="194582" cy="214245"/>
              </a:xfrm>
              <a:prstGeom prst="rtTriangl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5" name="Google Shape;155;p27"/>
              <p:cNvSpPr/>
              <p:nvPr/>
            </p:nvSpPr>
            <p:spPr>
              <a:xfrm rot="5734655">
                <a:off x="5505750" y="5506597"/>
                <a:ext cx="194582" cy="214245"/>
              </a:xfrm>
              <a:prstGeom prst="rtTriangl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6" name="Google Shape;156;p27"/>
              <p:cNvSpPr/>
              <p:nvPr/>
            </p:nvSpPr>
            <p:spPr>
              <a:xfrm rot="5734655">
                <a:off x="5279959" y="5680434"/>
                <a:ext cx="194582" cy="214245"/>
              </a:xfrm>
              <a:prstGeom prst="rtTriangl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7" name="Google Shape;157;p27"/>
              <p:cNvSpPr/>
              <p:nvPr/>
            </p:nvSpPr>
            <p:spPr>
              <a:xfrm rot="5734655">
                <a:off x="6153998" y="5025271"/>
                <a:ext cx="194582" cy="214245"/>
              </a:xfrm>
              <a:prstGeom prst="rtTriangl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58" name="Google Shape;158;p27"/>
            <p:cNvGrpSpPr/>
            <p:nvPr/>
          </p:nvGrpSpPr>
          <p:grpSpPr>
            <a:xfrm rot="4310456">
              <a:off x="5433702" y="3152521"/>
              <a:ext cx="1255014" cy="991190"/>
              <a:chOff x="5247249" y="5003889"/>
              <a:chExt cx="1255014" cy="991190"/>
            </a:xfrm>
          </p:grpSpPr>
          <p:sp>
            <p:nvSpPr>
              <p:cNvPr id="159" name="Google Shape;159;p27"/>
              <p:cNvSpPr/>
              <p:nvPr/>
            </p:nvSpPr>
            <p:spPr>
              <a:xfrm rot="-2186702">
                <a:off x="5159696" y="5411456"/>
                <a:ext cx="1430121" cy="176056"/>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0" name="Google Shape;160;p27"/>
              <p:cNvSpPr/>
              <p:nvPr/>
            </p:nvSpPr>
            <p:spPr>
              <a:xfrm rot="5734655">
                <a:off x="5957331" y="5171933"/>
                <a:ext cx="194582" cy="214245"/>
              </a:xfrm>
              <a:prstGeom prst="rtTriangle">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1" name="Google Shape;161;p27"/>
              <p:cNvSpPr/>
              <p:nvPr/>
            </p:nvSpPr>
            <p:spPr>
              <a:xfrm rot="5734655">
                <a:off x="5731541" y="5325774"/>
                <a:ext cx="194582" cy="214245"/>
              </a:xfrm>
              <a:prstGeom prst="rtTriangle">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2" name="Google Shape;162;p27"/>
              <p:cNvSpPr/>
              <p:nvPr/>
            </p:nvSpPr>
            <p:spPr>
              <a:xfrm rot="5734655">
                <a:off x="5505750" y="5497072"/>
                <a:ext cx="194582" cy="214245"/>
              </a:xfrm>
              <a:prstGeom prst="rtTriangle">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3" name="Google Shape;163;p27"/>
              <p:cNvSpPr/>
              <p:nvPr/>
            </p:nvSpPr>
            <p:spPr>
              <a:xfrm rot="5734655">
                <a:off x="5279959" y="5668369"/>
                <a:ext cx="194582" cy="214245"/>
              </a:xfrm>
              <a:prstGeom prst="rtTriangle">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4" name="Google Shape;164;p27"/>
              <p:cNvSpPr/>
              <p:nvPr/>
            </p:nvSpPr>
            <p:spPr>
              <a:xfrm rot="5734655">
                <a:off x="6153998" y="5025271"/>
                <a:ext cx="194582" cy="214245"/>
              </a:xfrm>
              <a:prstGeom prst="rtTriangle">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65" name="Google Shape;165;p27"/>
            <p:cNvGrpSpPr/>
            <p:nvPr/>
          </p:nvGrpSpPr>
          <p:grpSpPr>
            <a:xfrm rot="218524">
              <a:off x="5479414" y="1997679"/>
              <a:ext cx="1255014" cy="991190"/>
              <a:chOff x="5247249" y="5003889"/>
              <a:chExt cx="1255014" cy="991190"/>
            </a:xfrm>
          </p:grpSpPr>
          <p:sp>
            <p:nvSpPr>
              <p:cNvPr id="166" name="Google Shape;166;p27"/>
              <p:cNvSpPr/>
              <p:nvPr/>
            </p:nvSpPr>
            <p:spPr>
              <a:xfrm rot="-2186702">
                <a:off x="5159696" y="5411456"/>
                <a:ext cx="1430121" cy="176056"/>
              </a:xfrm>
              <a:prstGeom prst="rect">
                <a:avLst/>
              </a:prstGeom>
              <a:solidFill>
                <a:srgbClr val="D815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7" name="Google Shape;167;p27"/>
              <p:cNvSpPr/>
              <p:nvPr/>
            </p:nvSpPr>
            <p:spPr>
              <a:xfrm rot="5734655">
                <a:off x="5948280" y="5169198"/>
                <a:ext cx="194582" cy="214245"/>
              </a:xfrm>
              <a:prstGeom prst="rtTriangle">
                <a:avLst/>
              </a:prstGeom>
              <a:solidFill>
                <a:srgbClr val="D815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8" name="Google Shape;168;p27"/>
              <p:cNvSpPr/>
              <p:nvPr/>
            </p:nvSpPr>
            <p:spPr>
              <a:xfrm rot="5734655">
                <a:off x="5731541" y="5325774"/>
                <a:ext cx="194582" cy="214245"/>
              </a:xfrm>
              <a:prstGeom prst="rtTriangle">
                <a:avLst/>
              </a:prstGeom>
              <a:solidFill>
                <a:srgbClr val="D815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9" name="Google Shape;169;p27"/>
              <p:cNvSpPr/>
              <p:nvPr/>
            </p:nvSpPr>
            <p:spPr>
              <a:xfrm rot="5734655">
                <a:off x="5506308" y="5506578"/>
                <a:ext cx="194582" cy="214245"/>
              </a:xfrm>
              <a:prstGeom prst="rtTriangle">
                <a:avLst/>
              </a:prstGeom>
              <a:solidFill>
                <a:srgbClr val="D815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0" name="Google Shape;170;p27"/>
              <p:cNvSpPr/>
              <p:nvPr/>
            </p:nvSpPr>
            <p:spPr>
              <a:xfrm rot="5734655">
                <a:off x="5281074" y="5687381"/>
                <a:ext cx="194582" cy="214245"/>
              </a:xfrm>
              <a:prstGeom prst="rtTriangle">
                <a:avLst/>
              </a:prstGeom>
              <a:solidFill>
                <a:srgbClr val="D815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1" name="Google Shape;171;p27"/>
              <p:cNvSpPr/>
              <p:nvPr/>
            </p:nvSpPr>
            <p:spPr>
              <a:xfrm rot="5734655">
                <a:off x="6153998" y="5025271"/>
                <a:ext cx="194582" cy="214245"/>
              </a:xfrm>
              <a:prstGeom prst="rtTriangle">
                <a:avLst/>
              </a:prstGeom>
              <a:solidFill>
                <a:srgbClr val="D815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72" name="Google Shape;172;p27"/>
            <p:cNvSpPr/>
            <p:nvPr/>
          </p:nvSpPr>
          <p:spPr>
            <a:xfrm rot="10045111">
              <a:off x="6447480" y="1590103"/>
              <a:ext cx="194582" cy="214245"/>
            </a:xfrm>
            <a:prstGeom prst="rtTriangle">
              <a:avLst/>
            </a:prstGeom>
            <a:solidFill>
              <a:srgbClr val="00C8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73" name="Google Shape;173;p27"/>
            <p:cNvGrpSpPr/>
            <p:nvPr/>
          </p:nvGrpSpPr>
          <p:grpSpPr>
            <a:xfrm>
              <a:off x="1281355" y="4243922"/>
              <a:ext cx="4270741" cy="1256880"/>
              <a:chOff x="1524000" y="5178420"/>
              <a:chExt cx="3847232" cy="1256880"/>
            </a:xfrm>
          </p:grpSpPr>
          <p:sp>
            <p:nvSpPr>
              <p:cNvPr id="174" name="Google Shape;174;p27"/>
              <p:cNvSpPr/>
              <p:nvPr/>
            </p:nvSpPr>
            <p:spPr>
              <a:xfrm>
                <a:off x="1524000" y="5178420"/>
                <a:ext cx="3847232" cy="1256880"/>
              </a:xfrm>
              <a:prstGeom prst="roundRect">
                <a:avLst>
                  <a:gd fmla="val 16667" name="adj"/>
                </a:avLst>
              </a:prstGeom>
              <a:solidFill>
                <a:schemeClr val="lt1"/>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5" name="Google Shape;175;p27"/>
              <p:cNvSpPr/>
              <p:nvPr/>
            </p:nvSpPr>
            <p:spPr>
              <a:xfrm>
                <a:off x="4114351" y="5178420"/>
                <a:ext cx="1256880" cy="1256880"/>
              </a:xfrm>
              <a:prstGeom prst="roundRect">
                <a:avLst>
                  <a:gd fmla="val 16667" name="adj"/>
                </a:avLst>
              </a:prstGeom>
              <a:solidFill>
                <a:srgbClr val="FFC00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6" name="Google Shape;176;p27"/>
              <p:cNvSpPr/>
              <p:nvPr/>
            </p:nvSpPr>
            <p:spPr>
              <a:xfrm>
                <a:off x="4275376" y="5339445"/>
                <a:ext cx="934830" cy="934830"/>
              </a:xfrm>
              <a:prstGeom prst="roundRect">
                <a:avLst>
                  <a:gd fmla="val 16667" name="adj"/>
                </a:avLst>
              </a:pr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7" name="Google Shape;177;p27"/>
              <p:cNvSpPr txBox="1"/>
              <p:nvPr/>
            </p:nvSpPr>
            <p:spPr>
              <a:xfrm>
                <a:off x="4285118" y="5400129"/>
                <a:ext cx="91534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SA" sz="1400">
                    <a:solidFill>
                      <a:srgbClr val="7F7F7F"/>
                    </a:solidFill>
                    <a:latin typeface="Century Gothic"/>
                    <a:ea typeface="Century Gothic"/>
                    <a:cs typeface="Century Gothic"/>
                    <a:sym typeface="Century Gothic"/>
                  </a:rPr>
                  <a:t>STEP</a:t>
                </a:r>
                <a:endParaRPr/>
              </a:p>
            </p:txBody>
          </p:sp>
          <p:sp>
            <p:nvSpPr>
              <p:cNvPr id="178" name="Google Shape;178;p27"/>
              <p:cNvSpPr txBox="1"/>
              <p:nvPr/>
            </p:nvSpPr>
            <p:spPr>
              <a:xfrm>
                <a:off x="4336391" y="5627944"/>
                <a:ext cx="8128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SA" sz="3600">
                    <a:solidFill>
                      <a:srgbClr val="C39401"/>
                    </a:solidFill>
                    <a:latin typeface="Century Gothic"/>
                    <a:ea typeface="Century Gothic"/>
                    <a:cs typeface="Century Gothic"/>
                    <a:sym typeface="Century Gothic"/>
                  </a:rPr>
                  <a:t>01</a:t>
                </a:r>
                <a:endParaRPr/>
              </a:p>
            </p:txBody>
          </p:sp>
          <p:sp>
            <p:nvSpPr>
              <p:cNvPr id="179" name="Google Shape;179;p27"/>
              <p:cNvSpPr txBox="1"/>
              <p:nvPr/>
            </p:nvSpPr>
            <p:spPr>
              <a:xfrm>
                <a:off x="1594023" y="5531079"/>
                <a:ext cx="26313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SA" sz="2800">
                    <a:solidFill>
                      <a:srgbClr val="C39401"/>
                    </a:solidFill>
                    <a:latin typeface="Century Gothic"/>
                    <a:ea typeface="Century Gothic"/>
                    <a:cs typeface="Century Gothic"/>
                    <a:sym typeface="Century Gothic"/>
                  </a:rPr>
                  <a:t>التعلم الموجه</a:t>
                </a:r>
                <a:endParaRPr sz="2800">
                  <a:solidFill>
                    <a:srgbClr val="C39401"/>
                  </a:solidFill>
                  <a:latin typeface="Century Gothic"/>
                  <a:ea typeface="Century Gothic"/>
                  <a:cs typeface="Century Gothic"/>
                  <a:sym typeface="Century Gothic"/>
                </a:endParaRPr>
              </a:p>
            </p:txBody>
          </p:sp>
        </p:grpSp>
        <p:grpSp>
          <p:nvGrpSpPr>
            <p:cNvPr id="180" name="Google Shape;180;p27"/>
            <p:cNvGrpSpPr/>
            <p:nvPr/>
          </p:nvGrpSpPr>
          <p:grpSpPr>
            <a:xfrm>
              <a:off x="6413407" y="1383709"/>
              <a:ext cx="4237140" cy="1256880"/>
              <a:chOff x="6232543" y="2318207"/>
              <a:chExt cx="3847232" cy="1256880"/>
            </a:xfrm>
          </p:grpSpPr>
          <p:sp>
            <p:nvSpPr>
              <p:cNvPr id="181" name="Google Shape;181;p27"/>
              <p:cNvSpPr/>
              <p:nvPr/>
            </p:nvSpPr>
            <p:spPr>
              <a:xfrm>
                <a:off x="6232543" y="2318207"/>
                <a:ext cx="3847232" cy="1256880"/>
              </a:xfrm>
              <a:prstGeom prst="roundRect">
                <a:avLst>
                  <a:gd fmla="val 16667" name="adj"/>
                </a:avLst>
              </a:prstGeom>
              <a:solidFill>
                <a:schemeClr val="lt1"/>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2" name="Google Shape;182;p27"/>
              <p:cNvSpPr/>
              <p:nvPr/>
            </p:nvSpPr>
            <p:spPr>
              <a:xfrm>
                <a:off x="6236504" y="2318207"/>
                <a:ext cx="1256880" cy="1256880"/>
              </a:xfrm>
              <a:prstGeom prst="roundRect">
                <a:avLst>
                  <a:gd fmla="val 16667" name="adj"/>
                </a:avLst>
              </a:prstGeom>
              <a:gradFill>
                <a:gsLst>
                  <a:gs pos="0">
                    <a:srgbClr val="00CC99"/>
                  </a:gs>
                  <a:gs pos="100000">
                    <a:srgbClr val="006666"/>
                  </a:gs>
                </a:gsLst>
                <a:lin ang="270000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3" name="Google Shape;183;p27"/>
              <p:cNvSpPr/>
              <p:nvPr/>
            </p:nvSpPr>
            <p:spPr>
              <a:xfrm>
                <a:off x="6429404" y="2479232"/>
                <a:ext cx="934830" cy="934830"/>
              </a:xfrm>
              <a:prstGeom prst="roundRect">
                <a:avLst>
                  <a:gd fmla="val 16667" name="adj"/>
                </a:avLst>
              </a:pr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 name="Google Shape;184;p27"/>
              <p:cNvSpPr txBox="1"/>
              <p:nvPr/>
            </p:nvSpPr>
            <p:spPr>
              <a:xfrm>
                <a:off x="6439146" y="2539916"/>
                <a:ext cx="91534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SA" sz="1400">
                    <a:solidFill>
                      <a:srgbClr val="7F7F7F"/>
                    </a:solidFill>
                    <a:latin typeface="Century Gothic"/>
                    <a:ea typeface="Century Gothic"/>
                    <a:cs typeface="Century Gothic"/>
                    <a:sym typeface="Century Gothic"/>
                  </a:rPr>
                  <a:t>STEP</a:t>
                </a:r>
                <a:endParaRPr/>
              </a:p>
            </p:txBody>
          </p:sp>
          <p:sp>
            <p:nvSpPr>
              <p:cNvPr id="185" name="Google Shape;185;p27"/>
              <p:cNvSpPr txBox="1"/>
              <p:nvPr/>
            </p:nvSpPr>
            <p:spPr>
              <a:xfrm>
                <a:off x="6490419" y="2767731"/>
                <a:ext cx="8128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SA" sz="3600">
                    <a:solidFill>
                      <a:srgbClr val="006666"/>
                    </a:solidFill>
                    <a:latin typeface="Century Gothic"/>
                    <a:ea typeface="Century Gothic"/>
                    <a:cs typeface="Century Gothic"/>
                    <a:sym typeface="Century Gothic"/>
                  </a:rPr>
                  <a:t>04</a:t>
                </a:r>
                <a:endParaRPr/>
              </a:p>
            </p:txBody>
          </p:sp>
          <p:sp>
            <p:nvSpPr>
              <p:cNvPr id="186" name="Google Shape;186;p27"/>
              <p:cNvSpPr txBox="1"/>
              <p:nvPr/>
            </p:nvSpPr>
            <p:spPr>
              <a:xfrm>
                <a:off x="7497157" y="2597930"/>
                <a:ext cx="257569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SA" sz="2800">
                    <a:solidFill>
                      <a:srgbClr val="006666"/>
                    </a:solidFill>
                    <a:latin typeface="Century Gothic"/>
                    <a:ea typeface="Century Gothic"/>
                    <a:cs typeface="Century Gothic"/>
                    <a:sym typeface="Century Gothic"/>
                  </a:rPr>
                  <a:t>مشروع الوحدة</a:t>
                </a:r>
                <a:endParaRPr sz="2800">
                  <a:solidFill>
                    <a:srgbClr val="006666"/>
                  </a:solidFill>
                  <a:latin typeface="Century Gothic"/>
                  <a:ea typeface="Century Gothic"/>
                  <a:cs typeface="Century Gothic"/>
                  <a:sym typeface="Century Gothic"/>
                </a:endParaRPr>
              </a:p>
            </p:txBody>
          </p:sp>
        </p:grpSp>
        <p:grpSp>
          <p:nvGrpSpPr>
            <p:cNvPr id="187" name="Google Shape;187;p27"/>
            <p:cNvGrpSpPr/>
            <p:nvPr/>
          </p:nvGrpSpPr>
          <p:grpSpPr>
            <a:xfrm>
              <a:off x="1298402" y="2338176"/>
              <a:ext cx="4276147" cy="1256880"/>
              <a:chOff x="1541585" y="3272674"/>
              <a:chExt cx="3852103" cy="1256880"/>
            </a:xfrm>
          </p:grpSpPr>
          <p:sp>
            <p:nvSpPr>
              <p:cNvPr id="188" name="Google Shape;188;p27"/>
              <p:cNvSpPr/>
              <p:nvPr/>
            </p:nvSpPr>
            <p:spPr>
              <a:xfrm>
                <a:off x="1546456" y="3272674"/>
                <a:ext cx="3847232" cy="1256880"/>
              </a:xfrm>
              <a:prstGeom prst="roundRect">
                <a:avLst>
                  <a:gd fmla="val 16667" name="adj"/>
                </a:avLst>
              </a:prstGeom>
              <a:solidFill>
                <a:schemeClr val="lt1"/>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9" name="Google Shape;189;p27"/>
              <p:cNvSpPr/>
              <p:nvPr/>
            </p:nvSpPr>
            <p:spPr>
              <a:xfrm>
                <a:off x="4136807" y="3272674"/>
                <a:ext cx="1256880" cy="1256880"/>
              </a:xfrm>
              <a:prstGeom prst="roundRect">
                <a:avLst>
                  <a:gd fmla="val 16667" name="adj"/>
                </a:avLst>
              </a:prstGeom>
              <a:solidFill>
                <a:srgbClr val="D81567"/>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0" name="Google Shape;190;p27"/>
              <p:cNvSpPr/>
              <p:nvPr/>
            </p:nvSpPr>
            <p:spPr>
              <a:xfrm>
                <a:off x="4297832" y="3433699"/>
                <a:ext cx="934830" cy="934830"/>
              </a:xfrm>
              <a:prstGeom prst="roundRect">
                <a:avLst>
                  <a:gd fmla="val 16667" name="adj"/>
                </a:avLst>
              </a:pr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1" name="Google Shape;191;p27"/>
              <p:cNvSpPr txBox="1"/>
              <p:nvPr/>
            </p:nvSpPr>
            <p:spPr>
              <a:xfrm>
                <a:off x="4307574" y="3494383"/>
                <a:ext cx="91534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SA" sz="1400">
                    <a:solidFill>
                      <a:srgbClr val="7F7F7F"/>
                    </a:solidFill>
                    <a:latin typeface="Century Gothic"/>
                    <a:ea typeface="Century Gothic"/>
                    <a:cs typeface="Century Gothic"/>
                    <a:sym typeface="Century Gothic"/>
                  </a:rPr>
                  <a:t>STEP</a:t>
                </a:r>
                <a:endParaRPr/>
              </a:p>
            </p:txBody>
          </p:sp>
          <p:sp>
            <p:nvSpPr>
              <p:cNvPr id="192" name="Google Shape;192;p27"/>
              <p:cNvSpPr txBox="1"/>
              <p:nvPr/>
            </p:nvSpPr>
            <p:spPr>
              <a:xfrm>
                <a:off x="4358847" y="3722198"/>
                <a:ext cx="8128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SA" sz="3600">
                    <a:solidFill>
                      <a:srgbClr val="D81567"/>
                    </a:solidFill>
                    <a:latin typeface="Century Gothic"/>
                    <a:ea typeface="Century Gothic"/>
                    <a:cs typeface="Century Gothic"/>
                    <a:sym typeface="Century Gothic"/>
                  </a:rPr>
                  <a:t>03</a:t>
                </a:r>
                <a:endParaRPr/>
              </a:p>
            </p:txBody>
          </p:sp>
          <p:sp>
            <p:nvSpPr>
              <p:cNvPr id="193" name="Google Shape;193;p27"/>
              <p:cNvSpPr txBox="1"/>
              <p:nvPr/>
            </p:nvSpPr>
            <p:spPr>
              <a:xfrm>
                <a:off x="1541585" y="3648271"/>
                <a:ext cx="260009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SA" sz="2400">
                    <a:solidFill>
                      <a:srgbClr val="D81567"/>
                    </a:solidFill>
                    <a:latin typeface="Century Gothic"/>
                    <a:ea typeface="Century Gothic"/>
                    <a:cs typeface="Century Gothic"/>
                    <a:sym typeface="Century Gothic"/>
                  </a:rPr>
                  <a:t>توليد النص</a:t>
                </a:r>
                <a:endParaRPr b="1" sz="2400">
                  <a:solidFill>
                    <a:srgbClr val="D81567"/>
                  </a:solidFill>
                  <a:latin typeface="Century Gothic"/>
                  <a:ea typeface="Century Gothic"/>
                  <a:cs typeface="Century Gothic"/>
                  <a:sym typeface="Century Gothic"/>
                </a:endParaRPr>
              </a:p>
            </p:txBody>
          </p:sp>
        </p:grpSp>
        <p:grpSp>
          <p:nvGrpSpPr>
            <p:cNvPr id="194" name="Google Shape;194;p27"/>
            <p:cNvGrpSpPr/>
            <p:nvPr/>
          </p:nvGrpSpPr>
          <p:grpSpPr>
            <a:xfrm>
              <a:off x="6377573" y="3476944"/>
              <a:ext cx="4265348" cy="1256880"/>
              <a:chOff x="6196707" y="4411442"/>
              <a:chExt cx="3872843" cy="1256880"/>
            </a:xfrm>
          </p:grpSpPr>
          <p:sp>
            <p:nvSpPr>
              <p:cNvPr id="195" name="Google Shape;195;p27"/>
              <p:cNvSpPr/>
              <p:nvPr/>
            </p:nvSpPr>
            <p:spPr>
              <a:xfrm>
                <a:off x="6196707" y="4411442"/>
                <a:ext cx="3847232" cy="1256880"/>
              </a:xfrm>
              <a:prstGeom prst="roundRect">
                <a:avLst>
                  <a:gd fmla="val 16667" name="adj"/>
                </a:avLst>
              </a:prstGeom>
              <a:solidFill>
                <a:schemeClr val="lt1"/>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6" name="Google Shape;196;p27"/>
              <p:cNvSpPr/>
              <p:nvPr/>
            </p:nvSpPr>
            <p:spPr>
              <a:xfrm>
                <a:off x="6200668" y="4411442"/>
                <a:ext cx="1256880" cy="1256880"/>
              </a:xfrm>
              <a:prstGeom prst="roundRect">
                <a:avLst>
                  <a:gd fmla="val 16667" name="adj"/>
                </a:avLst>
              </a:prstGeom>
              <a:solidFill>
                <a:srgbClr val="00206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7" name="Google Shape;197;p27"/>
              <p:cNvSpPr/>
              <p:nvPr/>
            </p:nvSpPr>
            <p:spPr>
              <a:xfrm>
                <a:off x="6393568" y="4572467"/>
                <a:ext cx="934830" cy="934830"/>
              </a:xfrm>
              <a:prstGeom prst="roundRect">
                <a:avLst>
                  <a:gd fmla="val 16667" name="adj"/>
                </a:avLst>
              </a:pr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8" name="Google Shape;198;p27"/>
              <p:cNvSpPr txBox="1"/>
              <p:nvPr/>
            </p:nvSpPr>
            <p:spPr>
              <a:xfrm>
                <a:off x="6403310" y="4633151"/>
                <a:ext cx="91534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SA" sz="1400">
                    <a:solidFill>
                      <a:srgbClr val="7F7F7F"/>
                    </a:solidFill>
                    <a:latin typeface="Century Gothic"/>
                    <a:ea typeface="Century Gothic"/>
                    <a:cs typeface="Century Gothic"/>
                    <a:sym typeface="Century Gothic"/>
                  </a:rPr>
                  <a:t>STEP</a:t>
                </a:r>
                <a:endParaRPr/>
              </a:p>
            </p:txBody>
          </p:sp>
          <p:sp>
            <p:nvSpPr>
              <p:cNvPr id="199" name="Google Shape;199;p27"/>
              <p:cNvSpPr txBox="1"/>
              <p:nvPr/>
            </p:nvSpPr>
            <p:spPr>
              <a:xfrm>
                <a:off x="6454583" y="4860966"/>
                <a:ext cx="8128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SA" sz="3600">
                    <a:solidFill>
                      <a:srgbClr val="002060"/>
                    </a:solidFill>
                    <a:latin typeface="Century Gothic"/>
                    <a:ea typeface="Century Gothic"/>
                    <a:cs typeface="Century Gothic"/>
                    <a:sym typeface="Century Gothic"/>
                  </a:rPr>
                  <a:t>02</a:t>
                </a:r>
                <a:endParaRPr/>
              </a:p>
            </p:txBody>
          </p:sp>
          <p:sp>
            <p:nvSpPr>
              <p:cNvPr id="200" name="Google Shape;200;p27"/>
              <p:cNvSpPr txBox="1"/>
              <p:nvPr/>
            </p:nvSpPr>
            <p:spPr>
              <a:xfrm>
                <a:off x="7350089" y="4660921"/>
                <a:ext cx="271946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SA" sz="2400">
                    <a:solidFill>
                      <a:srgbClr val="002060"/>
                    </a:solidFill>
                    <a:latin typeface="Century Gothic"/>
                    <a:ea typeface="Century Gothic"/>
                    <a:cs typeface="Century Gothic"/>
                    <a:sym typeface="Century Gothic"/>
                  </a:rPr>
                  <a:t>التعلم غير الموجه</a:t>
                </a:r>
                <a:endParaRPr sz="2400">
                  <a:solidFill>
                    <a:srgbClr val="002060"/>
                  </a:solidFill>
                  <a:latin typeface="Century Gothic"/>
                  <a:ea typeface="Century Gothic"/>
                  <a:cs typeface="Century Gothic"/>
                  <a:sym typeface="Century Gothic"/>
                </a:endParaRPr>
              </a:p>
            </p:txBody>
          </p:sp>
        </p:grpSp>
        <p:pic>
          <p:nvPicPr>
            <p:cNvPr descr="Walk" id="201" name="Google Shape;201;p27"/>
            <p:cNvPicPr preferRelativeResize="0"/>
            <p:nvPr/>
          </p:nvPicPr>
          <p:blipFill rotWithShape="1">
            <a:blip r:embed="rId4">
              <a:alphaModFix/>
            </a:blip>
            <a:srcRect b="0" l="0" r="0" t="0"/>
            <a:stretch/>
          </p:blipFill>
          <p:spPr>
            <a:xfrm>
              <a:off x="5573350" y="4071032"/>
              <a:ext cx="611920" cy="702361"/>
            </a:xfrm>
            <a:prstGeom prst="rect">
              <a:avLst/>
            </a:prstGeom>
            <a:noFill/>
            <a:ln>
              <a:noFill/>
            </a:ln>
          </p:spPr>
        </p:pic>
      </p:grpSp>
      <p:cxnSp>
        <p:nvCxnSpPr>
          <p:cNvPr id="202" name="Google Shape;202;p27"/>
          <p:cNvCxnSpPr/>
          <p:nvPr/>
        </p:nvCxnSpPr>
        <p:spPr>
          <a:xfrm>
            <a:off x="-19479" y="5115078"/>
            <a:ext cx="1132193" cy="0"/>
          </a:xfrm>
          <a:prstGeom prst="straightConnector1">
            <a:avLst/>
          </a:prstGeom>
          <a:noFill/>
          <a:ln cap="flat" cmpd="sng" w="76200">
            <a:solidFill>
              <a:schemeClr val="dk1"/>
            </a:solidFill>
            <a:prstDash val="solid"/>
            <a:miter lim="800000"/>
            <a:headEnd len="sm" w="sm" type="none"/>
            <a:tailEnd len="med" w="med" type="triangle"/>
          </a:ln>
        </p:spPr>
      </p:cxn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6" name="Shape 206"/>
        <p:cNvGrpSpPr/>
        <p:nvPr/>
      </p:nvGrpSpPr>
      <p:grpSpPr>
        <a:xfrm>
          <a:off x="0" y="0"/>
          <a:ext cx="0" cy="0"/>
          <a:chOff x="0" y="0"/>
          <a:chExt cx="0" cy="0"/>
        </a:xfrm>
      </p:grpSpPr>
      <p:sp>
        <p:nvSpPr>
          <p:cNvPr id="207" name="Google Shape;207;p28"/>
          <p:cNvSpPr txBox="1"/>
          <p:nvPr/>
        </p:nvSpPr>
        <p:spPr>
          <a:xfrm>
            <a:off x="-327808" y="2759983"/>
            <a:ext cx="12192001" cy="2180537"/>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3849"/>
              </a:buClr>
              <a:buSzPts val="2800"/>
              <a:buFont typeface="Pangolin"/>
              <a:buNone/>
            </a:pPr>
            <a:r>
              <a:rPr b="1" i="0" lang="ar-SA" sz="5400" u="none" cap="none" strike="noStrike">
                <a:solidFill>
                  <a:srgbClr val="C00000"/>
                </a:solidFill>
                <a:latin typeface="Pangolin"/>
                <a:ea typeface="Pangolin"/>
                <a:cs typeface="Pangolin"/>
                <a:sym typeface="Pangolin"/>
              </a:rPr>
              <a:t>الدرس الأول</a:t>
            </a:r>
            <a:br>
              <a:rPr b="1" i="0" lang="ar-SA" sz="5400" u="none" cap="none" strike="noStrike">
                <a:solidFill>
                  <a:srgbClr val="003849"/>
                </a:solidFill>
                <a:latin typeface="Pangolin"/>
                <a:ea typeface="Pangolin"/>
                <a:cs typeface="Pangolin"/>
                <a:sym typeface="Pangolin"/>
              </a:rPr>
            </a:br>
            <a:r>
              <a:rPr b="1" i="0" lang="ar-SA" sz="5400" u="none" cap="none" strike="noStrike">
                <a:solidFill>
                  <a:srgbClr val="003849"/>
                </a:solidFill>
                <a:latin typeface="Pangolin"/>
                <a:ea typeface="Pangolin"/>
                <a:cs typeface="Pangolin"/>
                <a:sym typeface="Pangolin"/>
              </a:rPr>
              <a:t>التعلم الموجه</a:t>
            </a:r>
            <a:endParaRPr/>
          </a:p>
        </p:txBody>
      </p:sp>
      <p:sp>
        <p:nvSpPr>
          <p:cNvPr id="208" name="Google Shape;208;p28"/>
          <p:cNvSpPr/>
          <p:nvPr/>
        </p:nvSpPr>
        <p:spPr>
          <a:xfrm>
            <a:off x="4588970" y="284476"/>
            <a:ext cx="2306238" cy="2180537"/>
          </a:xfrm>
          <a:prstGeom prst="ellipse">
            <a:avLst/>
          </a:prstGeom>
          <a:solidFill>
            <a:srgbClr val="81EAD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600"/>
              <a:buFont typeface="Arial"/>
              <a:buNone/>
            </a:pPr>
            <a:r>
              <a:t/>
            </a:r>
            <a:endParaRPr sz="6600" u="none" cap="none" strike="noStrike">
              <a:solidFill>
                <a:srgbClr val="FFFFFF"/>
              </a:solidFill>
              <a:latin typeface="Montserrat"/>
              <a:ea typeface="Montserrat"/>
              <a:cs typeface="Montserrat"/>
              <a:sym typeface="Montserrat"/>
            </a:endParaRPr>
          </a:p>
        </p:txBody>
      </p:sp>
      <p:pic>
        <p:nvPicPr>
          <p:cNvPr descr="Computer chip with AI letters 3d artificial intelligence icon 21820175 PNG" id="209" name="Google Shape;209;p28"/>
          <p:cNvPicPr preferRelativeResize="0"/>
          <p:nvPr/>
        </p:nvPicPr>
        <p:blipFill rotWithShape="1">
          <a:blip r:embed="rId3">
            <a:alphaModFix/>
          </a:blip>
          <a:srcRect b="0" l="0" r="0" t="0"/>
          <a:stretch/>
        </p:blipFill>
        <p:spPr>
          <a:xfrm>
            <a:off x="4781104" y="413759"/>
            <a:ext cx="1921970" cy="1921970"/>
          </a:xfrm>
          <a:prstGeom prst="rect">
            <a:avLst/>
          </a:prstGeom>
          <a:noFill/>
          <a:ln>
            <a:noFill/>
          </a:ln>
        </p:spPr>
      </p:pic>
      <p:pic>
        <p:nvPicPr>
          <p:cNvPr descr="PowerPoint templates" id="210" name="Google Shape;210;p28"/>
          <p:cNvPicPr preferRelativeResize="0"/>
          <p:nvPr/>
        </p:nvPicPr>
        <p:blipFill rotWithShape="1">
          <a:blip r:embed="rId4">
            <a:alphaModFix/>
          </a:blip>
          <a:srcRect b="0" l="35406" r="34096" t="0"/>
          <a:stretch/>
        </p:blipFill>
        <p:spPr>
          <a:xfrm rot="-5400000">
            <a:off x="5519752" y="228728"/>
            <a:ext cx="1152495" cy="12192000"/>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07"/>
                                        </p:tgtEl>
                                        <p:attrNameLst>
                                          <p:attrName>style.visibility</p:attrName>
                                        </p:attrNameLst>
                                      </p:cBhvr>
                                      <p:to>
                                        <p:strVal val="visible"/>
                                      </p:to>
                                    </p:set>
                                    <p:anim calcmode="lin" valueType="num">
                                      <p:cBhvr additive="base">
                                        <p:cTn dur="500"/>
                                        <p:tgtEl>
                                          <p:spTgt spid="20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4" name="Shape 214"/>
        <p:cNvGrpSpPr/>
        <p:nvPr/>
      </p:nvGrpSpPr>
      <p:grpSpPr>
        <a:xfrm>
          <a:off x="0" y="0"/>
          <a:ext cx="0" cy="0"/>
          <a:chOff x="0" y="0"/>
          <a:chExt cx="0" cy="0"/>
        </a:xfrm>
      </p:grpSpPr>
      <p:grpSp>
        <p:nvGrpSpPr>
          <p:cNvPr id="215" name="Google Shape;215;p29"/>
          <p:cNvGrpSpPr/>
          <p:nvPr/>
        </p:nvGrpSpPr>
        <p:grpSpPr>
          <a:xfrm>
            <a:off x="6575758" y="1064097"/>
            <a:ext cx="5368560" cy="4308307"/>
            <a:chOff x="2244725" y="2692929"/>
            <a:chExt cx="3076575" cy="2457450"/>
          </a:xfrm>
        </p:grpSpPr>
        <p:sp>
          <p:nvSpPr>
            <p:cNvPr id="216" name="Google Shape;216;p29"/>
            <p:cNvSpPr/>
            <p:nvPr/>
          </p:nvSpPr>
          <p:spPr>
            <a:xfrm>
              <a:off x="2244725" y="4442354"/>
              <a:ext cx="3076575" cy="369888"/>
            </a:xfrm>
            <a:custGeom>
              <a:rect b="b" l="l" r="r" t="t"/>
              <a:pathLst>
                <a:path extrusionOk="0" h="116" w="966">
                  <a:moveTo>
                    <a:pt x="373" y="116"/>
                  </a:moveTo>
                  <a:cubicBezTo>
                    <a:pt x="297" y="116"/>
                    <a:pt x="221" y="116"/>
                    <a:pt x="145" y="116"/>
                  </a:cubicBezTo>
                  <a:cubicBezTo>
                    <a:pt x="109" y="116"/>
                    <a:pt x="72" y="116"/>
                    <a:pt x="36" y="116"/>
                  </a:cubicBezTo>
                  <a:cubicBezTo>
                    <a:pt x="21" y="116"/>
                    <a:pt x="5" y="104"/>
                    <a:pt x="2" y="89"/>
                  </a:cubicBezTo>
                  <a:cubicBezTo>
                    <a:pt x="0" y="84"/>
                    <a:pt x="0" y="80"/>
                    <a:pt x="0" y="75"/>
                  </a:cubicBezTo>
                  <a:cubicBezTo>
                    <a:pt x="0" y="52"/>
                    <a:pt x="0" y="0"/>
                    <a:pt x="0" y="0"/>
                  </a:cubicBezTo>
                  <a:cubicBezTo>
                    <a:pt x="0" y="0"/>
                    <a:pt x="631" y="0"/>
                    <a:pt x="943" y="0"/>
                  </a:cubicBezTo>
                  <a:cubicBezTo>
                    <a:pt x="950" y="0"/>
                    <a:pt x="959" y="0"/>
                    <a:pt x="966" y="0"/>
                  </a:cubicBezTo>
                  <a:cubicBezTo>
                    <a:pt x="966" y="0"/>
                    <a:pt x="966" y="56"/>
                    <a:pt x="966" y="79"/>
                  </a:cubicBezTo>
                  <a:cubicBezTo>
                    <a:pt x="966" y="100"/>
                    <a:pt x="949" y="116"/>
                    <a:pt x="928" y="116"/>
                  </a:cubicBezTo>
                  <a:cubicBezTo>
                    <a:pt x="819" y="116"/>
                    <a:pt x="709" y="116"/>
                    <a:pt x="600" y="116"/>
                  </a:cubicBezTo>
                  <a:cubicBezTo>
                    <a:pt x="598" y="116"/>
                    <a:pt x="595" y="116"/>
                    <a:pt x="592" y="116"/>
                  </a:cubicBezTo>
                  <a:cubicBezTo>
                    <a:pt x="590" y="116"/>
                    <a:pt x="587" y="116"/>
                    <a:pt x="585" y="116"/>
                  </a:cubicBezTo>
                  <a:cubicBezTo>
                    <a:pt x="517" y="116"/>
                    <a:pt x="450" y="116"/>
                    <a:pt x="383" y="116"/>
                  </a:cubicBezTo>
                  <a:lnTo>
                    <a:pt x="373" y="116"/>
                  </a:lnTo>
                  <a:close/>
                </a:path>
              </a:pathLst>
            </a:custGeom>
            <a:solidFill>
              <a:srgbClr val="19191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7" name="Google Shape;217;p29"/>
            <p:cNvSpPr/>
            <p:nvPr/>
          </p:nvSpPr>
          <p:spPr>
            <a:xfrm>
              <a:off x="2244725" y="2692929"/>
              <a:ext cx="3076575" cy="1749425"/>
            </a:xfrm>
            <a:custGeom>
              <a:rect b="b" l="l" r="r" t="t"/>
              <a:pathLst>
                <a:path extrusionOk="0" h="549" w="966">
                  <a:moveTo>
                    <a:pt x="966" y="549"/>
                  </a:moveTo>
                  <a:cubicBezTo>
                    <a:pt x="959" y="549"/>
                    <a:pt x="950" y="549"/>
                    <a:pt x="943" y="549"/>
                  </a:cubicBezTo>
                  <a:cubicBezTo>
                    <a:pt x="631" y="549"/>
                    <a:pt x="0" y="549"/>
                    <a:pt x="0" y="549"/>
                  </a:cubicBezTo>
                  <a:cubicBezTo>
                    <a:pt x="0" y="549"/>
                    <a:pt x="0" y="254"/>
                    <a:pt x="0" y="108"/>
                  </a:cubicBezTo>
                  <a:cubicBezTo>
                    <a:pt x="0" y="85"/>
                    <a:pt x="1" y="62"/>
                    <a:pt x="1" y="39"/>
                  </a:cubicBezTo>
                  <a:cubicBezTo>
                    <a:pt x="2" y="27"/>
                    <a:pt x="4" y="17"/>
                    <a:pt x="14" y="9"/>
                  </a:cubicBezTo>
                  <a:cubicBezTo>
                    <a:pt x="21" y="3"/>
                    <a:pt x="30" y="1"/>
                    <a:pt x="39" y="1"/>
                  </a:cubicBezTo>
                  <a:cubicBezTo>
                    <a:pt x="295" y="1"/>
                    <a:pt x="550" y="1"/>
                    <a:pt x="806" y="1"/>
                  </a:cubicBezTo>
                  <a:cubicBezTo>
                    <a:pt x="846" y="1"/>
                    <a:pt x="886" y="2"/>
                    <a:pt x="926" y="1"/>
                  </a:cubicBezTo>
                  <a:cubicBezTo>
                    <a:pt x="949" y="0"/>
                    <a:pt x="966" y="19"/>
                    <a:pt x="966" y="41"/>
                  </a:cubicBezTo>
                  <a:cubicBezTo>
                    <a:pt x="966" y="209"/>
                    <a:pt x="966" y="549"/>
                    <a:pt x="966" y="549"/>
                  </a:cubicBezTo>
                  <a:close/>
                  <a:moveTo>
                    <a:pt x="483" y="511"/>
                  </a:moveTo>
                  <a:cubicBezTo>
                    <a:pt x="630" y="511"/>
                    <a:pt x="776" y="511"/>
                    <a:pt x="923" y="511"/>
                  </a:cubicBezTo>
                  <a:cubicBezTo>
                    <a:pt x="926" y="511"/>
                    <a:pt x="928" y="511"/>
                    <a:pt x="928" y="506"/>
                  </a:cubicBezTo>
                  <a:cubicBezTo>
                    <a:pt x="928" y="352"/>
                    <a:pt x="928" y="199"/>
                    <a:pt x="928" y="45"/>
                  </a:cubicBezTo>
                  <a:cubicBezTo>
                    <a:pt x="928" y="37"/>
                    <a:pt x="929" y="38"/>
                    <a:pt x="922" y="38"/>
                  </a:cubicBezTo>
                  <a:cubicBezTo>
                    <a:pt x="629" y="38"/>
                    <a:pt x="337" y="38"/>
                    <a:pt x="44" y="38"/>
                  </a:cubicBezTo>
                  <a:cubicBezTo>
                    <a:pt x="37" y="38"/>
                    <a:pt x="38" y="37"/>
                    <a:pt x="38" y="45"/>
                  </a:cubicBezTo>
                  <a:cubicBezTo>
                    <a:pt x="38" y="198"/>
                    <a:pt x="38" y="351"/>
                    <a:pt x="38" y="505"/>
                  </a:cubicBezTo>
                  <a:cubicBezTo>
                    <a:pt x="38" y="511"/>
                    <a:pt x="38" y="511"/>
                    <a:pt x="44" y="511"/>
                  </a:cubicBezTo>
                  <a:cubicBezTo>
                    <a:pt x="190" y="511"/>
                    <a:pt x="337" y="511"/>
                    <a:pt x="483" y="511"/>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8" name="Google Shape;218;p29"/>
            <p:cNvSpPr/>
            <p:nvPr/>
          </p:nvSpPr>
          <p:spPr>
            <a:xfrm>
              <a:off x="3251200" y="4894792"/>
              <a:ext cx="1060450" cy="249238"/>
            </a:xfrm>
            <a:custGeom>
              <a:rect b="b" l="l" r="r" t="t"/>
              <a:pathLst>
                <a:path extrusionOk="0" h="78" w="333">
                  <a:moveTo>
                    <a:pt x="278" y="0"/>
                  </a:moveTo>
                  <a:cubicBezTo>
                    <a:pt x="280" y="12"/>
                    <a:pt x="280" y="23"/>
                    <a:pt x="282" y="34"/>
                  </a:cubicBezTo>
                  <a:cubicBezTo>
                    <a:pt x="283" y="43"/>
                    <a:pt x="285" y="51"/>
                    <a:pt x="288" y="60"/>
                  </a:cubicBezTo>
                  <a:cubicBezTo>
                    <a:pt x="290" y="64"/>
                    <a:pt x="293" y="67"/>
                    <a:pt x="298" y="67"/>
                  </a:cubicBezTo>
                  <a:cubicBezTo>
                    <a:pt x="309" y="68"/>
                    <a:pt x="319" y="72"/>
                    <a:pt x="329" y="74"/>
                  </a:cubicBezTo>
                  <a:cubicBezTo>
                    <a:pt x="331" y="74"/>
                    <a:pt x="333" y="74"/>
                    <a:pt x="333" y="76"/>
                  </a:cubicBezTo>
                  <a:cubicBezTo>
                    <a:pt x="333" y="78"/>
                    <a:pt x="330" y="77"/>
                    <a:pt x="329" y="77"/>
                  </a:cubicBezTo>
                  <a:cubicBezTo>
                    <a:pt x="293" y="77"/>
                    <a:pt x="257" y="77"/>
                    <a:pt x="221" y="77"/>
                  </a:cubicBezTo>
                  <a:cubicBezTo>
                    <a:pt x="149" y="77"/>
                    <a:pt x="78" y="77"/>
                    <a:pt x="6" y="77"/>
                  </a:cubicBezTo>
                  <a:cubicBezTo>
                    <a:pt x="4" y="77"/>
                    <a:pt x="2" y="78"/>
                    <a:pt x="0" y="76"/>
                  </a:cubicBezTo>
                  <a:cubicBezTo>
                    <a:pt x="1" y="74"/>
                    <a:pt x="3" y="74"/>
                    <a:pt x="5" y="74"/>
                  </a:cubicBezTo>
                  <a:cubicBezTo>
                    <a:pt x="15" y="72"/>
                    <a:pt x="25" y="69"/>
                    <a:pt x="35" y="67"/>
                  </a:cubicBezTo>
                  <a:cubicBezTo>
                    <a:pt x="44" y="66"/>
                    <a:pt x="46" y="61"/>
                    <a:pt x="49" y="50"/>
                  </a:cubicBezTo>
                  <a:cubicBezTo>
                    <a:pt x="52" y="35"/>
                    <a:pt x="56" y="0"/>
                    <a:pt x="56" y="0"/>
                  </a:cubicBezTo>
                  <a:cubicBezTo>
                    <a:pt x="66" y="0"/>
                    <a:pt x="66" y="0"/>
                    <a:pt x="66" y="0"/>
                  </a:cubicBezTo>
                  <a:cubicBezTo>
                    <a:pt x="66" y="0"/>
                    <a:pt x="207" y="0"/>
                    <a:pt x="278"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9" name="Google Shape;219;p29"/>
            <p:cNvSpPr/>
            <p:nvPr/>
          </p:nvSpPr>
          <p:spPr>
            <a:xfrm>
              <a:off x="3429000" y="4812242"/>
              <a:ext cx="708025" cy="82550"/>
            </a:xfrm>
            <a:custGeom>
              <a:rect b="b" l="l" r="r" t="t"/>
              <a:pathLst>
                <a:path extrusionOk="0" h="26" w="222">
                  <a:moveTo>
                    <a:pt x="222" y="26"/>
                  </a:moveTo>
                  <a:cubicBezTo>
                    <a:pt x="151" y="26"/>
                    <a:pt x="10" y="26"/>
                    <a:pt x="10" y="26"/>
                  </a:cubicBezTo>
                  <a:cubicBezTo>
                    <a:pt x="0" y="26"/>
                    <a:pt x="0" y="26"/>
                    <a:pt x="0" y="26"/>
                  </a:cubicBezTo>
                  <a:cubicBezTo>
                    <a:pt x="0" y="17"/>
                    <a:pt x="1" y="9"/>
                    <a:pt x="1" y="0"/>
                  </a:cubicBezTo>
                  <a:cubicBezTo>
                    <a:pt x="11" y="0"/>
                    <a:pt x="11" y="0"/>
                    <a:pt x="11" y="0"/>
                  </a:cubicBezTo>
                  <a:cubicBezTo>
                    <a:pt x="11" y="0"/>
                    <a:pt x="145" y="0"/>
                    <a:pt x="213" y="0"/>
                  </a:cubicBezTo>
                  <a:cubicBezTo>
                    <a:pt x="215" y="0"/>
                    <a:pt x="218" y="0"/>
                    <a:pt x="220" y="0"/>
                  </a:cubicBezTo>
                  <a:lnTo>
                    <a:pt x="222" y="26"/>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0" name="Google Shape;220;p29"/>
            <p:cNvSpPr/>
            <p:nvPr/>
          </p:nvSpPr>
          <p:spPr>
            <a:xfrm>
              <a:off x="3251200" y="5134504"/>
              <a:ext cx="1060450" cy="15875"/>
            </a:xfrm>
            <a:custGeom>
              <a:rect b="b" l="l" r="r" t="t"/>
              <a:pathLst>
                <a:path extrusionOk="0" h="5" w="333">
                  <a:moveTo>
                    <a:pt x="167" y="2"/>
                  </a:moveTo>
                  <a:cubicBezTo>
                    <a:pt x="222" y="2"/>
                    <a:pt x="276" y="2"/>
                    <a:pt x="331" y="2"/>
                  </a:cubicBezTo>
                  <a:cubicBezTo>
                    <a:pt x="332" y="2"/>
                    <a:pt x="333" y="1"/>
                    <a:pt x="333" y="3"/>
                  </a:cubicBezTo>
                  <a:cubicBezTo>
                    <a:pt x="333" y="4"/>
                    <a:pt x="332" y="5"/>
                    <a:pt x="331" y="5"/>
                  </a:cubicBezTo>
                  <a:cubicBezTo>
                    <a:pt x="328" y="5"/>
                    <a:pt x="326" y="5"/>
                    <a:pt x="324" y="5"/>
                  </a:cubicBezTo>
                  <a:cubicBezTo>
                    <a:pt x="218" y="5"/>
                    <a:pt x="112" y="5"/>
                    <a:pt x="6" y="5"/>
                  </a:cubicBezTo>
                  <a:cubicBezTo>
                    <a:pt x="4" y="5"/>
                    <a:pt x="0" y="5"/>
                    <a:pt x="0" y="3"/>
                  </a:cubicBezTo>
                  <a:cubicBezTo>
                    <a:pt x="0" y="0"/>
                    <a:pt x="4" y="2"/>
                    <a:pt x="6" y="2"/>
                  </a:cubicBezTo>
                  <a:cubicBezTo>
                    <a:pt x="60" y="2"/>
                    <a:pt x="114" y="2"/>
                    <a:pt x="167" y="2"/>
                  </a:cubicBezTo>
                  <a:cubicBezTo>
                    <a:pt x="167" y="2"/>
                    <a:pt x="167" y="2"/>
                    <a:pt x="167" y="2"/>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pic>
        <p:nvPicPr>
          <p:cNvPr descr="PowerPoint templates" id="221" name="Google Shape;221;p29"/>
          <p:cNvPicPr preferRelativeResize="0"/>
          <p:nvPr/>
        </p:nvPicPr>
        <p:blipFill rotWithShape="1">
          <a:blip r:embed="rId3">
            <a:alphaModFix/>
          </a:blip>
          <a:srcRect b="0" l="35406" r="34096" t="0"/>
          <a:stretch/>
        </p:blipFill>
        <p:spPr>
          <a:xfrm rot="-5400000">
            <a:off x="5519752" y="228728"/>
            <a:ext cx="1152495" cy="12192000"/>
          </a:xfrm>
          <a:prstGeom prst="rect">
            <a:avLst/>
          </a:prstGeom>
          <a:noFill/>
          <a:ln>
            <a:noFill/>
          </a:ln>
        </p:spPr>
      </p:pic>
      <p:sp>
        <p:nvSpPr>
          <p:cNvPr id="222" name="Google Shape;222;p29"/>
          <p:cNvSpPr/>
          <p:nvPr/>
        </p:nvSpPr>
        <p:spPr>
          <a:xfrm>
            <a:off x="6953130" y="2208635"/>
            <a:ext cx="4608273" cy="867530"/>
          </a:xfrm>
          <a:prstGeom prst="round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SA" sz="5400">
                <a:solidFill>
                  <a:srgbClr val="05A4B5"/>
                </a:solidFill>
                <a:latin typeface="Arial"/>
                <a:ea typeface="Arial"/>
                <a:cs typeface="Arial"/>
                <a:sym typeface="Arial"/>
              </a:rPr>
              <a:t>أهداف الدرس الأول</a:t>
            </a:r>
            <a:endParaRPr/>
          </a:p>
        </p:txBody>
      </p:sp>
      <p:pic>
        <p:nvPicPr>
          <p:cNvPr descr="ไอคอนโคมไฟสัญลักษณ์ความคิดที่มีเป้าหมายบนพื้นหลังสีขาว ภาพประกอบสต็อก -  ดาวน์โหลดรูปภาพตอนนี้ - iStock" id="223" name="Google Shape;223;p29"/>
          <p:cNvPicPr preferRelativeResize="0"/>
          <p:nvPr/>
        </p:nvPicPr>
        <p:blipFill rotWithShape="1">
          <a:blip r:embed="rId4">
            <a:alphaModFix/>
          </a:blip>
          <a:srcRect b="0" l="0" r="0" t="0"/>
          <a:stretch/>
        </p:blipFill>
        <p:spPr>
          <a:xfrm>
            <a:off x="16744" y="11768"/>
            <a:ext cx="1479286" cy="1479286"/>
          </a:xfrm>
          <a:prstGeom prst="rect">
            <a:avLst/>
          </a:prstGeom>
          <a:noFill/>
          <a:ln>
            <a:noFill/>
          </a:ln>
        </p:spPr>
      </p:pic>
      <p:sp>
        <p:nvSpPr>
          <p:cNvPr id="224" name="Google Shape;224;p29"/>
          <p:cNvSpPr txBox="1"/>
          <p:nvPr/>
        </p:nvSpPr>
        <p:spPr>
          <a:xfrm>
            <a:off x="471341" y="1601381"/>
            <a:ext cx="6098874" cy="2585323"/>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SA" sz="4000">
                <a:solidFill>
                  <a:schemeClr val="folHlink"/>
                </a:solidFill>
                <a:latin typeface="Arial"/>
                <a:ea typeface="Arial"/>
                <a:cs typeface="Arial"/>
                <a:sym typeface="Arial"/>
              </a:rPr>
              <a:t> </a:t>
            </a:r>
            <a:r>
              <a:rPr b="1" lang="ar-SA" sz="5400">
                <a:solidFill>
                  <a:srgbClr val="003849"/>
                </a:solidFill>
                <a:latin typeface="Pangolin"/>
                <a:ea typeface="Pangolin"/>
                <a:cs typeface="Pangolin"/>
                <a:sym typeface="Pangolin"/>
              </a:rPr>
              <a:t>تصفحي الكتاب</a:t>
            </a:r>
            <a:endParaRPr/>
          </a:p>
          <a:p>
            <a:pPr indent="0" lvl="0" marL="0" marR="0" rtl="1" algn="ctr">
              <a:spcBef>
                <a:spcPts val="0"/>
              </a:spcBef>
              <a:spcAft>
                <a:spcPts val="0"/>
              </a:spcAft>
              <a:buNone/>
            </a:pPr>
            <a:r>
              <a:rPr b="1" lang="ar-SA" sz="5400">
                <a:solidFill>
                  <a:srgbClr val="003849"/>
                </a:solidFill>
                <a:latin typeface="Pangolin"/>
                <a:ea typeface="Pangolin"/>
                <a:cs typeface="Pangolin"/>
                <a:sym typeface="Pangolin"/>
              </a:rPr>
              <a:t>من ص  133- 151  لاستنتاج أهداف الدرس </a:t>
            </a:r>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8" name="Shape 228"/>
        <p:cNvGrpSpPr/>
        <p:nvPr/>
      </p:nvGrpSpPr>
      <p:grpSpPr>
        <a:xfrm>
          <a:off x="0" y="0"/>
          <a:ext cx="0" cy="0"/>
          <a:chOff x="0" y="0"/>
          <a:chExt cx="0" cy="0"/>
        </a:xfrm>
      </p:grpSpPr>
      <p:pic>
        <p:nvPicPr>
          <p:cNvPr descr="الرجال علامة استفهام صورة Png المواد, بسيط, يجلس على الأرض مع علامات استفهام,  كامل الجسم PNG وملف PSD للتحميل مجانا" id="229" name="Google Shape;229;p30"/>
          <p:cNvPicPr preferRelativeResize="0"/>
          <p:nvPr/>
        </p:nvPicPr>
        <p:blipFill rotWithShape="1">
          <a:blip r:embed="rId3">
            <a:alphaModFix/>
          </a:blip>
          <a:srcRect b="0" l="0" r="0" t="0"/>
          <a:stretch/>
        </p:blipFill>
        <p:spPr>
          <a:xfrm>
            <a:off x="8657822" y="967298"/>
            <a:ext cx="3355220" cy="4380670"/>
          </a:xfrm>
          <a:prstGeom prst="ellipse">
            <a:avLst/>
          </a:prstGeom>
          <a:noFill/>
          <a:ln cap="flat" cmpd="sng" w="9525">
            <a:solidFill>
              <a:srgbClr val="FFC000"/>
            </a:solidFill>
            <a:prstDash val="solid"/>
            <a:round/>
            <a:headEnd len="sm" w="sm" type="none"/>
            <a:tailEnd len="sm" w="sm" type="none"/>
          </a:ln>
        </p:spPr>
      </p:pic>
      <p:sp>
        <p:nvSpPr>
          <p:cNvPr id="230" name="Google Shape;230;p30"/>
          <p:cNvSpPr/>
          <p:nvPr/>
        </p:nvSpPr>
        <p:spPr>
          <a:xfrm>
            <a:off x="388833" y="3429000"/>
            <a:ext cx="8036379" cy="1090573"/>
          </a:xfrm>
          <a:prstGeom prst="roundRect">
            <a:avLst>
              <a:gd fmla="val 16667" name="adj"/>
            </a:avLst>
          </a:prstGeom>
          <a:solidFill>
            <a:srgbClr val="05A4B5"/>
          </a:solidFill>
          <a:ln cap="flat" cmpd="sng" w="12700">
            <a:solidFill>
              <a:srgbClr val="00A5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ar-SA" sz="2800">
                <a:solidFill>
                  <a:schemeClr val="lt1"/>
                </a:solidFill>
                <a:latin typeface="Arial"/>
                <a:ea typeface="Arial"/>
                <a:cs typeface="Arial"/>
                <a:sym typeface="Arial"/>
              </a:rPr>
              <a:t>وضحي ذلك.</a:t>
            </a:r>
            <a:endParaRPr/>
          </a:p>
        </p:txBody>
      </p:sp>
      <p:pic>
        <p:nvPicPr>
          <p:cNvPr descr="PowerPoint templates" id="231" name="Google Shape;231;p30"/>
          <p:cNvPicPr preferRelativeResize="0"/>
          <p:nvPr/>
        </p:nvPicPr>
        <p:blipFill rotWithShape="1">
          <a:blip r:embed="rId4">
            <a:alphaModFix/>
          </a:blip>
          <a:srcRect b="0" l="35406" r="34096" t="0"/>
          <a:stretch/>
        </p:blipFill>
        <p:spPr>
          <a:xfrm rot="-5400000">
            <a:off x="5519752" y="228728"/>
            <a:ext cx="1152495" cy="12192000"/>
          </a:xfrm>
          <a:prstGeom prst="rect">
            <a:avLst/>
          </a:prstGeom>
          <a:noFill/>
          <a:ln>
            <a:noFill/>
          </a:ln>
        </p:spPr>
      </p:pic>
      <p:sp>
        <p:nvSpPr>
          <p:cNvPr id="232" name="Google Shape;232;p30"/>
          <p:cNvSpPr/>
          <p:nvPr/>
        </p:nvSpPr>
        <p:spPr>
          <a:xfrm>
            <a:off x="388832" y="2067060"/>
            <a:ext cx="8036379" cy="1090573"/>
          </a:xfrm>
          <a:prstGeom prst="roundRect">
            <a:avLst>
              <a:gd fmla="val 16667" name="adj"/>
            </a:avLst>
          </a:prstGeom>
          <a:solidFill>
            <a:srgbClr val="05A4B5"/>
          </a:solidFill>
          <a:ln cap="flat" cmpd="sng" w="12700">
            <a:solidFill>
              <a:srgbClr val="00A5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ar-SA" sz="2800">
                <a:solidFill>
                  <a:schemeClr val="lt1"/>
                </a:solidFill>
                <a:latin typeface="Arial"/>
                <a:ea typeface="Arial"/>
                <a:cs typeface="Arial"/>
                <a:sym typeface="Arial"/>
              </a:rPr>
              <a:t>هل يمكن للأنظمة فهم اللغات البشرية ؟!</a:t>
            </a:r>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descr="PowerPoint templates" id="237" name="Google Shape;237;p31"/>
          <p:cNvPicPr preferRelativeResize="0"/>
          <p:nvPr/>
        </p:nvPicPr>
        <p:blipFill rotWithShape="1">
          <a:blip r:embed="rId3">
            <a:alphaModFix/>
          </a:blip>
          <a:srcRect b="0" l="35406" r="34096" t="0"/>
          <a:stretch/>
        </p:blipFill>
        <p:spPr>
          <a:xfrm rot="-5400000">
            <a:off x="5519752" y="228728"/>
            <a:ext cx="1152495" cy="12192000"/>
          </a:xfrm>
          <a:prstGeom prst="rect">
            <a:avLst/>
          </a:prstGeom>
          <a:noFill/>
          <a:ln>
            <a:noFill/>
          </a:ln>
        </p:spPr>
      </p:pic>
      <p:sp>
        <p:nvSpPr>
          <p:cNvPr id="238" name="Google Shape;238;p31"/>
          <p:cNvSpPr txBox="1"/>
          <p:nvPr/>
        </p:nvSpPr>
        <p:spPr>
          <a:xfrm>
            <a:off x="5343757" y="176772"/>
            <a:ext cx="7829549" cy="597773"/>
          </a:xfrm>
          <a:prstGeom prst="rect">
            <a:avLst/>
          </a:prstGeom>
          <a:solidFill>
            <a:srgbClr val="05A4B5"/>
          </a:solidFill>
          <a:ln>
            <a:noFill/>
          </a:ln>
        </p:spPr>
        <p:txBody>
          <a:bodyPr anchorCtr="0" anchor="ctr" bIns="45700" lIns="91425" spcFirstLastPara="1" rIns="91425" wrap="square" tIns="45700">
            <a:noAutofit/>
          </a:bodyPr>
          <a:lstStyle/>
          <a:p>
            <a:pPr indent="0" lvl="0" marL="0" marR="0" rtl="1" algn="ctr">
              <a:lnSpc>
                <a:spcPct val="90000"/>
              </a:lnSpc>
              <a:spcBef>
                <a:spcPts val="0"/>
              </a:spcBef>
              <a:spcAft>
                <a:spcPts val="0"/>
              </a:spcAft>
              <a:buClr>
                <a:schemeClr val="lt1"/>
              </a:buClr>
              <a:buSzPts val="2800"/>
              <a:buFont typeface="Arial"/>
              <a:buNone/>
            </a:pPr>
            <a:r>
              <a:rPr lang="ar-SA" sz="2800">
                <a:solidFill>
                  <a:schemeClr val="lt1"/>
                </a:solidFill>
                <a:latin typeface="Arial"/>
                <a:ea typeface="Arial"/>
                <a:cs typeface="Arial"/>
                <a:sym typeface="Arial"/>
              </a:rPr>
              <a:t>جدول التعلم</a:t>
            </a:r>
            <a:endParaRPr/>
          </a:p>
        </p:txBody>
      </p:sp>
      <p:graphicFrame>
        <p:nvGraphicFramePr>
          <p:cNvPr id="239" name="Google Shape;239;p31"/>
          <p:cNvGraphicFramePr/>
          <p:nvPr/>
        </p:nvGraphicFramePr>
        <p:xfrm>
          <a:off x="708721" y="1637938"/>
          <a:ext cx="3000000" cy="3000000"/>
        </p:xfrm>
        <a:graphic>
          <a:graphicData uri="http://schemas.openxmlformats.org/drawingml/2006/table">
            <a:tbl>
              <a:tblPr bandRow="1" firstRow="1">
                <a:noFill/>
                <a:tableStyleId>{957EBFC6-2955-493D-8059-6EC49609C039}</a:tableStyleId>
              </a:tblPr>
              <a:tblGrid>
                <a:gridCol w="3591525"/>
                <a:gridCol w="3591525"/>
                <a:gridCol w="3591525"/>
              </a:tblGrid>
              <a:tr h="1791050">
                <a:tc>
                  <a:txBody>
                    <a:bodyPr/>
                    <a:lstStyle/>
                    <a:p>
                      <a:pPr indent="0" lvl="0" marL="0" marR="0" rtl="1" algn="ctr">
                        <a:spcBef>
                          <a:spcPts val="0"/>
                        </a:spcBef>
                        <a:spcAft>
                          <a:spcPts val="0"/>
                        </a:spcAft>
                        <a:buNone/>
                      </a:pPr>
                      <a:r>
                        <a:rPr b="1" lang="ar-SA" sz="4400" u="none" cap="none" strike="noStrike"/>
                        <a:t>ماذا اعرف</a:t>
                      </a:r>
                      <a:endParaRPr/>
                    </a:p>
                  </a:txBody>
                  <a:tcPr marT="45725" marB="45725" marR="91450" marL="91450" anchor="ctr"/>
                </a:tc>
                <a:tc>
                  <a:txBody>
                    <a:bodyPr/>
                    <a:lstStyle/>
                    <a:p>
                      <a:pPr indent="0" lvl="0" marL="0" marR="0" rtl="1" algn="ctr">
                        <a:spcBef>
                          <a:spcPts val="0"/>
                        </a:spcBef>
                        <a:spcAft>
                          <a:spcPts val="0"/>
                        </a:spcAft>
                        <a:buNone/>
                      </a:pPr>
                      <a:r>
                        <a:rPr b="1" lang="ar-SA" sz="4400" u="none" cap="none" strike="noStrike"/>
                        <a:t>ماذا اريد أن أعرف</a:t>
                      </a:r>
                      <a:endParaRPr/>
                    </a:p>
                  </a:txBody>
                  <a:tcPr marT="45725" marB="45725" marR="91450" marL="91450" anchor="ctr"/>
                </a:tc>
                <a:tc>
                  <a:txBody>
                    <a:bodyPr/>
                    <a:lstStyle/>
                    <a:p>
                      <a:pPr indent="0" lvl="0" marL="0" marR="0" rtl="1" algn="ctr">
                        <a:spcBef>
                          <a:spcPts val="0"/>
                        </a:spcBef>
                        <a:spcAft>
                          <a:spcPts val="0"/>
                        </a:spcAft>
                        <a:buNone/>
                      </a:pPr>
                      <a:r>
                        <a:rPr b="1" lang="ar-SA" sz="4400" u="none" cap="none" strike="noStrike"/>
                        <a:t>ماذا تعلمت</a:t>
                      </a:r>
                      <a:endParaRPr/>
                    </a:p>
                  </a:txBody>
                  <a:tcPr marT="45725" marB="45725" marR="91450" marL="91450" anchor="ctr"/>
                </a:tc>
              </a:tr>
              <a:tr h="1791050">
                <a:tc>
                  <a:txBody>
                    <a:bodyPr/>
                    <a:lstStyle/>
                    <a:p>
                      <a:pPr indent="0" lvl="0" marL="0" marR="0" rtl="1" algn="ctr">
                        <a:spcBef>
                          <a:spcPts val="0"/>
                        </a:spcBef>
                        <a:spcAft>
                          <a:spcPts val="0"/>
                        </a:spcAft>
                        <a:buNone/>
                      </a:pPr>
                      <a:r>
                        <a:t/>
                      </a:r>
                      <a:endParaRPr b="1" sz="4400" u="none" cap="none" strike="noStrike"/>
                    </a:p>
                  </a:txBody>
                  <a:tcPr marT="45725" marB="45725" marR="91450" marL="91450" anchor="ctr"/>
                </a:tc>
                <a:tc>
                  <a:txBody>
                    <a:bodyPr/>
                    <a:lstStyle/>
                    <a:p>
                      <a:pPr indent="0" lvl="0" marL="0" marR="0" rtl="1" algn="ctr">
                        <a:spcBef>
                          <a:spcPts val="0"/>
                        </a:spcBef>
                        <a:spcAft>
                          <a:spcPts val="0"/>
                        </a:spcAft>
                        <a:buNone/>
                      </a:pPr>
                      <a:r>
                        <a:t/>
                      </a:r>
                      <a:endParaRPr b="1" sz="4400" u="none" cap="none" strike="noStrike"/>
                    </a:p>
                  </a:txBody>
                  <a:tcPr marT="45725" marB="45725" marR="91450" marL="91450" anchor="ctr"/>
                </a:tc>
                <a:tc>
                  <a:txBody>
                    <a:bodyPr/>
                    <a:lstStyle/>
                    <a:p>
                      <a:pPr indent="0" lvl="0" marL="0" marR="0" rtl="1" algn="ctr">
                        <a:spcBef>
                          <a:spcPts val="0"/>
                        </a:spcBef>
                        <a:spcAft>
                          <a:spcPts val="0"/>
                        </a:spcAft>
                        <a:buNone/>
                      </a:pPr>
                      <a:r>
                        <a:t/>
                      </a:r>
                      <a:endParaRPr b="1" sz="4400" u="none" cap="none" strike="noStrike"/>
                    </a:p>
                  </a:txBody>
                  <a:tcPr marT="45725" marB="45725" marR="91450" marL="91450" anchor="ctr"/>
                </a:tc>
              </a:tr>
            </a:tbl>
          </a:graphicData>
        </a:graphic>
      </p:graphicFrame>
    </p:spTree>
  </p:cSld>
  <p:clrMapOvr>
    <a:masterClrMapping/>
  </p:clrMapOvr>
  <mc:AlternateContent>
    <mc:Choice Requires="p14">
      <p:transition spd="slow" p14:dur="2000">
        <p:fade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2"/>
          <p:cNvSpPr txBox="1"/>
          <p:nvPr/>
        </p:nvSpPr>
        <p:spPr>
          <a:xfrm>
            <a:off x="1668463" y="-387350"/>
            <a:ext cx="8748712" cy="2376488"/>
          </a:xfrm>
          <a:prstGeom prst="rect">
            <a:avLst/>
          </a:prstGeom>
          <a:no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SA" sz="5400">
                <a:solidFill>
                  <a:srgbClr val="C00000"/>
                </a:solidFill>
                <a:latin typeface="Arial"/>
                <a:ea typeface="Arial"/>
                <a:cs typeface="Arial"/>
                <a:sym typeface="Arial"/>
              </a:rPr>
              <a:t> مخطط يبين شمولية مصطلح الذكاء الاصطناعي</a:t>
            </a:r>
            <a:endParaRPr b="1" sz="5400">
              <a:solidFill>
                <a:srgbClr val="C00000"/>
              </a:solidFill>
              <a:latin typeface="Arial"/>
              <a:ea typeface="Arial"/>
              <a:cs typeface="Arial"/>
              <a:sym typeface="Arial"/>
            </a:endParaRPr>
          </a:p>
        </p:txBody>
      </p:sp>
      <p:pic>
        <p:nvPicPr>
          <p:cNvPr descr="ما هو الفرق بين الذكاء الاصطناعي، التعلم الآلي والتعلم العميق - موقع  التقنية الرقمية" id="245" name="Google Shape;245;p32"/>
          <p:cNvPicPr preferRelativeResize="0"/>
          <p:nvPr/>
        </p:nvPicPr>
        <p:blipFill rotWithShape="1">
          <a:blip r:embed="rId3">
            <a:alphaModFix/>
          </a:blip>
          <a:srcRect b="0" l="0" r="0" t="0"/>
          <a:stretch/>
        </p:blipFill>
        <p:spPr>
          <a:xfrm>
            <a:off x="1755775" y="1628776"/>
            <a:ext cx="8574088" cy="4518025"/>
          </a:xfrm>
          <a:prstGeom prst="rect">
            <a:avLst/>
          </a:prstGeom>
          <a:noFill/>
          <a:ln>
            <a:noFill/>
          </a:ln>
        </p:spPr>
      </p:pic>
      <p:pic>
        <p:nvPicPr>
          <p:cNvPr descr="PowerPoint templates" id="246" name="Google Shape;246;p32"/>
          <p:cNvPicPr preferRelativeResize="0"/>
          <p:nvPr/>
        </p:nvPicPr>
        <p:blipFill rotWithShape="1">
          <a:blip r:embed="rId4">
            <a:alphaModFix/>
          </a:blip>
          <a:srcRect b="0" l="35406" r="34096" t="0"/>
          <a:stretch/>
        </p:blipFill>
        <p:spPr>
          <a:xfrm rot="-5400000">
            <a:off x="5519752" y="228728"/>
            <a:ext cx="1152495" cy="12192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نسق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amarish">
      <a:dk1>
        <a:srgbClr val="000000"/>
      </a:dk1>
      <a:lt1>
        <a:srgbClr val="FFFFFF"/>
      </a:lt1>
      <a:dk2>
        <a:srgbClr val="44546A"/>
      </a:dk2>
      <a:lt2>
        <a:srgbClr val="E7E6E6"/>
      </a:lt2>
      <a:accent1>
        <a:srgbClr val="00E3DE"/>
      </a:accent1>
      <a:accent2>
        <a:srgbClr val="01A89E"/>
      </a:accent2>
      <a:accent3>
        <a:srgbClr val="00C08E"/>
      </a:accent3>
      <a:accent4>
        <a:srgbClr val="F5E74A"/>
      </a:accent4>
      <a:accent5>
        <a:srgbClr val="FFA200"/>
      </a:accent5>
      <a:accent6>
        <a:srgbClr val="72DD8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