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6TEGPLmXeuLhpFIsGObILz7qL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1C9714-9EFB-4A91-A6BD-5F8C6AD66DA7}">
  <a:tblStyle styleId="{E51C9714-9EFB-4A91-A6BD-5F8C6AD66D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>
  <p:cSld name="شريحة عنوان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>
  <p:cSld name="محتويان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3997234" y="1112410"/>
            <a:ext cx="42001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اشراقة الصباح </a:t>
            </a:r>
            <a:endParaRPr sz="5400" b="1" i="0" u="none" strike="noStrike" cap="none">
              <a:solidFill>
                <a:srgbClr val="FF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نتيجة بحث الصور عن شمسword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563" y="4114863"/>
            <a:ext cx="1365286" cy="167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5794" y="2246811"/>
            <a:ext cx="4402183" cy="224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2509" y="707020"/>
            <a:ext cx="7280324" cy="152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5850" y="2540600"/>
            <a:ext cx="5618526" cy="37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أهداف الدرس الرابع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1483360" y="2156203"/>
            <a:ext cx="833581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تحويل الحزمة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عناوين الشبكة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البروتوكولات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نموذج (برتوكول) الاتصال المفتوح(OSI)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نموذج (بروتوكول) TCP/IP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الإنترنت والشبكة العنكبوتية العالمية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جدار الحماية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6131" y="371611"/>
            <a:ext cx="36385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4310" y="1063398"/>
            <a:ext cx="36290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0706" y="1063398"/>
            <a:ext cx="5133975" cy="46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/>
          <p:nvPr/>
        </p:nvSpPr>
        <p:spPr>
          <a:xfrm>
            <a:off x="8881653" y="3161212"/>
            <a:ext cx="2274025" cy="718457"/>
          </a:xfrm>
          <a:prstGeom prst="ellipse">
            <a:avLst/>
          </a:prstGeom>
          <a:noFill/>
          <a:ln w="666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16"/>
          <p:cNvCxnSpPr/>
          <p:nvPr/>
        </p:nvCxnSpPr>
        <p:spPr>
          <a:xfrm flipH="1">
            <a:off x="6544934" y="3749041"/>
            <a:ext cx="2282394" cy="21101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16"/>
          <p:cNvCxnSpPr/>
          <p:nvPr/>
        </p:nvCxnSpPr>
        <p:spPr>
          <a:xfrm flipH="1">
            <a:off x="6428935" y="4295336"/>
            <a:ext cx="4611152" cy="9378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6"/>
          <p:cNvCxnSpPr/>
          <p:nvPr/>
        </p:nvCxnSpPr>
        <p:spPr>
          <a:xfrm flipH="1">
            <a:off x="8805067" y="4699280"/>
            <a:ext cx="2282394" cy="21101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6"/>
          <p:cNvCxnSpPr/>
          <p:nvPr/>
        </p:nvCxnSpPr>
        <p:spPr>
          <a:xfrm rot="10800000">
            <a:off x="4512600" y="4699141"/>
            <a:ext cx="3717000" cy="421500"/>
          </a:xfrm>
          <a:prstGeom prst="bentConnector3">
            <a:avLst>
              <a:gd name="adj1" fmla="val 50000"/>
            </a:avLst>
          </a:prstGeom>
          <a:noFill/>
          <a:ln w="44450" cap="flat" cmpd="sng">
            <a:solidFill>
              <a:srgbClr val="A8D08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218" name="Google Shape;218;p16"/>
          <p:cNvPicPr preferRelativeResize="0"/>
          <p:nvPr/>
        </p:nvPicPr>
        <p:blipFill rotWithShape="1">
          <a:blip r:embed="rId6">
            <a:alphaModFix/>
          </a:blip>
          <a:srcRect t="-357" b="8601"/>
          <a:stretch/>
        </p:blipFill>
        <p:spPr>
          <a:xfrm>
            <a:off x="4576470" y="3820081"/>
            <a:ext cx="819045" cy="7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/>
          <p:nvPr/>
        </p:nvSpPr>
        <p:spPr>
          <a:xfrm>
            <a:off x="2315591" y="3820081"/>
            <a:ext cx="2455817" cy="107983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ما وظيفة هذا النموذج؟</a:t>
            </a:r>
            <a:endParaRPr/>
          </a:p>
        </p:txBody>
      </p:sp>
      <p:cxnSp>
        <p:nvCxnSpPr>
          <p:cNvPr id="220" name="Google Shape;220;p16"/>
          <p:cNvCxnSpPr/>
          <p:nvPr/>
        </p:nvCxnSpPr>
        <p:spPr>
          <a:xfrm>
            <a:off x="7073480" y="5557413"/>
            <a:ext cx="3165590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أهداف الدرس الرابع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1656080" y="2210528"/>
            <a:ext cx="8149522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تحويل الحزمة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عناوين الشبكة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البروتوكولات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نموذج (بروتوكول) الاتصال المفتوح(OSI)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نموذج (بروتوكول) TCP/IP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الإنترنت والشبكة العنكبوتية العالمية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جدار الحماية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72" y="391624"/>
            <a:ext cx="36480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947" y="1039544"/>
            <a:ext cx="5029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8922" y="1992044"/>
            <a:ext cx="522922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751" y="439468"/>
            <a:ext cx="5730159" cy="535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0522" y="2982644"/>
            <a:ext cx="38576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53534" y="3799303"/>
            <a:ext cx="3185304" cy="29109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8"/>
          <p:cNvCxnSpPr/>
          <p:nvPr/>
        </p:nvCxnSpPr>
        <p:spPr>
          <a:xfrm rot="10800000">
            <a:off x="7962334" y="3775383"/>
            <a:ext cx="1083600" cy="234600"/>
          </a:xfrm>
          <a:prstGeom prst="bentConnector3">
            <a:avLst>
              <a:gd name="adj1" fmla="val 50000"/>
            </a:avLst>
          </a:prstGeom>
          <a:noFill/>
          <a:ln w="44450" cap="flat" cmpd="sng">
            <a:solidFill>
              <a:srgbClr val="A8D08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238" name="Google Shape;238;p18"/>
          <p:cNvPicPr preferRelativeResize="0"/>
          <p:nvPr/>
        </p:nvPicPr>
        <p:blipFill rotWithShape="1">
          <a:blip r:embed="rId9">
            <a:alphaModFix/>
          </a:blip>
          <a:srcRect t="-357" b="8601"/>
          <a:stretch/>
        </p:blipFill>
        <p:spPr>
          <a:xfrm>
            <a:off x="7822765" y="3831845"/>
            <a:ext cx="819045" cy="7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"/>
          <p:cNvSpPr/>
          <p:nvPr/>
        </p:nvSpPr>
        <p:spPr>
          <a:xfrm>
            <a:off x="6078460" y="3259386"/>
            <a:ext cx="2105053" cy="1079833"/>
          </a:xfrm>
          <a:prstGeom prst="rightArrowCallout">
            <a:avLst>
              <a:gd name="adj1" fmla="val 22395"/>
              <a:gd name="adj2" fmla="val 25000"/>
              <a:gd name="adj3" fmla="val 45844"/>
              <a:gd name="adj4" fmla="val 6497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ما هو هذا النموذج 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أهداف الدرس الرابع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1778000" y="1989953"/>
            <a:ext cx="805002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تحويل الحزمة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عناوين الشبكة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البروتوكولات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نموذج (بروتوكول) الاتصال المفتوح(OSI)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نموذج (بروتوكول) TCP/IP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الإنترنت والشبكة العنكبوتية العالمية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جدار الحماية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52BE8BF-F002-F0F8-0645-A1CC50425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4" y="894080"/>
            <a:ext cx="11056532" cy="37185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أهداف الدرس الرابع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7"/>
          <p:cNvSpPr/>
          <p:nvPr/>
        </p:nvSpPr>
        <p:spPr>
          <a:xfrm>
            <a:off x="4506177" y="1989953"/>
            <a:ext cx="53355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تحويل الحزمة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عناوين الشبكة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البروتوكولات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نموذج الاتصال المفتوح(OSI)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نموذج TCP/IP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الإنترنت والشبكة العنكبوتية العالمية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جدار الحماية</a:t>
            </a:r>
            <a:endParaRPr/>
          </a:p>
        </p:txBody>
      </p:sp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581" y="4511044"/>
            <a:ext cx="4075722" cy="5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 rotWithShape="1">
          <a:blip r:embed="rId4">
            <a:alphaModFix/>
          </a:blip>
          <a:srcRect t="-357" b="8601"/>
          <a:stretch/>
        </p:blipFill>
        <p:spPr>
          <a:xfrm>
            <a:off x="737363" y="3616164"/>
            <a:ext cx="1251513" cy="103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850" y="1381525"/>
            <a:ext cx="10113076" cy="4090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5" name="Google Shape;305;p28"/>
          <p:cNvGraphicFramePr/>
          <p:nvPr/>
        </p:nvGraphicFramePr>
        <p:xfrm>
          <a:off x="2924835" y="206610"/>
          <a:ext cx="8943100" cy="1097160"/>
        </p:xfrm>
        <a:graphic>
          <a:graphicData uri="http://schemas.openxmlformats.org/drawingml/2006/table">
            <a:tbl>
              <a:tblPr firstRow="1" bandRow="1">
                <a:noFill/>
                <a:tableStyleId>{E51C9714-9EFB-4A91-A6BD-5F8C6AD66DA7}</a:tableStyleId>
              </a:tblPr>
              <a:tblGrid>
                <a:gridCol w="223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رقم النشاط</a:t>
                      </a:r>
                      <a:endParaRPr/>
                    </a:p>
                  </a:txBody>
                  <a:tcPr marL="91450" marR="91450" marT="45700" marB="4570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6</a:t>
                      </a:r>
                      <a:endParaRPr/>
                    </a:p>
                  </a:txBody>
                  <a:tcPr marL="91450" marR="91450" marT="45700" marB="4570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u="none" strike="noStrike" cap="none"/>
                        <a:t>موضوع النشاط</a:t>
                      </a:r>
                      <a:endParaRPr/>
                    </a:p>
                  </a:txBody>
                  <a:tcPr marL="91450" marR="91450" marT="45700" marB="45700">
                    <a:solidFill>
                      <a:srgbClr val="FA9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نموذج TCP/IP</a:t>
                      </a:r>
                      <a:endParaRPr sz="1800" u="none" strike="noStrike" cap="none"/>
                    </a:p>
                  </a:txBody>
                  <a:tcPr marL="91450" marR="91450" marT="45700" marB="45700">
                    <a:solidFill>
                      <a:srgbClr val="FA9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مدة النشاط</a:t>
                      </a:r>
                      <a:endParaRPr/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2د</a:t>
                      </a:r>
                      <a:endParaRPr/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نوع النشاط</a:t>
                      </a:r>
                      <a:endParaRPr/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فردي</a:t>
                      </a:r>
                      <a:endParaRPr/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0">
                <a:tc gridSpan="4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995"/>
                        </a:buClr>
                        <a:buSzPts val="1800"/>
                        <a:buFont typeface="Calibri"/>
                        <a:buNone/>
                      </a:pPr>
                      <a:r>
                        <a:rPr lang="ar-SA" sz="1800" b="1" u="none" strike="noStrike" cap="none">
                          <a:solidFill>
                            <a:srgbClr val="FF7995"/>
                          </a:solidFill>
                        </a:rPr>
                        <a:t>باستخدام استراتيجية  </a:t>
                      </a:r>
                      <a:r>
                        <a:rPr lang="ar-SA" sz="1800" b="1" u="none" strike="noStrike" cap="none">
                          <a:solidFill>
                            <a:srgbClr val="002060"/>
                          </a:solidFill>
                        </a:rPr>
                        <a:t>( الاستنتاج )  استنتجي الفرق ؟ </a:t>
                      </a:r>
                      <a:endParaRPr sz="18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00" marB="45700"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6" name="Google Shape;30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600" y="2008600"/>
            <a:ext cx="9879925" cy="34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7547" y="1437023"/>
            <a:ext cx="2564080" cy="13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159" y="2349920"/>
            <a:ext cx="956310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0702" y="769199"/>
            <a:ext cx="5106674" cy="13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7775" y="238300"/>
            <a:ext cx="4569149" cy="22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2411" y="532582"/>
            <a:ext cx="9140190" cy="385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5"/>
          <p:cNvCxnSpPr/>
          <p:nvPr/>
        </p:nvCxnSpPr>
        <p:spPr>
          <a:xfrm flipH="1">
            <a:off x="2011680" y="3618411"/>
            <a:ext cx="4193177" cy="13063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"/>
          <p:cNvCxnSpPr/>
          <p:nvPr/>
        </p:nvCxnSpPr>
        <p:spPr>
          <a:xfrm rot="10800000">
            <a:off x="3530991" y="4202799"/>
            <a:ext cx="6548280" cy="0"/>
          </a:xfrm>
          <a:prstGeom prst="straightConnector1">
            <a:avLst/>
          </a:prstGeom>
          <a:noFill/>
          <a:ln w="317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5"/>
          <p:cNvCxnSpPr/>
          <p:nvPr/>
        </p:nvCxnSpPr>
        <p:spPr>
          <a:xfrm flipH="1">
            <a:off x="3064412" y="3907841"/>
            <a:ext cx="7014859" cy="18591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342" y="1327491"/>
            <a:ext cx="9058275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اهداف الدرس الرابع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1"/>
          <p:cNvSpPr/>
          <p:nvPr/>
        </p:nvSpPr>
        <p:spPr>
          <a:xfrm>
            <a:off x="1631852" y="2129053"/>
            <a:ext cx="5335565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تحويل الحزمة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عناوين الشبكة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البروتوكولات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نموذج الاتصال المفتوح(OSI)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نموذج TCP/IP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الإنترنت والشبكة العنكبوتية العالمية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جدار الحماية</a:t>
            </a:r>
            <a:endParaRPr/>
          </a:p>
        </p:txBody>
      </p:sp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 t="-357" b="8601"/>
          <a:stretch/>
        </p:blipFill>
        <p:spPr>
          <a:xfrm>
            <a:off x="2902415" y="5011464"/>
            <a:ext cx="819045" cy="7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597518" y="5086766"/>
            <a:ext cx="2455817" cy="107983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ما فائدة جدار الحماية 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494" y="816427"/>
            <a:ext cx="8610600" cy="29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26971"/>
            <a:ext cx="3304903" cy="311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0494" y="3735976"/>
            <a:ext cx="86106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4834" y="324258"/>
            <a:ext cx="3318511" cy="51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600" y="2148192"/>
            <a:ext cx="10220959" cy="377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0961" y="1480336"/>
            <a:ext cx="2506255" cy="56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9641" y="1480336"/>
            <a:ext cx="2428875" cy="52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27470" y="1480337"/>
            <a:ext cx="2617467" cy="52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8996" y="521289"/>
            <a:ext cx="51530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3861" y="1189672"/>
            <a:ext cx="7071876" cy="425753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4"/>
          <p:cNvSpPr/>
          <p:nvPr/>
        </p:nvSpPr>
        <p:spPr>
          <a:xfrm>
            <a:off x="3993860" y="411954"/>
            <a:ext cx="1975865" cy="704443"/>
          </a:xfrm>
          <a:prstGeom prst="rightArrowCallout">
            <a:avLst>
              <a:gd name="adj1" fmla="val 25000"/>
              <a:gd name="adj2" fmla="val 25000"/>
              <a:gd name="adj3" fmla="val 82485"/>
              <a:gd name="adj4" fmla="val 6497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ص 48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اهداف الدرس الرابع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2509520" y="2157503"/>
            <a:ext cx="7132757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تحويل الحزمة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عناوين الشبكة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البروتوكولات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نموذج الاتصال المفتوح(OSI)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نموذج TCP/IP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الإنترنت والشبكة العنكبوتية العالمية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جدار الحماية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اهداف الدرس الرابع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4369527" y="2170528"/>
            <a:ext cx="53355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تحويل الحزمة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عناوين الشبكة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البروتوكولات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نموذج الاتصال المفتوح(OSI)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نموذج TCP/IP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الإنترنت والشبكة العنكبوتية العالمية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جدار الحماية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7420" y="853067"/>
            <a:ext cx="5495119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 t="-357" b="8601"/>
          <a:stretch/>
        </p:blipFill>
        <p:spPr>
          <a:xfrm>
            <a:off x="9912896" y="337046"/>
            <a:ext cx="1587442" cy="145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1415" y="1629863"/>
            <a:ext cx="9001125" cy="51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4">
            <a:alphaModFix/>
          </a:blip>
          <a:srcRect t="-357" b="8601"/>
          <a:stretch/>
        </p:blipFill>
        <p:spPr>
          <a:xfrm>
            <a:off x="10136513" y="4617309"/>
            <a:ext cx="1587442" cy="1456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8"/>
          <p:cNvCxnSpPr/>
          <p:nvPr/>
        </p:nvCxnSpPr>
        <p:spPr>
          <a:xfrm rot="10800000">
            <a:off x="7869462" y="4501514"/>
            <a:ext cx="1598100" cy="11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35" name="Google Shape;135;p8"/>
          <p:cNvSpPr/>
          <p:nvPr/>
        </p:nvSpPr>
        <p:spPr>
          <a:xfrm>
            <a:off x="9467562" y="4354492"/>
            <a:ext cx="1308305" cy="587825"/>
          </a:xfrm>
          <a:prstGeom prst="rect">
            <a:avLst/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ما هو الموجه</a:t>
            </a: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7268765" y="4272170"/>
            <a:ext cx="600627" cy="635519"/>
          </a:xfrm>
          <a:prstGeom prst="ellipse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010" y="2619172"/>
            <a:ext cx="9323950" cy="400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موبايلي Air Fiber – Mobily Shop">
            <a:extLst>
              <a:ext uri="{FF2B5EF4-FFF2-40B4-BE49-F238E27FC236}">
                <a16:creationId xmlns:a16="http://schemas.microsoft.com/office/drawing/2014/main" id="{0208FD53-979D-085F-A1D0-C063933C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78" y="1801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سعر راوتر موبايلي فى السعودية | بواسطة امازون السعودية | كان بكام">
            <a:extLst>
              <a:ext uri="{FF2B5EF4-FFF2-40B4-BE49-F238E27FC236}">
                <a16:creationId xmlns:a16="http://schemas.microsoft.com/office/drawing/2014/main" id="{271A9AA4-0C75-304A-EF36-310AF6DB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12" y="2629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شرح عمل اعدادات روتر HG658V2/ الاتصالات السعوديه للعمل على اى شركه انترنت  اخرى / واستخدامه واى فاى - YouTube">
            <a:extLst>
              <a:ext uri="{FF2B5EF4-FFF2-40B4-BE49-F238E27FC236}">
                <a16:creationId xmlns:a16="http://schemas.microsoft.com/office/drawing/2014/main" id="{23775865-14E2-9200-2AAE-A94E1715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1" y="180151"/>
            <a:ext cx="3078310" cy="23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4115" y="1211444"/>
            <a:ext cx="8768850" cy="513710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/>
          <p:nvPr/>
        </p:nvSpPr>
        <p:spPr>
          <a:xfrm>
            <a:off x="8229600" y="498102"/>
            <a:ext cx="2433365" cy="541787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تقويم مرحلي 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1456" y="1211443"/>
            <a:ext cx="8721509" cy="51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/>
          <p:nvPr/>
        </p:nvSpPr>
        <p:spPr>
          <a:xfrm>
            <a:off x="6499275" y="1343607"/>
            <a:ext cx="47752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>
                <a:solidFill>
                  <a:srgbClr val="FA98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اهداف الدرس الرابع : </a:t>
            </a:r>
            <a:endParaRPr sz="3600">
              <a:solidFill>
                <a:srgbClr val="FA98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4619502" y="2183378"/>
            <a:ext cx="53355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تحويل الحزمة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عناوين الشبكة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البروتوكولات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نموذج الاتصال المفتوح(OSI)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نموذج TCP/IP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الإنترنت والشبكة العنكبوتية العالمية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ar-SA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جدار الحماية</a:t>
            </a:r>
            <a:endParaRPr/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 t="-357" b="8601"/>
          <a:stretch/>
        </p:blipFill>
        <p:spPr>
          <a:xfrm>
            <a:off x="3789022" y="2183376"/>
            <a:ext cx="1522401" cy="139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/>
          <p:nvPr/>
        </p:nvSpPr>
        <p:spPr>
          <a:xfrm>
            <a:off x="4930430" y="2448874"/>
            <a:ext cx="2455800" cy="10797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C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ما لفائدة من معرفة عناوين الشبكة 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231" y="597353"/>
            <a:ext cx="10303280" cy="5474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/>
          <p:nvPr/>
        </p:nvSpPr>
        <p:spPr>
          <a:xfrm>
            <a:off x="4610542" y="3140489"/>
            <a:ext cx="4180200" cy="953700"/>
          </a:xfrm>
          <a:prstGeom prst="ellipse">
            <a:avLst/>
          </a:prstGeom>
          <a:noFill/>
          <a:ln w="666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1194413" y="5156648"/>
            <a:ext cx="1598100" cy="759900"/>
          </a:xfrm>
          <a:prstGeom prst="ellipse">
            <a:avLst/>
          </a:prstGeom>
          <a:noFill/>
          <a:ln w="666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4">
            <a:alphaModFix/>
          </a:blip>
          <a:srcRect t="-357" b="8601"/>
          <a:stretch/>
        </p:blipFill>
        <p:spPr>
          <a:xfrm>
            <a:off x="1937398" y="5763780"/>
            <a:ext cx="819045" cy="7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شاشة عريضة</PresentationFormat>
  <Paragraphs>82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دلال الرشيد</cp:lastModifiedBy>
  <cp:revision>1</cp:revision>
  <dcterms:created xsi:type="dcterms:W3CDTF">2021-09-10T16:54:58Z</dcterms:created>
  <dcterms:modified xsi:type="dcterms:W3CDTF">2022-09-13T14:02:59Z</dcterms:modified>
</cp:coreProperties>
</file>