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0" r:id="rId1"/>
  </p:sldMasterIdLst>
  <p:notesMasterIdLst>
    <p:notesMasterId r:id="rId29"/>
  </p:notesMasterIdLst>
  <p:sldIdLst>
    <p:sldId id="256" r:id="rId2"/>
    <p:sldId id="310" r:id="rId3"/>
    <p:sldId id="312" r:id="rId4"/>
    <p:sldId id="311" r:id="rId5"/>
    <p:sldId id="313" r:id="rId6"/>
    <p:sldId id="290" r:id="rId7"/>
    <p:sldId id="314" r:id="rId8"/>
    <p:sldId id="341" r:id="rId9"/>
    <p:sldId id="317" r:id="rId10"/>
    <p:sldId id="318" r:id="rId11"/>
    <p:sldId id="345" r:id="rId12"/>
    <p:sldId id="344" r:id="rId13"/>
    <p:sldId id="319" r:id="rId14"/>
    <p:sldId id="320" r:id="rId15"/>
    <p:sldId id="321" r:id="rId16"/>
    <p:sldId id="342" r:id="rId17"/>
    <p:sldId id="322" r:id="rId18"/>
    <p:sldId id="323" r:id="rId19"/>
    <p:sldId id="324" r:id="rId20"/>
    <p:sldId id="325" r:id="rId21"/>
    <p:sldId id="316" r:id="rId22"/>
    <p:sldId id="326" r:id="rId23"/>
    <p:sldId id="343" r:id="rId24"/>
    <p:sldId id="346" r:id="rId25"/>
    <p:sldId id="347" r:id="rId26"/>
    <p:sldId id="348" r:id="rId27"/>
    <p:sldId id="327" r:id="rId28"/>
  </p:sldIdLst>
  <p:sldSz cx="9144000" cy="5143500" type="screen16x9"/>
  <p:notesSz cx="6858000" cy="9144000"/>
  <p:embeddedFontLst>
    <p:embeddedFont>
      <p:font typeface="(A) Arslan Wessam B" panose="020B0604020202020204" charset="-78"/>
      <p:regular r:id="rId30"/>
    </p:embeddedFont>
    <p:embeddedFont>
      <p:font typeface="Audiowide" panose="020B0604020202020204" charset="0"/>
      <p:regular r:id="rId31"/>
    </p:embeddedFont>
    <p:embeddedFont>
      <p:font typeface="Calibri" panose="020F0502020204030204" pitchFamily="34" charset="0"/>
      <p:regular r:id="rId32"/>
      <p:bold r:id="rId33"/>
    </p:embeddedFont>
    <p:embeddedFont>
      <p:font typeface="Fira Sans Extra Condensed SemiBold" panose="020B0604020202020204" charset="0"/>
      <p:regular r:id="rId34"/>
      <p:bold r:id="rId35"/>
      <p:italic r:id="rId36"/>
      <p:boldItalic r:id="rId37"/>
    </p:embeddedFont>
    <p:embeddedFont>
      <p:font typeface="Roboto" panose="020B0604020202020204" pitchFamily="2" charset="0"/>
      <p:regular r:id="rId38"/>
      <p:bold r:id="rId39"/>
      <p:italic r:id="rId40"/>
      <p:boldItalic r:id="rId41"/>
    </p:embeddedFont>
    <p:embeddedFont>
      <p:font typeface="Sakkal Majalla" panose="02000000000000000000" pitchFamily="2" charset="-78"/>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مقطع افتراضي" id="{CFE7ABC2-F96C-491D-AFC9-EBDD214F4A1E}">
          <p14:sldIdLst>
            <p14:sldId id="256"/>
            <p14:sldId id="310"/>
            <p14:sldId id="312"/>
            <p14:sldId id="311"/>
            <p14:sldId id="313"/>
            <p14:sldId id="290"/>
            <p14:sldId id="314"/>
            <p14:sldId id="341"/>
            <p14:sldId id="317"/>
            <p14:sldId id="318"/>
            <p14:sldId id="345"/>
            <p14:sldId id="344"/>
            <p14:sldId id="319"/>
            <p14:sldId id="320"/>
            <p14:sldId id="321"/>
            <p14:sldId id="342"/>
            <p14:sldId id="322"/>
            <p14:sldId id="323"/>
            <p14:sldId id="324"/>
            <p14:sldId id="325"/>
            <p14:sldId id="316"/>
            <p14:sldId id="326"/>
            <p14:sldId id="343"/>
            <p14:sldId id="346"/>
            <p14:sldId id="347"/>
            <p14:sldId id="348"/>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A5D954-C500-4E18-B9A0-1BE8DB0B3C94}">
  <a:tblStyle styleId="{60A5D954-C500-4E18-B9A0-1BE8DB0B3C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88" autoAdjust="0"/>
    <p:restoredTop sz="94660"/>
  </p:normalViewPr>
  <p:slideViewPr>
    <p:cSldViewPr snapToGrid="0">
      <p:cViewPr varScale="1">
        <p:scale>
          <a:sx n="120" d="100"/>
          <a:sy n="120" d="100"/>
        </p:scale>
        <p:origin x="1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5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2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67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25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99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46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480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80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27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9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074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35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24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86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613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9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384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76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9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88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68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20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78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dirty="0"/>
              <a:t>علوم الحاسب مبنية على الرياضيات لأن جميع مجالاتنا صور جرافكس تحليل خوارزميات تشفير فك التشفير لغة آلة مرتبطة بالرياضيات </a:t>
            </a:r>
            <a:endParaRPr dirty="0"/>
          </a:p>
        </p:txBody>
      </p:sp>
    </p:spTree>
    <p:extLst>
      <p:ext uri="{BB962C8B-B14F-4D97-AF65-F5344CB8AC3E}">
        <p14:creationId xmlns:p14="http://schemas.microsoft.com/office/powerpoint/2010/main" val="372827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384c0e568c9b205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384c0e568c9b205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77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9600" y="1150825"/>
            <a:ext cx="4252200" cy="23955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09600" y="3546275"/>
            <a:ext cx="4252200" cy="44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16600" y="798338"/>
            <a:ext cx="4967100" cy="2937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5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416600" y="3925163"/>
            <a:ext cx="4733400" cy="4200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700" b="0">
                <a:solidFill>
                  <a:srgbClr val="152A0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0" y="4771200"/>
            <a:ext cx="9144000" cy="3723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1400"/>
              <a:buNone/>
              <a:defRPr sz="1100">
                <a:solidFill>
                  <a:srgbClr val="FBFBFB"/>
                </a:solidFill>
                <a:latin typeface="Audiowide"/>
                <a:ea typeface="Audiowide"/>
                <a:cs typeface="Audiowide"/>
                <a:sym typeface="Audiowid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7290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4775" y="292625"/>
            <a:ext cx="81144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8" name="Google Shape;18;p4"/>
          <p:cNvSpPr txBox="1">
            <a:spLocks noGrp="1"/>
          </p:cNvSpPr>
          <p:nvPr>
            <p:ph type="body" idx="1"/>
          </p:nvPr>
        </p:nvSpPr>
        <p:spPr>
          <a:xfrm>
            <a:off x="514775" y="1152475"/>
            <a:ext cx="8114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4775" y="292625"/>
            <a:ext cx="8114400" cy="5727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4775" y="292625"/>
            <a:ext cx="8114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514775" y="1152475"/>
            <a:ext cx="81144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1.jpe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edu.moe.gov.sa/Najran/Pages/default.aspx" TargetMode="Externa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image" Target="../media/image5.png"/><Relationship Id="rId12" Type="http://schemas.openxmlformats.org/officeDocument/2006/relationships/hyperlink" Target="https://www.saudiah.news/2021/02/01/%D8%B7%D8%B1%D9%8A%D9%82%D8%A9-%D9%85%D8%AA%D8%A7%D8%A8%D8%B9%D8%A9-%D8%A7%D9%84%D8%B7%D9%84%D8%A7%D8%A8-%D9%85%D9%86-%D8%AE%D9%84%D8%A7%D9%84-%D9%85%D9%86%D8%B5%D8%A9-%D9%85%D8%AF%D8%B1%D8%B3%D8%AA/"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hyperlink" Target="http://www.aleqt.com/node/1050577" TargetMode="External"/><Relationship Id="rId4" Type="http://schemas.openxmlformats.org/officeDocument/2006/relationships/notesSlide" Target="../notesSlides/notesSlide2.xml"/><Relationship Id="rId9" Type="http://schemas.openxmlformats.org/officeDocument/2006/relationships/image" Target="../media/image6.jpg"/><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saudiah.news/2021/02/01/%D8%B7%D8%B1%D9%8A%D9%82%D8%A9-%D9%85%D8%AA%D8%A7%D8%A8%D8%B9%D8%A9-%D8%A7%D9%84%D8%B7%D9%84%D8%A7%D8%A8-%D9%85%D9%86-%D8%AE%D9%84%D8%A7%D9%84-%D9%85%D9%86%D8%B5%D8%A9-%D9%85%D8%AF%D8%B1%D8%B3%D8%AA/" TargetMode="External"/><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7.jp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svg"/><Relationship Id="rId1" Type="http://schemas.openxmlformats.org/officeDocument/2006/relationships/slideLayout" Target="../slideLayouts/slideLayout11.xml"/><Relationship Id="rId6" Type="http://schemas.openxmlformats.org/officeDocument/2006/relationships/hyperlink" Target="http://www.aleqt.com/node/1050577" TargetMode="External"/><Relationship Id="rId11" Type="http://schemas.openxmlformats.org/officeDocument/2006/relationships/image" Target="../media/image10.png"/><Relationship Id="rId5" Type="http://schemas.openxmlformats.org/officeDocument/2006/relationships/image" Target="../media/image6.jp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hyperlink" Target="https://edu.moe.gov.sa/Najran/Pages/default.aspx" TargetMode="External"/><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630;p26">
            <a:extLst>
              <a:ext uri="{FF2B5EF4-FFF2-40B4-BE49-F238E27FC236}">
                <a16:creationId xmlns:a16="http://schemas.microsoft.com/office/drawing/2014/main" id="{5B9ABD72-E055-9050-E5B3-67A16107EB57}"/>
              </a:ext>
            </a:extLst>
          </p:cNvPr>
          <p:cNvSpPr/>
          <p:nvPr/>
        </p:nvSpPr>
        <p:spPr>
          <a:xfrm>
            <a:off x="2971382" y="2115879"/>
            <a:ext cx="4471119" cy="1329070"/>
          </a:xfrm>
          <a:prstGeom prst="roundRect">
            <a:avLst>
              <a:gd name="adj" fmla="val 16667"/>
            </a:avLst>
          </a:prstGeom>
          <a:gradFill>
            <a:gsLst>
              <a:gs pos="0">
                <a:schemeClr val="accent2"/>
              </a:gs>
              <a:gs pos="100000">
                <a:schemeClr val="accent3"/>
              </a:gs>
            </a:gsLst>
            <a:lin ang="0" scaled="0"/>
          </a:gradFill>
          <a:ln>
            <a:noFill/>
          </a:ln>
          <a:effectLst>
            <a:glow rad="228600">
              <a:schemeClr val="accent2">
                <a:satMod val="175000"/>
                <a:alpha val="40000"/>
              </a:schemeClr>
            </a:glow>
          </a:effectLst>
        </p:spPr>
        <p:txBody>
          <a:bodyPr spcFirstLastPara="1" wrap="square" lIns="0" tIns="0" rIns="0" bIns="0" anchor="ctr" anchorCtr="0">
            <a:noAutofit/>
          </a:bodyPr>
          <a:lstStyle/>
          <a:p>
            <a:pPr marL="0" lvl="0" indent="0" algn="ctr" rtl="0">
              <a:spcBef>
                <a:spcPts val="0"/>
              </a:spcBef>
              <a:spcAft>
                <a:spcPts val="0"/>
              </a:spcAft>
              <a:buNone/>
            </a:pPr>
            <a:r>
              <a:rPr lang="ar-SA" sz="4000" dirty="0">
                <a:solidFill>
                  <a:schemeClr val="lt1"/>
                </a:solidFill>
                <a:latin typeface="(A) Arslan Wessam B" panose="03020402040406030203" pitchFamily="66" charset="-78"/>
                <a:ea typeface="Fira Sans Extra Condensed SemiBold"/>
                <a:cs typeface="Akhbar MT" pitchFamily="2" charset="-78"/>
                <a:sym typeface="Fira Sans Extra Condensed SemiBold"/>
              </a:rPr>
              <a:t>أساسيات علم البيانات</a:t>
            </a:r>
            <a:endParaRPr sz="4000" dirty="0">
              <a:solidFill>
                <a:schemeClr val="lt1"/>
              </a:solidFill>
              <a:latin typeface="(A) Arslan Wessam B" panose="03020402040406030203" pitchFamily="66" charset="-78"/>
              <a:ea typeface="Fira Sans Extra Condensed SemiBold"/>
              <a:cs typeface="Akhbar MT" pitchFamily="2" charset="-78"/>
              <a:sym typeface="Fira Sans Extra Condensed SemiBold"/>
            </a:endParaRPr>
          </a:p>
        </p:txBody>
      </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482" y="867159"/>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20C0217C-0DB4-EC33-22ED-58EFD78F11DB}"/>
              </a:ext>
            </a:extLst>
          </p:cNvPr>
          <p:cNvSpPr txBox="1"/>
          <p:nvPr/>
        </p:nvSpPr>
        <p:spPr>
          <a:xfrm>
            <a:off x="3093005" y="441980"/>
            <a:ext cx="3298696"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الجبر الخطي </a:t>
            </a:r>
            <a:r>
              <a:rPr lang="en-US" sz="2800" b="1" dirty="0">
                <a:solidFill>
                  <a:srgbClr val="FF0000"/>
                </a:solidFill>
                <a:latin typeface="Sakkal Majalla" panose="02000000000000000000" pitchFamily="2" charset="-78"/>
                <a:cs typeface="Sakkal Majalla" panose="02000000000000000000" pitchFamily="2" charset="-78"/>
              </a:rPr>
              <a:t>Linear Algebra</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C1FA9190-63CA-6445-C84E-531E83A7B9EE}"/>
              </a:ext>
            </a:extLst>
          </p:cNvPr>
          <p:cNvSpPr txBox="1"/>
          <p:nvPr/>
        </p:nvSpPr>
        <p:spPr>
          <a:xfrm>
            <a:off x="1887395" y="1271478"/>
            <a:ext cx="5462556" cy="1080296"/>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يهتم الجبر الخطي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بالمصفوفات والمتجهات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ممـا يعـد أمـرا مهما للغاية لأنه في نماذج علم البيانات والخوارزميات يتم تحويل جميع الأرقام والمعلومات إلى مصفوفات . </a:t>
            </a:r>
          </a:p>
        </p:txBody>
      </p:sp>
      <p:sp>
        <p:nvSpPr>
          <p:cNvPr id="9" name="مربع نص 8">
            <a:extLst>
              <a:ext uri="{FF2B5EF4-FFF2-40B4-BE49-F238E27FC236}">
                <a16:creationId xmlns:a16="http://schemas.microsoft.com/office/drawing/2014/main" id="{89F4FEE9-1405-0571-B571-2D45D955F04A}"/>
              </a:ext>
            </a:extLst>
          </p:cNvPr>
          <p:cNvSpPr txBox="1"/>
          <p:nvPr/>
        </p:nvSpPr>
        <p:spPr>
          <a:xfrm>
            <a:off x="3552269" y="2460569"/>
            <a:ext cx="2841643" cy="461665"/>
          </a:xfrm>
          <a:prstGeom prst="rect">
            <a:avLst/>
          </a:prstGeom>
          <a:noFill/>
        </p:spPr>
        <p:txBody>
          <a:bodyPr wrap="square">
            <a:spAutoFit/>
          </a:bodyPr>
          <a:lstStyle/>
          <a:p>
            <a:pPr algn="ctr" rtl="1"/>
            <a:r>
              <a:rPr lang="ar-SA" sz="2400" b="1" dirty="0">
                <a:solidFill>
                  <a:srgbClr val="FF0000"/>
                </a:solidFill>
                <a:latin typeface="Sakkal Majalla" panose="02000000000000000000" pitchFamily="2" charset="-78"/>
                <a:cs typeface="Sakkal Majalla" panose="02000000000000000000" pitchFamily="2" charset="-78"/>
              </a:rPr>
              <a:t>ماهي المصفوفة ؟</a:t>
            </a:r>
          </a:p>
        </p:txBody>
      </p:sp>
      <p:sp>
        <p:nvSpPr>
          <p:cNvPr id="10" name="مربع نص 9">
            <a:extLst>
              <a:ext uri="{FF2B5EF4-FFF2-40B4-BE49-F238E27FC236}">
                <a16:creationId xmlns:a16="http://schemas.microsoft.com/office/drawing/2014/main" id="{FDD2F880-49CC-7D68-3907-7DD73A25111E}"/>
              </a:ext>
            </a:extLst>
          </p:cNvPr>
          <p:cNvSpPr txBox="1"/>
          <p:nvPr/>
        </p:nvSpPr>
        <p:spPr>
          <a:xfrm>
            <a:off x="1607119" y="3608329"/>
            <a:ext cx="7169159" cy="461665"/>
          </a:xfrm>
          <a:prstGeom prst="rect">
            <a:avLst/>
          </a:prstGeom>
          <a:noFill/>
        </p:spPr>
        <p:txBody>
          <a:bodyPr wrap="square">
            <a:spAutoFit/>
          </a:bodyPr>
          <a:lstStyle/>
          <a:p>
            <a:pPr algn="r" rtl="1"/>
            <a:r>
              <a:rPr lang="ar-SA" sz="2400" b="1" dirty="0">
                <a:solidFill>
                  <a:srgbClr val="FF0000"/>
                </a:solidFill>
                <a:latin typeface="Sakkal Majalla" panose="02000000000000000000" pitchFamily="2" charset="-78"/>
                <a:cs typeface="Sakkal Majalla" panose="02000000000000000000" pitchFamily="2" charset="-78"/>
              </a:rPr>
              <a:t>المصفوفة تعتمد على ................. والمتجهات تعتمد على ............................</a:t>
            </a:r>
          </a:p>
        </p:txBody>
      </p:sp>
      <p:sp>
        <p:nvSpPr>
          <p:cNvPr id="11" name="مربع نص 10">
            <a:extLst>
              <a:ext uri="{FF2B5EF4-FFF2-40B4-BE49-F238E27FC236}">
                <a16:creationId xmlns:a16="http://schemas.microsoft.com/office/drawing/2014/main" id="{095A211D-4E8B-BDCB-E0AD-726887EAE278}"/>
              </a:ext>
            </a:extLst>
          </p:cNvPr>
          <p:cNvSpPr txBox="1"/>
          <p:nvPr/>
        </p:nvSpPr>
        <p:spPr>
          <a:xfrm>
            <a:off x="5766964" y="3581165"/>
            <a:ext cx="1249473" cy="400110"/>
          </a:xfrm>
          <a:prstGeom prst="rect">
            <a:avLst/>
          </a:prstGeom>
          <a:noFill/>
        </p:spPr>
        <p:txBody>
          <a:bodyPr wrap="square">
            <a:spAutoFit/>
          </a:bodyPr>
          <a:lstStyle/>
          <a:p>
            <a:pPr algn="ctr" rtl="1"/>
            <a:r>
              <a:rPr lang="ar-SA" sz="2000" b="1" dirty="0">
                <a:solidFill>
                  <a:schemeClr val="accent2">
                    <a:lumMod val="75000"/>
                  </a:schemeClr>
                </a:solidFill>
                <a:latin typeface="Sakkal Majalla" panose="02000000000000000000" pitchFamily="2" charset="-78"/>
                <a:cs typeface="Sakkal Majalla" panose="02000000000000000000" pitchFamily="2" charset="-78"/>
              </a:rPr>
              <a:t>الأرقام</a:t>
            </a:r>
          </a:p>
        </p:txBody>
      </p:sp>
      <p:sp>
        <p:nvSpPr>
          <p:cNvPr id="13" name="مربع نص 12">
            <a:extLst>
              <a:ext uri="{FF2B5EF4-FFF2-40B4-BE49-F238E27FC236}">
                <a16:creationId xmlns:a16="http://schemas.microsoft.com/office/drawing/2014/main" id="{8B65C5EE-1C41-2540-B74B-E9B13EA0DC38}"/>
              </a:ext>
            </a:extLst>
          </p:cNvPr>
          <p:cNvSpPr txBox="1"/>
          <p:nvPr/>
        </p:nvSpPr>
        <p:spPr>
          <a:xfrm>
            <a:off x="2521029" y="3565725"/>
            <a:ext cx="1249473" cy="400110"/>
          </a:xfrm>
          <a:prstGeom prst="rect">
            <a:avLst/>
          </a:prstGeom>
          <a:noFill/>
        </p:spPr>
        <p:txBody>
          <a:bodyPr wrap="square">
            <a:spAutoFit/>
          </a:bodyPr>
          <a:lstStyle/>
          <a:p>
            <a:pPr algn="ctr" rtl="1"/>
            <a:r>
              <a:rPr lang="ar-SA" sz="2000" b="1" dirty="0">
                <a:solidFill>
                  <a:schemeClr val="accent2">
                    <a:lumMod val="75000"/>
                  </a:schemeClr>
                </a:solidFill>
                <a:latin typeface="Sakkal Majalla" panose="02000000000000000000" pitchFamily="2" charset="-78"/>
                <a:cs typeface="Sakkal Majalla" panose="02000000000000000000" pitchFamily="2" charset="-78"/>
              </a:rPr>
              <a:t>الرسومات</a:t>
            </a:r>
          </a:p>
        </p:txBody>
      </p:sp>
      <p:sp>
        <p:nvSpPr>
          <p:cNvPr id="14" name="مربع نص 13">
            <a:extLst>
              <a:ext uri="{FF2B5EF4-FFF2-40B4-BE49-F238E27FC236}">
                <a16:creationId xmlns:a16="http://schemas.microsoft.com/office/drawing/2014/main" id="{40E7ECDA-6A25-7B3D-0EA0-7F437A3DF1FD}"/>
              </a:ext>
            </a:extLst>
          </p:cNvPr>
          <p:cNvSpPr txBox="1"/>
          <p:nvPr/>
        </p:nvSpPr>
        <p:spPr>
          <a:xfrm>
            <a:off x="2523639" y="3040176"/>
            <a:ext cx="4190067" cy="400110"/>
          </a:xfrm>
          <a:prstGeom prst="rect">
            <a:avLst/>
          </a:prstGeom>
          <a:noFill/>
        </p:spPr>
        <p:txBody>
          <a:bodyPr wrap="square">
            <a:spAutoFit/>
          </a:bodyPr>
          <a:lstStyle/>
          <a:p>
            <a:pPr algn="r"/>
            <a:r>
              <a:rPr lang="ar-SA" sz="2000" dirty="0">
                <a:latin typeface="Sakkal Majalla" panose="02000000000000000000" pitchFamily="2" charset="-78"/>
                <a:cs typeface="Sakkal Majalla" panose="02000000000000000000" pitchFamily="2" charset="-78"/>
              </a:rPr>
              <a:t>هي مجموعة من الأرقام تكون صفوف وأعمدة .</a:t>
            </a:r>
            <a:endParaRPr lang="ar-SA" sz="2000" dirty="0"/>
          </a:p>
        </p:txBody>
      </p:sp>
    </p:spTree>
    <p:extLst>
      <p:ext uri="{BB962C8B-B14F-4D97-AF65-F5344CB8AC3E}">
        <p14:creationId xmlns:p14="http://schemas.microsoft.com/office/powerpoint/2010/main" val="13947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65" y="815628"/>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1C4D200F-EEEB-A2A2-04CA-03E3CFE8A809}"/>
              </a:ext>
            </a:extLst>
          </p:cNvPr>
          <p:cNvSpPr txBox="1"/>
          <p:nvPr/>
        </p:nvSpPr>
        <p:spPr>
          <a:xfrm>
            <a:off x="2226725" y="2030291"/>
            <a:ext cx="6164387" cy="1409617"/>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ويتم استخدام تقنيـة أخـرى ضرورية في معالجة البيانات الضخمة وترتكز على الجبر الخطي ، وهي تقنية تقليص الأبعاد . وكذلك تُعد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رؤية الحاسب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Computer Vision</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والبرمجة اللغوية العصبية (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NLP</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من مجالات علم البيانات التي تعتمد بشكل كبير على الجبر الخطي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مربع نص 15">
            <a:extLst>
              <a:ext uri="{FF2B5EF4-FFF2-40B4-BE49-F238E27FC236}">
                <a16:creationId xmlns:a16="http://schemas.microsoft.com/office/drawing/2014/main" id="{C167E8A3-C020-B13F-7C47-31A0882B530D}"/>
              </a:ext>
            </a:extLst>
          </p:cNvPr>
          <p:cNvSpPr txBox="1"/>
          <p:nvPr/>
        </p:nvSpPr>
        <p:spPr>
          <a:xfrm>
            <a:off x="3009092" y="651177"/>
            <a:ext cx="3298696"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الجبر الخطي </a:t>
            </a:r>
            <a:r>
              <a:rPr lang="en-US" sz="2800" b="1" dirty="0">
                <a:solidFill>
                  <a:srgbClr val="FF0000"/>
                </a:solidFill>
                <a:latin typeface="Sakkal Majalla" panose="02000000000000000000" pitchFamily="2" charset="-78"/>
                <a:cs typeface="Sakkal Majalla" panose="02000000000000000000" pitchFamily="2" charset="-78"/>
              </a:rPr>
              <a:t>Linear Algebra</a:t>
            </a:r>
            <a:endParaRPr lang="ar-SA" sz="2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0247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65" y="815628"/>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09F6D82F-7945-635A-157A-C20FF0A51B62}"/>
              </a:ext>
            </a:extLst>
          </p:cNvPr>
          <p:cNvSpPr txBox="1"/>
          <p:nvPr/>
        </p:nvSpPr>
        <p:spPr>
          <a:xfrm>
            <a:off x="4608359" y="1960234"/>
            <a:ext cx="4173285" cy="1938992"/>
          </a:xfrm>
          <a:prstGeom prst="rect">
            <a:avLst/>
          </a:prstGeom>
          <a:noFill/>
        </p:spPr>
        <p:txBody>
          <a:bodyPr wrap="square">
            <a:spAutoFit/>
          </a:bodyPr>
          <a:lstStyle/>
          <a:p>
            <a:pPr algn="r" rtl="1"/>
            <a:r>
              <a:rPr lang="ar-SA" sz="2000" i="0" dirty="0">
                <a:solidFill>
                  <a:srgbClr val="202124"/>
                </a:solidFill>
                <a:effectLst/>
                <a:latin typeface="Calibri" panose="020F0502020204030204" pitchFamily="34" charset="0"/>
                <a:cs typeface="Calibri" panose="020F0502020204030204" pitchFamily="34" charset="0"/>
              </a:rPr>
              <a:t>هي أحد مجالات الذكاء الاصطناعي التي تدرب أجهزة الكمبيوتر على تفسير وفهم العالم المرئي باستخدام الصور الرقمية من الكاميرات ومقاطع الفيديو ونماذج التعلم العميق، يمكن للآلات تحديد الأشياء وتصنيفها بدقة أكبر من البشر ثم التفاعل مع ما تراه .</a:t>
            </a:r>
            <a:endParaRPr lang="ar-SA" sz="2000" dirty="0">
              <a:latin typeface="Calibri" panose="020F0502020204030204" pitchFamily="34" charset="0"/>
              <a:cs typeface="Calibri" panose="020F0502020204030204" pitchFamily="34" charset="0"/>
            </a:endParaRPr>
          </a:p>
        </p:txBody>
      </p:sp>
      <p:pic>
        <p:nvPicPr>
          <p:cNvPr id="3074" name="Picture 2" descr="نتيجة بحث الصور عن الرؤية الحاسوبية هي أحد مجالات الذكاء الاصطناعي">
            <a:extLst>
              <a:ext uri="{FF2B5EF4-FFF2-40B4-BE49-F238E27FC236}">
                <a16:creationId xmlns:a16="http://schemas.microsoft.com/office/drawing/2014/main" id="{DB2C62F0-C3DE-581E-DEB3-64A23556F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652" y="1747737"/>
            <a:ext cx="2073001" cy="2181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E22BA123-D71E-A2DD-5E10-B47142019C0F}"/>
              </a:ext>
            </a:extLst>
          </p:cNvPr>
          <p:cNvSpPr txBox="1"/>
          <p:nvPr/>
        </p:nvSpPr>
        <p:spPr>
          <a:xfrm>
            <a:off x="4702462" y="814705"/>
            <a:ext cx="2439904" cy="830997"/>
          </a:xfrm>
          <a:prstGeom prst="rect">
            <a:avLst/>
          </a:prstGeom>
          <a:noFill/>
        </p:spPr>
        <p:txBody>
          <a:bodyPr wrap="square">
            <a:spAutoFit/>
          </a:bodyPr>
          <a:lstStyle/>
          <a:p>
            <a:pPr algn="ctr" rtl="1"/>
            <a:r>
              <a:rPr lang="ar-SA" sz="2400" b="1" dirty="0">
                <a:solidFill>
                  <a:srgbClr val="FF0000"/>
                </a:solidFill>
                <a:latin typeface="Sakkal Majalla" panose="02000000000000000000" pitchFamily="2" charset="-78"/>
                <a:cs typeface="Sakkal Majalla" panose="02000000000000000000" pitchFamily="2" charset="-78"/>
              </a:rPr>
              <a:t>إثراء </a:t>
            </a:r>
          </a:p>
          <a:p>
            <a:pPr algn="ctr" rtl="1"/>
            <a:r>
              <a:rPr lang="ar-SA" sz="2400" b="1" dirty="0">
                <a:solidFill>
                  <a:srgbClr val="FF0000"/>
                </a:solidFill>
                <a:latin typeface="Sakkal Majalla" panose="02000000000000000000" pitchFamily="2" charset="-78"/>
                <a:cs typeface="Sakkal Majalla" panose="02000000000000000000" pitchFamily="2" charset="-78"/>
              </a:rPr>
              <a:t>الرؤية الحاسوبية</a:t>
            </a:r>
          </a:p>
        </p:txBody>
      </p:sp>
      <p:sp>
        <p:nvSpPr>
          <p:cNvPr id="6" name="مربع نص 5">
            <a:extLst>
              <a:ext uri="{FF2B5EF4-FFF2-40B4-BE49-F238E27FC236}">
                <a16:creationId xmlns:a16="http://schemas.microsoft.com/office/drawing/2014/main" id="{39E95FDB-DCFE-3C9B-32B2-4AD918174B16}"/>
              </a:ext>
            </a:extLst>
          </p:cNvPr>
          <p:cNvSpPr txBox="1"/>
          <p:nvPr/>
        </p:nvSpPr>
        <p:spPr>
          <a:xfrm>
            <a:off x="2927534" y="182512"/>
            <a:ext cx="3298696"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الجبر الخطي </a:t>
            </a:r>
            <a:r>
              <a:rPr lang="en-US" sz="2800" b="1" dirty="0">
                <a:solidFill>
                  <a:srgbClr val="FF0000"/>
                </a:solidFill>
                <a:latin typeface="Sakkal Majalla" panose="02000000000000000000" pitchFamily="2" charset="-78"/>
                <a:cs typeface="Sakkal Majalla" panose="02000000000000000000" pitchFamily="2" charset="-78"/>
              </a:rPr>
              <a:t>Linear Algebra</a:t>
            </a:r>
            <a:endParaRPr lang="ar-SA" sz="2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39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176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B55539B4-5057-3E26-D19A-8EE0380CE2FA}"/>
              </a:ext>
            </a:extLst>
          </p:cNvPr>
          <p:cNvSpPr txBox="1"/>
          <p:nvPr/>
        </p:nvSpPr>
        <p:spPr>
          <a:xfrm>
            <a:off x="2509252" y="358482"/>
            <a:ext cx="4459985"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الرياضيات</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a:solidFill>
                  <a:srgbClr val="FF0000"/>
                </a:solidFill>
                <a:latin typeface="Sakkal Majalla" panose="02000000000000000000" pitchFamily="2" charset="-78"/>
                <a:cs typeface="Sakkal Majalla" panose="02000000000000000000" pitchFamily="2" charset="-78"/>
              </a:rPr>
              <a:t>المتقطعة</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Discrete Mathematics</a:t>
            </a:r>
            <a:endParaRPr lang="ar-SA" dirty="0">
              <a:solidFill>
                <a:srgbClr val="FF0000"/>
              </a:solidFill>
            </a:endParaRPr>
          </a:p>
        </p:txBody>
      </p:sp>
      <p:sp>
        <p:nvSpPr>
          <p:cNvPr id="5" name="مربع نص 4">
            <a:extLst>
              <a:ext uri="{FF2B5EF4-FFF2-40B4-BE49-F238E27FC236}">
                <a16:creationId xmlns:a16="http://schemas.microsoft.com/office/drawing/2014/main" id="{E54AAA0F-AEE6-F3A9-9F4E-BD37D4E33FFA}"/>
              </a:ext>
            </a:extLst>
          </p:cNvPr>
          <p:cNvSpPr txBox="1"/>
          <p:nvPr/>
        </p:nvSpPr>
        <p:spPr>
          <a:xfrm>
            <a:off x="2109332" y="2040127"/>
            <a:ext cx="6796618" cy="2362185"/>
          </a:xfrm>
          <a:prstGeom prst="rect">
            <a:avLst/>
          </a:prstGeom>
          <a:noFill/>
        </p:spPr>
        <p:txBody>
          <a:bodyPr wrap="square">
            <a:spAutoFit/>
          </a:bodyPr>
          <a:lstStyle/>
          <a:p>
            <a:pPr algn="just" rtl="1">
              <a:lnSpc>
                <a:spcPct val="150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تتخصص الرياضيات المتقطعة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في طرق المنطق والاستنتاج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0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وهي جوانب أساسية في تصميم الخوارزميات وتعد أساس علم البيانات .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ومـن المجالات المهمة جدا الخاصة بالرياضيات المتقطعـة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هـي نظرية المخططات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تستخدم المخططات في نمذجة شبكات معقدة للغاية مثل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شبكات تنظيم الجينات ، وتعتبر دراسة هذه المخططات</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في علم البيانات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مهمة جدا للتقدم في بعض المجالات مثل الطب الدقيق وبيولوجيا الأنظمة وغيرها الكثير .</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4098" name="Picture 2" descr="علاقة الرياضيات بعلوم الحاسوب - موضوع">
            <a:extLst>
              <a:ext uri="{FF2B5EF4-FFF2-40B4-BE49-F238E27FC236}">
                <a16:creationId xmlns:a16="http://schemas.microsoft.com/office/drawing/2014/main" id="{3A502B96-B5FB-A8B9-38DE-E2A0067DB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6" y="1056445"/>
            <a:ext cx="1548478" cy="1476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1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150555" y="1693736"/>
            <a:ext cx="2943517" cy="2654895"/>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E61502AA-FB43-7091-2701-DCA3409D3E8A}"/>
              </a:ext>
            </a:extLst>
          </p:cNvPr>
          <p:cNvSpPr txBox="1"/>
          <p:nvPr/>
        </p:nvSpPr>
        <p:spPr>
          <a:xfrm>
            <a:off x="2071229" y="653643"/>
            <a:ext cx="4917186"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الاحتمالات والإحصاء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Probability and Statistics</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ar-SA" dirty="0">
              <a:solidFill>
                <a:srgbClr val="FF0000"/>
              </a:solidFill>
            </a:endParaRPr>
          </a:p>
        </p:txBody>
      </p:sp>
      <p:sp>
        <p:nvSpPr>
          <p:cNvPr id="5" name="مربع نص 4">
            <a:extLst>
              <a:ext uri="{FF2B5EF4-FFF2-40B4-BE49-F238E27FC236}">
                <a16:creationId xmlns:a16="http://schemas.microsoft.com/office/drawing/2014/main" id="{603AAC7D-BA6C-D476-054A-2CAE38BDF103}"/>
              </a:ext>
            </a:extLst>
          </p:cNvPr>
          <p:cNvSpPr txBox="1"/>
          <p:nvPr/>
        </p:nvSpPr>
        <p:spPr>
          <a:xfrm>
            <a:off x="3481868" y="2127672"/>
            <a:ext cx="5398147" cy="2362185"/>
          </a:xfrm>
          <a:prstGeom prst="rect">
            <a:avLst/>
          </a:prstGeom>
          <a:noFill/>
        </p:spPr>
        <p:txBody>
          <a:bodyPr wrap="square">
            <a:spAutoFit/>
          </a:bodyPr>
          <a:lstStyle/>
          <a:p>
            <a:pPr algn="just" rtl="1">
              <a:lnSpc>
                <a:spcPct val="150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عند إنشـاء البيانات بعـد تحليلها ، يحتـاج عالم البيانات إلى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معرفة عمليـة بالإحصاء والاحتمالات لكي يتمكـن مـن فـهـم وتفسير تلك البيانات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يستخدم علماء البيانات مقاييس مثل التباين والارتباط والانحراف المعياري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على نطاق واسع للحصول على نظرة ثاقبة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على العلاقات الأساسية لخصائص مجموعة البيانات .</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6146" name="Picture 2" descr="علاقة علم الإحصاء بالعلوم الأخرى - مجلة الباحثون المصريون العلمية">
            <a:extLst>
              <a:ext uri="{FF2B5EF4-FFF2-40B4-BE49-F238E27FC236}">
                <a16:creationId xmlns:a16="http://schemas.microsoft.com/office/drawing/2014/main" id="{5BC737DA-33BC-0B67-16CE-D02F72C0F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67862">
            <a:off x="120926" y="2101595"/>
            <a:ext cx="2069381" cy="1033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4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5" y="2115879"/>
            <a:ext cx="2519067"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E3393E04-2454-16F9-5297-8CBA30B8C32E}"/>
              </a:ext>
            </a:extLst>
          </p:cNvPr>
          <p:cNvSpPr txBox="1"/>
          <p:nvPr/>
        </p:nvSpPr>
        <p:spPr>
          <a:xfrm>
            <a:off x="3025771" y="509982"/>
            <a:ext cx="3124961"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التفاضل والتكامل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Calculus</a:t>
            </a:r>
            <a:endParaRPr lang="ar-SA" dirty="0">
              <a:solidFill>
                <a:srgbClr val="FF0000"/>
              </a:solidFill>
            </a:endParaRPr>
          </a:p>
        </p:txBody>
      </p:sp>
      <p:sp>
        <p:nvSpPr>
          <p:cNvPr id="5" name="مربع نص 4">
            <a:extLst>
              <a:ext uri="{FF2B5EF4-FFF2-40B4-BE49-F238E27FC236}">
                <a16:creationId xmlns:a16="http://schemas.microsoft.com/office/drawing/2014/main" id="{35DDEE69-3898-5DF9-19DB-05FF4C727EF4}"/>
              </a:ext>
            </a:extLst>
          </p:cNvPr>
          <p:cNvSpPr txBox="1"/>
          <p:nvPr/>
        </p:nvSpPr>
        <p:spPr>
          <a:xfrm>
            <a:off x="2899248" y="1931258"/>
            <a:ext cx="5912174" cy="2362185"/>
          </a:xfrm>
          <a:prstGeom prst="rect">
            <a:avLst/>
          </a:prstGeom>
          <a:noFill/>
        </p:spPr>
        <p:txBody>
          <a:bodyPr wrap="square">
            <a:spAutoFit/>
          </a:bodyPr>
          <a:lstStyle/>
          <a:p>
            <a:pPr algn="just" rtl="1">
              <a:lnSpc>
                <a:spcPct val="150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يعد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تمثيل النتائج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من تحليل البيانات أمرا بالغ الأهمية لتوفير معلومات مستنيرة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من خلال إنشاء الرسوم والمخططات البيانية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يعتبر التفاضل والتكامل جزءا لا يتجزأ من الخوارزميات المستخدمة في العمليات الحسابية المعقدة المطلوبة لهذه العملية ، </a:t>
            </a:r>
            <a:r>
              <a:rPr lang="ar-SA" sz="2000" dirty="0">
                <a:solidFill>
                  <a:srgbClr val="92D050"/>
                </a:solidFill>
                <a:effectLst/>
                <a:latin typeface="Sakkal Majalla" panose="02000000000000000000" pitchFamily="2" charset="-78"/>
                <a:ea typeface="Calibri" panose="020F0502020204030204" pitchFamily="34" charset="0"/>
                <a:cs typeface="Sakkal Majalla" panose="02000000000000000000" pitchFamily="2" charset="-78"/>
              </a:rPr>
              <a:t>ويتم استخدام خصائص مثل الاشتقاق الجزئي ، والانحدار الخطي ، والنزول الاشتقاقي على نطاق واسع في التطوير والتحسين وحساب الخسارة.</a:t>
            </a:r>
            <a:endParaRPr lang="en-US" sz="2000" dirty="0">
              <a:solidFill>
                <a:srgbClr val="92D050"/>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7170" name="Picture 2" descr="تخصص علوم الحاسب - موضوع">
            <a:extLst>
              <a:ext uri="{FF2B5EF4-FFF2-40B4-BE49-F238E27FC236}">
                <a16:creationId xmlns:a16="http://schemas.microsoft.com/office/drawing/2014/main" id="{FBE86EC8-BBF3-A496-A059-8E2D0BEB2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4110">
            <a:off x="431418" y="2444620"/>
            <a:ext cx="1688889" cy="9699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7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9" name="صورة 18">
            <a:extLst>
              <a:ext uri="{FF2B5EF4-FFF2-40B4-BE49-F238E27FC236}">
                <a16:creationId xmlns:a16="http://schemas.microsoft.com/office/drawing/2014/main" id="{035D2A34-E625-923C-51B4-184B3213DA70}"/>
              </a:ext>
            </a:extLst>
          </p:cNvPr>
          <p:cNvPicPr>
            <a:picLocks noChangeAspect="1"/>
          </p:cNvPicPr>
          <p:nvPr/>
        </p:nvPicPr>
        <p:blipFill rotWithShape="1">
          <a:blip r:embed="rId3"/>
          <a:srcRect l="1268" t="12317" r="-1268" b="-4280"/>
          <a:stretch/>
        </p:blipFill>
        <p:spPr>
          <a:xfrm>
            <a:off x="2153509" y="3783556"/>
            <a:ext cx="6822676" cy="867191"/>
          </a:xfrm>
          <a:prstGeom prst="rect">
            <a:avLst/>
          </a:prstGeom>
        </p:spPr>
      </p:pic>
      <p:pic>
        <p:nvPicPr>
          <p:cNvPr id="17" name="صورة 16">
            <a:extLst>
              <a:ext uri="{FF2B5EF4-FFF2-40B4-BE49-F238E27FC236}">
                <a16:creationId xmlns:a16="http://schemas.microsoft.com/office/drawing/2014/main" id="{5066BA6F-4483-C97A-1334-4DCF2762C6B4}"/>
              </a:ext>
            </a:extLst>
          </p:cNvPr>
          <p:cNvPicPr>
            <a:picLocks noChangeAspect="1"/>
          </p:cNvPicPr>
          <p:nvPr/>
        </p:nvPicPr>
        <p:blipFill>
          <a:blip r:embed="rId4"/>
          <a:stretch>
            <a:fillRect/>
          </a:stretch>
        </p:blipFill>
        <p:spPr>
          <a:xfrm>
            <a:off x="2080085" y="2331654"/>
            <a:ext cx="6896100" cy="1302451"/>
          </a:xfrm>
          <a:prstGeom prst="rect">
            <a:avLst/>
          </a:prstGeom>
        </p:spPr>
      </p:pic>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8807" y="699463"/>
            <a:ext cx="1386569" cy="978192"/>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58AC6BEC-5FB5-E219-B1B8-3DA0C3E62F26}"/>
              </a:ext>
            </a:extLst>
          </p:cNvPr>
          <p:cNvPicPr>
            <a:picLocks noChangeAspect="1"/>
          </p:cNvPicPr>
          <p:nvPr/>
        </p:nvPicPr>
        <p:blipFill>
          <a:blip r:embed="rId7"/>
          <a:stretch>
            <a:fillRect/>
          </a:stretch>
        </p:blipFill>
        <p:spPr>
          <a:xfrm>
            <a:off x="2797876" y="511318"/>
            <a:ext cx="4825225" cy="933450"/>
          </a:xfrm>
          <a:prstGeom prst="rect">
            <a:avLst/>
          </a:prstGeom>
        </p:spPr>
      </p:pic>
      <p:pic>
        <p:nvPicPr>
          <p:cNvPr id="5" name="صورة 4">
            <a:extLst>
              <a:ext uri="{FF2B5EF4-FFF2-40B4-BE49-F238E27FC236}">
                <a16:creationId xmlns:a16="http://schemas.microsoft.com/office/drawing/2014/main" id="{017BE31C-28F5-13C8-DAA5-5BC24529D692}"/>
              </a:ext>
            </a:extLst>
          </p:cNvPr>
          <p:cNvPicPr>
            <a:picLocks noChangeAspect="1"/>
          </p:cNvPicPr>
          <p:nvPr/>
        </p:nvPicPr>
        <p:blipFill rotWithShape="1">
          <a:blip r:embed="rId8"/>
          <a:srcRect b="15454"/>
          <a:stretch/>
        </p:blipFill>
        <p:spPr>
          <a:xfrm>
            <a:off x="5992104" y="1695305"/>
            <a:ext cx="1514475" cy="523444"/>
          </a:xfrm>
          <a:prstGeom prst="rect">
            <a:avLst/>
          </a:prstGeom>
          <a:ln>
            <a:noFill/>
          </a:ln>
          <a:effectLst>
            <a:softEdge rad="112500"/>
          </a:effectLst>
        </p:spPr>
      </p:pic>
      <p:pic>
        <p:nvPicPr>
          <p:cNvPr id="10" name="صورة 9">
            <a:extLst>
              <a:ext uri="{FF2B5EF4-FFF2-40B4-BE49-F238E27FC236}">
                <a16:creationId xmlns:a16="http://schemas.microsoft.com/office/drawing/2014/main" id="{D9C7DCA6-8A9B-B941-9C2A-4253797063DC}"/>
              </a:ext>
            </a:extLst>
          </p:cNvPr>
          <p:cNvPicPr>
            <a:picLocks noChangeAspect="1"/>
          </p:cNvPicPr>
          <p:nvPr/>
        </p:nvPicPr>
        <p:blipFill rotWithShape="1">
          <a:blip r:embed="rId9"/>
          <a:srcRect b="9910"/>
          <a:stretch/>
        </p:blipFill>
        <p:spPr>
          <a:xfrm>
            <a:off x="4515729" y="1695305"/>
            <a:ext cx="1476375" cy="523444"/>
          </a:xfrm>
          <a:prstGeom prst="rect">
            <a:avLst/>
          </a:prstGeom>
          <a:ln>
            <a:noFill/>
          </a:ln>
          <a:effectLst>
            <a:softEdge rad="112500"/>
          </a:effectLst>
        </p:spPr>
      </p:pic>
      <p:pic>
        <p:nvPicPr>
          <p:cNvPr id="8" name="صورة 7">
            <a:extLst>
              <a:ext uri="{FF2B5EF4-FFF2-40B4-BE49-F238E27FC236}">
                <a16:creationId xmlns:a16="http://schemas.microsoft.com/office/drawing/2014/main" id="{9C655729-9223-427A-E31D-18FFDC45F39F}"/>
              </a:ext>
            </a:extLst>
          </p:cNvPr>
          <p:cNvPicPr>
            <a:picLocks noChangeAspect="1"/>
          </p:cNvPicPr>
          <p:nvPr/>
        </p:nvPicPr>
        <p:blipFill>
          <a:blip r:embed="rId10"/>
          <a:stretch>
            <a:fillRect/>
          </a:stretch>
        </p:blipFill>
        <p:spPr>
          <a:xfrm>
            <a:off x="7529476" y="1695306"/>
            <a:ext cx="1485900" cy="523444"/>
          </a:xfrm>
          <a:prstGeom prst="rect">
            <a:avLst/>
          </a:prstGeom>
          <a:ln>
            <a:noFill/>
          </a:ln>
          <a:effectLst>
            <a:softEdge rad="112500"/>
          </a:effectLst>
        </p:spPr>
      </p:pic>
      <p:pic>
        <p:nvPicPr>
          <p:cNvPr id="13" name="صورة 12">
            <a:extLst>
              <a:ext uri="{FF2B5EF4-FFF2-40B4-BE49-F238E27FC236}">
                <a16:creationId xmlns:a16="http://schemas.microsoft.com/office/drawing/2014/main" id="{DF60A715-84A8-E861-DABA-88BAD5655C6A}"/>
              </a:ext>
            </a:extLst>
          </p:cNvPr>
          <p:cNvPicPr>
            <a:picLocks noChangeAspect="1"/>
          </p:cNvPicPr>
          <p:nvPr/>
        </p:nvPicPr>
        <p:blipFill rotWithShape="1">
          <a:blip r:embed="rId11"/>
          <a:srcRect b="7786"/>
          <a:stretch/>
        </p:blipFill>
        <p:spPr>
          <a:xfrm>
            <a:off x="3013871" y="1675960"/>
            <a:ext cx="1466850" cy="562134"/>
          </a:xfrm>
          <a:prstGeom prst="rect">
            <a:avLst/>
          </a:prstGeom>
          <a:ln>
            <a:noFill/>
          </a:ln>
          <a:effectLst>
            <a:softEdge rad="112500"/>
          </a:effectLst>
        </p:spPr>
      </p:pic>
      <p:pic>
        <p:nvPicPr>
          <p:cNvPr id="15" name="صورة 14">
            <a:extLst>
              <a:ext uri="{FF2B5EF4-FFF2-40B4-BE49-F238E27FC236}">
                <a16:creationId xmlns:a16="http://schemas.microsoft.com/office/drawing/2014/main" id="{FE76EC40-A241-2B59-0A7B-827C45F25634}"/>
              </a:ext>
            </a:extLst>
          </p:cNvPr>
          <p:cNvPicPr>
            <a:picLocks noChangeAspect="1"/>
          </p:cNvPicPr>
          <p:nvPr/>
        </p:nvPicPr>
        <p:blipFill rotWithShape="1">
          <a:blip r:embed="rId12"/>
          <a:srcRect l="4348" r="-1" b="13211"/>
          <a:stretch/>
        </p:blipFill>
        <p:spPr>
          <a:xfrm>
            <a:off x="1555931" y="1677655"/>
            <a:ext cx="1466850" cy="541094"/>
          </a:xfrm>
          <a:prstGeom prst="rect">
            <a:avLst/>
          </a:prstGeom>
          <a:ln>
            <a:noFill/>
          </a:ln>
          <a:effectLst>
            <a:softEdge rad="112500"/>
          </a:effectLst>
        </p:spPr>
      </p:pic>
      <p:sp>
        <p:nvSpPr>
          <p:cNvPr id="21" name="Google Shape;2345;p56">
            <a:extLst>
              <a:ext uri="{FF2B5EF4-FFF2-40B4-BE49-F238E27FC236}">
                <a16:creationId xmlns:a16="http://schemas.microsoft.com/office/drawing/2014/main" id="{A90E4DDB-AA29-8524-97B7-B224D0E17A05}"/>
              </a:ext>
            </a:extLst>
          </p:cNvPr>
          <p:cNvSpPr txBox="1">
            <a:spLocks/>
          </p:cNvSpPr>
          <p:nvPr/>
        </p:nvSpPr>
        <p:spPr>
          <a:xfrm>
            <a:off x="4214707" y="-1"/>
            <a:ext cx="1909646" cy="5444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NanumGothic ExtraBold"/>
              <a:buNone/>
              <a:defRPr sz="1800" b="1" i="0" u="none" strike="noStrike" cap="none">
                <a:solidFill>
                  <a:schemeClr val="lt1"/>
                </a:solidFill>
                <a:latin typeface="NanumGothic ExtraBold"/>
                <a:ea typeface="NanumGothic ExtraBold"/>
                <a:cs typeface="NanumGothic ExtraBold"/>
                <a:sym typeface="NanumGothic ExtraBold"/>
              </a:defRPr>
            </a:lvl1pPr>
            <a:lvl2pPr marR="0" lvl="1"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2pPr>
            <a:lvl3pPr marR="0" lvl="2"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3pPr>
            <a:lvl4pPr marR="0" lvl="3"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4pPr>
            <a:lvl5pPr marR="0" lvl="4"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5pPr>
            <a:lvl6pPr marR="0" lvl="5"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6pPr>
            <a:lvl7pPr marR="0" lvl="6"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7pPr>
            <a:lvl8pPr marR="0" lvl="7"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8pPr>
            <a:lvl9pPr marR="0" lvl="8"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9pPr>
          </a:lstStyle>
          <a:p>
            <a:pPr algn="ctr" rtl="1"/>
            <a:r>
              <a:rPr lang="ar-SA" sz="2000" dirty="0">
                <a:solidFill>
                  <a:srgbClr val="FF0000"/>
                </a:solidFill>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تقويم مرحلي</a:t>
            </a:r>
          </a:p>
        </p:txBody>
      </p:sp>
    </p:spTree>
    <p:extLst>
      <p:ext uri="{BB962C8B-B14F-4D97-AF65-F5344CB8AC3E}">
        <p14:creationId xmlns:p14="http://schemas.microsoft.com/office/powerpoint/2010/main" val="12564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44444E-6 4.44444E-6 L -0.13663 4.44444E-6 C -0.19791 4.44444E-6 -0.27309 0.03456 -0.27309 0.06265 L -0.27309 0.1253 " pathEditMode="relative" rAng="0" ptsTypes="AAAA">
                                      <p:cBhvr>
                                        <p:cTn id="6" dur="2000" fill="hold"/>
                                        <p:tgtEl>
                                          <p:spTgt spid="5"/>
                                        </p:tgtEl>
                                        <p:attrNameLst>
                                          <p:attrName>ppt_x</p:attrName>
                                          <p:attrName>ppt_y</p:attrName>
                                        </p:attrNameLst>
                                      </p:cBhvr>
                                      <p:rCtr x="-13663" y="6265"/>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4.16667E-6 4.44444E-6 L 0.20937 4.44444E-6 C 0.30329 4.44444E-6 0.41875 0.06512 0.41875 0.11821 L 0.41875 0.23642 " pathEditMode="relative" rAng="0" ptsTypes="AAAA">
                                      <p:cBhvr>
                                        <p:cTn id="10" dur="2000" fill="hold"/>
                                        <p:tgtEl>
                                          <p:spTgt spid="13"/>
                                        </p:tgtEl>
                                        <p:attrNameLst>
                                          <p:attrName>ppt_x</p:attrName>
                                          <p:attrName>ppt_y</p:attrName>
                                        </p:attrNameLst>
                                      </p:cBhvr>
                                      <p:rCtr x="20937" y="11821"/>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2.77778E-6 4.44444E-6 L -0.1158 4.44444E-6 C -0.16788 4.44444E-6 -0.23159 0.11388 -0.23159 0.20586 L -0.23159 0.41203 " pathEditMode="relative" rAng="0" ptsTypes="AAAA">
                                      <p:cBhvr>
                                        <p:cTn id="14" dur="2000" fill="hold"/>
                                        <p:tgtEl>
                                          <p:spTgt spid="10"/>
                                        </p:tgtEl>
                                        <p:attrNameLst>
                                          <p:attrName>ppt_x</p:attrName>
                                          <p:attrName>ppt_y</p:attrName>
                                        </p:attrNameLst>
                                      </p:cBhvr>
                                      <p:rCtr x="-11580" y="20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86055" y="2296556"/>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03D7D31E-69D2-72D7-59FF-8CBD30C74BA0}"/>
              </a:ext>
            </a:extLst>
          </p:cNvPr>
          <p:cNvSpPr txBox="1"/>
          <p:nvPr/>
        </p:nvSpPr>
        <p:spPr>
          <a:xfrm>
            <a:off x="1781822" y="611143"/>
            <a:ext cx="5285765" cy="523220"/>
          </a:xfrm>
          <a:prstGeom prst="rect">
            <a:avLst/>
          </a:prstGeom>
          <a:noFill/>
        </p:spPr>
        <p:txBody>
          <a:bodyPr wrap="square">
            <a:spAutoFit/>
          </a:bodyPr>
          <a:lstStyle/>
          <a:p>
            <a:pPr algn="r" rtl="1"/>
            <a:r>
              <a:rPr lang="ar-SA" sz="2800" b="1" dirty="0" err="1">
                <a:solidFill>
                  <a:srgbClr val="FF0000"/>
                </a:solidFill>
                <a:latin typeface="Sakkal Majalla" panose="02000000000000000000" pitchFamily="2" charset="-78"/>
                <a:cs typeface="Sakkal Majalla" panose="02000000000000000000" pitchFamily="2" charset="-78"/>
              </a:rPr>
              <a:t>البايثون</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b="1" dirty="0">
                <a:solidFill>
                  <a:srgbClr val="FF0000"/>
                </a:solidFill>
                <a:latin typeface="Sakkal Majalla" panose="02000000000000000000" pitchFamily="2" charset="-78"/>
                <a:cs typeface="Sakkal Majalla" panose="02000000000000000000" pitchFamily="2" charset="-78"/>
              </a:rPr>
              <a:t>في علم البيانات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Python for Data Science</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ar-SA" dirty="0">
              <a:solidFill>
                <a:srgbClr val="FF0000"/>
              </a:solidFill>
            </a:endParaRPr>
          </a:p>
        </p:txBody>
      </p:sp>
      <p:sp>
        <p:nvSpPr>
          <p:cNvPr id="3" name="مربع نص 2">
            <a:extLst>
              <a:ext uri="{FF2B5EF4-FFF2-40B4-BE49-F238E27FC236}">
                <a16:creationId xmlns:a16="http://schemas.microsoft.com/office/drawing/2014/main" id="{3BD66E54-531D-F50C-10E8-A31A98549213}"/>
              </a:ext>
            </a:extLst>
          </p:cNvPr>
          <p:cNvSpPr txBox="1"/>
          <p:nvPr/>
        </p:nvSpPr>
        <p:spPr>
          <a:xfrm>
            <a:off x="1485690" y="1836810"/>
            <a:ext cx="7498446" cy="1080296"/>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يفضل المحترفون استخدام لغة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في مشروعاتهم </a:t>
            </a:r>
            <a:r>
              <a:rPr lang="ar-SA" sz="2000" b="1" dirty="0">
                <a:solidFill>
                  <a:schemeClr val="accent1">
                    <a:lumMod val="60000"/>
                    <a:lumOff val="40000"/>
                  </a:schemeClr>
                </a:solidFill>
                <a:effectLst/>
                <a:latin typeface="Sakkal Majalla" panose="02000000000000000000" pitchFamily="2" charset="-78"/>
                <a:ea typeface="Calibri" panose="020F0502020204030204" pitchFamily="34" charset="0"/>
                <a:cs typeface="Sakkal Majalla" panose="02000000000000000000" pitchFamily="2" charset="-78"/>
              </a:rPr>
              <a:t>لماذا ؟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فهي لغة برمجة عالية المستوى كائنية التوجه وسهلة التعلم ،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ومن السهل البدء في العمل على مشروع ما بحيث يمكنك بدء كتابة كود برمجي بسيط أو تصميم وتنفيذ حل باستخدام مبادئ البرمجة كائنية التوجه (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OOP</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a:t>
            </a:r>
          </a:p>
        </p:txBody>
      </p:sp>
      <p:sp>
        <p:nvSpPr>
          <p:cNvPr id="4" name="مربع نص 3">
            <a:extLst>
              <a:ext uri="{FF2B5EF4-FFF2-40B4-BE49-F238E27FC236}">
                <a16:creationId xmlns:a16="http://schemas.microsoft.com/office/drawing/2014/main" id="{CAE728EC-9A6F-11C1-B482-6790AF69B516}"/>
              </a:ext>
            </a:extLst>
          </p:cNvPr>
          <p:cNvSpPr txBox="1"/>
          <p:nvPr/>
        </p:nvSpPr>
        <p:spPr>
          <a:xfrm>
            <a:off x="1931705" y="4096658"/>
            <a:ext cx="6966604" cy="707886"/>
          </a:xfrm>
          <a:prstGeom prst="rect">
            <a:avLst/>
          </a:prstGeom>
          <a:noFill/>
        </p:spPr>
        <p:txBody>
          <a:bodyPr wrap="square">
            <a:spAutoFit/>
          </a:bodyPr>
          <a:lstStyle/>
          <a:p>
            <a:pPr algn="just" rtl="1"/>
            <a:r>
              <a:rPr lang="ar-SA" sz="2000" dirty="0">
                <a:effectLst/>
                <a:latin typeface="Sakkal Majalla" panose="02000000000000000000" pitchFamily="2" charset="-78"/>
                <a:ea typeface="Calibri" panose="020F0502020204030204" pitchFamily="34" charset="0"/>
                <a:cs typeface="Sakkal Majalla" panose="02000000000000000000" pitchFamily="2" charset="-78"/>
              </a:rPr>
              <a:t>كذلك فإن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مكتبات </a:t>
            </a:r>
            <a:r>
              <a:rPr lang="ar-SA" sz="2000" dirty="0" err="1">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تدعم تطبيقات تعلم الآلة ومتطلبات الذكاء الاصطناعي المتقدمة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بما يتجاوز تطبيقات علم البيانات التقليدية .</a:t>
            </a:r>
            <a:endParaRPr lang="ar-SA" sz="2000" dirty="0">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0716C7FB-49B3-78FD-70E5-59FDFD82380F}"/>
              </a:ext>
            </a:extLst>
          </p:cNvPr>
          <p:cNvSpPr txBox="1"/>
          <p:nvPr/>
        </p:nvSpPr>
        <p:spPr>
          <a:xfrm>
            <a:off x="1935253" y="2780493"/>
            <a:ext cx="7037113" cy="1409617"/>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يوفر استخدام واجهات برمجة التطبيقات ( </a:t>
            </a:r>
            <a:r>
              <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APIs</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والمكتبات القياسية الوصول إلى دوال قوية سهلة الاستخدام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000" dirty="0">
                <a:solidFill>
                  <a:srgbClr val="92D050"/>
                </a:solidFill>
                <a:effectLst/>
                <a:latin typeface="Sakkal Majalla" panose="02000000000000000000" pitchFamily="2" charset="-78"/>
                <a:ea typeface="Calibri" panose="020F0502020204030204" pitchFamily="34" charset="0"/>
                <a:cs typeface="Sakkal Majalla" panose="02000000000000000000" pitchFamily="2" charset="-78"/>
              </a:rPr>
              <a:t>توجد العديد من المكتبات الجاهزة للاستخدام في </a:t>
            </a:r>
            <a:r>
              <a:rPr lang="ar-SA" sz="2000" dirty="0" err="1">
                <a:solidFill>
                  <a:srgbClr val="92D050"/>
                </a:solidFill>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solidFill>
                  <a:srgbClr val="92D050"/>
                </a:solidFill>
                <a:effectLst/>
                <a:latin typeface="Sakkal Majalla" panose="02000000000000000000" pitchFamily="2" charset="-78"/>
                <a:ea typeface="Calibri" panose="020F0502020204030204" pitchFamily="34" charset="0"/>
                <a:cs typeface="Sakkal Majalla" panose="02000000000000000000" pitchFamily="2" charset="-78"/>
              </a:rPr>
              <a:t> من قبل المتخصصين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في المؤسسات المختلفة تغطي مجموعة متنوعة من الاحتياجات مثل :  استخراج البيانات ، وإعداد البيانات وتحليلها ، ومعالجة البيانات ، والنمذجة التنبؤية ، وتمثيل البيانات ، وإعداد التقارير .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618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917" y="840582"/>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2AEE7729-9D21-ECA7-5830-7033ED74792F}"/>
              </a:ext>
            </a:extLst>
          </p:cNvPr>
          <p:cNvSpPr txBox="1"/>
          <p:nvPr/>
        </p:nvSpPr>
        <p:spPr>
          <a:xfrm>
            <a:off x="2112044" y="2820911"/>
            <a:ext cx="6534361" cy="750975"/>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لغة برمجـة عاليـة المسـتوى تستخدم لأغراض متعـددة وقد اكتسبت شـعبية متزايدة فـي علـم البيانات وتعلم الآلة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مربع نص 4">
            <a:extLst>
              <a:ext uri="{FF2B5EF4-FFF2-40B4-BE49-F238E27FC236}">
                <a16:creationId xmlns:a16="http://schemas.microsoft.com/office/drawing/2014/main" id="{B21D5473-4523-8685-5273-0F72358FEB88}"/>
              </a:ext>
            </a:extLst>
          </p:cNvPr>
          <p:cNvSpPr txBox="1"/>
          <p:nvPr/>
        </p:nvSpPr>
        <p:spPr>
          <a:xfrm>
            <a:off x="3772567" y="1889735"/>
            <a:ext cx="3017519" cy="646331"/>
          </a:xfrm>
          <a:prstGeom prst="rect">
            <a:avLst/>
          </a:prstGeom>
          <a:noFill/>
        </p:spPr>
        <p:txBody>
          <a:bodyPr wrap="square">
            <a:spAutoFit/>
          </a:bodyPr>
          <a:lstStyle/>
          <a:p>
            <a:pPr algn="r" rtl="1"/>
            <a:r>
              <a:rPr lang="ar-SA" sz="2000" b="1" dirty="0" err="1">
                <a:solidFill>
                  <a:srgbClr val="001D58"/>
                </a:solidFill>
                <a:latin typeface="Sakkal Majalla" panose="02000000000000000000" pitchFamily="2" charset="-78"/>
                <a:cs typeface="Sakkal Majalla" panose="02000000000000000000" pitchFamily="2" charset="-78"/>
              </a:rPr>
              <a:t>البايثون</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3600" b="1" dirty="0">
                <a:solidFill>
                  <a:srgbClr val="001D58"/>
                </a:solidFill>
                <a:latin typeface="Sakkal Majalla" panose="02000000000000000000" pitchFamily="2" charset="-78"/>
                <a:cs typeface="Sakkal Majalla" panose="02000000000000000000" pitchFamily="2" charset="-78"/>
              </a:rPr>
              <a:t>( </a:t>
            </a:r>
            <a:r>
              <a:rPr lang="en-US" sz="3600" b="1" dirty="0">
                <a:solidFill>
                  <a:srgbClr val="001D58"/>
                </a:solidFill>
                <a:latin typeface="Sakkal Majalla" panose="02000000000000000000" pitchFamily="2" charset="-78"/>
                <a:cs typeface="Sakkal Majalla" panose="02000000000000000000" pitchFamily="2" charset="-78"/>
              </a:rPr>
              <a:t>Python</a:t>
            </a:r>
            <a:r>
              <a:rPr lang="ar-SA" sz="3600" b="1" dirty="0">
                <a:solidFill>
                  <a:srgbClr val="001D58"/>
                </a:solidFill>
                <a:latin typeface="Sakkal Majalla" panose="02000000000000000000" pitchFamily="2" charset="-78"/>
                <a:cs typeface="Sakkal Majalla" panose="02000000000000000000" pitchFamily="2" charset="-78"/>
              </a:rPr>
              <a:t> ) </a:t>
            </a:r>
          </a:p>
        </p:txBody>
      </p:sp>
    </p:spTree>
    <p:extLst>
      <p:ext uri="{BB962C8B-B14F-4D97-AF65-F5344CB8AC3E}">
        <p14:creationId xmlns:p14="http://schemas.microsoft.com/office/powerpoint/2010/main" val="57734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176386" y="2338100"/>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7892D4F0-A1BE-3708-C322-8F0AB96D374F}"/>
              </a:ext>
            </a:extLst>
          </p:cNvPr>
          <p:cNvSpPr txBox="1"/>
          <p:nvPr/>
        </p:nvSpPr>
        <p:spPr>
          <a:xfrm>
            <a:off x="572328" y="560058"/>
            <a:ext cx="6185916"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مقدمة إلى مفكرة جوبيتر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Intro to </a:t>
            </a:r>
            <a:r>
              <a:rPr lang="en-US" sz="18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Jupyter</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ar-SA" dirty="0">
              <a:solidFill>
                <a:srgbClr val="FF0000"/>
              </a:solidFill>
            </a:endParaRPr>
          </a:p>
        </p:txBody>
      </p:sp>
      <p:sp>
        <p:nvSpPr>
          <p:cNvPr id="3" name="مربع نص 2">
            <a:extLst>
              <a:ext uri="{FF2B5EF4-FFF2-40B4-BE49-F238E27FC236}">
                <a16:creationId xmlns:a16="http://schemas.microsoft.com/office/drawing/2014/main" id="{76EC536D-7F38-F41F-54FB-F63E002E9F9A}"/>
              </a:ext>
            </a:extLst>
          </p:cNvPr>
          <p:cNvSpPr txBox="1"/>
          <p:nvPr/>
        </p:nvSpPr>
        <p:spPr>
          <a:xfrm>
            <a:off x="2115500" y="2925493"/>
            <a:ext cx="6868298" cy="1738938"/>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تعتبر مفكـرة جوبيتر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أحـد تطبيقات الويـب مفتوحة المصـدر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المستخدمة لتطوير وتقديم مشروعات علم البيانات باستخدام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تتيح البيئة التفاعلية لعلماء البيانات إنشاء مفكرات محوسبة ، وتدمج مفكرة جوبيتر أوامر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وتخرجها في مستند واحد يجمع بين التمثيلات والنص السردي والمعادلات الرياضية وأشكال البيانات الأخرى ، بعد تثبيت البرنامج ،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يمكن تشغيله في متصفح الويـب إما عبر الإنترنت أو على حاسب شخصي</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مربع نص 3">
            <a:extLst>
              <a:ext uri="{FF2B5EF4-FFF2-40B4-BE49-F238E27FC236}">
                <a16:creationId xmlns:a16="http://schemas.microsoft.com/office/drawing/2014/main" id="{BF3F9CDC-8024-91F3-9662-C4CB3B00431D}"/>
              </a:ext>
            </a:extLst>
          </p:cNvPr>
          <p:cNvSpPr txBox="1"/>
          <p:nvPr/>
        </p:nvSpPr>
        <p:spPr>
          <a:xfrm>
            <a:off x="2049089" y="1950096"/>
            <a:ext cx="6872442" cy="1080296"/>
          </a:xfrm>
          <a:prstGeom prst="rect">
            <a:avLst/>
          </a:prstGeom>
          <a:noFill/>
        </p:spPr>
        <p:txBody>
          <a:bodyPr wrap="square">
            <a:spAutoFit/>
          </a:bodyPr>
          <a:lstStyle/>
          <a:p>
            <a:pPr algn="just" rtl="1">
              <a:lnSpc>
                <a:spcPct val="107000"/>
              </a:lnSpc>
              <a:spcAft>
                <a:spcPts val="800"/>
              </a:spcAft>
            </a:pP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يمكن كتابة أوامر </a:t>
            </a:r>
            <a:r>
              <a:rPr lang="ar-SA" sz="2000" dirty="0" err="1">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النصية في أحد بيئات التطوير المتكاملة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IDE</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مثل فيجول ستوديو كود  (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Visual </a:t>
            </a:r>
            <a:r>
              <a:rPr lang="en-US" sz="2000" dirty="0" err="1">
                <a:effectLst/>
                <a:latin typeface="Sakkal Majalla" panose="02000000000000000000" pitchFamily="2" charset="-78"/>
                <a:ea typeface="Calibri" panose="020F0502020204030204" pitchFamily="34" charset="0"/>
                <a:cs typeface="Sakkal Majalla" panose="02000000000000000000" pitchFamily="2" charset="-78"/>
              </a:rPr>
              <a:t>StudioCode</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أو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JetBrains PyCharm</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أو يمكنك كتابتها مفكرة جوبيتر ( </a:t>
            </a:r>
            <a:r>
              <a:rPr lang="en-US" sz="2000" dirty="0" err="1">
                <a:effectLst/>
                <a:latin typeface="Sakkal Majalla" panose="02000000000000000000" pitchFamily="2" charset="-78"/>
                <a:ea typeface="Calibri" panose="020F0502020204030204" pitchFamily="34" charset="0"/>
                <a:cs typeface="Sakkal Majalla" panose="02000000000000000000" pitchFamily="2" charset="-78"/>
              </a:rPr>
              <a:t>Jupyter</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 Notebook</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a:t>
            </a:r>
          </a:p>
        </p:txBody>
      </p:sp>
    </p:spTree>
    <p:extLst>
      <p:ext uri="{BB962C8B-B14F-4D97-AF65-F5344CB8AC3E}">
        <p14:creationId xmlns:p14="http://schemas.microsoft.com/office/powerpoint/2010/main" val="2015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4" name="Google Shape;344;p37"/>
          <p:cNvCxnSpPr/>
          <p:nvPr/>
        </p:nvCxnSpPr>
        <p:spPr>
          <a:xfrm>
            <a:off x="2442844" y="4550135"/>
            <a:ext cx="4473600" cy="0"/>
          </a:xfrm>
          <a:prstGeom prst="straightConnector1">
            <a:avLst/>
          </a:prstGeom>
          <a:noFill/>
          <a:ln w="19050" cap="flat" cmpd="sng">
            <a:solidFill>
              <a:srgbClr val="376D00"/>
            </a:solidFill>
            <a:prstDash val="solid"/>
            <a:round/>
            <a:headEnd type="none" w="med" len="med"/>
            <a:tailEnd type="none" w="med" len="med"/>
          </a:ln>
        </p:spPr>
      </p:cxnSp>
      <p:pic>
        <p:nvPicPr>
          <p:cNvPr id="2" name="صورة 1" descr="صورة تحتوي على نص, رجل, خارجي&#10;&#10;تم إنشاء الوصف تلقائياً">
            <a:extLst>
              <a:ext uri="{FF2B5EF4-FFF2-40B4-BE49-F238E27FC236}">
                <a16:creationId xmlns:a16="http://schemas.microsoft.com/office/drawing/2014/main" id="{577163BA-8E7C-2FF5-E85E-A04A338EA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785561"/>
            <a:ext cx="4241172" cy="3806917"/>
          </a:xfrm>
          <a:prstGeom prst="ellipse">
            <a:avLst/>
          </a:prstGeom>
          <a:ln>
            <a:noFill/>
          </a:ln>
          <a:effectLst>
            <a:softEdge rad="112500"/>
          </a:effectLst>
        </p:spPr>
      </p:pic>
      <p:pic>
        <p:nvPicPr>
          <p:cNvPr id="3" name="النشيد الوطني السّعودي - بدون موسيقى">
            <a:hlinkClick r:id="" action="ppaction://media"/>
            <a:extLst>
              <a:ext uri="{FF2B5EF4-FFF2-40B4-BE49-F238E27FC236}">
                <a16:creationId xmlns:a16="http://schemas.microsoft.com/office/drawing/2014/main" id="{F6117D74-FF59-88D0-52E8-260292B82A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5301" y="2697860"/>
            <a:ext cx="730651" cy="730651"/>
          </a:xfrm>
          <a:prstGeom prst="rect">
            <a:avLst/>
          </a:prstGeom>
        </p:spPr>
      </p:pic>
      <p:sp>
        <p:nvSpPr>
          <p:cNvPr id="4" name="مربع نص 3">
            <a:extLst>
              <a:ext uri="{FF2B5EF4-FFF2-40B4-BE49-F238E27FC236}">
                <a16:creationId xmlns:a16="http://schemas.microsoft.com/office/drawing/2014/main" id="{E9B92239-CE34-AB90-596E-23390AF16AA5}"/>
              </a:ext>
            </a:extLst>
          </p:cNvPr>
          <p:cNvSpPr txBox="1"/>
          <p:nvPr/>
        </p:nvSpPr>
        <p:spPr>
          <a:xfrm>
            <a:off x="1257689" y="3888503"/>
            <a:ext cx="4144896" cy="532903"/>
          </a:xfrm>
          <a:prstGeom prst="rect">
            <a:avLst/>
          </a:prstGeom>
          <a:noFill/>
        </p:spPr>
        <p:txBody>
          <a:bodyPr wrap="square">
            <a:spAutoFit/>
          </a:bodyPr>
          <a:lstStyle/>
          <a:p>
            <a:pPr algn="ctr" rtl="1">
              <a:lnSpc>
                <a:spcPct val="107000"/>
              </a:lnSpc>
              <a:spcAft>
                <a:spcPts val="800"/>
              </a:spcAft>
            </a:pPr>
            <a:r>
              <a:rPr lang="ar-SA" sz="2800" b="1" dirty="0">
                <a:solidFill>
                  <a:srgbClr val="C00000"/>
                </a:solidFill>
                <a:latin typeface="Calibri" panose="020F0502020204030204" pitchFamily="34" charset="0"/>
                <a:ea typeface="Calibri" panose="020F0502020204030204" pitchFamily="34" charset="0"/>
                <a:cs typeface="Calibri" panose="020F0502020204030204" pitchFamily="34" charset="0"/>
              </a:rPr>
              <a:t>النشيد الوطني ..</a:t>
            </a:r>
          </a:p>
        </p:txBody>
      </p:sp>
      <p:grpSp>
        <p:nvGrpSpPr>
          <p:cNvPr id="5" name="مجموعة 4">
            <a:extLst>
              <a:ext uri="{FF2B5EF4-FFF2-40B4-BE49-F238E27FC236}">
                <a16:creationId xmlns:a16="http://schemas.microsoft.com/office/drawing/2014/main" id="{35F4B963-6CF5-3335-9446-BF5BC07A3CB8}"/>
              </a:ext>
            </a:extLst>
          </p:cNvPr>
          <p:cNvGrpSpPr/>
          <p:nvPr/>
        </p:nvGrpSpPr>
        <p:grpSpPr>
          <a:xfrm>
            <a:off x="258182" y="766106"/>
            <a:ext cx="3265039" cy="704515"/>
            <a:chOff x="10474572" y="-6085639"/>
            <a:chExt cx="7284837" cy="2078342"/>
          </a:xfrm>
        </p:grpSpPr>
        <p:pic>
          <p:nvPicPr>
            <p:cNvPr id="6" name="صورة 5">
              <a:extLst>
                <a:ext uri="{FF2B5EF4-FFF2-40B4-BE49-F238E27FC236}">
                  <a16:creationId xmlns:a16="http://schemas.microsoft.com/office/drawing/2014/main" id="{F0873069-27D8-6CFA-70E3-B3F25A208B2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777821" y="-5873126"/>
              <a:ext cx="1981588" cy="1653312"/>
            </a:xfrm>
            <a:prstGeom prst="rect">
              <a:avLst/>
            </a:prstGeom>
          </p:spPr>
        </p:pic>
        <p:pic>
          <p:nvPicPr>
            <p:cNvPr id="7" name="صورة 6">
              <a:extLst>
                <a:ext uri="{FF2B5EF4-FFF2-40B4-BE49-F238E27FC236}">
                  <a16:creationId xmlns:a16="http://schemas.microsoft.com/office/drawing/2014/main" id="{60D369E8-4E4B-4AD8-8009-2439E50AA2F8}"/>
                </a:ext>
              </a:extLst>
            </p:cNvPr>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474572" y="-6085639"/>
              <a:ext cx="2328520" cy="2078342"/>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5754DB8-BDEA-C505-44DF-F473DF394E8C}"/>
                </a:ext>
              </a:extLst>
            </p:cNvPr>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39879" t="20243" r="18510" b="14726"/>
            <a:stretch/>
          </p:blipFill>
          <p:spPr>
            <a:xfrm>
              <a:off x="12803092" y="-5699608"/>
              <a:ext cx="2328520" cy="1306277"/>
            </a:xfrm>
            <a:prstGeom prst="rect">
              <a:avLst/>
            </a:prstGeom>
          </p:spPr>
        </p:pic>
      </p:grpSp>
      <p:sp>
        <p:nvSpPr>
          <p:cNvPr id="13" name="Google Shape;345;p37">
            <a:extLst>
              <a:ext uri="{FF2B5EF4-FFF2-40B4-BE49-F238E27FC236}">
                <a16:creationId xmlns:a16="http://schemas.microsoft.com/office/drawing/2014/main" id="{C6D1D176-C85A-3576-D23A-DCE8A2E13433}"/>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sp>
        <p:nvSpPr>
          <p:cNvPr id="15" name="Google Shape;1314;p23">
            <a:extLst>
              <a:ext uri="{FF2B5EF4-FFF2-40B4-BE49-F238E27FC236}">
                <a16:creationId xmlns:a16="http://schemas.microsoft.com/office/drawing/2014/main" id="{B87F972D-89E9-0130-6E47-3BDA30D024A1}"/>
              </a:ext>
            </a:extLst>
          </p:cNvPr>
          <p:cNvSpPr/>
          <p:nvPr/>
        </p:nvSpPr>
        <p:spPr>
          <a:xfrm>
            <a:off x="190562" y="3026759"/>
            <a:ext cx="2036994" cy="1706738"/>
          </a:xfrm>
          <a:custGeom>
            <a:avLst/>
            <a:gdLst/>
            <a:ahLst/>
            <a:cxnLst/>
            <a:rect l="l" t="t" r="r" b="b"/>
            <a:pathLst>
              <a:path w="53603" h="64104" extrusionOk="0">
                <a:moveTo>
                  <a:pt x="26802" y="0"/>
                </a:moveTo>
                <a:lnTo>
                  <a:pt x="1" y="15479"/>
                </a:lnTo>
                <a:lnTo>
                  <a:pt x="155" y="15562"/>
                </a:lnTo>
                <a:lnTo>
                  <a:pt x="60" y="15609"/>
                </a:lnTo>
                <a:lnTo>
                  <a:pt x="203" y="15693"/>
                </a:lnTo>
                <a:lnTo>
                  <a:pt x="108" y="15752"/>
                </a:lnTo>
                <a:lnTo>
                  <a:pt x="251" y="15836"/>
                </a:lnTo>
                <a:lnTo>
                  <a:pt x="155" y="15895"/>
                </a:lnTo>
                <a:lnTo>
                  <a:pt x="298" y="15979"/>
                </a:lnTo>
                <a:lnTo>
                  <a:pt x="215" y="16038"/>
                </a:lnTo>
                <a:lnTo>
                  <a:pt x="358" y="16121"/>
                </a:lnTo>
                <a:lnTo>
                  <a:pt x="263" y="16169"/>
                </a:lnTo>
                <a:lnTo>
                  <a:pt x="405" y="16252"/>
                </a:lnTo>
                <a:lnTo>
                  <a:pt x="310" y="16312"/>
                </a:lnTo>
                <a:lnTo>
                  <a:pt x="453" y="16395"/>
                </a:lnTo>
                <a:lnTo>
                  <a:pt x="358" y="16455"/>
                </a:lnTo>
                <a:lnTo>
                  <a:pt x="513" y="16538"/>
                </a:lnTo>
                <a:lnTo>
                  <a:pt x="417" y="16586"/>
                </a:lnTo>
                <a:lnTo>
                  <a:pt x="560" y="16681"/>
                </a:lnTo>
                <a:lnTo>
                  <a:pt x="465" y="16729"/>
                </a:lnTo>
                <a:lnTo>
                  <a:pt x="608" y="16812"/>
                </a:lnTo>
                <a:lnTo>
                  <a:pt x="513" y="16872"/>
                </a:lnTo>
                <a:lnTo>
                  <a:pt x="667" y="16955"/>
                </a:lnTo>
                <a:lnTo>
                  <a:pt x="572" y="17014"/>
                </a:lnTo>
                <a:lnTo>
                  <a:pt x="715" y="17098"/>
                </a:lnTo>
                <a:lnTo>
                  <a:pt x="620" y="17145"/>
                </a:lnTo>
                <a:lnTo>
                  <a:pt x="763" y="17241"/>
                </a:lnTo>
                <a:lnTo>
                  <a:pt x="667" y="17288"/>
                </a:lnTo>
                <a:lnTo>
                  <a:pt x="822" y="17372"/>
                </a:lnTo>
                <a:lnTo>
                  <a:pt x="727" y="17431"/>
                </a:lnTo>
                <a:lnTo>
                  <a:pt x="870" y="17514"/>
                </a:lnTo>
                <a:lnTo>
                  <a:pt x="774" y="17574"/>
                </a:lnTo>
                <a:lnTo>
                  <a:pt x="917" y="17657"/>
                </a:lnTo>
                <a:lnTo>
                  <a:pt x="822" y="17705"/>
                </a:lnTo>
                <a:lnTo>
                  <a:pt x="977" y="17800"/>
                </a:lnTo>
                <a:lnTo>
                  <a:pt x="882" y="17848"/>
                </a:lnTo>
                <a:lnTo>
                  <a:pt x="1025" y="17931"/>
                </a:lnTo>
                <a:lnTo>
                  <a:pt x="929" y="17991"/>
                </a:lnTo>
                <a:lnTo>
                  <a:pt x="1072" y="18074"/>
                </a:lnTo>
                <a:lnTo>
                  <a:pt x="977" y="18134"/>
                </a:lnTo>
                <a:lnTo>
                  <a:pt x="1132" y="18217"/>
                </a:lnTo>
                <a:lnTo>
                  <a:pt x="1036" y="18265"/>
                </a:lnTo>
                <a:lnTo>
                  <a:pt x="1179" y="18348"/>
                </a:lnTo>
                <a:lnTo>
                  <a:pt x="1084" y="18407"/>
                </a:lnTo>
                <a:lnTo>
                  <a:pt x="1227" y="18491"/>
                </a:lnTo>
                <a:lnTo>
                  <a:pt x="1132" y="18550"/>
                </a:lnTo>
                <a:lnTo>
                  <a:pt x="1286" y="18634"/>
                </a:lnTo>
                <a:lnTo>
                  <a:pt x="1191" y="18693"/>
                </a:lnTo>
                <a:lnTo>
                  <a:pt x="1334" y="18777"/>
                </a:lnTo>
                <a:lnTo>
                  <a:pt x="1239" y="18824"/>
                </a:lnTo>
                <a:lnTo>
                  <a:pt x="1382" y="18908"/>
                </a:lnTo>
                <a:lnTo>
                  <a:pt x="1286" y="18967"/>
                </a:lnTo>
                <a:lnTo>
                  <a:pt x="1429" y="19050"/>
                </a:lnTo>
                <a:lnTo>
                  <a:pt x="1334" y="19110"/>
                </a:lnTo>
                <a:lnTo>
                  <a:pt x="1489" y="19193"/>
                </a:lnTo>
                <a:lnTo>
                  <a:pt x="1394" y="19253"/>
                </a:lnTo>
                <a:lnTo>
                  <a:pt x="1536" y="19336"/>
                </a:lnTo>
                <a:lnTo>
                  <a:pt x="1441" y="19384"/>
                </a:lnTo>
                <a:lnTo>
                  <a:pt x="1584" y="19467"/>
                </a:lnTo>
                <a:lnTo>
                  <a:pt x="1489" y="19527"/>
                </a:lnTo>
                <a:lnTo>
                  <a:pt x="1644" y="19610"/>
                </a:lnTo>
                <a:lnTo>
                  <a:pt x="1548" y="19670"/>
                </a:lnTo>
                <a:lnTo>
                  <a:pt x="1691" y="19753"/>
                </a:lnTo>
                <a:lnTo>
                  <a:pt x="1596" y="19812"/>
                </a:lnTo>
                <a:lnTo>
                  <a:pt x="1739" y="19896"/>
                </a:lnTo>
                <a:lnTo>
                  <a:pt x="1644" y="19943"/>
                </a:lnTo>
                <a:lnTo>
                  <a:pt x="1798" y="20027"/>
                </a:lnTo>
                <a:lnTo>
                  <a:pt x="1703" y="20086"/>
                </a:lnTo>
                <a:lnTo>
                  <a:pt x="1846" y="20170"/>
                </a:lnTo>
                <a:lnTo>
                  <a:pt x="1751" y="20229"/>
                </a:lnTo>
                <a:lnTo>
                  <a:pt x="1894" y="20312"/>
                </a:lnTo>
                <a:lnTo>
                  <a:pt x="1798" y="20372"/>
                </a:lnTo>
                <a:lnTo>
                  <a:pt x="1953" y="20455"/>
                </a:lnTo>
                <a:lnTo>
                  <a:pt x="1858" y="20503"/>
                </a:lnTo>
                <a:lnTo>
                  <a:pt x="2001" y="20586"/>
                </a:lnTo>
                <a:lnTo>
                  <a:pt x="1906" y="20646"/>
                </a:lnTo>
                <a:lnTo>
                  <a:pt x="2048" y="20729"/>
                </a:lnTo>
                <a:lnTo>
                  <a:pt x="1953" y="20789"/>
                </a:lnTo>
                <a:lnTo>
                  <a:pt x="2108" y="20872"/>
                </a:lnTo>
                <a:lnTo>
                  <a:pt x="2013" y="20920"/>
                </a:lnTo>
                <a:lnTo>
                  <a:pt x="2156" y="21015"/>
                </a:lnTo>
                <a:lnTo>
                  <a:pt x="2060" y="21063"/>
                </a:lnTo>
                <a:lnTo>
                  <a:pt x="2203" y="21146"/>
                </a:lnTo>
                <a:lnTo>
                  <a:pt x="2108" y="21205"/>
                </a:lnTo>
                <a:lnTo>
                  <a:pt x="2251" y="21289"/>
                </a:lnTo>
                <a:lnTo>
                  <a:pt x="2156" y="21348"/>
                </a:lnTo>
                <a:lnTo>
                  <a:pt x="2310" y="21432"/>
                </a:lnTo>
                <a:lnTo>
                  <a:pt x="2215" y="21479"/>
                </a:lnTo>
                <a:lnTo>
                  <a:pt x="2358" y="21563"/>
                </a:lnTo>
                <a:lnTo>
                  <a:pt x="2263" y="21622"/>
                </a:lnTo>
                <a:lnTo>
                  <a:pt x="2406" y="21705"/>
                </a:lnTo>
                <a:lnTo>
                  <a:pt x="2310" y="21765"/>
                </a:lnTo>
                <a:lnTo>
                  <a:pt x="2465" y="21848"/>
                </a:lnTo>
                <a:lnTo>
                  <a:pt x="2370" y="21908"/>
                </a:lnTo>
                <a:lnTo>
                  <a:pt x="2513" y="21991"/>
                </a:lnTo>
                <a:lnTo>
                  <a:pt x="2418" y="22039"/>
                </a:lnTo>
                <a:lnTo>
                  <a:pt x="2560" y="22134"/>
                </a:lnTo>
                <a:lnTo>
                  <a:pt x="2465" y="22182"/>
                </a:lnTo>
                <a:lnTo>
                  <a:pt x="2620" y="22265"/>
                </a:lnTo>
                <a:lnTo>
                  <a:pt x="2525" y="22325"/>
                </a:lnTo>
                <a:lnTo>
                  <a:pt x="2668" y="22408"/>
                </a:lnTo>
                <a:lnTo>
                  <a:pt x="2572" y="22456"/>
                </a:lnTo>
                <a:lnTo>
                  <a:pt x="2715" y="22551"/>
                </a:lnTo>
                <a:lnTo>
                  <a:pt x="2620" y="22598"/>
                </a:lnTo>
                <a:lnTo>
                  <a:pt x="2775" y="22682"/>
                </a:lnTo>
                <a:lnTo>
                  <a:pt x="2679" y="22741"/>
                </a:lnTo>
                <a:lnTo>
                  <a:pt x="2822" y="22825"/>
                </a:lnTo>
                <a:lnTo>
                  <a:pt x="2727" y="22884"/>
                </a:lnTo>
                <a:lnTo>
                  <a:pt x="2870" y="22968"/>
                </a:lnTo>
                <a:lnTo>
                  <a:pt x="2775" y="23027"/>
                </a:lnTo>
                <a:lnTo>
                  <a:pt x="2930" y="23110"/>
                </a:lnTo>
                <a:lnTo>
                  <a:pt x="2834" y="23158"/>
                </a:lnTo>
                <a:lnTo>
                  <a:pt x="2977" y="23241"/>
                </a:lnTo>
                <a:lnTo>
                  <a:pt x="2882" y="23301"/>
                </a:lnTo>
                <a:lnTo>
                  <a:pt x="3025" y="23384"/>
                </a:lnTo>
                <a:lnTo>
                  <a:pt x="2930" y="23444"/>
                </a:lnTo>
                <a:lnTo>
                  <a:pt x="3084" y="23527"/>
                </a:lnTo>
                <a:lnTo>
                  <a:pt x="2977" y="23587"/>
                </a:lnTo>
                <a:lnTo>
                  <a:pt x="3132" y="23670"/>
                </a:lnTo>
                <a:lnTo>
                  <a:pt x="3037" y="23718"/>
                </a:lnTo>
                <a:lnTo>
                  <a:pt x="3180" y="23801"/>
                </a:lnTo>
                <a:lnTo>
                  <a:pt x="3084" y="23861"/>
                </a:lnTo>
                <a:lnTo>
                  <a:pt x="3227" y="23944"/>
                </a:lnTo>
                <a:lnTo>
                  <a:pt x="3132" y="24003"/>
                </a:lnTo>
                <a:lnTo>
                  <a:pt x="3287" y="24087"/>
                </a:lnTo>
                <a:lnTo>
                  <a:pt x="3191" y="24146"/>
                </a:lnTo>
                <a:lnTo>
                  <a:pt x="3334" y="24230"/>
                </a:lnTo>
                <a:lnTo>
                  <a:pt x="3239" y="24277"/>
                </a:lnTo>
                <a:lnTo>
                  <a:pt x="3382" y="24361"/>
                </a:lnTo>
                <a:lnTo>
                  <a:pt x="3287" y="24420"/>
                </a:lnTo>
                <a:lnTo>
                  <a:pt x="3441" y="24503"/>
                </a:lnTo>
                <a:lnTo>
                  <a:pt x="3346" y="24563"/>
                </a:lnTo>
                <a:lnTo>
                  <a:pt x="3489" y="24646"/>
                </a:lnTo>
                <a:lnTo>
                  <a:pt x="3394" y="24694"/>
                </a:lnTo>
                <a:lnTo>
                  <a:pt x="3537" y="24789"/>
                </a:lnTo>
                <a:lnTo>
                  <a:pt x="3441" y="24837"/>
                </a:lnTo>
                <a:lnTo>
                  <a:pt x="3596" y="24920"/>
                </a:lnTo>
                <a:lnTo>
                  <a:pt x="3501" y="24980"/>
                </a:lnTo>
                <a:lnTo>
                  <a:pt x="3644" y="25063"/>
                </a:lnTo>
                <a:lnTo>
                  <a:pt x="3549" y="25123"/>
                </a:lnTo>
                <a:lnTo>
                  <a:pt x="3692" y="25206"/>
                </a:lnTo>
                <a:lnTo>
                  <a:pt x="3596" y="25254"/>
                </a:lnTo>
                <a:lnTo>
                  <a:pt x="3751" y="25349"/>
                </a:lnTo>
                <a:lnTo>
                  <a:pt x="3644" y="25396"/>
                </a:lnTo>
                <a:lnTo>
                  <a:pt x="3799" y="25480"/>
                </a:lnTo>
                <a:lnTo>
                  <a:pt x="3703" y="25539"/>
                </a:lnTo>
                <a:lnTo>
                  <a:pt x="3846" y="25623"/>
                </a:lnTo>
                <a:lnTo>
                  <a:pt x="3751" y="25682"/>
                </a:lnTo>
                <a:lnTo>
                  <a:pt x="3906" y="25766"/>
                </a:lnTo>
                <a:lnTo>
                  <a:pt x="3811" y="25813"/>
                </a:lnTo>
                <a:lnTo>
                  <a:pt x="3953" y="25908"/>
                </a:lnTo>
                <a:lnTo>
                  <a:pt x="3858" y="25956"/>
                </a:lnTo>
                <a:lnTo>
                  <a:pt x="4001" y="26039"/>
                </a:lnTo>
                <a:lnTo>
                  <a:pt x="3906" y="26099"/>
                </a:lnTo>
                <a:lnTo>
                  <a:pt x="4049" y="26182"/>
                </a:lnTo>
                <a:lnTo>
                  <a:pt x="3953" y="26242"/>
                </a:lnTo>
                <a:lnTo>
                  <a:pt x="4108" y="26325"/>
                </a:lnTo>
                <a:lnTo>
                  <a:pt x="4013" y="26373"/>
                </a:lnTo>
                <a:lnTo>
                  <a:pt x="4156" y="26456"/>
                </a:lnTo>
                <a:lnTo>
                  <a:pt x="4061" y="26516"/>
                </a:lnTo>
                <a:lnTo>
                  <a:pt x="4203" y="26599"/>
                </a:lnTo>
                <a:lnTo>
                  <a:pt x="4108" y="26658"/>
                </a:lnTo>
                <a:lnTo>
                  <a:pt x="4263" y="26742"/>
                </a:lnTo>
                <a:lnTo>
                  <a:pt x="4168" y="26801"/>
                </a:lnTo>
                <a:lnTo>
                  <a:pt x="4311" y="26885"/>
                </a:lnTo>
                <a:lnTo>
                  <a:pt x="4215" y="26932"/>
                </a:lnTo>
                <a:lnTo>
                  <a:pt x="4358" y="27016"/>
                </a:lnTo>
                <a:lnTo>
                  <a:pt x="4263" y="27075"/>
                </a:lnTo>
                <a:lnTo>
                  <a:pt x="4418" y="27159"/>
                </a:lnTo>
                <a:lnTo>
                  <a:pt x="4323" y="27218"/>
                </a:lnTo>
                <a:lnTo>
                  <a:pt x="4465" y="27301"/>
                </a:lnTo>
                <a:lnTo>
                  <a:pt x="4370" y="27349"/>
                </a:lnTo>
                <a:lnTo>
                  <a:pt x="4513" y="27444"/>
                </a:lnTo>
                <a:lnTo>
                  <a:pt x="4418" y="27492"/>
                </a:lnTo>
                <a:lnTo>
                  <a:pt x="4573" y="27575"/>
                </a:lnTo>
                <a:lnTo>
                  <a:pt x="4465" y="27635"/>
                </a:lnTo>
                <a:lnTo>
                  <a:pt x="4620" y="27718"/>
                </a:lnTo>
                <a:lnTo>
                  <a:pt x="4525" y="27778"/>
                </a:lnTo>
                <a:lnTo>
                  <a:pt x="4668" y="27861"/>
                </a:lnTo>
                <a:lnTo>
                  <a:pt x="4573" y="27921"/>
                </a:lnTo>
                <a:lnTo>
                  <a:pt x="4727" y="28004"/>
                </a:lnTo>
                <a:lnTo>
                  <a:pt x="4632" y="28051"/>
                </a:lnTo>
                <a:lnTo>
                  <a:pt x="4775" y="28135"/>
                </a:lnTo>
                <a:lnTo>
                  <a:pt x="4680" y="28194"/>
                </a:lnTo>
                <a:lnTo>
                  <a:pt x="4823" y="28278"/>
                </a:lnTo>
                <a:lnTo>
                  <a:pt x="4727" y="28337"/>
                </a:lnTo>
                <a:lnTo>
                  <a:pt x="4870" y="28421"/>
                </a:lnTo>
                <a:lnTo>
                  <a:pt x="4775" y="28480"/>
                </a:lnTo>
                <a:lnTo>
                  <a:pt x="4930" y="28563"/>
                </a:lnTo>
                <a:lnTo>
                  <a:pt x="4835" y="28611"/>
                </a:lnTo>
                <a:lnTo>
                  <a:pt x="4977" y="28694"/>
                </a:lnTo>
                <a:lnTo>
                  <a:pt x="4882" y="28754"/>
                </a:lnTo>
                <a:lnTo>
                  <a:pt x="5025" y="28837"/>
                </a:lnTo>
                <a:lnTo>
                  <a:pt x="4930" y="28897"/>
                </a:lnTo>
                <a:lnTo>
                  <a:pt x="5085" y="28980"/>
                </a:lnTo>
                <a:lnTo>
                  <a:pt x="4989" y="29028"/>
                </a:lnTo>
                <a:lnTo>
                  <a:pt x="5132" y="29123"/>
                </a:lnTo>
                <a:lnTo>
                  <a:pt x="5037" y="29171"/>
                </a:lnTo>
                <a:lnTo>
                  <a:pt x="5180" y="29254"/>
                </a:lnTo>
                <a:lnTo>
                  <a:pt x="5085" y="29314"/>
                </a:lnTo>
                <a:lnTo>
                  <a:pt x="5239" y="29397"/>
                </a:lnTo>
                <a:lnTo>
                  <a:pt x="5144" y="29456"/>
                </a:lnTo>
                <a:lnTo>
                  <a:pt x="5287" y="29540"/>
                </a:lnTo>
                <a:lnTo>
                  <a:pt x="5192" y="29587"/>
                </a:lnTo>
                <a:lnTo>
                  <a:pt x="5335" y="29683"/>
                </a:lnTo>
                <a:lnTo>
                  <a:pt x="5239" y="29730"/>
                </a:lnTo>
                <a:lnTo>
                  <a:pt x="5394" y="29814"/>
                </a:lnTo>
                <a:lnTo>
                  <a:pt x="5299" y="29873"/>
                </a:lnTo>
                <a:lnTo>
                  <a:pt x="5442" y="29956"/>
                </a:lnTo>
                <a:lnTo>
                  <a:pt x="5346" y="30016"/>
                </a:lnTo>
                <a:lnTo>
                  <a:pt x="5489" y="30099"/>
                </a:lnTo>
                <a:lnTo>
                  <a:pt x="5394" y="30147"/>
                </a:lnTo>
                <a:lnTo>
                  <a:pt x="5549" y="30242"/>
                </a:lnTo>
                <a:lnTo>
                  <a:pt x="5454" y="30290"/>
                </a:lnTo>
                <a:lnTo>
                  <a:pt x="5597" y="30373"/>
                </a:lnTo>
                <a:lnTo>
                  <a:pt x="5501" y="30433"/>
                </a:lnTo>
                <a:lnTo>
                  <a:pt x="5644" y="30516"/>
                </a:lnTo>
                <a:lnTo>
                  <a:pt x="5549" y="30576"/>
                </a:lnTo>
                <a:lnTo>
                  <a:pt x="5692" y="30659"/>
                </a:lnTo>
                <a:lnTo>
                  <a:pt x="5608" y="30707"/>
                </a:lnTo>
                <a:lnTo>
                  <a:pt x="5751" y="30790"/>
                </a:lnTo>
                <a:lnTo>
                  <a:pt x="5656" y="30849"/>
                </a:lnTo>
                <a:lnTo>
                  <a:pt x="5799" y="30933"/>
                </a:lnTo>
                <a:lnTo>
                  <a:pt x="5704" y="30992"/>
                </a:lnTo>
                <a:lnTo>
                  <a:pt x="5847" y="31076"/>
                </a:lnTo>
                <a:lnTo>
                  <a:pt x="5751" y="31135"/>
                </a:lnTo>
                <a:lnTo>
                  <a:pt x="5906" y="31219"/>
                </a:lnTo>
                <a:lnTo>
                  <a:pt x="5811" y="31266"/>
                </a:lnTo>
                <a:lnTo>
                  <a:pt x="5954" y="31350"/>
                </a:lnTo>
                <a:lnTo>
                  <a:pt x="5858" y="31409"/>
                </a:lnTo>
                <a:lnTo>
                  <a:pt x="6001" y="31492"/>
                </a:lnTo>
                <a:lnTo>
                  <a:pt x="5906" y="31552"/>
                </a:lnTo>
                <a:lnTo>
                  <a:pt x="6061" y="31635"/>
                </a:lnTo>
                <a:lnTo>
                  <a:pt x="5966" y="31695"/>
                </a:lnTo>
                <a:lnTo>
                  <a:pt x="6108" y="31778"/>
                </a:lnTo>
                <a:lnTo>
                  <a:pt x="6013" y="31826"/>
                </a:lnTo>
                <a:lnTo>
                  <a:pt x="6156" y="31909"/>
                </a:lnTo>
                <a:lnTo>
                  <a:pt x="6061" y="31969"/>
                </a:lnTo>
                <a:lnTo>
                  <a:pt x="6216" y="32052"/>
                </a:lnTo>
                <a:lnTo>
                  <a:pt x="6120" y="32112"/>
                </a:lnTo>
                <a:lnTo>
                  <a:pt x="6263" y="32195"/>
                </a:lnTo>
                <a:lnTo>
                  <a:pt x="6168" y="32254"/>
                </a:lnTo>
                <a:lnTo>
                  <a:pt x="6311" y="32338"/>
                </a:lnTo>
                <a:lnTo>
                  <a:pt x="6216" y="32385"/>
                </a:lnTo>
                <a:lnTo>
                  <a:pt x="6370" y="32469"/>
                </a:lnTo>
                <a:lnTo>
                  <a:pt x="6275" y="32528"/>
                </a:lnTo>
                <a:lnTo>
                  <a:pt x="6418" y="32612"/>
                </a:lnTo>
                <a:lnTo>
                  <a:pt x="6323" y="32671"/>
                </a:lnTo>
                <a:lnTo>
                  <a:pt x="6466" y="32754"/>
                </a:lnTo>
                <a:lnTo>
                  <a:pt x="6370" y="32814"/>
                </a:lnTo>
                <a:lnTo>
                  <a:pt x="6525" y="32897"/>
                </a:lnTo>
                <a:lnTo>
                  <a:pt x="6430" y="32945"/>
                </a:lnTo>
                <a:lnTo>
                  <a:pt x="6573" y="33028"/>
                </a:lnTo>
                <a:lnTo>
                  <a:pt x="6478" y="33088"/>
                </a:lnTo>
                <a:lnTo>
                  <a:pt x="6620" y="33171"/>
                </a:lnTo>
                <a:lnTo>
                  <a:pt x="6525" y="33231"/>
                </a:lnTo>
                <a:lnTo>
                  <a:pt x="6680" y="33314"/>
                </a:lnTo>
                <a:lnTo>
                  <a:pt x="6573" y="33362"/>
                </a:lnTo>
                <a:lnTo>
                  <a:pt x="6728" y="33457"/>
                </a:lnTo>
                <a:lnTo>
                  <a:pt x="6632" y="33505"/>
                </a:lnTo>
                <a:lnTo>
                  <a:pt x="6775" y="33588"/>
                </a:lnTo>
                <a:lnTo>
                  <a:pt x="6680" y="33647"/>
                </a:lnTo>
                <a:lnTo>
                  <a:pt x="6823" y="33731"/>
                </a:lnTo>
                <a:lnTo>
                  <a:pt x="6728" y="33790"/>
                </a:lnTo>
                <a:lnTo>
                  <a:pt x="6882" y="33874"/>
                </a:lnTo>
                <a:lnTo>
                  <a:pt x="6787" y="33921"/>
                </a:lnTo>
                <a:lnTo>
                  <a:pt x="6930" y="34017"/>
                </a:lnTo>
                <a:lnTo>
                  <a:pt x="6835" y="34064"/>
                </a:lnTo>
                <a:lnTo>
                  <a:pt x="6978" y="34147"/>
                </a:lnTo>
                <a:lnTo>
                  <a:pt x="6882" y="34207"/>
                </a:lnTo>
                <a:lnTo>
                  <a:pt x="7037" y="34290"/>
                </a:lnTo>
                <a:lnTo>
                  <a:pt x="6942" y="34350"/>
                </a:lnTo>
                <a:lnTo>
                  <a:pt x="7085" y="34433"/>
                </a:lnTo>
                <a:lnTo>
                  <a:pt x="6990" y="34481"/>
                </a:lnTo>
                <a:lnTo>
                  <a:pt x="7132" y="34576"/>
                </a:lnTo>
                <a:lnTo>
                  <a:pt x="7037" y="34624"/>
                </a:lnTo>
                <a:lnTo>
                  <a:pt x="7192" y="34707"/>
                </a:lnTo>
                <a:lnTo>
                  <a:pt x="7097" y="34767"/>
                </a:lnTo>
                <a:lnTo>
                  <a:pt x="7240" y="34850"/>
                </a:lnTo>
                <a:lnTo>
                  <a:pt x="7144" y="34909"/>
                </a:lnTo>
                <a:lnTo>
                  <a:pt x="7287" y="34993"/>
                </a:lnTo>
                <a:lnTo>
                  <a:pt x="7192" y="35040"/>
                </a:lnTo>
                <a:lnTo>
                  <a:pt x="7347" y="35124"/>
                </a:lnTo>
                <a:lnTo>
                  <a:pt x="7251" y="35183"/>
                </a:lnTo>
                <a:lnTo>
                  <a:pt x="7394" y="35267"/>
                </a:lnTo>
                <a:lnTo>
                  <a:pt x="7299" y="35326"/>
                </a:lnTo>
                <a:lnTo>
                  <a:pt x="7442" y="35410"/>
                </a:lnTo>
                <a:lnTo>
                  <a:pt x="7347" y="35469"/>
                </a:lnTo>
                <a:lnTo>
                  <a:pt x="7502" y="35552"/>
                </a:lnTo>
                <a:lnTo>
                  <a:pt x="7406" y="35600"/>
                </a:lnTo>
                <a:lnTo>
                  <a:pt x="7549" y="35683"/>
                </a:lnTo>
                <a:lnTo>
                  <a:pt x="7454" y="35743"/>
                </a:lnTo>
                <a:lnTo>
                  <a:pt x="7597" y="35826"/>
                </a:lnTo>
                <a:lnTo>
                  <a:pt x="7502" y="35886"/>
                </a:lnTo>
                <a:lnTo>
                  <a:pt x="7644" y="35969"/>
                </a:lnTo>
                <a:lnTo>
                  <a:pt x="7549" y="36029"/>
                </a:lnTo>
                <a:lnTo>
                  <a:pt x="7704" y="36112"/>
                </a:lnTo>
                <a:lnTo>
                  <a:pt x="7609" y="36160"/>
                </a:lnTo>
                <a:lnTo>
                  <a:pt x="7752" y="36243"/>
                </a:lnTo>
                <a:lnTo>
                  <a:pt x="7656" y="36303"/>
                </a:lnTo>
                <a:lnTo>
                  <a:pt x="7799" y="36386"/>
                </a:lnTo>
                <a:lnTo>
                  <a:pt x="7704" y="36445"/>
                </a:lnTo>
                <a:lnTo>
                  <a:pt x="7859" y="36529"/>
                </a:lnTo>
                <a:lnTo>
                  <a:pt x="7763" y="36588"/>
                </a:lnTo>
                <a:lnTo>
                  <a:pt x="7906" y="36672"/>
                </a:lnTo>
                <a:lnTo>
                  <a:pt x="7811" y="36719"/>
                </a:lnTo>
                <a:lnTo>
                  <a:pt x="7954" y="36803"/>
                </a:lnTo>
                <a:lnTo>
                  <a:pt x="7859" y="36862"/>
                </a:lnTo>
                <a:lnTo>
                  <a:pt x="8013" y="36945"/>
                </a:lnTo>
                <a:lnTo>
                  <a:pt x="7918" y="37005"/>
                </a:lnTo>
                <a:lnTo>
                  <a:pt x="8061" y="37088"/>
                </a:lnTo>
                <a:lnTo>
                  <a:pt x="7966" y="37148"/>
                </a:lnTo>
                <a:lnTo>
                  <a:pt x="8109" y="37231"/>
                </a:lnTo>
                <a:lnTo>
                  <a:pt x="8013" y="37279"/>
                </a:lnTo>
                <a:lnTo>
                  <a:pt x="8168" y="37362"/>
                </a:lnTo>
                <a:lnTo>
                  <a:pt x="8073" y="37422"/>
                </a:lnTo>
                <a:lnTo>
                  <a:pt x="8216" y="37505"/>
                </a:lnTo>
                <a:lnTo>
                  <a:pt x="8121" y="37565"/>
                </a:lnTo>
                <a:lnTo>
                  <a:pt x="8264" y="37648"/>
                </a:lnTo>
                <a:lnTo>
                  <a:pt x="8168" y="37696"/>
                </a:lnTo>
                <a:lnTo>
                  <a:pt x="8323" y="37791"/>
                </a:lnTo>
                <a:lnTo>
                  <a:pt x="8228" y="37838"/>
                </a:lnTo>
                <a:lnTo>
                  <a:pt x="8371" y="37922"/>
                </a:lnTo>
                <a:lnTo>
                  <a:pt x="8275" y="37981"/>
                </a:lnTo>
                <a:lnTo>
                  <a:pt x="8418" y="38065"/>
                </a:lnTo>
                <a:lnTo>
                  <a:pt x="8323" y="38124"/>
                </a:lnTo>
                <a:lnTo>
                  <a:pt x="8478" y="38208"/>
                </a:lnTo>
                <a:lnTo>
                  <a:pt x="8371" y="38255"/>
                </a:lnTo>
                <a:lnTo>
                  <a:pt x="8525" y="38350"/>
                </a:lnTo>
                <a:lnTo>
                  <a:pt x="8430" y="38398"/>
                </a:lnTo>
                <a:lnTo>
                  <a:pt x="8573" y="38481"/>
                </a:lnTo>
                <a:lnTo>
                  <a:pt x="8478" y="38541"/>
                </a:lnTo>
                <a:lnTo>
                  <a:pt x="8621" y="38624"/>
                </a:lnTo>
                <a:lnTo>
                  <a:pt x="8525" y="38684"/>
                </a:lnTo>
                <a:lnTo>
                  <a:pt x="8680" y="38767"/>
                </a:lnTo>
                <a:lnTo>
                  <a:pt x="8585" y="38815"/>
                </a:lnTo>
                <a:lnTo>
                  <a:pt x="8728" y="38910"/>
                </a:lnTo>
                <a:lnTo>
                  <a:pt x="8633" y="38958"/>
                </a:lnTo>
                <a:lnTo>
                  <a:pt x="8775" y="39041"/>
                </a:lnTo>
                <a:lnTo>
                  <a:pt x="8680" y="39100"/>
                </a:lnTo>
                <a:lnTo>
                  <a:pt x="8835" y="39184"/>
                </a:lnTo>
                <a:lnTo>
                  <a:pt x="8740" y="39243"/>
                </a:lnTo>
                <a:lnTo>
                  <a:pt x="8883" y="39327"/>
                </a:lnTo>
                <a:lnTo>
                  <a:pt x="8787" y="39374"/>
                </a:lnTo>
                <a:lnTo>
                  <a:pt x="8930" y="39458"/>
                </a:lnTo>
                <a:lnTo>
                  <a:pt x="8835" y="39517"/>
                </a:lnTo>
                <a:lnTo>
                  <a:pt x="8990" y="39601"/>
                </a:lnTo>
                <a:lnTo>
                  <a:pt x="8895" y="39660"/>
                </a:lnTo>
                <a:lnTo>
                  <a:pt x="9037" y="39743"/>
                </a:lnTo>
                <a:lnTo>
                  <a:pt x="8942" y="39803"/>
                </a:lnTo>
                <a:lnTo>
                  <a:pt x="9085" y="39886"/>
                </a:lnTo>
                <a:lnTo>
                  <a:pt x="8990" y="39934"/>
                </a:lnTo>
                <a:lnTo>
                  <a:pt x="9145" y="40017"/>
                </a:lnTo>
                <a:lnTo>
                  <a:pt x="9037" y="40077"/>
                </a:lnTo>
                <a:lnTo>
                  <a:pt x="9192" y="40160"/>
                </a:lnTo>
                <a:lnTo>
                  <a:pt x="9097" y="40220"/>
                </a:lnTo>
                <a:lnTo>
                  <a:pt x="9240" y="40303"/>
                </a:lnTo>
                <a:lnTo>
                  <a:pt x="9145" y="40363"/>
                </a:lnTo>
                <a:lnTo>
                  <a:pt x="9299" y="40446"/>
                </a:lnTo>
                <a:lnTo>
                  <a:pt x="9204" y="40494"/>
                </a:lnTo>
                <a:lnTo>
                  <a:pt x="9347" y="40577"/>
                </a:lnTo>
                <a:lnTo>
                  <a:pt x="9252" y="40636"/>
                </a:lnTo>
                <a:lnTo>
                  <a:pt x="9395" y="40720"/>
                </a:lnTo>
                <a:lnTo>
                  <a:pt x="9299" y="40779"/>
                </a:lnTo>
                <a:lnTo>
                  <a:pt x="9442" y="40863"/>
                </a:lnTo>
                <a:lnTo>
                  <a:pt x="9347" y="40922"/>
                </a:lnTo>
                <a:lnTo>
                  <a:pt x="9502" y="41005"/>
                </a:lnTo>
                <a:lnTo>
                  <a:pt x="9407" y="41053"/>
                </a:lnTo>
                <a:lnTo>
                  <a:pt x="9549" y="41136"/>
                </a:lnTo>
                <a:lnTo>
                  <a:pt x="9454" y="41196"/>
                </a:lnTo>
                <a:lnTo>
                  <a:pt x="9597" y="41279"/>
                </a:lnTo>
                <a:lnTo>
                  <a:pt x="9502" y="41339"/>
                </a:lnTo>
                <a:lnTo>
                  <a:pt x="9657" y="41422"/>
                </a:lnTo>
                <a:lnTo>
                  <a:pt x="9561" y="41470"/>
                </a:lnTo>
                <a:lnTo>
                  <a:pt x="9704" y="41565"/>
                </a:lnTo>
                <a:lnTo>
                  <a:pt x="9609" y="41613"/>
                </a:lnTo>
                <a:lnTo>
                  <a:pt x="9752" y="41696"/>
                </a:lnTo>
                <a:lnTo>
                  <a:pt x="9657" y="41756"/>
                </a:lnTo>
                <a:lnTo>
                  <a:pt x="9811" y="41839"/>
                </a:lnTo>
                <a:lnTo>
                  <a:pt x="9716" y="41898"/>
                </a:lnTo>
                <a:lnTo>
                  <a:pt x="9859" y="41982"/>
                </a:lnTo>
                <a:lnTo>
                  <a:pt x="9764" y="42029"/>
                </a:lnTo>
                <a:lnTo>
                  <a:pt x="9907" y="42125"/>
                </a:lnTo>
                <a:lnTo>
                  <a:pt x="9811" y="42172"/>
                </a:lnTo>
                <a:lnTo>
                  <a:pt x="9966" y="42256"/>
                </a:lnTo>
                <a:lnTo>
                  <a:pt x="9859" y="42315"/>
                </a:lnTo>
                <a:lnTo>
                  <a:pt x="10014" y="42398"/>
                </a:lnTo>
                <a:lnTo>
                  <a:pt x="9918" y="42458"/>
                </a:lnTo>
                <a:lnTo>
                  <a:pt x="10061" y="42541"/>
                </a:lnTo>
                <a:lnTo>
                  <a:pt x="9966" y="42589"/>
                </a:lnTo>
                <a:lnTo>
                  <a:pt x="10121" y="42684"/>
                </a:lnTo>
                <a:lnTo>
                  <a:pt x="10026" y="42732"/>
                </a:lnTo>
                <a:lnTo>
                  <a:pt x="10169" y="42815"/>
                </a:lnTo>
                <a:lnTo>
                  <a:pt x="10073" y="42875"/>
                </a:lnTo>
                <a:lnTo>
                  <a:pt x="10216" y="42958"/>
                </a:lnTo>
                <a:lnTo>
                  <a:pt x="10121" y="43018"/>
                </a:lnTo>
                <a:lnTo>
                  <a:pt x="10276" y="43101"/>
                </a:lnTo>
                <a:lnTo>
                  <a:pt x="10169" y="43149"/>
                </a:lnTo>
                <a:lnTo>
                  <a:pt x="10323" y="43244"/>
                </a:lnTo>
                <a:lnTo>
                  <a:pt x="10228" y="43291"/>
                </a:lnTo>
                <a:lnTo>
                  <a:pt x="10371" y="43375"/>
                </a:lnTo>
                <a:lnTo>
                  <a:pt x="10276" y="43434"/>
                </a:lnTo>
                <a:lnTo>
                  <a:pt x="10419" y="43518"/>
                </a:lnTo>
                <a:lnTo>
                  <a:pt x="10323" y="43577"/>
                </a:lnTo>
                <a:lnTo>
                  <a:pt x="10478" y="43661"/>
                </a:lnTo>
                <a:lnTo>
                  <a:pt x="10383" y="43708"/>
                </a:lnTo>
                <a:lnTo>
                  <a:pt x="10526" y="43792"/>
                </a:lnTo>
                <a:lnTo>
                  <a:pt x="10430" y="43851"/>
                </a:lnTo>
                <a:lnTo>
                  <a:pt x="10573" y="43934"/>
                </a:lnTo>
                <a:lnTo>
                  <a:pt x="10478" y="43994"/>
                </a:lnTo>
                <a:lnTo>
                  <a:pt x="10633" y="44077"/>
                </a:lnTo>
                <a:lnTo>
                  <a:pt x="10538" y="44137"/>
                </a:lnTo>
                <a:lnTo>
                  <a:pt x="10680" y="44220"/>
                </a:lnTo>
                <a:lnTo>
                  <a:pt x="10585" y="44268"/>
                </a:lnTo>
                <a:lnTo>
                  <a:pt x="10728" y="44351"/>
                </a:lnTo>
                <a:lnTo>
                  <a:pt x="10633" y="44411"/>
                </a:lnTo>
                <a:lnTo>
                  <a:pt x="10788" y="44494"/>
                </a:lnTo>
                <a:lnTo>
                  <a:pt x="10692" y="44554"/>
                </a:lnTo>
                <a:lnTo>
                  <a:pt x="10835" y="44637"/>
                </a:lnTo>
                <a:lnTo>
                  <a:pt x="10740" y="44696"/>
                </a:lnTo>
                <a:lnTo>
                  <a:pt x="10883" y="44780"/>
                </a:lnTo>
                <a:lnTo>
                  <a:pt x="10788" y="44827"/>
                </a:lnTo>
                <a:lnTo>
                  <a:pt x="10942" y="44911"/>
                </a:lnTo>
                <a:lnTo>
                  <a:pt x="10847" y="44970"/>
                </a:lnTo>
                <a:lnTo>
                  <a:pt x="10990" y="45054"/>
                </a:lnTo>
                <a:lnTo>
                  <a:pt x="10895" y="45113"/>
                </a:lnTo>
                <a:lnTo>
                  <a:pt x="11038" y="45196"/>
                </a:lnTo>
                <a:lnTo>
                  <a:pt x="10942" y="45256"/>
                </a:lnTo>
                <a:lnTo>
                  <a:pt x="11085" y="45339"/>
                </a:lnTo>
                <a:lnTo>
                  <a:pt x="11002" y="45387"/>
                </a:lnTo>
                <a:lnTo>
                  <a:pt x="11145" y="45470"/>
                </a:lnTo>
                <a:lnTo>
                  <a:pt x="11050" y="45530"/>
                </a:lnTo>
                <a:lnTo>
                  <a:pt x="11192" y="45613"/>
                </a:lnTo>
                <a:lnTo>
                  <a:pt x="11097" y="45673"/>
                </a:lnTo>
                <a:lnTo>
                  <a:pt x="11240" y="45756"/>
                </a:lnTo>
                <a:lnTo>
                  <a:pt x="11145" y="45804"/>
                </a:lnTo>
                <a:lnTo>
                  <a:pt x="11300" y="45899"/>
                </a:lnTo>
                <a:lnTo>
                  <a:pt x="11204" y="45947"/>
                </a:lnTo>
                <a:lnTo>
                  <a:pt x="11347" y="46030"/>
                </a:lnTo>
                <a:lnTo>
                  <a:pt x="11252" y="46089"/>
                </a:lnTo>
                <a:lnTo>
                  <a:pt x="11395" y="46173"/>
                </a:lnTo>
                <a:lnTo>
                  <a:pt x="11300" y="46232"/>
                </a:lnTo>
                <a:lnTo>
                  <a:pt x="11454" y="46316"/>
                </a:lnTo>
                <a:lnTo>
                  <a:pt x="11359" y="46363"/>
                </a:lnTo>
                <a:lnTo>
                  <a:pt x="11502" y="46459"/>
                </a:lnTo>
                <a:lnTo>
                  <a:pt x="11407" y="46506"/>
                </a:lnTo>
                <a:lnTo>
                  <a:pt x="11550" y="46589"/>
                </a:lnTo>
                <a:lnTo>
                  <a:pt x="11454" y="46649"/>
                </a:lnTo>
                <a:lnTo>
                  <a:pt x="11609" y="46732"/>
                </a:lnTo>
                <a:lnTo>
                  <a:pt x="11514" y="46792"/>
                </a:lnTo>
                <a:lnTo>
                  <a:pt x="11657" y="46875"/>
                </a:lnTo>
                <a:lnTo>
                  <a:pt x="11562" y="46923"/>
                </a:lnTo>
                <a:lnTo>
                  <a:pt x="11704" y="47018"/>
                </a:lnTo>
                <a:lnTo>
                  <a:pt x="11609" y="47066"/>
                </a:lnTo>
                <a:lnTo>
                  <a:pt x="11764" y="47149"/>
                </a:lnTo>
                <a:lnTo>
                  <a:pt x="11669" y="47209"/>
                </a:lnTo>
                <a:lnTo>
                  <a:pt x="11812" y="47292"/>
                </a:lnTo>
                <a:lnTo>
                  <a:pt x="11716" y="47351"/>
                </a:lnTo>
                <a:lnTo>
                  <a:pt x="11859" y="47435"/>
                </a:lnTo>
                <a:lnTo>
                  <a:pt x="11764" y="47482"/>
                </a:lnTo>
                <a:lnTo>
                  <a:pt x="11907" y="47566"/>
                </a:lnTo>
                <a:lnTo>
                  <a:pt x="11823" y="47625"/>
                </a:lnTo>
                <a:lnTo>
                  <a:pt x="11966" y="47709"/>
                </a:lnTo>
                <a:lnTo>
                  <a:pt x="11871" y="47768"/>
                </a:lnTo>
                <a:lnTo>
                  <a:pt x="12014" y="47852"/>
                </a:lnTo>
                <a:lnTo>
                  <a:pt x="11919" y="47911"/>
                </a:lnTo>
                <a:lnTo>
                  <a:pt x="12074" y="47994"/>
                </a:lnTo>
                <a:lnTo>
                  <a:pt x="11978" y="48042"/>
                </a:lnTo>
                <a:lnTo>
                  <a:pt x="12121" y="48125"/>
                </a:lnTo>
                <a:lnTo>
                  <a:pt x="12026" y="48185"/>
                </a:lnTo>
                <a:lnTo>
                  <a:pt x="12169" y="48268"/>
                </a:lnTo>
                <a:lnTo>
                  <a:pt x="12074" y="48328"/>
                </a:lnTo>
                <a:lnTo>
                  <a:pt x="12216" y="48411"/>
                </a:lnTo>
                <a:lnTo>
                  <a:pt x="12121" y="48471"/>
                </a:lnTo>
                <a:lnTo>
                  <a:pt x="12276" y="48554"/>
                </a:lnTo>
                <a:lnTo>
                  <a:pt x="12181" y="48602"/>
                </a:lnTo>
                <a:lnTo>
                  <a:pt x="12324" y="48685"/>
                </a:lnTo>
                <a:lnTo>
                  <a:pt x="12228" y="48745"/>
                </a:lnTo>
                <a:lnTo>
                  <a:pt x="12371" y="48828"/>
                </a:lnTo>
                <a:lnTo>
                  <a:pt x="12276" y="48887"/>
                </a:lnTo>
                <a:lnTo>
                  <a:pt x="12431" y="48971"/>
                </a:lnTo>
                <a:lnTo>
                  <a:pt x="12335" y="49030"/>
                </a:lnTo>
                <a:lnTo>
                  <a:pt x="12478" y="49114"/>
                </a:lnTo>
                <a:lnTo>
                  <a:pt x="12383" y="49161"/>
                </a:lnTo>
                <a:lnTo>
                  <a:pt x="12526" y="49245"/>
                </a:lnTo>
                <a:lnTo>
                  <a:pt x="12431" y="49304"/>
                </a:lnTo>
                <a:lnTo>
                  <a:pt x="12585" y="49387"/>
                </a:lnTo>
                <a:lnTo>
                  <a:pt x="12490" y="49447"/>
                </a:lnTo>
                <a:lnTo>
                  <a:pt x="12633" y="49530"/>
                </a:lnTo>
                <a:lnTo>
                  <a:pt x="12538" y="49578"/>
                </a:lnTo>
                <a:lnTo>
                  <a:pt x="12681" y="49673"/>
                </a:lnTo>
                <a:lnTo>
                  <a:pt x="12585" y="49721"/>
                </a:lnTo>
                <a:lnTo>
                  <a:pt x="12740" y="49804"/>
                </a:lnTo>
                <a:lnTo>
                  <a:pt x="12645" y="49864"/>
                </a:lnTo>
                <a:lnTo>
                  <a:pt x="12788" y="49947"/>
                </a:lnTo>
                <a:lnTo>
                  <a:pt x="12693" y="50007"/>
                </a:lnTo>
                <a:lnTo>
                  <a:pt x="12836" y="50090"/>
                </a:lnTo>
                <a:lnTo>
                  <a:pt x="12740" y="50138"/>
                </a:lnTo>
                <a:lnTo>
                  <a:pt x="12895" y="50233"/>
                </a:lnTo>
                <a:lnTo>
                  <a:pt x="12800" y="50280"/>
                </a:lnTo>
                <a:lnTo>
                  <a:pt x="12943" y="50364"/>
                </a:lnTo>
                <a:lnTo>
                  <a:pt x="12847" y="50423"/>
                </a:lnTo>
                <a:lnTo>
                  <a:pt x="12990" y="50507"/>
                </a:lnTo>
                <a:lnTo>
                  <a:pt x="12895" y="50566"/>
                </a:lnTo>
                <a:lnTo>
                  <a:pt x="13038" y="50650"/>
                </a:lnTo>
                <a:lnTo>
                  <a:pt x="12943" y="50697"/>
                </a:lnTo>
                <a:lnTo>
                  <a:pt x="13097" y="50792"/>
                </a:lnTo>
                <a:lnTo>
                  <a:pt x="13002" y="50840"/>
                </a:lnTo>
                <a:lnTo>
                  <a:pt x="13145" y="50923"/>
                </a:lnTo>
                <a:lnTo>
                  <a:pt x="13050" y="50983"/>
                </a:lnTo>
                <a:lnTo>
                  <a:pt x="13193" y="51066"/>
                </a:lnTo>
                <a:lnTo>
                  <a:pt x="13097" y="51126"/>
                </a:lnTo>
                <a:lnTo>
                  <a:pt x="13252" y="51209"/>
                </a:lnTo>
                <a:lnTo>
                  <a:pt x="13157" y="51257"/>
                </a:lnTo>
                <a:lnTo>
                  <a:pt x="13300" y="51352"/>
                </a:lnTo>
                <a:lnTo>
                  <a:pt x="13205" y="51400"/>
                </a:lnTo>
                <a:lnTo>
                  <a:pt x="13347" y="51483"/>
                </a:lnTo>
                <a:lnTo>
                  <a:pt x="13252" y="51542"/>
                </a:lnTo>
                <a:lnTo>
                  <a:pt x="13407" y="51626"/>
                </a:lnTo>
                <a:lnTo>
                  <a:pt x="13312" y="51685"/>
                </a:lnTo>
                <a:lnTo>
                  <a:pt x="13455" y="51769"/>
                </a:lnTo>
                <a:lnTo>
                  <a:pt x="13359" y="51816"/>
                </a:lnTo>
                <a:lnTo>
                  <a:pt x="13502" y="51900"/>
                </a:lnTo>
                <a:lnTo>
                  <a:pt x="13407" y="51959"/>
                </a:lnTo>
                <a:lnTo>
                  <a:pt x="13562" y="52043"/>
                </a:lnTo>
                <a:lnTo>
                  <a:pt x="13467" y="52102"/>
                </a:lnTo>
                <a:lnTo>
                  <a:pt x="13609" y="52185"/>
                </a:lnTo>
                <a:lnTo>
                  <a:pt x="13514" y="52245"/>
                </a:lnTo>
                <a:lnTo>
                  <a:pt x="13657" y="52328"/>
                </a:lnTo>
                <a:lnTo>
                  <a:pt x="13562" y="52376"/>
                </a:lnTo>
                <a:lnTo>
                  <a:pt x="13717" y="52459"/>
                </a:lnTo>
                <a:lnTo>
                  <a:pt x="13621" y="52519"/>
                </a:lnTo>
                <a:lnTo>
                  <a:pt x="13764" y="52602"/>
                </a:lnTo>
                <a:lnTo>
                  <a:pt x="13669" y="52662"/>
                </a:lnTo>
                <a:lnTo>
                  <a:pt x="13812" y="52745"/>
                </a:lnTo>
                <a:lnTo>
                  <a:pt x="13717" y="52805"/>
                </a:lnTo>
                <a:lnTo>
                  <a:pt x="13871" y="52888"/>
                </a:lnTo>
                <a:lnTo>
                  <a:pt x="13764" y="52936"/>
                </a:lnTo>
                <a:lnTo>
                  <a:pt x="13919" y="53019"/>
                </a:lnTo>
                <a:lnTo>
                  <a:pt x="13824" y="53078"/>
                </a:lnTo>
                <a:lnTo>
                  <a:pt x="13967" y="53162"/>
                </a:lnTo>
                <a:lnTo>
                  <a:pt x="13871" y="53221"/>
                </a:lnTo>
                <a:lnTo>
                  <a:pt x="14014" y="53305"/>
                </a:lnTo>
                <a:lnTo>
                  <a:pt x="13919" y="53364"/>
                </a:lnTo>
                <a:lnTo>
                  <a:pt x="14074" y="53447"/>
                </a:lnTo>
                <a:lnTo>
                  <a:pt x="13979" y="53495"/>
                </a:lnTo>
                <a:lnTo>
                  <a:pt x="14121" y="53578"/>
                </a:lnTo>
                <a:lnTo>
                  <a:pt x="14026" y="53638"/>
                </a:lnTo>
                <a:lnTo>
                  <a:pt x="14169" y="53721"/>
                </a:lnTo>
                <a:lnTo>
                  <a:pt x="14074" y="53781"/>
                </a:lnTo>
                <a:lnTo>
                  <a:pt x="14229" y="53864"/>
                </a:lnTo>
                <a:lnTo>
                  <a:pt x="14133" y="53912"/>
                </a:lnTo>
                <a:lnTo>
                  <a:pt x="14276" y="54007"/>
                </a:lnTo>
                <a:lnTo>
                  <a:pt x="14181" y="54055"/>
                </a:lnTo>
                <a:lnTo>
                  <a:pt x="14324" y="54138"/>
                </a:lnTo>
                <a:lnTo>
                  <a:pt x="14229" y="54198"/>
                </a:lnTo>
                <a:lnTo>
                  <a:pt x="14383" y="54281"/>
                </a:lnTo>
                <a:lnTo>
                  <a:pt x="14288" y="54340"/>
                </a:lnTo>
                <a:lnTo>
                  <a:pt x="14431" y="54424"/>
                </a:lnTo>
                <a:lnTo>
                  <a:pt x="14336" y="54471"/>
                </a:lnTo>
                <a:lnTo>
                  <a:pt x="14479" y="54567"/>
                </a:lnTo>
                <a:lnTo>
                  <a:pt x="14383" y="54614"/>
                </a:lnTo>
                <a:lnTo>
                  <a:pt x="14538" y="54698"/>
                </a:lnTo>
                <a:lnTo>
                  <a:pt x="14443" y="54757"/>
                </a:lnTo>
                <a:lnTo>
                  <a:pt x="14586" y="54841"/>
                </a:lnTo>
                <a:lnTo>
                  <a:pt x="14490" y="54900"/>
                </a:lnTo>
                <a:lnTo>
                  <a:pt x="14633" y="54983"/>
                </a:lnTo>
                <a:lnTo>
                  <a:pt x="14538" y="55031"/>
                </a:lnTo>
                <a:lnTo>
                  <a:pt x="14693" y="55126"/>
                </a:lnTo>
                <a:lnTo>
                  <a:pt x="14598" y="55174"/>
                </a:lnTo>
                <a:lnTo>
                  <a:pt x="14741" y="55257"/>
                </a:lnTo>
                <a:lnTo>
                  <a:pt x="14645" y="55317"/>
                </a:lnTo>
                <a:lnTo>
                  <a:pt x="14788" y="55400"/>
                </a:lnTo>
                <a:lnTo>
                  <a:pt x="14693" y="55460"/>
                </a:lnTo>
                <a:lnTo>
                  <a:pt x="14836" y="55543"/>
                </a:lnTo>
                <a:lnTo>
                  <a:pt x="14741" y="55591"/>
                </a:lnTo>
                <a:lnTo>
                  <a:pt x="14895" y="55686"/>
                </a:lnTo>
                <a:lnTo>
                  <a:pt x="14800" y="55733"/>
                </a:lnTo>
                <a:lnTo>
                  <a:pt x="14943" y="55817"/>
                </a:lnTo>
                <a:lnTo>
                  <a:pt x="14848" y="55876"/>
                </a:lnTo>
                <a:lnTo>
                  <a:pt x="14991" y="55960"/>
                </a:lnTo>
                <a:lnTo>
                  <a:pt x="14895" y="56019"/>
                </a:lnTo>
                <a:lnTo>
                  <a:pt x="15050" y="56103"/>
                </a:lnTo>
                <a:lnTo>
                  <a:pt x="14955" y="56150"/>
                </a:lnTo>
                <a:lnTo>
                  <a:pt x="15098" y="56234"/>
                </a:lnTo>
                <a:lnTo>
                  <a:pt x="15002" y="56293"/>
                </a:lnTo>
                <a:lnTo>
                  <a:pt x="15145" y="56376"/>
                </a:lnTo>
                <a:lnTo>
                  <a:pt x="15050" y="56436"/>
                </a:lnTo>
                <a:lnTo>
                  <a:pt x="15205" y="56519"/>
                </a:lnTo>
                <a:lnTo>
                  <a:pt x="15110" y="56579"/>
                </a:lnTo>
                <a:lnTo>
                  <a:pt x="15252" y="56662"/>
                </a:lnTo>
                <a:lnTo>
                  <a:pt x="15157" y="56710"/>
                </a:lnTo>
                <a:lnTo>
                  <a:pt x="15300" y="56793"/>
                </a:lnTo>
                <a:lnTo>
                  <a:pt x="15205" y="56853"/>
                </a:lnTo>
                <a:lnTo>
                  <a:pt x="15360" y="56936"/>
                </a:lnTo>
                <a:lnTo>
                  <a:pt x="15264" y="56996"/>
                </a:lnTo>
                <a:lnTo>
                  <a:pt x="15407" y="57079"/>
                </a:lnTo>
                <a:lnTo>
                  <a:pt x="15312" y="57138"/>
                </a:lnTo>
                <a:lnTo>
                  <a:pt x="15455" y="57222"/>
                </a:lnTo>
                <a:lnTo>
                  <a:pt x="15360" y="57269"/>
                </a:lnTo>
                <a:lnTo>
                  <a:pt x="15514" y="57353"/>
                </a:lnTo>
                <a:lnTo>
                  <a:pt x="15419" y="57412"/>
                </a:lnTo>
                <a:lnTo>
                  <a:pt x="15562" y="57496"/>
                </a:lnTo>
                <a:lnTo>
                  <a:pt x="15467" y="57555"/>
                </a:lnTo>
                <a:lnTo>
                  <a:pt x="26802" y="64104"/>
                </a:lnTo>
                <a:lnTo>
                  <a:pt x="38136" y="57555"/>
                </a:lnTo>
                <a:lnTo>
                  <a:pt x="38041" y="57496"/>
                </a:lnTo>
                <a:lnTo>
                  <a:pt x="38196" y="57412"/>
                </a:lnTo>
                <a:lnTo>
                  <a:pt x="38101" y="57353"/>
                </a:lnTo>
                <a:lnTo>
                  <a:pt x="38243" y="57269"/>
                </a:lnTo>
                <a:lnTo>
                  <a:pt x="38148" y="57222"/>
                </a:lnTo>
                <a:lnTo>
                  <a:pt x="38291" y="57138"/>
                </a:lnTo>
                <a:lnTo>
                  <a:pt x="38196" y="57079"/>
                </a:lnTo>
                <a:lnTo>
                  <a:pt x="38351" y="56996"/>
                </a:lnTo>
                <a:lnTo>
                  <a:pt x="38255" y="56936"/>
                </a:lnTo>
                <a:lnTo>
                  <a:pt x="38398" y="56853"/>
                </a:lnTo>
                <a:lnTo>
                  <a:pt x="38303" y="56793"/>
                </a:lnTo>
                <a:lnTo>
                  <a:pt x="38446" y="56710"/>
                </a:lnTo>
                <a:lnTo>
                  <a:pt x="38351" y="56662"/>
                </a:lnTo>
                <a:lnTo>
                  <a:pt x="38505" y="56579"/>
                </a:lnTo>
                <a:lnTo>
                  <a:pt x="38410" y="56519"/>
                </a:lnTo>
                <a:lnTo>
                  <a:pt x="38553" y="56436"/>
                </a:lnTo>
                <a:lnTo>
                  <a:pt x="38458" y="56376"/>
                </a:lnTo>
                <a:lnTo>
                  <a:pt x="38601" y="56293"/>
                </a:lnTo>
                <a:lnTo>
                  <a:pt x="38505" y="56245"/>
                </a:lnTo>
                <a:lnTo>
                  <a:pt x="38660" y="56150"/>
                </a:lnTo>
                <a:lnTo>
                  <a:pt x="38565" y="56103"/>
                </a:lnTo>
                <a:lnTo>
                  <a:pt x="38708" y="56019"/>
                </a:lnTo>
                <a:lnTo>
                  <a:pt x="38613" y="55960"/>
                </a:lnTo>
                <a:lnTo>
                  <a:pt x="38755" y="55876"/>
                </a:lnTo>
                <a:lnTo>
                  <a:pt x="38660" y="55817"/>
                </a:lnTo>
                <a:lnTo>
                  <a:pt x="38815" y="55733"/>
                </a:lnTo>
                <a:lnTo>
                  <a:pt x="38720" y="55686"/>
                </a:lnTo>
                <a:lnTo>
                  <a:pt x="38863" y="55591"/>
                </a:lnTo>
                <a:lnTo>
                  <a:pt x="38767" y="55543"/>
                </a:lnTo>
                <a:lnTo>
                  <a:pt x="38910" y="55460"/>
                </a:lnTo>
                <a:lnTo>
                  <a:pt x="38815" y="55400"/>
                </a:lnTo>
                <a:lnTo>
                  <a:pt x="38970" y="55317"/>
                </a:lnTo>
                <a:lnTo>
                  <a:pt x="38863" y="55257"/>
                </a:lnTo>
                <a:lnTo>
                  <a:pt x="39017" y="55174"/>
                </a:lnTo>
                <a:lnTo>
                  <a:pt x="38922" y="55126"/>
                </a:lnTo>
                <a:lnTo>
                  <a:pt x="39065" y="55031"/>
                </a:lnTo>
                <a:lnTo>
                  <a:pt x="38970" y="54983"/>
                </a:lnTo>
                <a:lnTo>
                  <a:pt x="39113" y="54900"/>
                </a:lnTo>
                <a:lnTo>
                  <a:pt x="39017" y="54841"/>
                </a:lnTo>
                <a:lnTo>
                  <a:pt x="39172" y="54757"/>
                </a:lnTo>
                <a:lnTo>
                  <a:pt x="39077" y="54698"/>
                </a:lnTo>
                <a:lnTo>
                  <a:pt x="39220" y="54614"/>
                </a:lnTo>
                <a:lnTo>
                  <a:pt x="39125" y="54567"/>
                </a:lnTo>
                <a:lnTo>
                  <a:pt x="39267" y="54471"/>
                </a:lnTo>
                <a:lnTo>
                  <a:pt x="39172" y="54424"/>
                </a:lnTo>
                <a:lnTo>
                  <a:pt x="39327" y="54340"/>
                </a:lnTo>
                <a:lnTo>
                  <a:pt x="39232" y="54281"/>
                </a:lnTo>
                <a:lnTo>
                  <a:pt x="39375" y="54198"/>
                </a:lnTo>
                <a:lnTo>
                  <a:pt x="39279" y="54138"/>
                </a:lnTo>
                <a:lnTo>
                  <a:pt x="39422" y="54055"/>
                </a:lnTo>
                <a:lnTo>
                  <a:pt x="39327" y="54007"/>
                </a:lnTo>
                <a:lnTo>
                  <a:pt x="39482" y="53924"/>
                </a:lnTo>
                <a:lnTo>
                  <a:pt x="39386" y="53864"/>
                </a:lnTo>
                <a:lnTo>
                  <a:pt x="39529" y="53781"/>
                </a:lnTo>
                <a:lnTo>
                  <a:pt x="39434" y="53721"/>
                </a:lnTo>
                <a:lnTo>
                  <a:pt x="39577" y="53638"/>
                </a:lnTo>
                <a:lnTo>
                  <a:pt x="39482" y="53578"/>
                </a:lnTo>
                <a:lnTo>
                  <a:pt x="39636" y="53495"/>
                </a:lnTo>
                <a:lnTo>
                  <a:pt x="39541" y="53447"/>
                </a:lnTo>
                <a:lnTo>
                  <a:pt x="39684" y="53364"/>
                </a:lnTo>
                <a:lnTo>
                  <a:pt x="39589" y="53305"/>
                </a:lnTo>
                <a:lnTo>
                  <a:pt x="39732" y="53221"/>
                </a:lnTo>
                <a:lnTo>
                  <a:pt x="39636" y="53162"/>
                </a:lnTo>
                <a:lnTo>
                  <a:pt x="39791" y="53078"/>
                </a:lnTo>
                <a:lnTo>
                  <a:pt x="39696" y="53019"/>
                </a:lnTo>
                <a:lnTo>
                  <a:pt x="39839" y="52936"/>
                </a:lnTo>
                <a:lnTo>
                  <a:pt x="39744" y="52888"/>
                </a:lnTo>
                <a:lnTo>
                  <a:pt x="39887" y="52805"/>
                </a:lnTo>
                <a:lnTo>
                  <a:pt x="39791" y="52745"/>
                </a:lnTo>
                <a:lnTo>
                  <a:pt x="39934" y="52662"/>
                </a:lnTo>
                <a:lnTo>
                  <a:pt x="39839" y="52602"/>
                </a:lnTo>
                <a:lnTo>
                  <a:pt x="39994" y="52519"/>
                </a:lnTo>
                <a:lnTo>
                  <a:pt x="39898" y="52459"/>
                </a:lnTo>
                <a:lnTo>
                  <a:pt x="40041" y="52376"/>
                </a:lnTo>
                <a:lnTo>
                  <a:pt x="39946" y="52328"/>
                </a:lnTo>
                <a:lnTo>
                  <a:pt x="40089" y="52245"/>
                </a:lnTo>
                <a:lnTo>
                  <a:pt x="39994" y="52185"/>
                </a:lnTo>
                <a:lnTo>
                  <a:pt x="40148" y="52102"/>
                </a:lnTo>
                <a:lnTo>
                  <a:pt x="40053" y="52043"/>
                </a:lnTo>
                <a:lnTo>
                  <a:pt x="40196" y="51959"/>
                </a:lnTo>
                <a:lnTo>
                  <a:pt x="40101" y="51912"/>
                </a:lnTo>
                <a:lnTo>
                  <a:pt x="40244" y="51816"/>
                </a:lnTo>
                <a:lnTo>
                  <a:pt x="40148" y="51769"/>
                </a:lnTo>
                <a:lnTo>
                  <a:pt x="40303" y="51685"/>
                </a:lnTo>
                <a:lnTo>
                  <a:pt x="40208" y="51626"/>
                </a:lnTo>
                <a:lnTo>
                  <a:pt x="40351" y="51542"/>
                </a:lnTo>
                <a:lnTo>
                  <a:pt x="40256" y="51483"/>
                </a:lnTo>
                <a:lnTo>
                  <a:pt x="40398" y="51400"/>
                </a:lnTo>
                <a:lnTo>
                  <a:pt x="40303" y="51352"/>
                </a:lnTo>
                <a:lnTo>
                  <a:pt x="40458" y="51257"/>
                </a:lnTo>
                <a:lnTo>
                  <a:pt x="40363" y="51209"/>
                </a:lnTo>
                <a:lnTo>
                  <a:pt x="40506" y="51126"/>
                </a:lnTo>
                <a:lnTo>
                  <a:pt x="40410" y="51066"/>
                </a:lnTo>
                <a:lnTo>
                  <a:pt x="40553" y="50983"/>
                </a:lnTo>
                <a:lnTo>
                  <a:pt x="40458" y="50923"/>
                </a:lnTo>
                <a:lnTo>
                  <a:pt x="40613" y="50840"/>
                </a:lnTo>
                <a:lnTo>
                  <a:pt x="40518" y="50792"/>
                </a:lnTo>
                <a:lnTo>
                  <a:pt x="40660" y="50697"/>
                </a:lnTo>
                <a:lnTo>
                  <a:pt x="40565" y="50650"/>
                </a:lnTo>
                <a:lnTo>
                  <a:pt x="40708" y="50566"/>
                </a:lnTo>
                <a:lnTo>
                  <a:pt x="40613" y="50507"/>
                </a:lnTo>
                <a:lnTo>
                  <a:pt x="40768" y="50423"/>
                </a:lnTo>
                <a:lnTo>
                  <a:pt x="40672" y="50364"/>
                </a:lnTo>
                <a:lnTo>
                  <a:pt x="40815" y="50280"/>
                </a:lnTo>
                <a:lnTo>
                  <a:pt x="40720" y="50233"/>
                </a:lnTo>
                <a:lnTo>
                  <a:pt x="40863" y="50138"/>
                </a:lnTo>
                <a:lnTo>
                  <a:pt x="40768" y="50090"/>
                </a:lnTo>
                <a:lnTo>
                  <a:pt x="40910" y="50007"/>
                </a:lnTo>
                <a:lnTo>
                  <a:pt x="40815" y="49947"/>
                </a:lnTo>
                <a:lnTo>
                  <a:pt x="40970" y="49864"/>
                </a:lnTo>
                <a:lnTo>
                  <a:pt x="40875" y="49804"/>
                </a:lnTo>
                <a:lnTo>
                  <a:pt x="41018" y="49721"/>
                </a:lnTo>
                <a:lnTo>
                  <a:pt x="40922" y="49673"/>
                </a:lnTo>
                <a:lnTo>
                  <a:pt x="41065" y="49590"/>
                </a:lnTo>
                <a:lnTo>
                  <a:pt x="40970" y="49530"/>
                </a:lnTo>
                <a:lnTo>
                  <a:pt x="41125" y="49447"/>
                </a:lnTo>
                <a:lnTo>
                  <a:pt x="41030" y="49387"/>
                </a:lnTo>
                <a:lnTo>
                  <a:pt x="41172" y="49304"/>
                </a:lnTo>
                <a:lnTo>
                  <a:pt x="41077" y="49245"/>
                </a:lnTo>
                <a:lnTo>
                  <a:pt x="41220" y="49161"/>
                </a:lnTo>
                <a:lnTo>
                  <a:pt x="41125" y="49114"/>
                </a:lnTo>
                <a:lnTo>
                  <a:pt x="41280" y="49030"/>
                </a:lnTo>
                <a:lnTo>
                  <a:pt x="41184" y="48971"/>
                </a:lnTo>
                <a:lnTo>
                  <a:pt x="41327" y="48887"/>
                </a:lnTo>
                <a:lnTo>
                  <a:pt x="41232" y="48828"/>
                </a:lnTo>
                <a:lnTo>
                  <a:pt x="41375" y="48745"/>
                </a:lnTo>
                <a:lnTo>
                  <a:pt x="41280" y="48685"/>
                </a:lnTo>
                <a:lnTo>
                  <a:pt x="41434" y="48602"/>
                </a:lnTo>
                <a:lnTo>
                  <a:pt x="41339" y="48554"/>
                </a:lnTo>
                <a:lnTo>
                  <a:pt x="41482" y="48471"/>
                </a:lnTo>
                <a:lnTo>
                  <a:pt x="41387" y="48411"/>
                </a:lnTo>
                <a:lnTo>
                  <a:pt x="41530" y="48328"/>
                </a:lnTo>
                <a:lnTo>
                  <a:pt x="41434" y="48268"/>
                </a:lnTo>
                <a:lnTo>
                  <a:pt x="41589" y="48185"/>
                </a:lnTo>
                <a:lnTo>
                  <a:pt x="41494" y="48125"/>
                </a:lnTo>
                <a:lnTo>
                  <a:pt x="41637" y="48042"/>
                </a:lnTo>
                <a:lnTo>
                  <a:pt x="41541" y="47994"/>
                </a:lnTo>
                <a:lnTo>
                  <a:pt x="41684" y="47911"/>
                </a:lnTo>
                <a:lnTo>
                  <a:pt x="41589" y="47852"/>
                </a:lnTo>
                <a:lnTo>
                  <a:pt x="41732" y="47768"/>
                </a:lnTo>
                <a:lnTo>
                  <a:pt x="41637" y="47709"/>
                </a:lnTo>
                <a:lnTo>
                  <a:pt x="41792" y="47625"/>
                </a:lnTo>
                <a:lnTo>
                  <a:pt x="41696" y="47578"/>
                </a:lnTo>
                <a:lnTo>
                  <a:pt x="41839" y="47482"/>
                </a:lnTo>
                <a:lnTo>
                  <a:pt x="41744" y="47435"/>
                </a:lnTo>
                <a:lnTo>
                  <a:pt x="41887" y="47351"/>
                </a:lnTo>
                <a:lnTo>
                  <a:pt x="41792" y="47292"/>
                </a:lnTo>
                <a:lnTo>
                  <a:pt x="41946" y="47209"/>
                </a:lnTo>
                <a:lnTo>
                  <a:pt x="41851" y="47149"/>
                </a:lnTo>
                <a:lnTo>
                  <a:pt x="41994" y="47066"/>
                </a:lnTo>
                <a:lnTo>
                  <a:pt x="41899" y="47018"/>
                </a:lnTo>
                <a:lnTo>
                  <a:pt x="42042" y="46923"/>
                </a:lnTo>
                <a:lnTo>
                  <a:pt x="41946" y="46875"/>
                </a:lnTo>
                <a:lnTo>
                  <a:pt x="42101" y="46792"/>
                </a:lnTo>
                <a:lnTo>
                  <a:pt x="42006" y="46732"/>
                </a:lnTo>
                <a:lnTo>
                  <a:pt x="42149" y="46649"/>
                </a:lnTo>
                <a:lnTo>
                  <a:pt x="42053" y="46589"/>
                </a:lnTo>
                <a:lnTo>
                  <a:pt x="42196" y="46506"/>
                </a:lnTo>
                <a:lnTo>
                  <a:pt x="42101" y="46459"/>
                </a:lnTo>
                <a:lnTo>
                  <a:pt x="42256" y="46363"/>
                </a:lnTo>
                <a:lnTo>
                  <a:pt x="42161" y="46316"/>
                </a:lnTo>
                <a:lnTo>
                  <a:pt x="42303" y="46232"/>
                </a:lnTo>
                <a:lnTo>
                  <a:pt x="42208" y="46173"/>
                </a:lnTo>
                <a:lnTo>
                  <a:pt x="42351" y="46089"/>
                </a:lnTo>
                <a:lnTo>
                  <a:pt x="42256" y="46030"/>
                </a:lnTo>
                <a:lnTo>
                  <a:pt x="42411" y="45947"/>
                </a:lnTo>
                <a:lnTo>
                  <a:pt x="42315" y="45899"/>
                </a:lnTo>
                <a:lnTo>
                  <a:pt x="42458" y="45804"/>
                </a:lnTo>
                <a:lnTo>
                  <a:pt x="42363" y="45756"/>
                </a:lnTo>
                <a:lnTo>
                  <a:pt x="42506" y="45673"/>
                </a:lnTo>
                <a:lnTo>
                  <a:pt x="42411" y="45613"/>
                </a:lnTo>
                <a:lnTo>
                  <a:pt x="42565" y="45530"/>
                </a:lnTo>
                <a:lnTo>
                  <a:pt x="42458" y="45470"/>
                </a:lnTo>
                <a:lnTo>
                  <a:pt x="42613" y="45387"/>
                </a:lnTo>
                <a:lnTo>
                  <a:pt x="42518" y="45339"/>
                </a:lnTo>
                <a:lnTo>
                  <a:pt x="42661" y="45256"/>
                </a:lnTo>
                <a:lnTo>
                  <a:pt x="42565" y="45196"/>
                </a:lnTo>
                <a:lnTo>
                  <a:pt x="42708" y="45113"/>
                </a:lnTo>
                <a:lnTo>
                  <a:pt x="42613" y="45054"/>
                </a:lnTo>
                <a:lnTo>
                  <a:pt x="42768" y="44970"/>
                </a:lnTo>
                <a:lnTo>
                  <a:pt x="42673" y="44911"/>
                </a:lnTo>
                <a:lnTo>
                  <a:pt x="42815" y="44827"/>
                </a:lnTo>
                <a:lnTo>
                  <a:pt x="42720" y="44780"/>
                </a:lnTo>
                <a:lnTo>
                  <a:pt x="42863" y="44696"/>
                </a:lnTo>
                <a:lnTo>
                  <a:pt x="42768" y="44637"/>
                </a:lnTo>
                <a:lnTo>
                  <a:pt x="42923" y="44554"/>
                </a:lnTo>
                <a:lnTo>
                  <a:pt x="42827" y="44494"/>
                </a:lnTo>
                <a:lnTo>
                  <a:pt x="42970" y="44411"/>
                </a:lnTo>
                <a:lnTo>
                  <a:pt x="42875" y="44351"/>
                </a:lnTo>
                <a:lnTo>
                  <a:pt x="43018" y="44268"/>
                </a:lnTo>
                <a:lnTo>
                  <a:pt x="42923" y="44220"/>
                </a:lnTo>
                <a:lnTo>
                  <a:pt x="43077" y="44137"/>
                </a:lnTo>
                <a:lnTo>
                  <a:pt x="42982" y="44077"/>
                </a:lnTo>
                <a:lnTo>
                  <a:pt x="43125" y="43994"/>
                </a:lnTo>
                <a:lnTo>
                  <a:pt x="43030" y="43934"/>
                </a:lnTo>
                <a:lnTo>
                  <a:pt x="43173" y="43851"/>
                </a:lnTo>
                <a:lnTo>
                  <a:pt x="43077" y="43792"/>
                </a:lnTo>
                <a:lnTo>
                  <a:pt x="43232" y="43708"/>
                </a:lnTo>
                <a:lnTo>
                  <a:pt x="43137" y="43661"/>
                </a:lnTo>
                <a:lnTo>
                  <a:pt x="43280" y="43577"/>
                </a:lnTo>
                <a:lnTo>
                  <a:pt x="43185" y="43518"/>
                </a:lnTo>
                <a:lnTo>
                  <a:pt x="43327" y="43434"/>
                </a:lnTo>
                <a:lnTo>
                  <a:pt x="43232" y="43375"/>
                </a:lnTo>
                <a:lnTo>
                  <a:pt x="43387" y="43291"/>
                </a:lnTo>
                <a:lnTo>
                  <a:pt x="43292" y="43244"/>
                </a:lnTo>
                <a:lnTo>
                  <a:pt x="43435" y="43149"/>
                </a:lnTo>
                <a:lnTo>
                  <a:pt x="43339" y="43101"/>
                </a:lnTo>
                <a:lnTo>
                  <a:pt x="43482" y="43018"/>
                </a:lnTo>
                <a:lnTo>
                  <a:pt x="43387" y="42958"/>
                </a:lnTo>
                <a:lnTo>
                  <a:pt x="43530" y="42875"/>
                </a:lnTo>
                <a:lnTo>
                  <a:pt x="43435" y="42815"/>
                </a:lnTo>
                <a:lnTo>
                  <a:pt x="43589" y="42732"/>
                </a:lnTo>
                <a:lnTo>
                  <a:pt x="43494" y="42684"/>
                </a:lnTo>
                <a:lnTo>
                  <a:pt x="43637" y="42589"/>
                </a:lnTo>
                <a:lnTo>
                  <a:pt x="43542" y="42541"/>
                </a:lnTo>
                <a:lnTo>
                  <a:pt x="43685" y="42458"/>
                </a:lnTo>
                <a:lnTo>
                  <a:pt x="43589" y="42398"/>
                </a:lnTo>
                <a:lnTo>
                  <a:pt x="43744" y="42315"/>
                </a:lnTo>
                <a:lnTo>
                  <a:pt x="43649" y="42256"/>
                </a:lnTo>
                <a:lnTo>
                  <a:pt x="43792" y="42172"/>
                </a:lnTo>
                <a:lnTo>
                  <a:pt x="43697" y="42125"/>
                </a:lnTo>
                <a:lnTo>
                  <a:pt x="43839" y="42029"/>
                </a:lnTo>
                <a:lnTo>
                  <a:pt x="43744" y="41982"/>
                </a:lnTo>
                <a:lnTo>
                  <a:pt x="43899" y="41898"/>
                </a:lnTo>
                <a:lnTo>
                  <a:pt x="43804" y="41839"/>
                </a:lnTo>
                <a:lnTo>
                  <a:pt x="43947" y="41756"/>
                </a:lnTo>
                <a:lnTo>
                  <a:pt x="43851" y="41696"/>
                </a:lnTo>
                <a:lnTo>
                  <a:pt x="43994" y="41613"/>
                </a:lnTo>
                <a:lnTo>
                  <a:pt x="43899" y="41565"/>
                </a:lnTo>
                <a:lnTo>
                  <a:pt x="44054" y="41482"/>
                </a:lnTo>
                <a:lnTo>
                  <a:pt x="43958" y="41422"/>
                </a:lnTo>
                <a:lnTo>
                  <a:pt x="44101" y="41339"/>
                </a:lnTo>
                <a:lnTo>
                  <a:pt x="44006" y="41279"/>
                </a:lnTo>
                <a:lnTo>
                  <a:pt x="44149" y="41196"/>
                </a:lnTo>
                <a:lnTo>
                  <a:pt x="44054" y="41136"/>
                </a:lnTo>
                <a:lnTo>
                  <a:pt x="44208" y="41053"/>
                </a:lnTo>
                <a:lnTo>
                  <a:pt x="44113" y="41005"/>
                </a:lnTo>
                <a:lnTo>
                  <a:pt x="44256" y="40922"/>
                </a:lnTo>
                <a:lnTo>
                  <a:pt x="44161" y="40863"/>
                </a:lnTo>
                <a:lnTo>
                  <a:pt x="44304" y="40779"/>
                </a:lnTo>
                <a:lnTo>
                  <a:pt x="44208" y="40720"/>
                </a:lnTo>
                <a:lnTo>
                  <a:pt x="44363" y="40636"/>
                </a:lnTo>
                <a:lnTo>
                  <a:pt x="44256" y="40577"/>
                </a:lnTo>
                <a:lnTo>
                  <a:pt x="44411" y="40494"/>
                </a:lnTo>
                <a:lnTo>
                  <a:pt x="44316" y="40446"/>
                </a:lnTo>
                <a:lnTo>
                  <a:pt x="44459" y="40363"/>
                </a:lnTo>
                <a:lnTo>
                  <a:pt x="44363" y="40303"/>
                </a:lnTo>
                <a:lnTo>
                  <a:pt x="44506" y="40220"/>
                </a:lnTo>
                <a:lnTo>
                  <a:pt x="44411" y="40160"/>
                </a:lnTo>
                <a:lnTo>
                  <a:pt x="44566" y="40077"/>
                </a:lnTo>
                <a:lnTo>
                  <a:pt x="44470" y="40017"/>
                </a:lnTo>
                <a:lnTo>
                  <a:pt x="44613" y="39934"/>
                </a:lnTo>
                <a:lnTo>
                  <a:pt x="44518" y="39886"/>
                </a:lnTo>
                <a:lnTo>
                  <a:pt x="44661" y="39803"/>
                </a:lnTo>
                <a:lnTo>
                  <a:pt x="44566" y="39743"/>
                </a:lnTo>
                <a:lnTo>
                  <a:pt x="44720" y="39660"/>
                </a:lnTo>
                <a:lnTo>
                  <a:pt x="44625" y="39601"/>
                </a:lnTo>
                <a:lnTo>
                  <a:pt x="44768" y="39517"/>
                </a:lnTo>
                <a:lnTo>
                  <a:pt x="44673" y="39470"/>
                </a:lnTo>
                <a:lnTo>
                  <a:pt x="44816" y="39374"/>
                </a:lnTo>
                <a:lnTo>
                  <a:pt x="44720" y="39327"/>
                </a:lnTo>
                <a:lnTo>
                  <a:pt x="44875" y="39243"/>
                </a:lnTo>
                <a:lnTo>
                  <a:pt x="44780" y="39184"/>
                </a:lnTo>
                <a:lnTo>
                  <a:pt x="44923" y="39100"/>
                </a:lnTo>
                <a:lnTo>
                  <a:pt x="44828" y="39041"/>
                </a:lnTo>
                <a:lnTo>
                  <a:pt x="44970" y="38958"/>
                </a:lnTo>
                <a:lnTo>
                  <a:pt x="44875" y="38910"/>
                </a:lnTo>
                <a:lnTo>
                  <a:pt x="45030" y="38815"/>
                </a:lnTo>
                <a:lnTo>
                  <a:pt x="44935" y="38767"/>
                </a:lnTo>
                <a:lnTo>
                  <a:pt x="45078" y="38684"/>
                </a:lnTo>
                <a:lnTo>
                  <a:pt x="44982" y="38624"/>
                </a:lnTo>
                <a:lnTo>
                  <a:pt x="45125" y="38541"/>
                </a:lnTo>
                <a:lnTo>
                  <a:pt x="45030" y="38481"/>
                </a:lnTo>
                <a:lnTo>
                  <a:pt x="45185" y="38398"/>
                </a:lnTo>
                <a:lnTo>
                  <a:pt x="45090" y="38350"/>
                </a:lnTo>
                <a:lnTo>
                  <a:pt x="45232" y="38255"/>
                </a:lnTo>
                <a:lnTo>
                  <a:pt x="45137" y="38208"/>
                </a:lnTo>
                <a:lnTo>
                  <a:pt x="45280" y="38124"/>
                </a:lnTo>
                <a:lnTo>
                  <a:pt x="45185" y="38065"/>
                </a:lnTo>
                <a:lnTo>
                  <a:pt x="45328" y="37981"/>
                </a:lnTo>
                <a:lnTo>
                  <a:pt x="45232" y="37922"/>
                </a:lnTo>
                <a:lnTo>
                  <a:pt x="45387" y="37838"/>
                </a:lnTo>
                <a:lnTo>
                  <a:pt x="45292" y="37791"/>
                </a:lnTo>
                <a:lnTo>
                  <a:pt x="45435" y="37707"/>
                </a:lnTo>
                <a:lnTo>
                  <a:pt x="45340" y="37648"/>
                </a:lnTo>
                <a:lnTo>
                  <a:pt x="45482" y="37565"/>
                </a:lnTo>
                <a:lnTo>
                  <a:pt x="45387" y="37505"/>
                </a:lnTo>
                <a:lnTo>
                  <a:pt x="45542" y="37422"/>
                </a:lnTo>
                <a:lnTo>
                  <a:pt x="45447" y="37362"/>
                </a:lnTo>
                <a:lnTo>
                  <a:pt x="45590" y="37279"/>
                </a:lnTo>
                <a:lnTo>
                  <a:pt x="45494" y="37231"/>
                </a:lnTo>
                <a:lnTo>
                  <a:pt x="45637" y="37148"/>
                </a:lnTo>
                <a:lnTo>
                  <a:pt x="45542" y="37088"/>
                </a:lnTo>
                <a:lnTo>
                  <a:pt x="45697" y="37005"/>
                </a:lnTo>
                <a:lnTo>
                  <a:pt x="45602" y="36945"/>
                </a:lnTo>
                <a:lnTo>
                  <a:pt x="45744" y="36862"/>
                </a:lnTo>
                <a:lnTo>
                  <a:pt x="45649" y="36803"/>
                </a:lnTo>
                <a:lnTo>
                  <a:pt x="45792" y="36719"/>
                </a:lnTo>
                <a:lnTo>
                  <a:pt x="45697" y="36672"/>
                </a:lnTo>
                <a:lnTo>
                  <a:pt x="45852" y="36588"/>
                </a:lnTo>
                <a:lnTo>
                  <a:pt x="45756" y="36529"/>
                </a:lnTo>
                <a:lnTo>
                  <a:pt x="45899" y="36445"/>
                </a:lnTo>
                <a:lnTo>
                  <a:pt x="45804" y="36386"/>
                </a:lnTo>
                <a:lnTo>
                  <a:pt x="45947" y="36303"/>
                </a:lnTo>
                <a:lnTo>
                  <a:pt x="45852" y="36243"/>
                </a:lnTo>
                <a:lnTo>
                  <a:pt x="46006" y="36160"/>
                </a:lnTo>
                <a:lnTo>
                  <a:pt x="45911" y="36112"/>
                </a:lnTo>
                <a:lnTo>
                  <a:pt x="46054" y="36029"/>
                </a:lnTo>
                <a:lnTo>
                  <a:pt x="45959" y="35969"/>
                </a:lnTo>
                <a:lnTo>
                  <a:pt x="46102" y="35886"/>
                </a:lnTo>
                <a:lnTo>
                  <a:pt x="46006" y="35826"/>
                </a:lnTo>
                <a:lnTo>
                  <a:pt x="46161" y="35743"/>
                </a:lnTo>
                <a:lnTo>
                  <a:pt x="46054" y="35683"/>
                </a:lnTo>
                <a:lnTo>
                  <a:pt x="46209" y="35600"/>
                </a:lnTo>
                <a:lnTo>
                  <a:pt x="46113" y="35552"/>
                </a:lnTo>
                <a:lnTo>
                  <a:pt x="46256" y="35469"/>
                </a:lnTo>
                <a:lnTo>
                  <a:pt x="46161" y="35410"/>
                </a:lnTo>
                <a:lnTo>
                  <a:pt x="46304" y="35326"/>
                </a:lnTo>
                <a:lnTo>
                  <a:pt x="46209" y="35267"/>
                </a:lnTo>
                <a:lnTo>
                  <a:pt x="46364" y="35183"/>
                </a:lnTo>
                <a:lnTo>
                  <a:pt x="46268" y="35136"/>
                </a:lnTo>
                <a:lnTo>
                  <a:pt x="46411" y="35040"/>
                </a:lnTo>
                <a:lnTo>
                  <a:pt x="46316" y="34993"/>
                </a:lnTo>
                <a:lnTo>
                  <a:pt x="46459" y="34909"/>
                </a:lnTo>
                <a:lnTo>
                  <a:pt x="46364" y="34850"/>
                </a:lnTo>
                <a:lnTo>
                  <a:pt x="46518" y="34767"/>
                </a:lnTo>
                <a:lnTo>
                  <a:pt x="46423" y="34707"/>
                </a:lnTo>
                <a:lnTo>
                  <a:pt x="46566" y="34624"/>
                </a:lnTo>
                <a:lnTo>
                  <a:pt x="46471" y="34576"/>
                </a:lnTo>
                <a:lnTo>
                  <a:pt x="46614" y="34481"/>
                </a:lnTo>
                <a:lnTo>
                  <a:pt x="46518" y="34433"/>
                </a:lnTo>
                <a:lnTo>
                  <a:pt x="46673" y="34350"/>
                </a:lnTo>
                <a:lnTo>
                  <a:pt x="46578" y="34290"/>
                </a:lnTo>
                <a:lnTo>
                  <a:pt x="46721" y="34207"/>
                </a:lnTo>
                <a:lnTo>
                  <a:pt x="46625" y="34147"/>
                </a:lnTo>
                <a:lnTo>
                  <a:pt x="46768" y="34064"/>
                </a:lnTo>
                <a:lnTo>
                  <a:pt x="46673" y="34017"/>
                </a:lnTo>
                <a:lnTo>
                  <a:pt x="46828" y="33921"/>
                </a:lnTo>
                <a:lnTo>
                  <a:pt x="46733" y="33874"/>
                </a:lnTo>
                <a:lnTo>
                  <a:pt x="46875" y="33790"/>
                </a:lnTo>
                <a:lnTo>
                  <a:pt x="46780" y="33731"/>
                </a:lnTo>
                <a:lnTo>
                  <a:pt x="46923" y="33647"/>
                </a:lnTo>
                <a:lnTo>
                  <a:pt x="46828" y="33588"/>
                </a:lnTo>
                <a:lnTo>
                  <a:pt x="46983" y="33505"/>
                </a:lnTo>
                <a:lnTo>
                  <a:pt x="46887" y="33457"/>
                </a:lnTo>
                <a:lnTo>
                  <a:pt x="47030" y="33374"/>
                </a:lnTo>
                <a:lnTo>
                  <a:pt x="46935" y="33314"/>
                </a:lnTo>
                <a:lnTo>
                  <a:pt x="47078" y="33231"/>
                </a:lnTo>
                <a:lnTo>
                  <a:pt x="46983" y="33171"/>
                </a:lnTo>
                <a:lnTo>
                  <a:pt x="47126" y="33088"/>
                </a:lnTo>
                <a:lnTo>
                  <a:pt x="47030" y="33028"/>
                </a:lnTo>
                <a:lnTo>
                  <a:pt x="47185" y="32945"/>
                </a:lnTo>
                <a:lnTo>
                  <a:pt x="47090" y="32897"/>
                </a:lnTo>
                <a:lnTo>
                  <a:pt x="47233" y="32814"/>
                </a:lnTo>
                <a:lnTo>
                  <a:pt x="47137" y="32754"/>
                </a:lnTo>
                <a:lnTo>
                  <a:pt x="47280" y="32671"/>
                </a:lnTo>
                <a:lnTo>
                  <a:pt x="47185" y="32612"/>
                </a:lnTo>
                <a:lnTo>
                  <a:pt x="47340" y="32528"/>
                </a:lnTo>
                <a:lnTo>
                  <a:pt x="47245" y="32469"/>
                </a:lnTo>
                <a:lnTo>
                  <a:pt x="47387" y="32385"/>
                </a:lnTo>
                <a:lnTo>
                  <a:pt x="47292" y="32338"/>
                </a:lnTo>
                <a:lnTo>
                  <a:pt x="47435" y="32254"/>
                </a:lnTo>
                <a:lnTo>
                  <a:pt x="47340" y="32195"/>
                </a:lnTo>
                <a:lnTo>
                  <a:pt x="47495" y="32112"/>
                </a:lnTo>
                <a:lnTo>
                  <a:pt x="47399" y="32052"/>
                </a:lnTo>
                <a:lnTo>
                  <a:pt x="47542" y="31969"/>
                </a:lnTo>
                <a:lnTo>
                  <a:pt x="47447" y="31909"/>
                </a:lnTo>
                <a:lnTo>
                  <a:pt x="47590" y="31826"/>
                </a:lnTo>
                <a:lnTo>
                  <a:pt x="47495" y="31778"/>
                </a:lnTo>
                <a:lnTo>
                  <a:pt x="47649" y="31695"/>
                </a:lnTo>
                <a:lnTo>
                  <a:pt x="47554" y="31635"/>
                </a:lnTo>
                <a:lnTo>
                  <a:pt x="47697" y="31552"/>
                </a:lnTo>
                <a:lnTo>
                  <a:pt x="47602" y="31492"/>
                </a:lnTo>
                <a:lnTo>
                  <a:pt x="47745" y="31409"/>
                </a:lnTo>
                <a:lnTo>
                  <a:pt x="47649" y="31350"/>
                </a:lnTo>
                <a:lnTo>
                  <a:pt x="47804" y="31266"/>
                </a:lnTo>
                <a:lnTo>
                  <a:pt x="47709" y="31219"/>
                </a:lnTo>
                <a:lnTo>
                  <a:pt x="47852" y="31135"/>
                </a:lnTo>
                <a:lnTo>
                  <a:pt x="47757" y="31076"/>
                </a:lnTo>
                <a:lnTo>
                  <a:pt x="47899" y="30992"/>
                </a:lnTo>
                <a:lnTo>
                  <a:pt x="47804" y="30933"/>
                </a:lnTo>
                <a:lnTo>
                  <a:pt x="47959" y="30849"/>
                </a:lnTo>
                <a:lnTo>
                  <a:pt x="47864" y="30802"/>
                </a:lnTo>
                <a:lnTo>
                  <a:pt x="48007" y="30707"/>
                </a:lnTo>
                <a:lnTo>
                  <a:pt x="47911" y="30659"/>
                </a:lnTo>
                <a:lnTo>
                  <a:pt x="48054" y="30576"/>
                </a:lnTo>
                <a:lnTo>
                  <a:pt x="47959" y="30516"/>
                </a:lnTo>
                <a:lnTo>
                  <a:pt x="48102" y="30433"/>
                </a:lnTo>
                <a:lnTo>
                  <a:pt x="48007" y="30373"/>
                </a:lnTo>
                <a:lnTo>
                  <a:pt x="48161" y="30290"/>
                </a:lnTo>
                <a:lnTo>
                  <a:pt x="48066" y="30242"/>
                </a:lnTo>
                <a:lnTo>
                  <a:pt x="48209" y="30147"/>
                </a:lnTo>
                <a:lnTo>
                  <a:pt x="48114" y="30099"/>
                </a:lnTo>
                <a:lnTo>
                  <a:pt x="48257" y="30016"/>
                </a:lnTo>
                <a:lnTo>
                  <a:pt x="48161" y="29956"/>
                </a:lnTo>
                <a:lnTo>
                  <a:pt x="48316" y="29873"/>
                </a:lnTo>
                <a:lnTo>
                  <a:pt x="48221" y="29814"/>
                </a:lnTo>
                <a:lnTo>
                  <a:pt x="48364" y="29730"/>
                </a:lnTo>
                <a:lnTo>
                  <a:pt x="48269" y="29683"/>
                </a:lnTo>
                <a:lnTo>
                  <a:pt x="48411" y="29587"/>
                </a:lnTo>
                <a:lnTo>
                  <a:pt x="48316" y="29540"/>
                </a:lnTo>
                <a:lnTo>
                  <a:pt x="48471" y="29456"/>
                </a:lnTo>
                <a:lnTo>
                  <a:pt x="48376" y="29397"/>
                </a:lnTo>
                <a:lnTo>
                  <a:pt x="48519" y="29314"/>
                </a:lnTo>
                <a:lnTo>
                  <a:pt x="48423" y="29254"/>
                </a:lnTo>
                <a:lnTo>
                  <a:pt x="48566" y="29171"/>
                </a:lnTo>
                <a:lnTo>
                  <a:pt x="48471" y="29123"/>
                </a:lnTo>
                <a:lnTo>
                  <a:pt x="48626" y="29040"/>
                </a:lnTo>
                <a:lnTo>
                  <a:pt x="48530" y="28980"/>
                </a:lnTo>
                <a:lnTo>
                  <a:pt x="48673" y="28897"/>
                </a:lnTo>
                <a:lnTo>
                  <a:pt x="48578" y="28837"/>
                </a:lnTo>
                <a:lnTo>
                  <a:pt x="48721" y="28754"/>
                </a:lnTo>
                <a:lnTo>
                  <a:pt x="48626" y="28694"/>
                </a:lnTo>
                <a:lnTo>
                  <a:pt x="48780" y="28611"/>
                </a:lnTo>
                <a:lnTo>
                  <a:pt x="48685" y="28563"/>
                </a:lnTo>
                <a:lnTo>
                  <a:pt x="48828" y="28480"/>
                </a:lnTo>
                <a:lnTo>
                  <a:pt x="48733" y="28421"/>
                </a:lnTo>
                <a:lnTo>
                  <a:pt x="48876" y="28337"/>
                </a:lnTo>
                <a:lnTo>
                  <a:pt x="48780" y="28278"/>
                </a:lnTo>
                <a:lnTo>
                  <a:pt x="48923" y="28194"/>
                </a:lnTo>
                <a:lnTo>
                  <a:pt x="48828" y="28135"/>
                </a:lnTo>
                <a:lnTo>
                  <a:pt x="48983" y="28051"/>
                </a:lnTo>
                <a:lnTo>
                  <a:pt x="48888" y="28004"/>
                </a:lnTo>
                <a:lnTo>
                  <a:pt x="49031" y="27921"/>
                </a:lnTo>
                <a:lnTo>
                  <a:pt x="48935" y="27861"/>
                </a:lnTo>
                <a:lnTo>
                  <a:pt x="49078" y="27778"/>
                </a:lnTo>
                <a:lnTo>
                  <a:pt x="48983" y="27718"/>
                </a:lnTo>
                <a:lnTo>
                  <a:pt x="49138" y="27635"/>
                </a:lnTo>
                <a:lnTo>
                  <a:pt x="49042" y="27575"/>
                </a:lnTo>
                <a:lnTo>
                  <a:pt x="49185" y="27492"/>
                </a:lnTo>
                <a:lnTo>
                  <a:pt x="49090" y="27444"/>
                </a:lnTo>
                <a:lnTo>
                  <a:pt x="49233" y="27349"/>
                </a:lnTo>
                <a:lnTo>
                  <a:pt x="49138" y="27301"/>
                </a:lnTo>
                <a:lnTo>
                  <a:pt x="49292" y="27218"/>
                </a:lnTo>
                <a:lnTo>
                  <a:pt x="49197" y="27159"/>
                </a:lnTo>
                <a:lnTo>
                  <a:pt x="49340" y="27075"/>
                </a:lnTo>
                <a:lnTo>
                  <a:pt x="49245" y="27028"/>
                </a:lnTo>
                <a:lnTo>
                  <a:pt x="49388" y="26932"/>
                </a:lnTo>
                <a:lnTo>
                  <a:pt x="49292" y="26885"/>
                </a:lnTo>
                <a:lnTo>
                  <a:pt x="49447" y="26801"/>
                </a:lnTo>
                <a:lnTo>
                  <a:pt x="49352" y="26742"/>
                </a:lnTo>
                <a:lnTo>
                  <a:pt x="49495" y="26658"/>
                </a:lnTo>
                <a:lnTo>
                  <a:pt x="49400" y="26599"/>
                </a:lnTo>
                <a:lnTo>
                  <a:pt x="49542" y="26516"/>
                </a:lnTo>
                <a:lnTo>
                  <a:pt x="49447" y="26456"/>
                </a:lnTo>
                <a:lnTo>
                  <a:pt x="49602" y="26373"/>
                </a:lnTo>
                <a:lnTo>
                  <a:pt x="49507" y="26325"/>
                </a:lnTo>
                <a:lnTo>
                  <a:pt x="49650" y="26242"/>
                </a:lnTo>
                <a:lnTo>
                  <a:pt x="49554" y="26182"/>
                </a:lnTo>
                <a:lnTo>
                  <a:pt x="49697" y="26099"/>
                </a:lnTo>
                <a:lnTo>
                  <a:pt x="49602" y="26039"/>
                </a:lnTo>
                <a:lnTo>
                  <a:pt x="49757" y="25956"/>
                </a:lnTo>
                <a:lnTo>
                  <a:pt x="49662" y="25908"/>
                </a:lnTo>
                <a:lnTo>
                  <a:pt x="49804" y="25813"/>
                </a:lnTo>
                <a:lnTo>
                  <a:pt x="49709" y="25766"/>
                </a:lnTo>
                <a:lnTo>
                  <a:pt x="49852" y="25682"/>
                </a:lnTo>
                <a:lnTo>
                  <a:pt x="49757" y="25623"/>
                </a:lnTo>
                <a:lnTo>
                  <a:pt x="49900" y="25539"/>
                </a:lnTo>
                <a:lnTo>
                  <a:pt x="49804" y="25480"/>
                </a:lnTo>
                <a:lnTo>
                  <a:pt x="49959" y="25396"/>
                </a:lnTo>
                <a:lnTo>
                  <a:pt x="49864" y="25349"/>
                </a:lnTo>
                <a:lnTo>
                  <a:pt x="50007" y="25254"/>
                </a:lnTo>
                <a:lnTo>
                  <a:pt x="49912" y="25206"/>
                </a:lnTo>
                <a:lnTo>
                  <a:pt x="50054" y="25123"/>
                </a:lnTo>
                <a:lnTo>
                  <a:pt x="49959" y="25063"/>
                </a:lnTo>
                <a:lnTo>
                  <a:pt x="50114" y="24980"/>
                </a:lnTo>
                <a:lnTo>
                  <a:pt x="50019" y="24920"/>
                </a:lnTo>
                <a:lnTo>
                  <a:pt x="50162" y="24837"/>
                </a:lnTo>
                <a:lnTo>
                  <a:pt x="50066" y="24789"/>
                </a:lnTo>
                <a:lnTo>
                  <a:pt x="50209" y="24706"/>
                </a:lnTo>
                <a:lnTo>
                  <a:pt x="50114" y="24646"/>
                </a:lnTo>
                <a:lnTo>
                  <a:pt x="50269" y="24563"/>
                </a:lnTo>
                <a:lnTo>
                  <a:pt x="50174" y="24503"/>
                </a:lnTo>
                <a:lnTo>
                  <a:pt x="50316" y="24420"/>
                </a:lnTo>
                <a:lnTo>
                  <a:pt x="50221" y="24361"/>
                </a:lnTo>
                <a:lnTo>
                  <a:pt x="50364" y="24277"/>
                </a:lnTo>
                <a:lnTo>
                  <a:pt x="50269" y="24230"/>
                </a:lnTo>
                <a:lnTo>
                  <a:pt x="50424" y="24146"/>
                </a:lnTo>
                <a:lnTo>
                  <a:pt x="50328" y="24087"/>
                </a:lnTo>
                <a:lnTo>
                  <a:pt x="50471" y="24003"/>
                </a:lnTo>
                <a:lnTo>
                  <a:pt x="50376" y="23944"/>
                </a:lnTo>
                <a:lnTo>
                  <a:pt x="50519" y="23861"/>
                </a:lnTo>
                <a:lnTo>
                  <a:pt x="50424" y="23801"/>
                </a:lnTo>
                <a:lnTo>
                  <a:pt x="50578" y="23718"/>
                </a:lnTo>
                <a:lnTo>
                  <a:pt x="50483" y="23670"/>
                </a:lnTo>
                <a:lnTo>
                  <a:pt x="50626" y="23587"/>
                </a:lnTo>
                <a:lnTo>
                  <a:pt x="50531" y="23527"/>
                </a:lnTo>
                <a:lnTo>
                  <a:pt x="50674" y="23444"/>
                </a:lnTo>
                <a:lnTo>
                  <a:pt x="50578" y="23384"/>
                </a:lnTo>
                <a:lnTo>
                  <a:pt x="50721" y="23301"/>
                </a:lnTo>
                <a:lnTo>
                  <a:pt x="50626" y="23241"/>
                </a:lnTo>
                <a:lnTo>
                  <a:pt x="50781" y="23158"/>
                </a:lnTo>
                <a:lnTo>
                  <a:pt x="50685" y="23110"/>
                </a:lnTo>
                <a:lnTo>
                  <a:pt x="50828" y="23027"/>
                </a:lnTo>
                <a:lnTo>
                  <a:pt x="50733" y="22968"/>
                </a:lnTo>
                <a:lnTo>
                  <a:pt x="50876" y="22884"/>
                </a:lnTo>
                <a:lnTo>
                  <a:pt x="50781" y="22825"/>
                </a:lnTo>
                <a:lnTo>
                  <a:pt x="50936" y="22741"/>
                </a:lnTo>
                <a:lnTo>
                  <a:pt x="50840" y="22694"/>
                </a:lnTo>
                <a:lnTo>
                  <a:pt x="50983" y="22598"/>
                </a:lnTo>
                <a:lnTo>
                  <a:pt x="50888" y="22551"/>
                </a:lnTo>
                <a:lnTo>
                  <a:pt x="51031" y="22467"/>
                </a:lnTo>
                <a:lnTo>
                  <a:pt x="50936" y="22408"/>
                </a:lnTo>
                <a:lnTo>
                  <a:pt x="51090" y="22325"/>
                </a:lnTo>
                <a:lnTo>
                  <a:pt x="50995" y="22265"/>
                </a:lnTo>
                <a:lnTo>
                  <a:pt x="51138" y="22182"/>
                </a:lnTo>
                <a:lnTo>
                  <a:pt x="51043" y="22134"/>
                </a:lnTo>
                <a:lnTo>
                  <a:pt x="51186" y="22039"/>
                </a:lnTo>
                <a:lnTo>
                  <a:pt x="51090" y="21991"/>
                </a:lnTo>
                <a:lnTo>
                  <a:pt x="51245" y="21908"/>
                </a:lnTo>
                <a:lnTo>
                  <a:pt x="51150" y="21848"/>
                </a:lnTo>
                <a:lnTo>
                  <a:pt x="51293" y="21765"/>
                </a:lnTo>
                <a:lnTo>
                  <a:pt x="51197" y="21705"/>
                </a:lnTo>
                <a:lnTo>
                  <a:pt x="51340" y="21622"/>
                </a:lnTo>
                <a:lnTo>
                  <a:pt x="51245" y="21563"/>
                </a:lnTo>
                <a:lnTo>
                  <a:pt x="51400" y="21479"/>
                </a:lnTo>
                <a:lnTo>
                  <a:pt x="51305" y="21432"/>
                </a:lnTo>
                <a:lnTo>
                  <a:pt x="51447" y="21348"/>
                </a:lnTo>
                <a:lnTo>
                  <a:pt x="51352" y="21289"/>
                </a:lnTo>
                <a:lnTo>
                  <a:pt x="51495" y="21205"/>
                </a:lnTo>
                <a:lnTo>
                  <a:pt x="51400" y="21146"/>
                </a:lnTo>
                <a:lnTo>
                  <a:pt x="51555" y="21063"/>
                </a:lnTo>
                <a:lnTo>
                  <a:pt x="51459" y="21015"/>
                </a:lnTo>
                <a:lnTo>
                  <a:pt x="51602" y="20920"/>
                </a:lnTo>
                <a:lnTo>
                  <a:pt x="51507" y="20872"/>
                </a:lnTo>
                <a:lnTo>
                  <a:pt x="51650" y="20789"/>
                </a:lnTo>
                <a:lnTo>
                  <a:pt x="51555" y="20729"/>
                </a:lnTo>
                <a:lnTo>
                  <a:pt x="51698" y="20646"/>
                </a:lnTo>
                <a:lnTo>
                  <a:pt x="51602" y="20586"/>
                </a:lnTo>
                <a:lnTo>
                  <a:pt x="51757" y="20503"/>
                </a:lnTo>
                <a:lnTo>
                  <a:pt x="51662" y="20455"/>
                </a:lnTo>
                <a:lnTo>
                  <a:pt x="51805" y="20372"/>
                </a:lnTo>
                <a:lnTo>
                  <a:pt x="51709" y="20312"/>
                </a:lnTo>
                <a:lnTo>
                  <a:pt x="51852" y="20229"/>
                </a:lnTo>
                <a:lnTo>
                  <a:pt x="51757" y="20170"/>
                </a:lnTo>
                <a:lnTo>
                  <a:pt x="51912" y="20086"/>
                </a:lnTo>
                <a:lnTo>
                  <a:pt x="51817" y="20027"/>
                </a:lnTo>
                <a:lnTo>
                  <a:pt x="51959" y="19943"/>
                </a:lnTo>
                <a:lnTo>
                  <a:pt x="51864" y="19896"/>
                </a:lnTo>
                <a:lnTo>
                  <a:pt x="52007" y="19812"/>
                </a:lnTo>
                <a:lnTo>
                  <a:pt x="51912" y="19753"/>
                </a:lnTo>
                <a:lnTo>
                  <a:pt x="52067" y="19670"/>
                </a:lnTo>
                <a:lnTo>
                  <a:pt x="51971" y="19610"/>
                </a:lnTo>
                <a:lnTo>
                  <a:pt x="52114" y="19527"/>
                </a:lnTo>
                <a:lnTo>
                  <a:pt x="52019" y="19467"/>
                </a:lnTo>
                <a:lnTo>
                  <a:pt x="52162" y="19384"/>
                </a:lnTo>
                <a:lnTo>
                  <a:pt x="52067" y="19336"/>
                </a:lnTo>
                <a:lnTo>
                  <a:pt x="52221" y="19253"/>
                </a:lnTo>
                <a:lnTo>
                  <a:pt x="52126" y="19193"/>
                </a:lnTo>
                <a:lnTo>
                  <a:pt x="52269" y="19110"/>
                </a:lnTo>
                <a:lnTo>
                  <a:pt x="52174" y="19050"/>
                </a:lnTo>
                <a:lnTo>
                  <a:pt x="52317" y="18967"/>
                </a:lnTo>
                <a:lnTo>
                  <a:pt x="52221" y="18919"/>
                </a:lnTo>
                <a:lnTo>
                  <a:pt x="52376" y="18824"/>
                </a:lnTo>
                <a:lnTo>
                  <a:pt x="52281" y="18777"/>
                </a:lnTo>
                <a:lnTo>
                  <a:pt x="52424" y="18693"/>
                </a:lnTo>
                <a:lnTo>
                  <a:pt x="52329" y="18634"/>
                </a:lnTo>
                <a:lnTo>
                  <a:pt x="52471" y="18550"/>
                </a:lnTo>
                <a:lnTo>
                  <a:pt x="52376" y="18491"/>
                </a:lnTo>
                <a:lnTo>
                  <a:pt x="52519" y="18407"/>
                </a:lnTo>
                <a:lnTo>
                  <a:pt x="52424" y="18360"/>
                </a:lnTo>
                <a:lnTo>
                  <a:pt x="52579" y="18265"/>
                </a:lnTo>
                <a:lnTo>
                  <a:pt x="52483" y="18217"/>
                </a:lnTo>
                <a:lnTo>
                  <a:pt x="52626" y="18134"/>
                </a:lnTo>
                <a:lnTo>
                  <a:pt x="52531" y="18074"/>
                </a:lnTo>
                <a:lnTo>
                  <a:pt x="52674" y="17991"/>
                </a:lnTo>
                <a:lnTo>
                  <a:pt x="52579" y="17931"/>
                </a:lnTo>
                <a:lnTo>
                  <a:pt x="52733" y="17848"/>
                </a:lnTo>
                <a:lnTo>
                  <a:pt x="52638" y="17800"/>
                </a:lnTo>
                <a:lnTo>
                  <a:pt x="52781" y="17705"/>
                </a:lnTo>
                <a:lnTo>
                  <a:pt x="52686" y="17657"/>
                </a:lnTo>
                <a:lnTo>
                  <a:pt x="52829" y="17574"/>
                </a:lnTo>
                <a:lnTo>
                  <a:pt x="52733" y="17514"/>
                </a:lnTo>
                <a:lnTo>
                  <a:pt x="52888" y="17431"/>
                </a:lnTo>
                <a:lnTo>
                  <a:pt x="52793" y="17372"/>
                </a:lnTo>
                <a:lnTo>
                  <a:pt x="52936" y="17288"/>
                </a:lnTo>
                <a:lnTo>
                  <a:pt x="52841" y="17241"/>
                </a:lnTo>
                <a:lnTo>
                  <a:pt x="52983" y="17145"/>
                </a:lnTo>
                <a:lnTo>
                  <a:pt x="52888" y="17098"/>
                </a:lnTo>
                <a:lnTo>
                  <a:pt x="53043" y="17014"/>
                </a:lnTo>
                <a:lnTo>
                  <a:pt x="52948" y="16955"/>
                </a:lnTo>
                <a:lnTo>
                  <a:pt x="53091" y="16872"/>
                </a:lnTo>
                <a:lnTo>
                  <a:pt x="52995" y="16812"/>
                </a:lnTo>
                <a:lnTo>
                  <a:pt x="53138" y="16729"/>
                </a:lnTo>
                <a:lnTo>
                  <a:pt x="53043" y="16681"/>
                </a:lnTo>
                <a:lnTo>
                  <a:pt x="53198" y="16598"/>
                </a:lnTo>
                <a:lnTo>
                  <a:pt x="53102" y="16538"/>
                </a:lnTo>
                <a:lnTo>
                  <a:pt x="53245" y="16455"/>
                </a:lnTo>
                <a:lnTo>
                  <a:pt x="53150" y="16395"/>
                </a:lnTo>
                <a:lnTo>
                  <a:pt x="53293" y="16312"/>
                </a:lnTo>
                <a:lnTo>
                  <a:pt x="53198" y="16252"/>
                </a:lnTo>
                <a:lnTo>
                  <a:pt x="53352" y="16169"/>
                </a:lnTo>
                <a:lnTo>
                  <a:pt x="53245" y="16121"/>
                </a:lnTo>
                <a:lnTo>
                  <a:pt x="53400" y="16038"/>
                </a:lnTo>
                <a:lnTo>
                  <a:pt x="53305" y="15979"/>
                </a:lnTo>
                <a:lnTo>
                  <a:pt x="53448" y="15895"/>
                </a:lnTo>
                <a:lnTo>
                  <a:pt x="53352" y="15836"/>
                </a:lnTo>
                <a:lnTo>
                  <a:pt x="53495" y="15752"/>
                </a:lnTo>
                <a:lnTo>
                  <a:pt x="53400" y="15693"/>
                </a:lnTo>
                <a:lnTo>
                  <a:pt x="53555" y="15609"/>
                </a:lnTo>
                <a:lnTo>
                  <a:pt x="53460" y="15562"/>
                </a:lnTo>
                <a:lnTo>
                  <a:pt x="53603" y="15479"/>
                </a:lnTo>
                <a:lnTo>
                  <a:pt x="26897" y="60"/>
                </a:lnTo>
                <a:lnTo>
                  <a:pt x="26802" y="0"/>
                </a:lnTo>
                <a:close/>
              </a:path>
            </a:pathLst>
          </a:custGeom>
          <a:gradFill>
            <a:gsLst>
              <a:gs pos="0">
                <a:srgbClr val="9659F4">
                  <a:alpha val="21568"/>
                </a:srgbClr>
              </a:gs>
              <a:gs pos="100000">
                <a:srgbClr val="FFFFFF">
                  <a:alpha val="37254"/>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Picture 2" descr="بدهيات بايثون [أعجوبة]">
            <a:extLst>
              <a:ext uri="{FF2B5EF4-FFF2-40B4-BE49-F238E27FC236}">
                <a16:creationId xmlns:a16="http://schemas.microsoft.com/office/drawing/2014/main" id="{91F50B6B-C111-8550-7103-1727FD479D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543" y="2546404"/>
            <a:ext cx="1026887" cy="6777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C1A95E05-49CD-BB5C-5A9B-E4AD755C2F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0832" y="1785435"/>
            <a:ext cx="1276378" cy="92651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مجموعة 29">
            <a:extLst>
              <a:ext uri="{FF2B5EF4-FFF2-40B4-BE49-F238E27FC236}">
                <a16:creationId xmlns:a16="http://schemas.microsoft.com/office/drawing/2014/main" id="{AE1688B4-E290-9F20-131E-A1E4CEA8ADB7}"/>
              </a:ext>
            </a:extLst>
          </p:cNvPr>
          <p:cNvGrpSpPr/>
          <p:nvPr/>
        </p:nvGrpSpPr>
        <p:grpSpPr>
          <a:xfrm>
            <a:off x="905494" y="3538984"/>
            <a:ext cx="704390" cy="581400"/>
            <a:chOff x="2818831" y="2046332"/>
            <a:chExt cx="704390" cy="581400"/>
          </a:xfrm>
          <a:effectLst>
            <a:glow rad="228600">
              <a:schemeClr val="accent3">
                <a:satMod val="175000"/>
                <a:alpha val="40000"/>
              </a:schemeClr>
            </a:glow>
          </a:effectLst>
        </p:grpSpPr>
        <p:sp>
          <p:nvSpPr>
            <p:cNvPr id="21" name="Google Shape;588;p18">
              <a:extLst>
                <a:ext uri="{FF2B5EF4-FFF2-40B4-BE49-F238E27FC236}">
                  <a16:creationId xmlns:a16="http://schemas.microsoft.com/office/drawing/2014/main" id="{51702D05-F33D-05D0-B909-C2171E05E441}"/>
                </a:ext>
              </a:extLst>
            </p:cNvPr>
            <p:cNvSpPr/>
            <p:nvPr/>
          </p:nvSpPr>
          <p:spPr>
            <a:xfrm>
              <a:off x="2818831" y="2046332"/>
              <a:ext cx="704390" cy="581400"/>
            </a:xfrm>
            <a:prstGeom prst="roundRect">
              <a:avLst>
                <a:gd name="adj" fmla="val 16667"/>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ffectLst>
                  <a:glow rad="228600">
                    <a:schemeClr val="accent4">
                      <a:satMod val="175000"/>
                      <a:alpha val="40000"/>
                    </a:schemeClr>
                  </a:glow>
                </a:effectLst>
              </a:endParaRPr>
            </a:p>
          </p:txBody>
        </p:sp>
        <p:grpSp>
          <p:nvGrpSpPr>
            <p:cNvPr id="25" name="Google Shape;608;p18">
              <a:extLst>
                <a:ext uri="{FF2B5EF4-FFF2-40B4-BE49-F238E27FC236}">
                  <a16:creationId xmlns:a16="http://schemas.microsoft.com/office/drawing/2014/main" id="{144487DC-0A74-2A60-8045-F90EF96017E1}"/>
                </a:ext>
              </a:extLst>
            </p:cNvPr>
            <p:cNvGrpSpPr/>
            <p:nvPr/>
          </p:nvGrpSpPr>
          <p:grpSpPr>
            <a:xfrm>
              <a:off x="2970383" y="2167406"/>
              <a:ext cx="463933" cy="339253"/>
              <a:chOff x="5110273" y="1253332"/>
              <a:chExt cx="278296" cy="339253"/>
            </a:xfrm>
          </p:grpSpPr>
          <p:sp>
            <p:nvSpPr>
              <p:cNvPr id="26" name="Google Shape;609;p18">
                <a:extLst>
                  <a:ext uri="{FF2B5EF4-FFF2-40B4-BE49-F238E27FC236}">
                    <a16:creationId xmlns:a16="http://schemas.microsoft.com/office/drawing/2014/main" id="{C81EC104-FAB1-BC67-390C-AC9872455741}"/>
                  </a:ext>
                </a:extLst>
              </p:cNvPr>
              <p:cNvSpPr/>
              <p:nvPr/>
            </p:nvSpPr>
            <p:spPr>
              <a:xfrm>
                <a:off x="5110273" y="1532297"/>
                <a:ext cx="52491" cy="39764"/>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ffectLst>
                    <a:glow rad="228600">
                      <a:schemeClr val="accent4">
                        <a:satMod val="175000"/>
                        <a:alpha val="40000"/>
                      </a:schemeClr>
                    </a:glow>
                  </a:effectLst>
                </a:endParaRPr>
              </a:p>
            </p:txBody>
          </p:sp>
          <p:sp>
            <p:nvSpPr>
              <p:cNvPr id="27" name="Google Shape;610;p18">
                <a:extLst>
                  <a:ext uri="{FF2B5EF4-FFF2-40B4-BE49-F238E27FC236}">
                    <a16:creationId xmlns:a16="http://schemas.microsoft.com/office/drawing/2014/main" id="{A90339C0-AE11-4070-47A7-8C7683A05DCF}"/>
                  </a:ext>
                </a:extLst>
              </p:cNvPr>
              <p:cNvSpPr/>
              <p:nvPr/>
            </p:nvSpPr>
            <p:spPr>
              <a:xfrm>
                <a:off x="5110273" y="1312952"/>
                <a:ext cx="198785" cy="199489"/>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ffectLst>
                    <a:glow rad="228600">
                      <a:schemeClr val="accent4">
                        <a:satMod val="175000"/>
                        <a:alpha val="40000"/>
                      </a:schemeClr>
                    </a:glow>
                  </a:effectLst>
                </a:endParaRPr>
              </a:p>
            </p:txBody>
          </p:sp>
          <p:sp>
            <p:nvSpPr>
              <p:cNvPr id="28" name="Google Shape;611;p18">
                <a:extLst>
                  <a:ext uri="{FF2B5EF4-FFF2-40B4-BE49-F238E27FC236}">
                    <a16:creationId xmlns:a16="http://schemas.microsoft.com/office/drawing/2014/main" id="{4DB6EBDA-0C35-39C7-6BAC-31A89A288729}"/>
                  </a:ext>
                </a:extLst>
              </p:cNvPr>
              <p:cNvSpPr/>
              <p:nvPr/>
            </p:nvSpPr>
            <p:spPr>
              <a:xfrm>
                <a:off x="5110273" y="1253332"/>
                <a:ext cx="198785" cy="39764"/>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ffectLst>
                    <a:glow rad="228600">
                      <a:schemeClr val="accent4">
                        <a:satMod val="175000"/>
                        <a:alpha val="40000"/>
                      </a:schemeClr>
                    </a:glow>
                  </a:effectLst>
                </a:endParaRPr>
              </a:p>
            </p:txBody>
          </p:sp>
          <p:sp>
            <p:nvSpPr>
              <p:cNvPr id="29" name="Google Shape;612;p18">
                <a:extLst>
                  <a:ext uri="{FF2B5EF4-FFF2-40B4-BE49-F238E27FC236}">
                    <a16:creationId xmlns:a16="http://schemas.microsoft.com/office/drawing/2014/main" id="{929B59FF-C7EA-954A-91CD-06B82F1AC1D5}"/>
                  </a:ext>
                </a:extLst>
              </p:cNvPr>
              <p:cNvSpPr/>
              <p:nvPr/>
            </p:nvSpPr>
            <p:spPr>
              <a:xfrm>
                <a:off x="5169910" y="1353402"/>
                <a:ext cx="218658" cy="23918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ffectLst>
                    <a:glow rad="228600">
                      <a:schemeClr val="accent4">
                        <a:satMod val="175000"/>
                        <a:alpha val="40000"/>
                      </a:schemeClr>
                    </a:glow>
                  </a:effectLst>
                </a:endParaRPr>
              </a:p>
            </p:txBody>
          </p:sp>
        </p:grpSp>
      </p:grpSp>
    </p:spTree>
    <p:extLst>
      <p:ext uri="{BB962C8B-B14F-4D97-AF65-F5344CB8AC3E}">
        <p14:creationId xmlns:p14="http://schemas.microsoft.com/office/powerpoint/2010/main" val="8889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130929" y="2271897"/>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D66F0D3A-14F9-AF2B-44B9-562E22D7049B}"/>
              </a:ext>
            </a:extLst>
          </p:cNvPr>
          <p:cNvSpPr txBox="1"/>
          <p:nvPr/>
        </p:nvSpPr>
        <p:spPr>
          <a:xfrm>
            <a:off x="2043759" y="2942518"/>
            <a:ext cx="6828317" cy="1323439"/>
          </a:xfrm>
          <a:prstGeom prst="rect">
            <a:avLst/>
          </a:prstGeom>
          <a:noFill/>
        </p:spPr>
        <p:txBody>
          <a:bodyPr wrap="square">
            <a:spAutoFit/>
          </a:bodyPr>
          <a:lstStyle/>
          <a:p>
            <a:pPr algn="just" rtl="1"/>
            <a:r>
              <a:rPr lang="ar-SA" sz="2000" dirty="0">
                <a:effectLst/>
                <a:latin typeface="Sakkal Majalla" panose="02000000000000000000" pitchFamily="2" charset="-78"/>
                <a:ea typeface="Calibri" panose="020F0502020204030204" pitchFamily="34" charset="0"/>
                <a:cs typeface="Sakkal Majalla" panose="02000000000000000000" pitchFamily="2" charset="-78"/>
              </a:rPr>
              <a:t>يقوم تطبيق مفكرة جوبيتر بتشغيل نواة </a:t>
            </a:r>
            <a:r>
              <a:rPr lang="en-US" sz="2000" dirty="0" err="1">
                <a:effectLst/>
                <a:latin typeface="Sakkal Majalla" panose="02000000000000000000" pitchFamily="2" charset="-78"/>
                <a:ea typeface="Calibri" panose="020F0502020204030204" pitchFamily="34" charset="0"/>
                <a:cs typeface="Sakkal Majalla" panose="02000000000000000000" pitchFamily="2" charset="-78"/>
              </a:rPr>
              <a:t>IPython</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فقط ولكن يمكن تثبيت أنوية إضافية . سنستخدم هذا البرنامج لتحليل البيانات الاستكشافية لاحقا في هذا الكتاب ، ويعتبر أحدث تطبيق قائم على الويب لاستخدام مفكرة جوبيتر هو تطبيق </a:t>
            </a:r>
            <a:r>
              <a:rPr lang="en-US" sz="2000" dirty="0" err="1">
                <a:effectLst/>
                <a:latin typeface="Sakkal Majalla" panose="02000000000000000000" pitchFamily="2" charset="-78"/>
                <a:ea typeface="Calibri" panose="020F0502020204030204" pitchFamily="34" charset="0"/>
                <a:cs typeface="Sakkal Majalla" panose="02000000000000000000" pitchFamily="2" charset="-78"/>
              </a:rPr>
              <a:t>JupyterLab</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بحيث تعمل جميع المستندات بنفس الطريقة في كلتا البيئتين .</a:t>
            </a:r>
            <a:endParaRPr lang="ar-SA" sz="2000" dirty="0"/>
          </a:p>
        </p:txBody>
      </p:sp>
      <p:sp>
        <p:nvSpPr>
          <p:cNvPr id="3" name="مربع نص 2">
            <a:extLst>
              <a:ext uri="{FF2B5EF4-FFF2-40B4-BE49-F238E27FC236}">
                <a16:creationId xmlns:a16="http://schemas.microsoft.com/office/drawing/2014/main" id="{0BF2D0E1-EC11-4488-6B36-D477D50556D1}"/>
              </a:ext>
            </a:extLst>
          </p:cNvPr>
          <p:cNvSpPr txBox="1"/>
          <p:nvPr/>
        </p:nvSpPr>
        <p:spPr>
          <a:xfrm>
            <a:off x="1884104" y="1825508"/>
            <a:ext cx="6971278" cy="1015663"/>
          </a:xfrm>
          <a:prstGeom prst="rect">
            <a:avLst/>
          </a:prstGeom>
          <a:noFill/>
        </p:spPr>
        <p:txBody>
          <a:bodyPr wrap="square">
            <a:spAutoFit/>
          </a:bodyPr>
          <a:lstStyle/>
          <a:p>
            <a:pPr algn="just" rtl="1"/>
            <a:r>
              <a:rPr lang="ar-SA" sz="2000" dirty="0">
                <a:effectLst/>
                <a:latin typeface="Sakkal Majalla" panose="02000000000000000000" pitchFamily="2" charset="-78"/>
                <a:ea typeface="Calibri" panose="020F0502020204030204" pitchFamily="34" charset="0"/>
                <a:cs typeface="Sakkal Majalla" panose="02000000000000000000" pitchFamily="2" charset="-78"/>
              </a:rPr>
              <a:t>تدعـم مفكرة جوبيتر إلى جانب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أكـثـر مـن 100 لغة برمجـة يطلق عليها اسم أنوية (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(kernels</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في بيئة نظام مفكرة جوبيتر بما فيها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Java</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R</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 Julia</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 MATLAB</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Scheme Octave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و</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 Scala Processing</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وغيرها . </a:t>
            </a:r>
          </a:p>
        </p:txBody>
      </p:sp>
    </p:spTree>
    <p:extLst>
      <p:ext uri="{BB962C8B-B14F-4D97-AF65-F5344CB8AC3E}">
        <p14:creationId xmlns:p14="http://schemas.microsoft.com/office/powerpoint/2010/main" val="33437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271924" y="238709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C57D5FF3-6D07-1B2D-24FB-A7771E274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818" y="1885607"/>
            <a:ext cx="6801908" cy="2167734"/>
          </a:xfrm>
          <a:prstGeom prst="rect">
            <a:avLst/>
          </a:prstGeom>
        </p:spPr>
      </p:pic>
    </p:spTree>
    <p:extLst>
      <p:ext uri="{BB962C8B-B14F-4D97-AF65-F5344CB8AC3E}">
        <p14:creationId xmlns:p14="http://schemas.microsoft.com/office/powerpoint/2010/main" val="3574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0D70C4E0-A3B8-11D3-EA35-0CF4FB8F0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3498" y="1963238"/>
            <a:ext cx="6833544" cy="2723662"/>
          </a:xfrm>
          <a:prstGeom prst="rect">
            <a:avLst/>
          </a:prstGeom>
        </p:spPr>
      </p:pic>
    </p:spTree>
    <p:extLst>
      <p:ext uri="{BB962C8B-B14F-4D97-AF65-F5344CB8AC3E}">
        <p14:creationId xmlns:p14="http://schemas.microsoft.com/office/powerpoint/2010/main" val="299210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AFC97B99-70C6-E53C-6A28-53A39C1980AF}"/>
              </a:ext>
            </a:extLst>
          </p:cNvPr>
          <p:cNvPicPr>
            <a:picLocks noChangeAspect="1"/>
          </p:cNvPicPr>
          <p:nvPr/>
        </p:nvPicPr>
        <p:blipFill>
          <a:blip r:embed="rId4"/>
          <a:stretch>
            <a:fillRect/>
          </a:stretch>
        </p:blipFill>
        <p:spPr>
          <a:xfrm>
            <a:off x="2331774" y="587532"/>
            <a:ext cx="5264088" cy="990600"/>
          </a:xfrm>
          <a:prstGeom prst="rect">
            <a:avLst/>
          </a:prstGeom>
          <a:ln>
            <a:noFill/>
          </a:ln>
          <a:effectLst>
            <a:softEdge rad="112500"/>
          </a:effectLst>
        </p:spPr>
      </p:pic>
      <p:pic>
        <p:nvPicPr>
          <p:cNvPr id="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3390E818-DA31-D181-D863-B927C7249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717" y="882192"/>
            <a:ext cx="1292009" cy="8131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3283A92F-F5F8-4B0F-09F2-79F641C38BB2}"/>
              </a:ext>
            </a:extLst>
          </p:cNvPr>
          <p:cNvPicPr>
            <a:picLocks noChangeAspect="1"/>
          </p:cNvPicPr>
          <p:nvPr/>
        </p:nvPicPr>
        <p:blipFill>
          <a:blip r:embed="rId6"/>
          <a:stretch>
            <a:fillRect/>
          </a:stretch>
        </p:blipFill>
        <p:spPr>
          <a:xfrm>
            <a:off x="2194949" y="1673718"/>
            <a:ext cx="5681842" cy="2733675"/>
          </a:xfrm>
          <a:prstGeom prst="rect">
            <a:avLst/>
          </a:prstGeom>
        </p:spPr>
      </p:pic>
      <p:sp>
        <p:nvSpPr>
          <p:cNvPr id="11" name="مستطيل: زوايا مستديرة 10">
            <a:extLst>
              <a:ext uri="{FF2B5EF4-FFF2-40B4-BE49-F238E27FC236}">
                <a16:creationId xmlns:a16="http://schemas.microsoft.com/office/drawing/2014/main" id="{B43A0EF0-CFEA-A89D-0EE2-A69B95F38B9B}"/>
              </a:ext>
            </a:extLst>
          </p:cNvPr>
          <p:cNvSpPr/>
          <p:nvPr/>
        </p:nvSpPr>
        <p:spPr>
          <a:xfrm>
            <a:off x="2675670" y="3062178"/>
            <a:ext cx="4986048" cy="60551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Google Shape;2345;p56">
            <a:extLst>
              <a:ext uri="{FF2B5EF4-FFF2-40B4-BE49-F238E27FC236}">
                <a16:creationId xmlns:a16="http://schemas.microsoft.com/office/drawing/2014/main" id="{A0A4B6A6-77F6-941E-7FA8-8AA92FEA5E58}"/>
              </a:ext>
            </a:extLst>
          </p:cNvPr>
          <p:cNvSpPr txBox="1">
            <a:spLocks/>
          </p:cNvSpPr>
          <p:nvPr/>
        </p:nvSpPr>
        <p:spPr>
          <a:xfrm>
            <a:off x="4214707" y="-1"/>
            <a:ext cx="1909646" cy="5444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NanumGothic ExtraBold"/>
              <a:buNone/>
              <a:defRPr sz="1800" b="1" i="0" u="none" strike="noStrike" cap="none">
                <a:solidFill>
                  <a:schemeClr val="lt1"/>
                </a:solidFill>
                <a:latin typeface="NanumGothic ExtraBold"/>
                <a:ea typeface="NanumGothic ExtraBold"/>
                <a:cs typeface="NanumGothic ExtraBold"/>
                <a:sym typeface="NanumGothic ExtraBold"/>
              </a:defRPr>
            </a:lvl1pPr>
            <a:lvl2pPr marR="0" lvl="1"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2pPr>
            <a:lvl3pPr marR="0" lvl="2"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3pPr>
            <a:lvl4pPr marR="0" lvl="3"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4pPr>
            <a:lvl5pPr marR="0" lvl="4"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5pPr>
            <a:lvl6pPr marR="0" lvl="5"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6pPr>
            <a:lvl7pPr marR="0" lvl="6"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7pPr>
            <a:lvl8pPr marR="0" lvl="7"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8pPr>
            <a:lvl9pPr marR="0" lvl="8"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9pPr>
          </a:lstStyle>
          <a:p>
            <a:pPr algn="ctr" rtl="1"/>
            <a:r>
              <a:rPr lang="ar-SA" sz="2000" dirty="0">
                <a:solidFill>
                  <a:srgbClr val="FF0000"/>
                </a:solidFill>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تقويم ختامي</a:t>
            </a:r>
          </a:p>
        </p:txBody>
      </p:sp>
    </p:spTree>
    <p:extLst>
      <p:ext uri="{BB962C8B-B14F-4D97-AF65-F5344CB8AC3E}">
        <p14:creationId xmlns:p14="http://schemas.microsoft.com/office/powerpoint/2010/main" val="3447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562" y="1022117"/>
            <a:ext cx="1292009" cy="8131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9BCD6594-E67F-8D08-259F-94949B4390CD}"/>
              </a:ext>
            </a:extLst>
          </p:cNvPr>
          <p:cNvPicPr>
            <a:picLocks noChangeAspect="1"/>
          </p:cNvPicPr>
          <p:nvPr/>
        </p:nvPicPr>
        <p:blipFill rotWithShape="1">
          <a:blip r:embed="rId5"/>
          <a:srcRect l="4108"/>
          <a:stretch/>
        </p:blipFill>
        <p:spPr>
          <a:xfrm>
            <a:off x="2423253" y="787482"/>
            <a:ext cx="5184072" cy="971550"/>
          </a:xfrm>
          <a:prstGeom prst="rect">
            <a:avLst/>
          </a:prstGeom>
        </p:spPr>
      </p:pic>
      <p:pic>
        <p:nvPicPr>
          <p:cNvPr id="6" name="صورة 5">
            <a:extLst>
              <a:ext uri="{FF2B5EF4-FFF2-40B4-BE49-F238E27FC236}">
                <a16:creationId xmlns:a16="http://schemas.microsoft.com/office/drawing/2014/main" id="{084418D3-9CAF-2B7C-4369-6E2D6620A0D5}"/>
              </a:ext>
            </a:extLst>
          </p:cNvPr>
          <p:cNvPicPr>
            <a:picLocks noChangeAspect="1"/>
          </p:cNvPicPr>
          <p:nvPr/>
        </p:nvPicPr>
        <p:blipFill>
          <a:blip r:embed="rId6"/>
          <a:stretch>
            <a:fillRect/>
          </a:stretch>
        </p:blipFill>
        <p:spPr>
          <a:xfrm>
            <a:off x="1963608" y="1886129"/>
            <a:ext cx="6687517" cy="2551639"/>
          </a:xfrm>
          <a:prstGeom prst="rect">
            <a:avLst/>
          </a:prstGeom>
        </p:spPr>
      </p:pic>
      <p:sp>
        <p:nvSpPr>
          <p:cNvPr id="8" name="مستطيل: زوايا مستديرة 7">
            <a:extLst>
              <a:ext uri="{FF2B5EF4-FFF2-40B4-BE49-F238E27FC236}">
                <a16:creationId xmlns:a16="http://schemas.microsoft.com/office/drawing/2014/main" id="{4A83D364-FF4F-85F7-2161-611EE8F26396}"/>
              </a:ext>
            </a:extLst>
          </p:cNvPr>
          <p:cNvSpPr/>
          <p:nvPr/>
        </p:nvSpPr>
        <p:spPr>
          <a:xfrm>
            <a:off x="2235243" y="3062177"/>
            <a:ext cx="6313334" cy="67021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40912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A852E9B4-9BE6-C38D-2951-7E71E82EA946}"/>
              </a:ext>
            </a:extLst>
          </p:cNvPr>
          <p:cNvPicPr>
            <a:picLocks noChangeAspect="1"/>
          </p:cNvPicPr>
          <p:nvPr/>
        </p:nvPicPr>
        <p:blipFill>
          <a:blip r:embed="rId4"/>
          <a:stretch>
            <a:fillRect/>
          </a:stretch>
        </p:blipFill>
        <p:spPr>
          <a:xfrm>
            <a:off x="2211571" y="514538"/>
            <a:ext cx="5171999" cy="990600"/>
          </a:xfrm>
          <a:prstGeom prst="rect">
            <a:avLst/>
          </a:prstGeom>
          <a:ln>
            <a:noFill/>
          </a:ln>
          <a:effectLst>
            <a:softEdge rad="112500"/>
          </a:effectLst>
        </p:spPr>
      </p:pic>
      <p:pic>
        <p:nvPicPr>
          <p:cNvPr id="6"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93138294-A97C-D3A0-F89E-E80B1D675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7829" y="955089"/>
            <a:ext cx="1292009" cy="8131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69C5F3B2-A88B-D550-B93C-AE82ECA18D62}"/>
              </a:ext>
            </a:extLst>
          </p:cNvPr>
          <p:cNvPicPr>
            <a:picLocks noChangeAspect="1"/>
          </p:cNvPicPr>
          <p:nvPr/>
        </p:nvPicPr>
        <p:blipFill rotWithShape="1">
          <a:blip r:embed="rId6"/>
          <a:srcRect l="2776" t="2290" r="966"/>
          <a:stretch/>
        </p:blipFill>
        <p:spPr>
          <a:xfrm>
            <a:off x="1997121" y="1666955"/>
            <a:ext cx="6810806" cy="2922342"/>
          </a:xfrm>
          <a:prstGeom prst="rect">
            <a:avLst/>
          </a:prstGeom>
        </p:spPr>
      </p:pic>
      <p:sp>
        <p:nvSpPr>
          <p:cNvPr id="10" name="مستطيل: زوايا مستديرة 9">
            <a:extLst>
              <a:ext uri="{FF2B5EF4-FFF2-40B4-BE49-F238E27FC236}">
                <a16:creationId xmlns:a16="http://schemas.microsoft.com/office/drawing/2014/main" id="{660FCA53-2913-3475-B8A7-E35A9FE5E102}"/>
              </a:ext>
            </a:extLst>
          </p:cNvPr>
          <p:cNvSpPr/>
          <p:nvPr/>
        </p:nvSpPr>
        <p:spPr>
          <a:xfrm>
            <a:off x="2008758" y="1666723"/>
            <a:ext cx="6863318" cy="67021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12127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947" y="890478"/>
            <a:ext cx="1386569" cy="840201"/>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70986865-8897-681D-56B8-A10C60337966}"/>
              </a:ext>
            </a:extLst>
          </p:cNvPr>
          <p:cNvPicPr>
            <a:picLocks noChangeAspect="1"/>
          </p:cNvPicPr>
          <p:nvPr/>
        </p:nvPicPr>
        <p:blipFill>
          <a:blip r:embed="rId5"/>
          <a:stretch>
            <a:fillRect/>
          </a:stretch>
        </p:blipFill>
        <p:spPr>
          <a:xfrm>
            <a:off x="2820237" y="1006630"/>
            <a:ext cx="4322128" cy="602811"/>
          </a:xfrm>
          <a:prstGeom prst="rect">
            <a:avLst/>
          </a:prstGeom>
        </p:spPr>
      </p:pic>
      <p:pic>
        <p:nvPicPr>
          <p:cNvPr id="6" name="صورة 5">
            <a:extLst>
              <a:ext uri="{FF2B5EF4-FFF2-40B4-BE49-F238E27FC236}">
                <a16:creationId xmlns:a16="http://schemas.microsoft.com/office/drawing/2014/main" id="{0BE7D40D-4CB2-457E-A161-8093AB46DF5A}"/>
              </a:ext>
            </a:extLst>
          </p:cNvPr>
          <p:cNvPicPr>
            <a:picLocks noChangeAspect="1"/>
          </p:cNvPicPr>
          <p:nvPr/>
        </p:nvPicPr>
        <p:blipFill>
          <a:blip r:embed="rId6"/>
          <a:stretch>
            <a:fillRect/>
          </a:stretch>
        </p:blipFill>
        <p:spPr>
          <a:xfrm>
            <a:off x="1898458" y="1609441"/>
            <a:ext cx="6606253" cy="2829964"/>
          </a:xfrm>
          <a:prstGeom prst="rect">
            <a:avLst/>
          </a:prstGeom>
        </p:spPr>
      </p:pic>
      <p:sp>
        <p:nvSpPr>
          <p:cNvPr id="8" name="مستطيل: زوايا مستديرة 7">
            <a:extLst>
              <a:ext uri="{FF2B5EF4-FFF2-40B4-BE49-F238E27FC236}">
                <a16:creationId xmlns:a16="http://schemas.microsoft.com/office/drawing/2014/main" id="{7B6053FD-D366-0EB4-D969-8E41373EAE42}"/>
              </a:ext>
            </a:extLst>
          </p:cNvPr>
          <p:cNvSpPr/>
          <p:nvPr/>
        </p:nvSpPr>
        <p:spPr>
          <a:xfrm>
            <a:off x="2235243" y="3062177"/>
            <a:ext cx="6247348" cy="67021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13106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0EF02FA2-0FE7-B7EC-9766-C2A88F57EE74}"/>
              </a:ext>
            </a:extLst>
          </p:cNvPr>
          <p:cNvSpPr txBox="1"/>
          <p:nvPr/>
        </p:nvSpPr>
        <p:spPr>
          <a:xfrm>
            <a:off x="4773597" y="1963251"/>
            <a:ext cx="1883087" cy="1200329"/>
          </a:xfrm>
          <a:prstGeom prst="rect">
            <a:avLst/>
          </a:prstGeom>
          <a:noFill/>
        </p:spPr>
        <p:txBody>
          <a:bodyPr wrap="square">
            <a:spAutoFit/>
          </a:bodyPr>
          <a:lstStyle/>
          <a:p>
            <a:r>
              <a:rPr lang="ar-SA" sz="7200" b="1" dirty="0">
                <a:ln w="0"/>
                <a:solidFill>
                  <a:srgbClr val="9C1517"/>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سؤال</a:t>
            </a:r>
            <a:endParaRPr lang="ar-SA" sz="7200" b="1" dirty="0">
              <a:ln w="0"/>
              <a:solidFill>
                <a:srgbClr val="9C1517"/>
              </a:solidFill>
              <a:effectLst>
                <a:outerShdw blurRad="38100" dist="25400" dir="5400000" algn="ctr" rotWithShape="0">
                  <a:srgbClr val="6E747A">
                    <a:alpha val="43000"/>
                  </a:srgbClr>
                </a:outerShdw>
              </a:effectLst>
            </a:endParaRPr>
          </a:p>
        </p:txBody>
      </p:sp>
      <p:sp>
        <p:nvSpPr>
          <p:cNvPr id="5" name="مربع نص 4">
            <a:extLst>
              <a:ext uri="{FF2B5EF4-FFF2-40B4-BE49-F238E27FC236}">
                <a16:creationId xmlns:a16="http://schemas.microsoft.com/office/drawing/2014/main" id="{364FA1FA-30DA-DAEC-D81E-002E023D05DC}"/>
              </a:ext>
            </a:extLst>
          </p:cNvPr>
          <p:cNvSpPr txBox="1"/>
          <p:nvPr/>
        </p:nvSpPr>
        <p:spPr>
          <a:xfrm>
            <a:off x="2344895" y="3216271"/>
            <a:ext cx="6546214" cy="646331"/>
          </a:xfrm>
          <a:prstGeom prst="rect">
            <a:avLst/>
          </a:prstGeom>
          <a:noFill/>
        </p:spPr>
        <p:txBody>
          <a:bodyPr wrap="square">
            <a:spAutoFit/>
          </a:bodyPr>
          <a:lstStyle/>
          <a:p>
            <a:pPr algn="ctr"/>
            <a:r>
              <a:rPr lang="ar-SA" sz="3600" b="1" dirty="0">
                <a:latin typeface="Sakkal Majalla" panose="02000000000000000000" pitchFamily="2" charset="-78"/>
                <a:ea typeface="Calibri" panose="020F0502020204030204" pitchFamily="34" charset="0"/>
                <a:cs typeface="Sakkal Majalla" panose="02000000000000000000" pitchFamily="2" charset="-78"/>
              </a:rPr>
              <a:t>ما أهمية الرياضيات في علم البيانات</a:t>
            </a:r>
            <a:r>
              <a:rPr lang="ar-SA" sz="3600" b="1" dirty="0">
                <a:effectLst/>
                <a:latin typeface="Sakkal Majalla" panose="02000000000000000000" pitchFamily="2" charset="-78"/>
                <a:ea typeface="Calibri" panose="020F0502020204030204" pitchFamily="34" charset="0"/>
                <a:cs typeface="Sakkal Majalla" panose="02000000000000000000" pitchFamily="2" charset="-78"/>
              </a:rPr>
              <a:t>؟</a:t>
            </a:r>
            <a:endParaRPr lang="ar-SA" sz="3600" b="1" dirty="0"/>
          </a:p>
        </p:txBody>
      </p:sp>
      <p:pic>
        <p:nvPicPr>
          <p:cNvPr id="8" name="صورة 7">
            <a:extLst>
              <a:ext uri="{FF2B5EF4-FFF2-40B4-BE49-F238E27FC236}">
                <a16:creationId xmlns:a16="http://schemas.microsoft.com/office/drawing/2014/main" id="{596CC588-A89C-2EF4-37EE-112C3009E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28996" y="2127522"/>
            <a:ext cx="1515905" cy="2075840"/>
          </a:xfrm>
          <a:prstGeom prst="rect">
            <a:avLst/>
          </a:prstGeom>
        </p:spPr>
      </p:pic>
    </p:spTree>
    <p:extLst>
      <p:ext uri="{BB962C8B-B14F-4D97-AF65-F5344CB8AC3E}">
        <p14:creationId xmlns:p14="http://schemas.microsoft.com/office/powerpoint/2010/main" val="99954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4" name="Google Shape;344;p37"/>
          <p:cNvCxnSpPr/>
          <p:nvPr/>
        </p:nvCxnSpPr>
        <p:spPr>
          <a:xfrm>
            <a:off x="2442844" y="4550135"/>
            <a:ext cx="4473600" cy="0"/>
          </a:xfrm>
          <a:prstGeom prst="straightConnector1">
            <a:avLst/>
          </a:prstGeom>
          <a:noFill/>
          <a:ln w="19050" cap="flat" cmpd="sng">
            <a:solidFill>
              <a:srgbClr val="376D00"/>
            </a:solidFill>
            <a:prstDash val="solid"/>
            <a:round/>
            <a:headEnd type="none" w="med" len="med"/>
            <a:tailEnd type="none" w="med" len="med"/>
          </a:ln>
        </p:spPr>
      </p:cxnSp>
      <p:grpSp>
        <p:nvGrpSpPr>
          <p:cNvPr id="5" name="مجموعة 4">
            <a:extLst>
              <a:ext uri="{FF2B5EF4-FFF2-40B4-BE49-F238E27FC236}">
                <a16:creationId xmlns:a16="http://schemas.microsoft.com/office/drawing/2014/main" id="{35F4B963-6CF5-3335-9446-BF5BC07A3CB8}"/>
              </a:ext>
            </a:extLst>
          </p:cNvPr>
          <p:cNvGrpSpPr/>
          <p:nvPr/>
        </p:nvGrpSpPr>
        <p:grpSpPr>
          <a:xfrm>
            <a:off x="94700" y="137504"/>
            <a:ext cx="1386982" cy="524014"/>
            <a:chOff x="10474572" y="-6085639"/>
            <a:chExt cx="7284837" cy="2078342"/>
          </a:xfrm>
        </p:grpSpPr>
        <p:pic>
          <p:nvPicPr>
            <p:cNvPr id="6" name="صورة 5">
              <a:extLst>
                <a:ext uri="{FF2B5EF4-FFF2-40B4-BE49-F238E27FC236}">
                  <a16:creationId xmlns:a16="http://schemas.microsoft.com/office/drawing/2014/main" id="{F0873069-27D8-6CFA-70E3-B3F25A208B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77821" y="-5873126"/>
              <a:ext cx="1981588" cy="1653312"/>
            </a:xfrm>
            <a:prstGeom prst="rect">
              <a:avLst/>
            </a:prstGeom>
          </p:spPr>
        </p:pic>
        <p:pic>
          <p:nvPicPr>
            <p:cNvPr id="7" name="صورة 6">
              <a:extLst>
                <a:ext uri="{FF2B5EF4-FFF2-40B4-BE49-F238E27FC236}">
                  <a16:creationId xmlns:a16="http://schemas.microsoft.com/office/drawing/2014/main" id="{60D369E8-4E4B-4AD8-8009-2439E50AA2F8}"/>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74572" y="-6085639"/>
              <a:ext cx="2328520" cy="2078342"/>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5754DB8-BDEA-C505-44DF-F473DF394E8C}"/>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9879" t="20243" r="18510" b="14726"/>
            <a:stretch/>
          </p:blipFill>
          <p:spPr>
            <a:xfrm>
              <a:off x="12803092" y="-5699608"/>
              <a:ext cx="2328520" cy="1306277"/>
            </a:xfrm>
            <a:prstGeom prst="rect">
              <a:avLst/>
            </a:prstGeom>
          </p:spPr>
        </p:pic>
      </p:grpSp>
      <p:sp>
        <p:nvSpPr>
          <p:cNvPr id="466" name="مربع نص 465">
            <a:extLst>
              <a:ext uri="{FF2B5EF4-FFF2-40B4-BE49-F238E27FC236}">
                <a16:creationId xmlns:a16="http://schemas.microsoft.com/office/drawing/2014/main" id="{E9793089-92CC-FCD8-A819-698E0025060F}"/>
              </a:ext>
            </a:extLst>
          </p:cNvPr>
          <p:cNvSpPr txBox="1"/>
          <p:nvPr/>
        </p:nvSpPr>
        <p:spPr>
          <a:xfrm>
            <a:off x="6870516" y="2056888"/>
            <a:ext cx="1957946" cy="487506"/>
          </a:xfrm>
          <a:prstGeom prst="rect">
            <a:avLst/>
          </a:prstGeom>
          <a:solidFill>
            <a:srgbClr val="3899A0"/>
          </a:solidFill>
          <a:ln>
            <a:noFill/>
          </a:ln>
          <a:effectLst>
            <a:glow rad="228600">
              <a:schemeClr val="accent5">
                <a:satMod val="175000"/>
                <a:alpha val="40000"/>
              </a:schemeClr>
            </a:glow>
          </a:effectLst>
        </p:spPr>
        <p:txBody>
          <a:bodyPr wrap="square">
            <a:spAutoFit/>
          </a:bodyPr>
          <a:lstStyle/>
          <a:p>
            <a:pPr algn="ctr" rtl="1">
              <a:lnSpc>
                <a:spcPct val="107000"/>
              </a:lnSpc>
              <a:spcAft>
                <a:spcPts val="800"/>
              </a:spcAft>
            </a:pPr>
            <a:r>
              <a:rPr lang="ar-SA" sz="2400" b="1" dirty="0">
                <a:solidFill>
                  <a:schemeClr val="bg1"/>
                </a:solidFill>
                <a:effectLst>
                  <a:glow rad="228600">
                    <a:schemeClr val="accent4">
                      <a:satMod val="175000"/>
                      <a:alpha val="40000"/>
                    </a:schemeClr>
                  </a:glow>
                </a:effectLst>
                <a:latin typeface="Calibri" panose="020F0502020204030204" pitchFamily="34" charset="0"/>
                <a:ea typeface="Calibri" panose="020F0502020204030204" pitchFamily="34" charset="0"/>
                <a:cs typeface="Akhbar MT" pitchFamily="2" charset="-78"/>
              </a:rPr>
              <a:t>قوانين صفية </a:t>
            </a:r>
          </a:p>
        </p:txBody>
      </p:sp>
      <p:grpSp>
        <p:nvGrpSpPr>
          <p:cNvPr id="467" name="مجموعة 466">
            <a:extLst>
              <a:ext uri="{FF2B5EF4-FFF2-40B4-BE49-F238E27FC236}">
                <a16:creationId xmlns:a16="http://schemas.microsoft.com/office/drawing/2014/main" id="{EB7928A1-CD4A-BECF-3775-5C38AD7FBA3A}"/>
              </a:ext>
            </a:extLst>
          </p:cNvPr>
          <p:cNvGrpSpPr/>
          <p:nvPr/>
        </p:nvGrpSpPr>
        <p:grpSpPr>
          <a:xfrm>
            <a:off x="1091787" y="824346"/>
            <a:ext cx="5494607" cy="3499768"/>
            <a:chOff x="4116207" y="172561"/>
            <a:chExt cx="6340400" cy="6025230"/>
          </a:xfrm>
        </p:grpSpPr>
        <p:grpSp>
          <p:nvGrpSpPr>
            <p:cNvPr id="468" name="مجموعة 467">
              <a:extLst>
                <a:ext uri="{FF2B5EF4-FFF2-40B4-BE49-F238E27FC236}">
                  <a16:creationId xmlns:a16="http://schemas.microsoft.com/office/drawing/2014/main" id="{E9CB8D5D-F00F-DAC5-F835-462873062B2B}"/>
                </a:ext>
              </a:extLst>
            </p:cNvPr>
            <p:cNvGrpSpPr/>
            <p:nvPr/>
          </p:nvGrpSpPr>
          <p:grpSpPr>
            <a:xfrm>
              <a:off x="4116207" y="172561"/>
              <a:ext cx="6340400" cy="6025230"/>
              <a:chOff x="4189948" y="300432"/>
              <a:chExt cx="6621251" cy="5775431"/>
            </a:xfrm>
          </p:grpSpPr>
          <p:grpSp>
            <p:nvGrpSpPr>
              <p:cNvPr id="470" name="مجموعة 469">
                <a:extLst>
                  <a:ext uri="{FF2B5EF4-FFF2-40B4-BE49-F238E27FC236}">
                    <a16:creationId xmlns:a16="http://schemas.microsoft.com/office/drawing/2014/main" id="{3597AE7C-B57B-887C-511F-4878FF01AE3B}"/>
                  </a:ext>
                </a:extLst>
              </p:cNvPr>
              <p:cNvGrpSpPr/>
              <p:nvPr/>
            </p:nvGrpSpPr>
            <p:grpSpPr>
              <a:xfrm>
                <a:off x="4189948" y="300432"/>
                <a:ext cx="6621251" cy="5775431"/>
                <a:chOff x="3791741" y="683890"/>
                <a:chExt cx="6621251" cy="5775431"/>
              </a:xfrm>
            </p:grpSpPr>
            <p:grpSp>
              <p:nvGrpSpPr>
                <p:cNvPr id="476" name="مجموعة 475">
                  <a:extLst>
                    <a:ext uri="{FF2B5EF4-FFF2-40B4-BE49-F238E27FC236}">
                      <a16:creationId xmlns:a16="http://schemas.microsoft.com/office/drawing/2014/main" id="{A55A06F1-A481-D348-C204-AC80880E2934}"/>
                    </a:ext>
                  </a:extLst>
                </p:cNvPr>
                <p:cNvGrpSpPr/>
                <p:nvPr/>
              </p:nvGrpSpPr>
              <p:grpSpPr>
                <a:xfrm>
                  <a:off x="3791741" y="683890"/>
                  <a:ext cx="6546315" cy="1045227"/>
                  <a:chOff x="3052675" y="1180928"/>
                  <a:chExt cx="6651763" cy="1169585"/>
                </a:xfrm>
              </p:grpSpPr>
              <p:grpSp>
                <p:nvGrpSpPr>
                  <p:cNvPr id="340" name="مجموعة 339">
                    <a:extLst>
                      <a:ext uri="{FF2B5EF4-FFF2-40B4-BE49-F238E27FC236}">
                        <a16:creationId xmlns:a16="http://schemas.microsoft.com/office/drawing/2014/main" id="{A48530D6-B9D7-3C13-9B43-231A7398432E}"/>
                      </a:ext>
                    </a:extLst>
                  </p:cNvPr>
                  <p:cNvGrpSpPr/>
                  <p:nvPr/>
                </p:nvGrpSpPr>
                <p:grpSpPr>
                  <a:xfrm>
                    <a:off x="3052675" y="1180928"/>
                    <a:ext cx="6651763" cy="1169585"/>
                    <a:chOff x="2743200" y="1371043"/>
                    <a:chExt cx="7683909" cy="1181347"/>
                  </a:xfrm>
                </p:grpSpPr>
                <p:grpSp>
                  <p:nvGrpSpPr>
                    <p:cNvPr id="342" name="مجموعة 341">
                      <a:extLst>
                        <a:ext uri="{FF2B5EF4-FFF2-40B4-BE49-F238E27FC236}">
                          <a16:creationId xmlns:a16="http://schemas.microsoft.com/office/drawing/2014/main" id="{CED9B9D8-C5A2-95AC-3686-E732EECB84CE}"/>
                        </a:ext>
                      </a:extLst>
                    </p:cNvPr>
                    <p:cNvGrpSpPr/>
                    <p:nvPr/>
                  </p:nvGrpSpPr>
                  <p:grpSpPr>
                    <a:xfrm>
                      <a:off x="2743200" y="1371043"/>
                      <a:ext cx="7683909" cy="1181347"/>
                      <a:chOff x="2418735" y="1270791"/>
                      <a:chExt cx="8241828" cy="1181347"/>
                    </a:xfrm>
                  </p:grpSpPr>
                  <p:sp>
                    <p:nvSpPr>
                      <p:cNvPr id="351" name="مستطيل: زوايا مستديرة 350">
                        <a:extLst>
                          <a:ext uri="{FF2B5EF4-FFF2-40B4-BE49-F238E27FC236}">
                            <a16:creationId xmlns:a16="http://schemas.microsoft.com/office/drawing/2014/main" id="{C60B8D63-A2A2-5A6F-9839-F4B9BC710AB4}"/>
                          </a:ext>
                        </a:extLst>
                      </p:cNvPr>
                      <p:cNvSpPr/>
                      <p:nvPr/>
                    </p:nvSpPr>
                    <p:spPr>
                      <a:xfrm>
                        <a:off x="2418735" y="1270791"/>
                        <a:ext cx="8241828" cy="1181347"/>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sp>
                    <p:nvSpPr>
                      <p:cNvPr id="352" name="مستطيل: زوايا مستديرة 351">
                        <a:extLst>
                          <a:ext uri="{FF2B5EF4-FFF2-40B4-BE49-F238E27FC236}">
                            <a16:creationId xmlns:a16="http://schemas.microsoft.com/office/drawing/2014/main" id="{2DA85DC4-C917-2E08-D8F7-CDDCFDB6011E}"/>
                          </a:ext>
                        </a:extLst>
                      </p:cNvPr>
                      <p:cNvSpPr/>
                      <p:nvPr/>
                    </p:nvSpPr>
                    <p:spPr>
                      <a:xfrm>
                        <a:off x="2624696" y="1455628"/>
                        <a:ext cx="7829908" cy="86870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grpSp>
                <p:sp>
                  <p:nvSpPr>
                    <p:cNvPr id="343" name="مربع نص 342">
                      <a:extLst>
                        <a:ext uri="{FF2B5EF4-FFF2-40B4-BE49-F238E27FC236}">
                          <a16:creationId xmlns:a16="http://schemas.microsoft.com/office/drawing/2014/main" id="{BAEA0428-0905-3A72-6F86-4D4E9A7541C8}"/>
                        </a:ext>
                      </a:extLst>
                    </p:cNvPr>
                    <p:cNvSpPr txBox="1"/>
                    <p:nvPr/>
                  </p:nvSpPr>
                  <p:spPr>
                    <a:xfrm>
                      <a:off x="4889599" y="1829786"/>
                      <a:ext cx="3391109" cy="52348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90000"/>
                        </a:lnSpc>
                        <a:spcAft>
                          <a:spcPts val="600"/>
                        </a:spcAft>
                      </a:pPr>
                      <a:r>
                        <a:rPr lang="ar-SA"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احضار القلم والكتاب </a:t>
                      </a:r>
                    </a:p>
                  </p:txBody>
                </p:sp>
              </p:grpSp>
              <p:pic>
                <p:nvPicPr>
                  <p:cNvPr id="341" name="رسم 340" descr="كتب مع تعبئة خالصة">
                    <a:extLst>
                      <a:ext uri="{FF2B5EF4-FFF2-40B4-BE49-F238E27FC236}">
                        <a16:creationId xmlns:a16="http://schemas.microsoft.com/office/drawing/2014/main" id="{EBCD7623-DE5B-A2FE-D79A-D70A7B96B6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0996" y="1309582"/>
                    <a:ext cx="914400" cy="914400"/>
                  </a:xfrm>
                  <a:prstGeom prst="rect">
                    <a:avLst/>
                  </a:prstGeom>
                </p:spPr>
              </p:pic>
            </p:grpSp>
            <p:grpSp>
              <p:nvGrpSpPr>
                <p:cNvPr id="477" name="مجموعة 476">
                  <a:extLst>
                    <a:ext uri="{FF2B5EF4-FFF2-40B4-BE49-F238E27FC236}">
                      <a16:creationId xmlns:a16="http://schemas.microsoft.com/office/drawing/2014/main" id="{98CDBC39-20A9-3EC5-7F2A-8B4D95429DFB}"/>
                    </a:ext>
                  </a:extLst>
                </p:cNvPr>
                <p:cNvGrpSpPr/>
                <p:nvPr/>
              </p:nvGrpSpPr>
              <p:grpSpPr>
                <a:xfrm>
                  <a:off x="3791741" y="1838508"/>
                  <a:ext cx="6546315" cy="1045227"/>
                  <a:chOff x="3346081" y="2517767"/>
                  <a:chExt cx="6546315" cy="1045227"/>
                </a:xfrm>
              </p:grpSpPr>
              <p:grpSp>
                <p:nvGrpSpPr>
                  <p:cNvPr id="335" name="مجموعة 334">
                    <a:extLst>
                      <a:ext uri="{FF2B5EF4-FFF2-40B4-BE49-F238E27FC236}">
                        <a16:creationId xmlns:a16="http://schemas.microsoft.com/office/drawing/2014/main" id="{6B1633FE-00E0-B771-6F48-548B065AB7B9}"/>
                      </a:ext>
                    </a:extLst>
                  </p:cNvPr>
                  <p:cNvGrpSpPr/>
                  <p:nvPr/>
                </p:nvGrpSpPr>
                <p:grpSpPr>
                  <a:xfrm>
                    <a:off x="3346081" y="2517767"/>
                    <a:ext cx="6546315" cy="1045227"/>
                    <a:chOff x="2418735" y="1270791"/>
                    <a:chExt cx="8241828" cy="1181347"/>
                  </a:xfrm>
                </p:grpSpPr>
                <p:sp>
                  <p:nvSpPr>
                    <p:cNvPr id="338" name="مستطيل: زوايا مستديرة 337">
                      <a:extLst>
                        <a:ext uri="{FF2B5EF4-FFF2-40B4-BE49-F238E27FC236}">
                          <a16:creationId xmlns:a16="http://schemas.microsoft.com/office/drawing/2014/main" id="{3D662170-7FC0-63D5-CF30-006C8B33997A}"/>
                        </a:ext>
                      </a:extLst>
                    </p:cNvPr>
                    <p:cNvSpPr/>
                    <p:nvPr/>
                  </p:nvSpPr>
                  <p:spPr>
                    <a:xfrm>
                      <a:off x="2418735" y="1270791"/>
                      <a:ext cx="8241828" cy="1181347"/>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sp>
                  <p:nvSpPr>
                    <p:cNvPr id="339" name="مستطيل: زوايا مستديرة 338">
                      <a:extLst>
                        <a:ext uri="{FF2B5EF4-FFF2-40B4-BE49-F238E27FC236}">
                          <a16:creationId xmlns:a16="http://schemas.microsoft.com/office/drawing/2014/main" id="{5A41F5D0-BA3A-6E37-1F49-18D2541AD1A1}"/>
                        </a:ext>
                      </a:extLst>
                    </p:cNvPr>
                    <p:cNvSpPr/>
                    <p:nvPr/>
                  </p:nvSpPr>
                  <p:spPr>
                    <a:xfrm>
                      <a:off x="2624696" y="1455628"/>
                      <a:ext cx="7829908" cy="86870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grpSp>
              <p:sp>
                <p:nvSpPr>
                  <p:cNvPr id="336" name="مربع نص 335">
                    <a:extLst>
                      <a:ext uri="{FF2B5EF4-FFF2-40B4-BE49-F238E27FC236}">
                        <a16:creationId xmlns:a16="http://schemas.microsoft.com/office/drawing/2014/main" id="{742E3C11-2D46-78B1-7619-01194031F33D}"/>
                      </a:ext>
                    </a:extLst>
                  </p:cNvPr>
                  <p:cNvSpPr txBox="1"/>
                  <p:nvPr/>
                </p:nvSpPr>
                <p:spPr>
                  <a:xfrm>
                    <a:off x="3926988" y="2869358"/>
                    <a:ext cx="4733871" cy="4631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lnSpc>
                        <a:spcPct val="90000"/>
                      </a:lnSpc>
                      <a:spcAft>
                        <a:spcPts val="600"/>
                      </a:spcAft>
                    </a:pPr>
                    <a:r>
                      <a:rPr lang="ar-SA"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الالتزام بوقت الحصة وعدم  التأخير والغياب </a:t>
                    </a:r>
                  </a:p>
                </p:txBody>
              </p:sp>
              <p:pic>
                <p:nvPicPr>
                  <p:cNvPr id="337" name="رسم 336" descr="ساعة توقيت مع تعبئة خالصة">
                    <a:extLst>
                      <a:ext uri="{FF2B5EF4-FFF2-40B4-BE49-F238E27FC236}">
                        <a16:creationId xmlns:a16="http://schemas.microsoft.com/office/drawing/2014/main" id="{D04B6BDD-4FAB-6482-990D-43BB632AB2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21870" y="2666935"/>
                    <a:ext cx="776987" cy="776987"/>
                  </a:xfrm>
                  <a:prstGeom prst="rect">
                    <a:avLst/>
                  </a:prstGeom>
                </p:spPr>
              </p:pic>
            </p:grpSp>
            <p:grpSp>
              <p:nvGrpSpPr>
                <p:cNvPr id="478" name="مجموعة 477">
                  <a:extLst>
                    <a:ext uri="{FF2B5EF4-FFF2-40B4-BE49-F238E27FC236}">
                      <a16:creationId xmlns:a16="http://schemas.microsoft.com/office/drawing/2014/main" id="{934D2E84-CCE5-291F-A8AD-866E2E185B71}"/>
                    </a:ext>
                  </a:extLst>
                </p:cNvPr>
                <p:cNvGrpSpPr/>
                <p:nvPr/>
              </p:nvGrpSpPr>
              <p:grpSpPr>
                <a:xfrm>
                  <a:off x="3866677" y="4217590"/>
                  <a:ext cx="6546315" cy="1045227"/>
                  <a:chOff x="3346081" y="2517767"/>
                  <a:chExt cx="6546315" cy="1045227"/>
                </a:xfrm>
              </p:grpSpPr>
              <p:grpSp>
                <p:nvGrpSpPr>
                  <p:cNvPr id="331" name="مجموعة 330">
                    <a:extLst>
                      <a:ext uri="{FF2B5EF4-FFF2-40B4-BE49-F238E27FC236}">
                        <a16:creationId xmlns:a16="http://schemas.microsoft.com/office/drawing/2014/main" id="{DDA6700C-0A52-E7CB-6D7A-FA3E6F8AE661}"/>
                      </a:ext>
                    </a:extLst>
                  </p:cNvPr>
                  <p:cNvGrpSpPr/>
                  <p:nvPr/>
                </p:nvGrpSpPr>
                <p:grpSpPr>
                  <a:xfrm>
                    <a:off x="3346081" y="2517767"/>
                    <a:ext cx="6546315" cy="1045227"/>
                    <a:chOff x="2418735" y="1270791"/>
                    <a:chExt cx="8241828" cy="1181347"/>
                  </a:xfrm>
                </p:grpSpPr>
                <p:sp>
                  <p:nvSpPr>
                    <p:cNvPr id="333" name="مستطيل: زوايا مستديرة 332">
                      <a:extLst>
                        <a:ext uri="{FF2B5EF4-FFF2-40B4-BE49-F238E27FC236}">
                          <a16:creationId xmlns:a16="http://schemas.microsoft.com/office/drawing/2014/main" id="{F964DCAE-EF2F-68CD-FA5F-2300CD2CF95D}"/>
                        </a:ext>
                      </a:extLst>
                    </p:cNvPr>
                    <p:cNvSpPr/>
                    <p:nvPr/>
                  </p:nvSpPr>
                  <p:spPr>
                    <a:xfrm>
                      <a:off x="2418735" y="1270791"/>
                      <a:ext cx="8241828" cy="1181347"/>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sp>
                  <p:nvSpPr>
                    <p:cNvPr id="334" name="مستطيل: زوايا مستديرة 333">
                      <a:extLst>
                        <a:ext uri="{FF2B5EF4-FFF2-40B4-BE49-F238E27FC236}">
                          <a16:creationId xmlns:a16="http://schemas.microsoft.com/office/drawing/2014/main" id="{E2149DE0-6D37-9E14-1D58-414280867EE4}"/>
                        </a:ext>
                      </a:extLst>
                    </p:cNvPr>
                    <p:cNvSpPr/>
                    <p:nvPr/>
                  </p:nvSpPr>
                  <p:spPr>
                    <a:xfrm>
                      <a:off x="2624696" y="1455628"/>
                      <a:ext cx="7829908" cy="86870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grpSp>
              <p:sp>
                <p:nvSpPr>
                  <p:cNvPr id="332" name="مربع نص 331">
                    <a:extLst>
                      <a:ext uri="{FF2B5EF4-FFF2-40B4-BE49-F238E27FC236}">
                        <a16:creationId xmlns:a16="http://schemas.microsoft.com/office/drawing/2014/main" id="{E5A318DD-8A13-EC88-807F-F92FBE73D3F3}"/>
                      </a:ext>
                    </a:extLst>
                  </p:cNvPr>
                  <p:cNvSpPr txBox="1"/>
                  <p:nvPr/>
                </p:nvSpPr>
                <p:spPr>
                  <a:xfrm>
                    <a:off x="3926988" y="2869358"/>
                    <a:ext cx="4633424" cy="4631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90000"/>
                      </a:lnSpc>
                      <a:spcAft>
                        <a:spcPts val="600"/>
                      </a:spcAft>
                    </a:pPr>
                    <a:r>
                      <a:rPr lang="ar-SA"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المشاركة والتفاعل التعاون والالتزام والانتباه</a:t>
                    </a:r>
                  </a:p>
                </p:txBody>
              </p:sp>
            </p:grpSp>
            <p:grpSp>
              <p:nvGrpSpPr>
                <p:cNvPr id="479" name="مجموعة 478">
                  <a:extLst>
                    <a:ext uri="{FF2B5EF4-FFF2-40B4-BE49-F238E27FC236}">
                      <a16:creationId xmlns:a16="http://schemas.microsoft.com/office/drawing/2014/main" id="{008DD189-AA0A-111C-835A-5C86F8C6402B}"/>
                    </a:ext>
                  </a:extLst>
                </p:cNvPr>
                <p:cNvGrpSpPr/>
                <p:nvPr/>
              </p:nvGrpSpPr>
              <p:grpSpPr>
                <a:xfrm>
                  <a:off x="3866676" y="5414094"/>
                  <a:ext cx="6546315" cy="1045227"/>
                  <a:chOff x="3346081" y="2517767"/>
                  <a:chExt cx="6546315" cy="1045227"/>
                </a:xfrm>
              </p:grpSpPr>
              <p:grpSp>
                <p:nvGrpSpPr>
                  <p:cNvPr id="327" name="مجموعة 326">
                    <a:extLst>
                      <a:ext uri="{FF2B5EF4-FFF2-40B4-BE49-F238E27FC236}">
                        <a16:creationId xmlns:a16="http://schemas.microsoft.com/office/drawing/2014/main" id="{18C49299-D57B-A44B-23DB-9E12155D3745}"/>
                      </a:ext>
                    </a:extLst>
                  </p:cNvPr>
                  <p:cNvGrpSpPr/>
                  <p:nvPr/>
                </p:nvGrpSpPr>
                <p:grpSpPr>
                  <a:xfrm>
                    <a:off x="3346081" y="2517767"/>
                    <a:ext cx="6546315" cy="1045227"/>
                    <a:chOff x="2418735" y="1270791"/>
                    <a:chExt cx="8241828" cy="1181347"/>
                  </a:xfrm>
                </p:grpSpPr>
                <p:sp>
                  <p:nvSpPr>
                    <p:cNvPr id="329" name="مستطيل: زوايا مستديرة 328">
                      <a:extLst>
                        <a:ext uri="{FF2B5EF4-FFF2-40B4-BE49-F238E27FC236}">
                          <a16:creationId xmlns:a16="http://schemas.microsoft.com/office/drawing/2014/main" id="{F4A41B1F-48FB-F917-5AC2-D51E0856FE4C}"/>
                        </a:ext>
                      </a:extLst>
                    </p:cNvPr>
                    <p:cNvSpPr/>
                    <p:nvPr/>
                  </p:nvSpPr>
                  <p:spPr>
                    <a:xfrm>
                      <a:off x="2418735" y="1270791"/>
                      <a:ext cx="8241828" cy="1181347"/>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sp>
                  <p:nvSpPr>
                    <p:cNvPr id="330" name="مستطيل: زوايا مستديرة 329">
                      <a:extLst>
                        <a:ext uri="{FF2B5EF4-FFF2-40B4-BE49-F238E27FC236}">
                          <a16:creationId xmlns:a16="http://schemas.microsoft.com/office/drawing/2014/main" id="{055080CB-4E6A-0EE7-25F3-306E7FAC47CE}"/>
                        </a:ext>
                      </a:extLst>
                    </p:cNvPr>
                    <p:cNvSpPr/>
                    <p:nvPr/>
                  </p:nvSpPr>
                  <p:spPr>
                    <a:xfrm>
                      <a:off x="2624696" y="1455628"/>
                      <a:ext cx="7829908" cy="86870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grpSp>
              <p:sp>
                <p:nvSpPr>
                  <p:cNvPr id="328" name="مربع نص 327">
                    <a:extLst>
                      <a:ext uri="{FF2B5EF4-FFF2-40B4-BE49-F238E27FC236}">
                        <a16:creationId xmlns:a16="http://schemas.microsoft.com/office/drawing/2014/main" id="{C6AF07F1-7F3A-CD13-FF1D-466A2283D2F7}"/>
                      </a:ext>
                    </a:extLst>
                  </p:cNvPr>
                  <p:cNvSpPr txBox="1"/>
                  <p:nvPr/>
                </p:nvSpPr>
                <p:spPr>
                  <a:xfrm>
                    <a:off x="3926988" y="2724177"/>
                    <a:ext cx="4427883" cy="4631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lnSpc>
                        <a:spcPct val="90000"/>
                      </a:lnSpc>
                      <a:spcAft>
                        <a:spcPts val="600"/>
                      </a:spcAft>
                    </a:pPr>
                    <a:r>
                      <a:rPr lang="ar-SA"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الحرص على مشاهدة الدروس والواجبات</a:t>
                    </a:r>
                    <a:r>
                      <a:rPr lang="ar-SA" dirty="0">
                        <a:ln w="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عبر منصة مدرستي </a:t>
                    </a:r>
                  </a:p>
                </p:txBody>
              </p:sp>
            </p:grpSp>
            <p:grpSp>
              <p:nvGrpSpPr>
                <p:cNvPr id="320" name="مجموعة 319">
                  <a:extLst>
                    <a:ext uri="{FF2B5EF4-FFF2-40B4-BE49-F238E27FC236}">
                      <a16:creationId xmlns:a16="http://schemas.microsoft.com/office/drawing/2014/main" id="{682FEA4F-C996-BA53-9156-09F3F9377804}"/>
                    </a:ext>
                  </a:extLst>
                </p:cNvPr>
                <p:cNvGrpSpPr/>
                <p:nvPr/>
              </p:nvGrpSpPr>
              <p:grpSpPr>
                <a:xfrm>
                  <a:off x="3866676" y="3016536"/>
                  <a:ext cx="6546315" cy="1045227"/>
                  <a:chOff x="3866676" y="3016536"/>
                  <a:chExt cx="6546315" cy="1045227"/>
                </a:xfrm>
              </p:grpSpPr>
              <p:grpSp>
                <p:nvGrpSpPr>
                  <p:cNvPr id="321" name="مجموعة 320">
                    <a:extLst>
                      <a:ext uri="{FF2B5EF4-FFF2-40B4-BE49-F238E27FC236}">
                        <a16:creationId xmlns:a16="http://schemas.microsoft.com/office/drawing/2014/main" id="{C06FB969-EDA6-CF62-6095-7368171577A9}"/>
                      </a:ext>
                    </a:extLst>
                  </p:cNvPr>
                  <p:cNvGrpSpPr/>
                  <p:nvPr/>
                </p:nvGrpSpPr>
                <p:grpSpPr>
                  <a:xfrm>
                    <a:off x="3866676" y="3016536"/>
                    <a:ext cx="6546315" cy="1045227"/>
                    <a:chOff x="3346081" y="2517767"/>
                    <a:chExt cx="6546315" cy="1045227"/>
                  </a:xfrm>
                </p:grpSpPr>
                <p:grpSp>
                  <p:nvGrpSpPr>
                    <p:cNvPr id="323" name="مجموعة 322">
                      <a:extLst>
                        <a:ext uri="{FF2B5EF4-FFF2-40B4-BE49-F238E27FC236}">
                          <a16:creationId xmlns:a16="http://schemas.microsoft.com/office/drawing/2014/main" id="{1E3F28F4-0A63-6C14-48D2-E227BFB96DFE}"/>
                        </a:ext>
                      </a:extLst>
                    </p:cNvPr>
                    <p:cNvGrpSpPr/>
                    <p:nvPr/>
                  </p:nvGrpSpPr>
                  <p:grpSpPr>
                    <a:xfrm>
                      <a:off x="3346081" y="2517767"/>
                      <a:ext cx="6546315" cy="1045227"/>
                      <a:chOff x="2418735" y="1270791"/>
                      <a:chExt cx="8241828" cy="1181347"/>
                    </a:xfrm>
                  </p:grpSpPr>
                  <p:sp>
                    <p:nvSpPr>
                      <p:cNvPr id="325" name="مستطيل: زوايا مستديرة 324">
                        <a:extLst>
                          <a:ext uri="{FF2B5EF4-FFF2-40B4-BE49-F238E27FC236}">
                            <a16:creationId xmlns:a16="http://schemas.microsoft.com/office/drawing/2014/main" id="{5D96994D-4332-A0FF-436C-0B3ECAD543B0}"/>
                          </a:ext>
                        </a:extLst>
                      </p:cNvPr>
                      <p:cNvSpPr/>
                      <p:nvPr/>
                    </p:nvSpPr>
                    <p:spPr>
                      <a:xfrm>
                        <a:off x="2418735" y="1270791"/>
                        <a:ext cx="8241828" cy="1181347"/>
                      </a:xfrm>
                      <a:prstGeom prst="roundRect">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sp>
                    <p:nvSpPr>
                      <p:cNvPr id="326" name="مستطيل: زوايا مستديرة 325">
                        <a:extLst>
                          <a:ext uri="{FF2B5EF4-FFF2-40B4-BE49-F238E27FC236}">
                            <a16:creationId xmlns:a16="http://schemas.microsoft.com/office/drawing/2014/main" id="{F2C9EBCC-903B-343D-A186-6FC14291925F}"/>
                          </a:ext>
                        </a:extLst>
                      </p:cNvPr>
                      <p:cNvSpPr/>
                      <p:nvPr/>
                    </p:nvSpPr>
                    <p:spPr>
                      <a:xfrm>
                        <a:off x="2624696" y="1455628"/>
                        <a:ext cx="7829908" cy="86870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grpSp>
                <p:sp>
                  <p:nvSpPr>
                    <p:cNvPr id="324" name="مربع نص 323">
                      <a:extLst>
                        <a:ext uri="{FF2B5EF4-FFF2-40B4-BE49-F238E27FC236}">
                          <a16:creationId xmlns:a16="http://schemas.microsoft.com/office/drawing/2014/main" id="{E42D5A41-96BD-4AA3-F3F4-A74AEC03714F}"/>
                        </a:ext>
                      </a:extLst>
                    </p:cNvPr>
                    <p:cNvSpPr txBox="1"/>
                    <p:nvPr/>
                  </p:nvSpPr>
                  <p:spPr>
                    <a:xfrm>
                      <a:off x="3926988" y="2869358"/>
                      <a:ext cx="4633424" cy="4631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lnSpc>
                          <a:spcPct val="90000"/>
                        </a:lnSpc>
                        <a:spcAft>
                          <a:spcPts val="600"/>
                        </a:spcAft>
                      </a:pPr>
                      <a:r>
                        <a:rPr lang="ar-SA"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أستمع للمعلم اثناء الشرح واحترم رأي زملائي </a:t>
                      </a:r>
                    </a:p>
                  </p:txBody>
                </p:sp>
              </p:grpSp>
              <p:pic>
                <p:nvPicPr>
                  <p:cNvPr id="322" name="رسم 321" descr="فصل دراسي خطوط عريضة">
                    <a:extLst>
                      <a:ext uri="{FF2B5EF4-FFF2-40B4-BE49-F238E27FC236}">
                        <a16:creationId xmlns:a16="http://schemas.microsoft.com/office/drawing/2014/main" id="{10070D08-416E-21B8-00C1-3A9EF41FF3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04688" y="3303894"/>
                    <a:ext cx="661466" cy="661466"/>
                  </a:xfrm>
                  <a:prstGeom prst="rect">
                    <a:avLst/>
                  </a:prstGeom>
                </p:spPr>
              </p:pic>
            </p:grpSp>
          </p:grpSp>
          <p:grpSp>
            <p:nvGrpSpPr>
              <p:cNvPr id="471" name="مجموعة 470">
                <a:extLst>
                  <a:ext uri="{FF2B5EF4-FFF2-40B4-BE49-F238E27FC236}">
                    <a16:creationId xmlns:a16="http://schemas.microsoft.com/office/drawing/2014/main" id="{E294AFD3-4D4B-B716-5195-D9BDE11D6898}"/>
                  </a:ext>
                </a:extLst>
              </p:cNvPr>
              <p:cNvGrpSpPr/>
              <p:nvPr/>
            </p:nvGrpSpPr>
            <p:grpSpPr>
              <a:xfrm>
                <a:off x="9602895" y="4025215"/>
                <a:ext cx="983253" cy="768611"/>
                <a:chOff x="9457342" y="3967879"/>
                <a:chExt cx="1088488" cy="833340"/>
              </a:xfrm>
            </p:grpSpPr>
            <p:pic>
              <p:nvPicPr>
                <p:cNvPr id="472" name="رسم 471" descr="طالبة مدرسية خطوط عريضة">
                  <a:extLst>
                    <a:ext uri="{FF2B5EF4-FFF2-40B4-BE49-F238E27FC236}">
                      <a16:creationId xmlns:a16="http://schemas.microsoft.com/office/drawing/2014/main" id="{607A544B-BC69-C512-3DA5-BDBA89D15B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40289" y="4033205"/>
                  <a:ext cx="642576" cy="642576"/>
                </a:xfrm>
                <a:prstGeom prst="rect">
                  <a:avLst/>
                </a:prstGeom>
              </p:spPr>
            </p:pic>
            <p:pic>
              <p:nvPicPr>
                <p:cNvPr id="473" name="رسم 472" descr="طالب مدرسي مع تعبئة خالصة">
                  <a:extLst>
                    <a:ext uri="{FF2B5EF4-FFF2-40B4-BE49-F238E27FC236}">
                      <a16:creationId xmlns:a16="http://schemas.microsoft.com/office/drawing/2014/main" id="{8593702F-6FB3-60BA-4993-77DACFB2B9D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39618" y="4076409"/>
                  <a:ext cx="606212" cy="606212"/>
                </a:xfrm>
                <a:prstGeom prst="rect">
                  <a:avLst/>
                </a:prstGeom>
              </p:spPr>
            </p:pic>
            <p:pic>
              <p:nvPicPr>
                <p:cNvPr id="474" name="رسم 473" descr="طالبة مدرسية خطوط عريضة">
                  <a:extLst>
                    <a:ext uri="{FF2B5EF4-FFF2-40B4-BE49-F238E27FC236}">
                      <a16:creationId xmlns:a16="http://schemas.microsoft.com/office/drawing/2014/main" id="{8FB76193-202E-BEB1-A633-E96488E3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57342" y="3967879"/>
                  <a:ext cx="642576" cy="642576"/>
                </a:xfrm>
                <a:prstGeom prst="rect">
                  <a:avLst/>
                </a:prstGeom>
              </p:spPr>
            </p:pic>
            <p:pic>
              <p:nvPicPr>
                <p:cNvPr id="475" name="رسم 474" descr="طالب مدرسي مع تعبئة خالصة">
                  <a:extLst>
                    <a:ext uri="{FF2B5EF4-FFF2-40B4-BE49-F238E27FC236}">
                      <a16:creationId xmlns:a16="http://schemas.microsoft.com/office/drawing/2014/main" id="{75929B53-0073-3642-AD0B-29D27CF5F4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26079" y="4195007"/>
                  <a:ext cx="606212" cy="606212"/>
                </a:xfrm>
                <a:prstGeom prst="rect">
                  <a:avLst/>
                </a:prstGeom>
              </p:spPr>
            </p:pic>
          </p:grpSp>
        </p:grpSp>
        <p:pic>
          <p:nvPicPr>
            <p:cNvPr id="469" name="صورة 468" descr="صورة تحتوي على مربع&#10;&#10;تم إنشاء الوصف تلقائياً">
              <a:extLst>
                <a:ext uri="{FF2B5EF4-FFF2-40B4-BE49-F238E27FC236}">
                  <a16:creationId xmlns:a16="http://schemas.microsoft.com/office/drawing/2014/main" id="{9C76A463-15A5-2278-F6AC-EB4FB6E5EBAF}"/>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9879" t="20243" r="18510" b="14726"/>
            <a:stretch/>
          </p:blipFill>
          <p:spPr>
            <a:xfrm>
              <a:off x="9031641" y="5371841"/>
              <a:ext cx="1017175" cy="658835"/>
            </a:xfrm>
            <a:prstGeom prst="rect">
              <a:avLst/>
            </a:prstGeom>
          </p:spPr>
          <p:style>
            <a:lnRef idx="1">
              <a:schemeClr val="accent4"/>
            </a:lnRef>
            <a:fillRef idx="2">
              <a:schemeClr val="accent4"/>
            </a:fillRef>
            <a:effectRef idx="1">
              <a:schemeClr val="accent4"/>
            </a:effectRef>
            <a:fontRef idx="minor">
              <a:schemeClr val="dk1"/>
            </a:fontRef>
          </p:style>
        </p:pic>
      </p:grpSp>
      <p:sp>
        <p:nvSpPr>
          <p:cNvPr id="10" name="Google Shape;345;p37">
            <a:extLst>
              <a:ext uri="{FF2B5EF4-FFF2-40B4-BE49-F238E27FC236}">
                <a16:creationId xmlns:a16="http://schemas.microsoft.com/office/drawing/2014/main" id="{3EB1F555-094A-463E-B656-CBCD24D36163}"/>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sp>
        <p:nvSpPr>
          <p:cNvPr id="12" name="مربع نص 11">
            <a:extLst>
              <a:ext uri="{FF2B5EF4-FFF2-40B4-BE49-F238E27FC236}">
                <a16:creationId xmlns:a16="http://schemas.microsoft.com/office/drawing/2014/main" id="{53C0178F-C93F-FFAE-B8B6-31D3355A9D38}"/>
              </a:ext>
            </a:extLst>
          </p:cNvPr>
          <p:cNvSpPr txBox="1"/>
          <p:nvPr/>
        </p:nvSpPr>
        <p:spPr>
          <a:xfrm>
            <a:off x="2014393" y="136162"/>
            <a:ext cx="4572000" cy="646331"/>
          </a:xfrm>
          <a:prstGeom prst="rect">
            <a:avLst/>
          </a:prstGeom>
          <a:noFill/>
        </p:spPr>
        <p:txBody>
          <a:bodyPr wrap="square">
            <a:spAutoFit/>
          </a:bodyPr>
          <a:lstStyle/>
          <a:p>
            <a:pPr marL="0" lvl="0" indent="0" algn="ctr" rtl="0">
              <a:spcBef>
                <a:spcPts val="0"/>
              </a:spcBef>
              <a:spcAft>
                <a:spcPts val="0"/>
              </a:spcAft>
              <a:buNone/>
            </a:pPr>
            <a:r>
              <a:rPr lang="ar-SA" sz="3600" b="1"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latin typeface="(A) Arslan Wessam B" panose="03020402040406030203" pitchFamily="66" charset="-78"/>
                <a:ea typeface="Fira Sans Extra Condensed SemiBold"/>
                <a:cs typeface="Akhbar MT" pitchFamily="2" charset="-78"/>
                <a:sym typeface="Fira Sans Extra Condensed SemiBold"/>
              </a:rPr>
              <a:t>أساسيات علم البيانات</a:t>
            </a:r>
          </a:p>
        </p:txBody>
      </p:sp>
    </p:spTree>
    <p:extLst>
      <p:ext uri="{BB962C8B-B14F-4D97-AF65-F5344CB8AC3E}">
        <p14:creationId xmlns:p14="http://schemas.microsoft.com/office/powerpoint/2010/main" val="13770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500" fill="hold"/>
                                        <p:tgtEl>
                                          <p:spTgt spid="466"/>
                                        </p:tgtEl>
                                        <p:attrNameLst>
                                          <p:attrName>ppt_x</p:attrName>
                                        </p:attrNameLst>
                                      </p:cBhvr>
                                      <p:tavLst>
                                        <p:tav tm="0">
                                          <p:val>
                                            <p:strVal val="#ppt_x"/>
                                          </p:val>
                                        </p:tav>
                                        <p:tav tm="100000">
                                          <p:val>
                                            <p:strVal val="#ppt_x"/>
                                          </p:val>
                                        </p:tav>
                                      </p:tavLst>
                                    </p:anim>
                                    <p:anim calcmode="lin" valueType="num">
                                      <p:cBhvr additive="base">
                                        <p:cTn id="8" dur="500" fill="hold"/>
                                        <p:tgtEl>
                                          <p:spTgt spid="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FD8AE116-6F12-0A01-7FD3-D65623E4133E}"/>
              </a:ext>
            </a:extLst>
          </p:cNvPr>
          <p:cNvSpPr txBox="1"/>
          <p:nvPr/>
        </p:nvSpPr>
        <p:spPr>
          <a:xfrm>
            <a:off x="2361393" y="2987613"/>
            <a:ext cx="4577786" cy="707886"/>
          </a:xfrm>
          <a:prstGeom prst="rect">
            <a:avLst/>
          </a:prstGeom>
          <a:noFill/>
        </p:spPr>
        <p:txBody>
          <a:bodyPr wrap="square">
            <a:spAutoFit/>
          </a:bodyPr>
          <a:lstStyle/>
          <a:p>
            <a:pPr algn="ctr"/>
            <a:r>
              <a:rPr lang="ar-SA" altLang="en-US" sz="4000" b="1" kern="1200" dirty="0">
                <a:solidFill>
                  <a:schemeClr val="bg1">
                    <a:lumMod val="90000"/>
                    <a:lumOff val="10000"/>
                  </a:schemeClr>
                </a:solidFill>
                <a:effectLst>
                  <a:glow rad="228600">
                    <a:schemeClr val="accent1">
                      <a:satMod val="175000"/>
                      <a:alpha val="40000"/>
                    </a:schemeClr>
                  </a:glow>
                  <a:outerShdw blurRad="38100" dist="38100" dir="2700000" algn="tl">
                    <a:srgbClr val="000000">
                      <a:alpha val="43137"/>
                    </a:srgbClr>
                  </a:outerShdw>
                </a:effectLst>
                <a:cs typeface="Akhbar MT" pitchFamily="2" charset="-78"/>
              </a:rPr>
              <a:t>أساسيات علم البيانات</a:t>
            </a:r>
            <a:endParaRPr lang="ar-SA" sz="4000" dirty="0">
              <a:solidFill>
                <a:schemeClr val="bg1">
                  <a:lumMod val="90000"/>
                  <a:lumOff val="10000"/>
                </a:schemeClr>
              </a:solidFill>
              <a:effectLst>
                <a:glow rad="228600">
                  <a:schemeClr val="accent1">
                    <a:satMod val="175000"/>
                    <a:alpha val="40000"/>
                  </a:schemeClr>
                </a:glow>
              </a:effectLst>
              <a:cs typeface="Akhbar MT" pitchFamily="2" charset="-78"/>
            </a:endParaRPr>
          </a:p>
        </p:txBody>
      </p:sp>
      <p:sp>
        <p:nvSpPr>
          <p:cNvPr id="3" name="مربع نص 2">
            <a:extLst>
              <a:ext uri="{FF2B5EF4-FFF2-40B4-BE49-F238E27FC236}">
                <a16:creationId xmlns:a16="http://schemas.microsoft.com/office/drawing/2014/main" id="{835E77EA-4982-F820-DA8F-A5A0A484E76C}"/>
              </a:ext>
            </a:extLst>
          </p:cNvPr>
          <p:cNvSpPr txBox="1"/>
          <p:nvPr/>
        </p:nvSpPr>
        <p:spPr>
          <a:xfrm>
            <a:off x="2337714" y="807427"/>
            <a:ext cx="4743898" cy="1754326"/>
          </a:xfrm>
          <a:prstGeom prst="rect">
            <a:avLst/>
          </a:prstGeom>
          <a:noFill/>
        </p:spPr>
        <p:txBody>
          <a:bodyPr wrap="square">
            <a:spAutoFit/>
          </a:bodyPr>
          <a:lstStyle/>
          <a:p>
            <a:pPr algn="ctr" rtl="1"/>
            <a:r>
              <a:rPr lang="ar-SA" sz="5400" b="1" dirty="0">
                <a:solidFill>
                  <a:srgbClr val="002060"/>
                </a:solidFill>
                <a:effectLst>
                  <a:glow rad="228600">
                    <a:schemeClr val="accent5">
                      <a:satMod val="175000"/>
                      <a:alpha val="40000"/>
                    </a:schemeClr>
                  </a:glow>
                </a:effectLst>
                <a:latin typeface="Calibri" panose="020F0502020204030204" pitchFamily="34" charset="0"/>
                <a:ea typeface="GE SS Two Bold" panose="020A0503020102020204" pitchFamily="18" charset="-78"/>
                <a:cs typeface="Akhbar MT" pitchFamily="2" charset="-78"/>
              </a:rPr>
              <a:t>الوحدة الأولى</a:t>
            </a:r>
          </a:p>
          <a:p>
            <a:pPr algn="ctr" rtl="1"/>
            <a:r>
              <a:rPr lang="ar-SA" sz="5400" b="1" dirty="0">
                <a:solidFill>
                  <a:srgbClr val="002060"/>
                </a:solidFill>
                <a:effectLst>
                  <a:glow rad="228600">
                    <a:schemeClr val="accent5">
                      <a:satMod val="175000"/>
                      <a:alpha val="40000"/>
                    </a:schemeClr>
                  </a:glow>
                </a:effectLst>
                <a:latin typeface="Calibri" panose="020F0502020204030204" pitchFamily="34" charset="0"/>
                <a:ea typeface="GE SS Two Bold" panose="020A0503020102020204" pitchFamily="18" charset="-78"/>
                <a:cs typeface="Akhbar MT" pitchFamily="2" charset="-78"/>
              </a:rPr>
              <a:t>علم البيانات</a:t>
            </a:r>
            <a:endParaRPr lang="ar-SA" sz="5400" b="1" dirty="0">
              <a:solidFill>
                <a:srgbClr val="002060"/>
              </a:solidFill>
              <a:effectLst>
                <a:glow rad="228600">
                  <a:schemeClr val="accent5">
                    <a:satMod val="175000"/>
                    <a:alpha val="40000"/>
                  </a:schemeClr>
                </a:glow>
              </a:effectLst>
              <a:latin typeface="Calibri" panose="020F0502020204030204" pitchFamily="34" charset="0"/>
              <a:ea typeface="GE SS Two Bold" panose="020A0503020102020204" pitchFamily="18" charset="-78"/>
              <a:cs typeface="Akhbar MT" pitchFamily="2" charset="-78"/>
              <a:sym typeface="Wingdings" panose="05000000000000000000" pitchFamily="2" charset="2"/>
            </a:endParaRPr>
          </a:p>
        </p:txBody>
      </p:sp>
      <p:pic>
        <p:nvPicPr>
          <p:cNvPr id="5"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FFB9D4D3-BC11-8176-220B-7D87AE126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048" y="1032029"/>
            <a:ext cx="1276378" cy="131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583402"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687340" y="220357"/>
            <a:ext cx="118473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65" y="815628"/>
            <a:ext cx="1386569" cy="978192"/>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FCE52033-EA56-E121-3F9C-73A0BE86E7A2}"/>
              </a:ext>
            </a:extLst>
          </p:cNvPr>
          <p:cNvPicPr>
            <a:picLocks noChangeAspect="1"/>
          </p:cNvPicPr>
          <p:nvPr/>
        </p:nvPicPr>
        <p:blipFill rotWithShape="1">
          <a:blip r:embed="rId5"/>
          <a:srcRect l="2167" t="2642" r="5543" b="3233"/>
          <a:stretch/>
        </p:blipFill>
        <p:spPr>
          <a:xfrm>
            <a:off x="2358301" y="608583"/>
            <a:ext cx="4762435" cy="39614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44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4">
            <a:extLst>
              <a:ext uri="{FF2B5EF4-FFF2-40B4-BE49-F238E27FC236}">
                <a16:creationId xmlns:a16="http://schemas.microsoft.com/office/drawing/2014/main" id="{F9FB4E0B-6435-E367-A447-04540392D5FF}"/>
              </a:ext>
            </a:extLst>
          </p:cNvPr>
          <p:cNvSpPr txBox="1">
            <a:spLocks/>
          </p:cNvSpPr>
          <p:nvPr/>
        </p:nvSpPr>
        <p:spPr>
          <a:xfrm>
            <a:off x="5445914" y="1577902"/>
            <a:ext cx="3507812" cy="9551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1800" b="1" dirty="0">
                <a:solidFill>
                  <a:srgbClr val="C00000"/>
                </a:solidFill>
                <a:latin typeface="Calibri" panose="020F0502020204030204" pitchFamily="34" charset="0"/>
                <a:cs typeface="Akhbar MT" pitchFamily="2" charset="-78"/>
              </a:rPr>
              <a:t>اليوم :</a:t>
            </a:r>
          </a:p>
          <a:p>
            <a:pPr>
              <a:lnSpc>
                <a:spcPct val="150000"/>
              </a:lnSpc>
            </a:pPr>
            <a:r>
              <a:rPr lang="ar-SA" sz="1800" b="1" dirty="0">
                <a:solidFill>
                  <a:srgbClr val="C00000"/>
                </a:solidFill>
                <a:latin typeface="Calibri" panose="020F0502020204030204" pitchFamily="34" charset="0"/>
                <a:cs typeface="Akhbar MT" pitchFamily="2" charset="-78"/>
              </a:rPr>
              <a:t>التاريخ : </a:t>
            </a:r>
            <a:r>
              <a:rPr lang="ar-SA" sz="1800" b="1" dirty="0">
                <a:latin typeface="Calibri" panose="020F0502020204030204" pitchFamily="34" charset="0"/>
                <a:cs typeface="Akhbar MT" pitchFamily="2" charset="-78"/>
              </a:rPr>
              <a:t> / 2 / 1444 هـ</a:t>
            </a:r>
          </a:p>
          <a:p>
            <a:pPr>
              <a:lnSpc>
                <a:spcPct val="150000"/>
              </a:lnSpc>
            </a:pPr>
            <a:r>
              <a:rPr lang="ar-SA" sz="1800" b="1" dirty="0">
                <a:solidFill>
                  <a:srgbClr val="C00000"/>
                </a:solidFill>
                <a:latin typeface="Calibri" panose="020F0502020204030204" pitchFamily="34" charset="0"/>
                <a:cs typeface="Akhbar MT" pitchFamily="2" charset="-78"/>
              </a:rPr>
              <a:t>الشعبة : </a:t>
            </a:r>
            <a:r>
              <a:rPr lang="ar-SA" sz="1800" b="1" dirty="0">
                <a:latin typeface="Calibri" panose="020F0502020204030204" pitchFamily="34" charset="0"/>
                <a:cs typeface="Akhbar MT" pitchFamily="2" charset="-78"/>
              </a:rPr>
              <a:t>209</a:t>
            </a:r>
          </a:p>
          <a:p>
            <a:pPr>
              <a:lnSpc>
                <a:spcPct val="100000"/>
              </a:lnSpc>
            </a:pPr>
            <a:r>
              <a:rPr lang="ar-SA" sz="1800" b="1" dirty="0">
                <a:solidFill>
                  <a:srgbClr val="C00000"/>
                </a:solidFill>
                <a:latin typeface="Calibri" panose="020F0502020204030204" pitchFamily="34" charset="0"/>
                <a:cs typeface="Akhbar MT" pitchFamily="2" charset="-78"/>
              </a:rPr>
              <a:t>الوحدة : </a:t>
            </a:r>
            <a:r>
              <a:rPr lang="ar-SA" sz="1800" b="1" dirty="0">
                <a:latin typeface="Calibri" panose="020F0502020204030204" pitchFamily="34" charset="0"/>
                <a:cs typeface="Akhbar MT" pitchFamily="2" charset="-78"/>
              </a:rPr>
              <a:t>الأولى /أساسيات علم البيانات</a:t>
            </a:r>
          </a:p>
          <a:p>
            <a:pPr>
              <a:lnSpc>
                <a:spcPct val="150000"/>
              </a:lnSpc>
            </a:pPr>
            <a:endParaRPr lang="ar-SA" sz="1800" b="1" dirty="0">
              <a:solidFill>
                <a:srgbClr val="C00000"/>
              </a:solidFill>
              <a:latin typeface="Calibri" panose="020F0502020204030204" pitchFamily="34" charset="0"/>
              <a:cs typeface="Akhbar MT" pitchFamily="2" charset="-78"/>
            </a:endParaRPr>
          </a:p>
        </p:txBody>
      </p:sp>
      <p:sp>
        <p:nvSpPr>
          <p:cNvPr id="6" name="عنوان 4">
            <a:extLst>
              <a:ext uri="{FF2B5EF4-FFF2-40B4-BE49-F238E27FC236}">
                <a16:creationId xmlns:a16="http://schemas.microsoft.com/office/drawing/2014/main" id="{AE94555E-ED0E-1CFC-C0A2-23F3B7498900}"/>
              </a:ext>
            </a:extLst>
          </p:cNvPr>
          <p:cNvSpPr txBox="1">
            <a:spLocks/>
          </p:cNvSpPr>
          <p:nvPr/>
        </p:nvSpPr>
        <p:spPr>
          <a:xfrm>
            <a:off x="2082788" y="2707527"/>
            <a:ext cx="4867631" cy="1444437"/>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600" b="1" dirty="0">
                <a:solidFill>
                  <a:srgbClr val="002060"/>
                </a:solidFill>
                <a:latin typeface="Calibri" panose="020F0502020204030204" pitchFamily="34" charset="0"/>
                <a:cs typeface="Calibri" panose="020F0502020204030204" pitchFamily="34" charset="0"/>
              </a:rPr>
              <a:t>الدرس الأول</a:t>
            </a:r>
            <a:br>
              <a:rPr lang="ar-SA" sz="3600" b="1" dirty="0">
                <a:latin typeface="Calibri" panose="020F0502020204030204" pitchFamily="34" charset="0"/>
                <a:cs typeface="Calibri" panose="020F0502020204030204" pitchFamily="34" charset="0"/>
              </a:rPr>
            </a:br>
            <a:r>
              <a:rPr lang="ar-SA" sz="3600" b="1" dirty="0">
                <a:latin typeface="Calibri" panose="020F0502020204030204" pitchFamily="34" charset="0"/>
                <a:cs typeface="Calibri" panose="020F0502020204030204" pitchFamily="34" charset="0"/>
              </a:rPr>
              <a:t>أساسيات علم البيانات</a:t>
            </a:r>
          </a:p>
        </p:txBody>
      </p:sp>
    </p:spTree>
    <p:extLst>
      <p:ext uri="{BB962C8B-B14F-4D97-AF65-F5344CB8AC3E}">
        <p14:creationId xmlns:p14="http://schemas.microsoft.com/office/powerpoint/2010/main" val="2422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345;p56">
            <a:extLst>
              <a:ext uri="{FF2B5EF4-FFF2-40B4-BE49-F238E27FC236}">
                <a16:creationId xmlns:a16="http://schemas.microsoft.com/office/drawing/2014/main" id="{0BAD8F7E-7830-617D-E8C1-AF8E3027E9D3}"/>
              </a:ext>
            </a:extLst>
          </p:cNvPr>
          <p:cNvSpPr txBox="1">
            <a:spLocks/>
          </p:cNvSpPr>
          <p:nvPr/>
        </p:nvSpPr>
        <p:spPr>
          <a:xfrm>
            <a:off x="5075772" y="1895573"/>
            <a:ext cx="3583806" cy="7584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NanumGothic ExtraBold"/>
              <a:buNone/>
              <a:defRPr sz="1800" b="1" i="0" u="none" strike="noStrike" cap="none">
                <a:solidFill>
                  <a:schemeClr val="lt1"/>
                </a:solidFill>
                <a:latin typeface="NanumGothic ExtraBold"/>
                <a:ea typeface="NanumGothic ExtraBold"/>
                <a:cs typeface="NanumGothic ExtraBold"/>
                <a:sym typeface="NanumGothic ExtraBold"/>
              </a:defRPr>
            </a:lvl1pPr>
            <a:lvl2pPr marR="0" lvl="1"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2pPr>
            <a:lvl3pPr marR="0" lvl="2"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3pPr>
            <a:lvl4pPr marR="0" lvl="3"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4pPr>
            <a:lvl5pPr marR="0" lvl="4"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5pPr>
            <a:lvl6pPr marR="0" lvl="5"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6pPr>
            <a:lvl7pPr marR="0" lvl="6"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7pPr>
            <a:lvl8pPr marR="0" lvl="7"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8pPr>
            <a:lvl9pPr marR="0" lvl="8"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9pPr>
          </a:lstStyle>
          <a:p>
            <a:pPr algn="r" rtl="1"/>
            <a:r>
              <a:rPr lang="ar-SA" dirty="0">
                <a:solidFill>
                  <a:srgbClr val="C00000"/>
                </a:solidFill>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سنتعلم في هذ الدرس</a:t>
            </a:r>
          </a:p>
        </p:txBody>
      </p:sp>
      <p:sp>
        <p:nvSpPr>
          <p:cNvPr id="4" name="مربع نص 3">
            <a:extLst>
              <a:ext uri="{FF2B5EF4-FFF2-40B4-BE49-F238E27FC236}">
                <a16:creationId xmlns:a16="http://schemas.microsoft.com/office/drawing/2014/main" id="{0E7E90AA-76B5-2BB1-BA79-FAEB78562608}"/>
              </a:ext>
            </a:extLst>
          </p:cNvPr>
          <p:cNvSpPr txBox="1"/>
          <p:nvPr/>
        </p:nvSpPr>
        <p:spPr>
          <a:xfrm>
            <a:off x="2964844" y="2772169"/>
            <a:ext cx="5706136" cy="923330"/>
          </a:xfrm>
          <a:prstGeom prst="rect">
            <a:avLst/>
          </a:prstGeom>
          <a:noFill/>
        </p:spPr>
        <p:txBody>
          <a:bodyPr wrap="square">
            <a:spAutoFit/>
          </a:bodyPr>
          <a:lstStyle/>
          <a:p>
            <a:pPr marL="342900" indent="-342900" algn="r" rtl="1">
              <a:buFont typeface="Wingdings" panose="05000000000000000000" pitchFamily="2" charset="2"/>
              <a:buChar char="q"/>
            </a:pPr>
            <a:r>
              <a:rPr lang="ar-SA" sz="1800" b="1" dirty="0">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 التعرف على علوم الرياضيات التي يحتاجها ليصبح عالم بيانات .</a:t>
            </a:r>
          </a:p>
          <a:p>
            <a:pPr marL="342900" indent="-342900" algn="r" rtl="1">
              <a:buFont typeface="Wingdings" panose="05000000000000000000" pitchFamily="2" charset="2"/>
              <a:buChar char="q"/>
            </a:pPr>
            <a:r>
              <a:rPr lang="ar-SA" sz="1800" b="1" dirty="0">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 توضيح كيف ساهم بايثون والأدوات الأخرى في علم البيانات.</a:t>
            </a:r>
          </a:p>
          <a:p>
            <a:pPr marL="342900" indent="-342900" algn="r" rtl="1">
              <a:buFont typeface="Wingdings" panose="05000000000000000000" pitchFamily="2" charset="2"/>
              <a:buChar char="q"/>
            </a:pPr>
            <a:r>
              <a:rPr lang="ar-SA" sz="1800" b="1" dirty="0">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 التعرف على مفكرة جوبيتر . </a:t>
            </a:r>
          </a:p>
        </p:txBody>
      </p:sp>
      <p:sp>
        <p:nvSpPr>
          <p:cNvPr id="5" name="Google Shape;2345;p56">
            <a:extLst>
              <a:ext uri="{FF2B5EF4-FFF2-40B4-BE49-F238E27FC236}">
                <a16:creationId xmlns:a16="http://schemas.microsoft.com/office/drawing/2014/main" id="{1F6E9D7A-04BD-12C2-56B0-E84E4C628E9F}"/>
              </a:ext>
            </a:extLst>
          </p:cNvPr>
          <p:cNvSpPr txBox="1">
            <a:spLocks/>
          </p:cNvSpPr>
          <p:nvPr/>
        </p:nvSpPr>
        <p:spPr>
          <a:xfrm>
            <a:off x="7340732" y="1143524"/>
            <a:ext cx="1573097" cy="7584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NanumGothic ExtraBold"/>
              <a:buNone/>
              <a:defRPr sz="1800" b="1" i="0" u="none" strike="noStrike" cap="none">
                <a:solidFill>
                  <a:schemeClr val="lt1"/>
                </a:solidFill>
                <a:latin typeface="NanumGothic ExtraBold"/>
                <a:ea typeface="NanumGothic ExtraBold"/>
                <a:cs typeface="NanumGothic ExtraBold"/>
                <a:sym typeface="NanumGothic ExtraBold"/>
              </a:defRPr>
            </a:lvl1pPr>
            <a:lvl2pPr marR="0" lvl="1"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2pPr>
            <a:lvl3pPr marR="0" lvl="2"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3pPr>
            <a:lvl4pPr marR="0" lvl="3"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4pPr>
            <a:lvl5pPr marR="0" lvl="4"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5pPr>
            <a:lvl6pPr marR="0" lvl="5"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6pPr>
            <a:lvl7pPr marR="0" lvl="6"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7pPr>
            <a:lvl8pPr marR="0" lvl="7"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8pPr>
            <a:lvl9pPr marR="0" lvl="8"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9pPr>
          </a:lstStyle>
          <a:p>
            <a:pPr algn="r" rtl="1"/>
            <a:r>
              <a:rPr lang="ar-SA" dirty="0">
                <a:solidFill>
                  <a:srgbClr val="0070C0"/>
                </a:solidFill>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أهداف الدرس</a:t>
            </a:r>
          </a:p>
        </p:txBody>
      </p:sp>
    </p:spTree>
    <p:extLst>
      <p:ext uri="{BB962C8B-B14F-4D97-AF65-F5344CB8AC3E}">
        <p14:creationId xmlns:p14="http://schemas.microsoft.com/office/powerpoint/2010/main" val="29287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F74D3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F74D3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F74D3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362356" y="2115879"/>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141826" y="220357"/>
            <a:ext cx="1730250"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757" y="995024"/>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10AC1613-7E07-74AD-CBD8-BA7994FA51BF}"/>
              </a:ext>
            </a:extLst>
          </p:cNvPr>
          <p:cNvSpPr txBox="1"/>
          <p:nvPr/>
        </p:nvSpPr>
        <p:spPr>
          <a:xfrm>
            <a:off x="4680276" y="2346988"/>
            <a:ext cx="3969790" cy="830997"/>
          </a:xfrm>
          <a:prstGeom prst="rect">
            <a:avLst/>
          </a:prstGeom>
          <a:noFill/>
        </p:spPr>
        <p:txBody>
          <a:bodyPr wrap="square">
            <a:spAutoFit/>
          </a:bodyPr>
          <a:lstStyle/>
          <a:p>
            <a:pPr algn="ctr"/>
            <a:r>
              <a:rPr lang="ar-SA" sz="2400" b="0" i="0" dirty="0">
                <a:solidFill>
                  <a:srgbClr val="FF0000"/>
                </a:solidFill>
                <a:effectLst/>
                <a:latin typeface="Calibri" panose="020F0502020204030204" pitchFamily="34" charset="0"/>
                <a:cs typeface="Calibri" panose="020F0502020204030204" pitchFamily="34" charset="0"/>
              </a:rPr>
              <a:t>الرياضيات هي حجر الأساس لأي مادة علمية معاصرة. </a:t>
            </a:r>
            <a:endParaRPr lang="ar-SA" sz="2400" dirty="0">
              <a:solidFill>
                <a:srgbClr val="FF0000"/>
              </a:solidFill>
              <a:latin typeface="Calibri" panose="020F0502020204030204" pitchFamily="34" charset="0"/>
              <a:cs typeface="Calibri" panose="020F0502020204030204" pitchFamily="34" charset="0"/>
            </a:endParaRPr>
          </a:p>
        </p:txBody>
      </p:sp>
      <p:pic>
        <p:nvPicPr>
          <p:cNvPr id="4" name="Picture 2" descr="دور المسلمين في الرياضيات - دور الاسلام في العالم">
            <a:extLst>
              <a:ext uri="{FF2B5EF4-FFF2-40B4-BE49-F238E27FC236}">
                <a16:creationId xmlns:a16="http://schemas.microsoft.com/office/drawing/2014/main" id="{63E6410D-ABBB-7DD8-BA3D-F4A2EDBD9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975" y="1095153"/>
            <a:ext cx="2455338" cy="33346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Google Shape;2345;p56">
            <a:extLst>
              <a:ext uri="{FF2B5EF4-FFF2-40B4-BE49-F238E27FC236}">
                <a16:creationId xmlns:a16="http://schemas.microsoft.com/office/drawing/2014/main" id="{3BFE328D-944E-83BE-9EC6-D0FD037E2865}"/>
              </a:ext>
            </a:extLst>
          </p:cNvPr>
          <p:cNvSpPr txBox="1">
            <a:spLocks/>
          </p:cNvSpPr>
          <p:nvPr/>
        </p:nvSpPr>
        <p:spPr>
          <a:xfrm>
            <a:off x="4174639" y="3587844"/>
            <a:ext cx="4779778" cy="7584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NanumGothic ExtraBold"/>
              <a:buNone/>
              <a:defRPr sz="1800" b="1" i="0" u="none" strike="noStrike" cap="none">
                <a:solidFill>
                  <a:schemeClr val="lt1"/>
                </a:solidFill>
                <a:latin typeface="NanumGothic ExtraBold"/>
                <a:ea typeface="NanumGothic ExtraBold"/>
                <a:cs typeface="NanumGothic ExtraBold"/>
                <a:sym typeface="NanumGothic ExtraBold"/>
              </a:defRPr>
            </a:lvl1pPr>
            <a:lvl2pPr marR="0" lvl="1"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2pPr>
            <a:lvl3pPr marR="0" lvl="2"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3pPr>
            <a:lvl4pPr marR="0" lvl="3"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4pPr>
            <a:lvl5pPr marR="0" lvl="4"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5pPr>
            <a:lvl6pPr marR="0" lvl="5"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6pPr>
            <a:lvl7pPr marR="0" lvl="6"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7pPr>
            <a:lvl8pPr marR="0" lvl="7"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8pPr>
            <a:lvl9pPr marR="0" lvl="8" algn="ctr" rtl="0">
              <a:lnSpc>
                <a:spcPct val="100000"/>
              </a:lnSpc>
              <a:spcBef>
                <a:spcPts val="0"/>
              </a:spcBef>
              <a:spcAft>
                <a:spcPts val="0"/>
              </a:spcAft>
              <a:buClr>
                <a:schemeClr val="lt1"/>
              </a:buClr>
              <a:buSzPts val="1800"/>
              <a:buFont typeface="NanumGothic ExtraBold"/>
              <a:buNone/>
              <a:defRPr sz="1800" b="0" i="0" u="none" strike="noStrike" cap="none">
                <a:solidFill>
                  <a:schemeClr val="lt1"/>
                </a:solidFill>
                <a:latin typeface="NanumGothic ExtraBold"/>
                <a:ea typeface="NanumGothic ExtraBold"/>
                <a:cs typeface="NanumGothic ExtraBold"/>
                <a:sym typeface="NanumGothic ExtraBold"/>
              </a:defRPr>
            </a:lvl9pPr>
          </a:lstStyle>
          <a:p>
            <a:pPr algn="ctr" rtl="1"/>
            <a:r>
              <a:rPr lang="ar-SA" sz="2400" dirty="0">
                <a:solidFill>
                  <a:srgbClr val="7030A0"/>
                </a:solidFill>
                <a:latin typeface="Calibri" panose="020F0502020204030204" pitchFamily="34" charset="0"/>
                <a:ea typeface="GE SS Two Bold" panose="020A0503020102020204" pitchFamily="18" charset="-78"/>
                <a:cs typeface="Calibri" panose="020F0502020204030204" pitchFamily="34" charset="0"/>
                <a:sym typeface="Wingdings" panose="05000000000000000000" pitchFamily="2" charset="2"/>
              </a:rPr>
              <a:t>ناقشي هذه العبارة .... لمجال علم الحاسب؟ </a:t>
            </a:r>
          </a:p>
        </p:txBody>
      </p:sp>
    </p:spTree>
    <p:extLst>
      <p:ext uri="{BB962C8B-B14F-4D97-AF65-F5344CB8AC3E}">
        <p14:creationId xmlns:p14="http://schemas.microsoft.com/office/powerpoint/2010/main" val="25679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61" name="Google Shape;61;p15"/>
          <p:cNvGrpSpPr/>
          <p:nvPr/>
        </p:nvGrpSpPr>
        <p:grpSpPr>
          <a:xfrm flipH="1">
            <a:off x="94320" y="2302525"/>
            <a:ext cx="1801298" cy="2313940"/>
            <a:chOff x="2616388" y="1504175"/>
            <a:chExt cx="2082425" cy="2675075"/>
          </a:xfrm>
        </p:grpSpPr>
        <p:sp>
          <p:nvSpPr>
            <p:cNvPr id="62" name="Google Shape;62;p15"/>
            <p:cNvSpPr/>
            <p:nvPr/>
          </p:nvSpPr>
          <p:spPr>
            <a:xfrm>
              <a:off x="2616688" y="3345475"/>
              <a:ext cx="1897575" cy="833775"/>
            </a:xfrm>
            <a:custGeom>
              <a:avLst/>
              <a:gdLst/>
              <a:ahLst/>
              <a:cxnLst/>
              <a:rect l="l" t="t" r="r" b="b"/>
              <a:pathLst>
                <a:path w="75903" h="33351" extrusionOk="0">
                  <a:moveTo>
                    <a:pt x="0" y="1"/>
                  </a:moveTo>
                  <a:lnTo>
                    <a:pt x="0" y="989"/>
                  </a:lnTo>
                  <a:cubicBezTo>
                    <a:pt x="0" y="1108"/>
                    <a:pt x="72" y="1215"/>
                    <a:pt x="191" y="1275"/>
                  </a:cubicBezTo>
                  <a:lnTo>
                    <a:pt x="55472" y="33195"/>
                  </a:lnTo>
                  <a:cubicBezTo>
                    <a:pt x="55829" y="33350"/>
                    <a:pt x="56246" y="33338"/>
                    <a:pt x="56591" y="33148"/>
                  </a:cubicBezTo>
                  <a:lnTo>
                    <a:pt x="75629" y="22158"/>
                  </a:lnTo>
                  <a:cubicBezTo>
                    <a:pt x="75784" y="22087"/>
                    <a:pt x="75879" y="21944"/>
                    <a:pt x="75903" y="21789"/>
                  </a:cubicBezTo>
                  <a:lnTo>
                    <a:pt x="75903" y="20801"/>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616388" y="3057550"/>
              <a:ext cx="1897875" cy="1095775"/>
            </a:xfrm>
            <a:custGeom>
              <a:avLst/>
              <a:gdLst/>
              <a:ahLst/>
              <a:cxnLst/>
              <a:rect l="l" t="t" r="r" b="b"/>
              <a:pathLst>
                <a:path w="75915" h="43831" extrusionOk="0">
                  <a:moveTo>
                    <a:pt x="19950" y="0"/>
                  </a:moveTo>
                  <a:cubicBezTo>
                    <a:pt x="19729" y="0"/>
                    <a:pt x="19496" y="55"/>
                    <a:pt x="19312" y="159"/>
                  </a:cubicBezTo>
                  <a:lnTo>
                    <a:pt x="274" y="11149"/>
                  </a:lnTo>
                  <a:cubicBezTo>
                    <a:pt x="120" y="11220"/>
                    <a:pt x="24" y="11351"/>
                    <a:pt x="0" y="11518"/>
                  </a:cubicBezTo>
                  <a:cubicBezTo>
                    <a:pt x="12" y="11637"/>
                    <a:pt x="84" y="11744"/>
                    <a:pt x="191" y="11804"/>
                  </a:cubicBezTo>
                  <a:lnTo>
                    <a:pt x="55484" y="43724"/>
                  </a:lnTo>
                  <a:cubicBezTo>
                    <a:pt x="55647" y="43795"/>
                    <a:pt x="55822" y="43831"/>
                    <a:pt x="55998" y="43831"/>
                  </a:cubicBezTo>
                  <a:cubicBezTo>
                    <a:pt x="56207" y="43831"/>
                    <a:pt x="56415" y="43780"/>
                    <a:pt x="56603" y="43677"/>
                  </a:cubicBezTo>
                  <a:lnTo>
                    <a:pt x="75641" y="32687"/>
                  </a:lnTo>
                  <a:cubicBezTo>
                    <a:pt x="75796" y="32616"/>
                    <a:pt x="75891" y="32485"/>
                    <a:pt x="75915" y="32318"/>
                  </a:cubicBezTo>
                  <a:cubicBezTo>
                    <a:pt x="75903" y="32199"/>
                    <a:pt x="75831" y="32080"/>
                    <a:pt x="75724" y="32032"/>
                  </a:cubicBezTo>
                  <a:lnTo>
                    <a:pt x="20432" y="112"/>
                  </a:lnTo>
                  <a:cubicBezTo>
                    <a:pt x="20303" y="37"/>
                    <a:pt x="20131" y="0"/>
                    <a:pt x="19950"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3763" y="3070150"/>
              <a:ext cx="1853825" cy="1070400"/>
            </a:xfrm>
            <a:custGeom>
              <a:avLst/>
              <a:gdLst/>
              <a:ahLst/>
              <a:cxnLst/>
              <a:rect l="l" t="t" r="r" b="b"/>
              <a:pathLst>
                <a:path w="74153" h="42816" extrusionOk="0">
                  <a:moveTo>
                    <a:pt x="54841" y="42732"/>
                  </a:moveTo>
                  <a:lnTo>
                    <a:pt x="156" y="11157"/>
                  </a:lnTo>
                  <a:cubicBezTo>
                    <a:pt x="1" y="11073"/>
                    <a:pt x="25" y="10931"/>
                    <a:pt x="191" y="10823"/>
                  </a:cubicBezTo>
                  <a:lnTo>
                    <a:pt x="18741" y="108"/>
                  </a:lnTo>
                  <a:cubicBezTo>
                    <a:pt x="18920" y="13"/>
                    <a:pt x="19134" y="1"/>
                    <a:pt x="19313" y="84"/>
                  </a:cubicBezTo>
                  <a:lnTo>
                    <a:pt x="74010" y="31671"/>
                  </a:lnTo>
                  <a:cubicBezTo>
                    <a:pt x="74153" y="31755"/>
                    <a:pt x="74129" y="31897"/>
                    <a:pt x="73962" y="31993"/>
                  </a:cubicBezTo>
                  <a:lnTo>
                    <a:pt x="55413" y="42708"/>
                  </a:lnTo>
                  <a:cubicBezTo>
                    <a:pt x="55234" y="42815"/>
                    <a:pt x="55020" y="42815"/>
                    <a:pt x="54841" y="4273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15"/>
            <p:cNvGrpSpPr/>
            <p:nvPr/>
          </p:nvGrpSpPr>
          <p:grpSpPr>
            <a:xfrm>
              <a:off x="2723238" y="3123575"/>
              <a:ext cx="1675550" cy="965475"/>
              <a:chOff x="2723238" y="3123575"/>
              <a:chExt cx="1675550" cy="965475"/>
            </a:xfrm>
          </p:grpSpPr>
          <p:sp>
            <p:nvSpPr>
              <p:cNvPr id="66" name="Google Shape;66;p15"/>
              <p:cNvSpPr/>
              <p:nvPr/>
            </p:nvSpPr>
            <p:spPr>
              <a:xfrm>
                <a:off x="3065263" y="3123575"/>
                <a:ext cx="141100" cy="79225"/>
              </a:xfrm>
              <a:custGeom>
                <a:avLst/>
                <a:gdLst/>
                <a:ahLst/>
                <a:cxnLst/>
                <a:rect l="l" t="t" r="r" b="b"/>
                <a:pathLst>
                  <a:path w="5644" h="3169" extrusionOk="0">
                    <a:moveTo>
                      <a:pt x="2190" y="0"/>
                    </a:moveTo>
                    <a:cubicBezTo>
                      <a:pt x="2018" y="0"/>
                      <a:pt x="1846" y="42"/>
                      <a:pt x="1691" y="126"/>
                    </a:cubicBezTo>
                    <a:lnTo>
                      <a:pt x="310" y="924"/>
                    </a:lnTo>
                    <a:cubicBezTo>
                      <a:pt x="36" y="1090"/>
                      <a:pt x="0" y="1328"/>
                      <a:pt x="238" y="1459"/>
                    </a:cubicBezTo>
                    <a:lnTo>
                      <a:pt x="3036" y="3079"/>
                    </a:lnTo>
                    <a:cubicBezTo>
                      <a:pt x="3173" y="3139"/>
                      <a:pt x="3317" y="3169"/>
                      <a:pt x="3460" y="3169"/>
                    </a:cubicBezTo>
                    <a:cubicBezTo>
                      <a:pt x="3629" y="3169"/>
                      <a:pt x="3798" y="3127"/>
                      <a:pt x="3953" y="3043"/>
                    </a:cubicBezTo>
                    <a:lnTo>
                      <a:pt x="5346" y="2233"/>
                    </a:lnTo>
                    <a:cubicBezTo>
                      <a:pt x="5620" y="2067"/>
                      <a:pt x="5644" y="1828"/>
                      <a:pt x="5406" y="1697"/>
                    </a:cubicBezTo>
                    <a:lnTo>
                      <a:pt x="2619" y="90"/>
                    </a:lnTo>
                    <a:cubicBezTo>
                      <a:pt x="2483" y="30"/>
                      <a:pt x="2337" y="0"/>
                      <a:pt x="2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3197713" y="3200100"/>
                <a:ext cx="141100" cy="79200"/>
              </a:xfrm>
              <a:custGeom>
                <a:avLst/>
                <a:gdLst/>
                <a:ahLst/>
                <a:cxnLst/>
                <a:rect l="l" t="t" r="r" b="b"/>
                <a:pathLst>
                  <a:path w="5644" h="3168" extrusionOk="0">
                    <a:moveTo>
                      <a:pt x="2199" y="0"/>
                    </a:moveTo>
                    <a:cubicBezTo>
                      <a:pt x="2023" y="0"/>
                      <a:pt x="1848" y="45"/>
                      <a:pt x="1691" y="137"/>
                    </a:cubicBezTo>
                    <a:lnTo>
                      <a:pt x="310" y="934"/>
                    </a:lnTo>
                    <a:cubicBezTo>
                      <a:pt x="36" y="1089"/>
                      <a:pt x="0" y="1327"/>
                      <a:pt x="239" y="1470"/>
                    </a:cubicBezTo>
                    <a:lnTo>
                      <a:pt x="3036" y="3077"/>
                    </a:lnTo>
                    <a:cubicBezTo>
                      <a:pt x="3173" y="3137"/>
                      <a:pt x="3317" y="3167"/>
                      <a:pt x="3460" y="3167"/>
                    </a:cubicBezTo>
                    <a:cubicBezTo>
                      <a:pt x="3630" y="3167"/>
                      <a:pt x="3798" y="3126"/>
                      <a:pt x="3953" y="3042"/>
                    </a:cubicBezTo>
                    <a:lnTo>
                      <a:pt x="5346" y="2244"/>
                    </a:lnTo>
                    <a:cubicBezTo>
                      <a:pt x="5620" y="2077"/>
                      <a:pt x="5644" y="1839"/>
                      <a:pt x="5406" y="1708"/>
                    </a:cubicBezTo>
                    <a:lnTo>
                      <a:pt x="2620" y="89"/>
                    </a:lnTo>
                    <a:cubicBezTo>
                      <a:pt x="2486" y="30"/>
                      <a:pt x="2342"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30463" y="3276550"/>
                <a:ext cx="140825" cy="79075"/>
              </a:xfrm>
              <a:custGeom>
                <a:avLst/>
                <a:gdLst/>
                <a:ahLst/>
                <a:cxnLst/>
                <a:rect l="l" t="t" r="r" b="b"/>
                <a:pathLst>
                  <a:path w="5633" h="3163" extrusionOk="0">
                    <a:moveTo>
                      <a:pt x="2179" y="1"/>
                    </a:moveTo>
                    <a:cubicBezTo>
                      <a:pt x="2006" y="1"/>
                      <a:pt x="1834" y="43"/>
                      <a:pt x="1679" y="127"/>
                    </a:cubicBezTo>
                    <a:lnTo>
                      <a:pt x="298" y="924"/>
                    </a:lnTo>
                    <a:cubicBezTo>
                      <a:pt x="24" y="1091"/>
                      <a:pt x="1" y="1329"/>
                      <a:pt x="227" y="1460"/>
                    </a:cubicBezTo>
                    <a:lnTo>
                      <a:pt x="3025" y="3067"/>
                    </a:lnTo>
                    <a:cubicBezTo>
                      <a:pt x="3159" y="3132"/>
                      <a:pt x="3300" y="3162"/>
                      <a:pt x="3441" y="3162"/>
                    </a:cubicBezTo>
                    <a:cubicBezTo>
                      <a:pt x="3613" y="3162"/>
                      <a:pt x="3784" y="3117"/>
                      <a:pt x="3942" y="3032"/>
                    </a:cubicBezTo>
                    <a:lnTo>
                      <a:pt x="5335" y="2234"/>
                    </a:lnTo>
                    <a:cubicBezTo>
                      <a:pt x="5608" y="2079"/>
                      <a:pt x="5632" y="1841"/>
                      <a:pt x="5394" y="1698"/>
                    </a:cubicBezTo>
                    <a:lnTo>
                      <a:pt x="2608" y="91"/>
                    </a:lnTo>
                    <a:cubicBezTo>
                      <a:pt x="2472" y="31"/>
                      <a:pt x="2325"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3462613" y="3353050"/>
                <a:ext cx="141125" cy="79075"/>
              </a:xfrm>
              <a:custGeom>
                <a:avLst/>
                <a:gdLst/>
                <a:ahLst/>
                <a:cxnLst/>
                <a:rect l="l" t="t" r="r" b="b"/>
                <a:pathLst>
                  <a:path w="5645" h="3163" extrusionOk="0">
                    <a:moveTo>
                      <a:pt x="2191" y="1"/>
                    </a:moveTo>
                    <a:cubicBezTo>
                      <a:pt x="2019" y="1"/>
                      <a:pt x="1846" y="43"/>
                      <a:pt x="1692" y="127"/>
                    </a:cubicBezTo>
                    <a:lnTo>
                      <a:pt x="311" y="924"/>
                    </a:lnTo>
                    <a:cubicBezTo>
                      <a:pt x="37" y="1091"/>
                      <a:pt x="1" y="1329"/>
                      <a:pt x="239" y="1460"/>
                    </a:cubicBezTo>
                    <a:lnTo>
                      <a:pt x="3037" y="3067"/>
                    </a:lnTo>
                    <a:cubicBezTo>
                      <a:pt x="3171" y="3132"/>
                      <a:pt x="3315" y="3162"/>
                      <a:pt x="3458" y="3162"/>
                    </a:cubicBezTo>
                    <a:cubicBezTo>
                      <a:pt x="3634" y="3162"/>
                      <a:pt x="3809" y="3117"/>
                      <a:pt x="3966" y="3032"/>
                    </a:cubicBezTo>
                    <a:lnTo>
                      <a:pt x="5347" y="2234"/>
                    </a:lnTo>
                    <a:cubicBezTo>
                      <a:pt x="5609" y="2079"/>
                      <a:pt x="5645" y="1841"/>
                      <a:pt x="5406" y="1698"/>
                    </a:cubicBezTo>
                    <a:lnTo>
                      <a:pt x="2620" y="91"/>
                    </a:lnTo>
                    <a:cubicBezTo>
                      <a:pt x="2484" y="31"/>
                      <a:pt x="2337"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95388" y="3429425"/>
                <a:ext cx="140800" cy="79200"/>
              </a:xfrm>
              <a:custGeom>
                <a:avLst/>
                <a:gdLst/>
                <a:ahLst/>
                <a:cxnLst/>
                <a:rect l="l" t="t" r="r" b="b"/>
                <a:pathLst>
                  <a:path w="5632" h="3168" extrusionOk="0">
                    <a:moveTo>
                      <a:pt x="2187" y="1"/>
                    </a:moveTo>
                    <a:cubicBezTo>
                      <a:pt x="2013" y="1"/>
                      <a:pt x="1841" y="46"/>
                      <a:pt x="1691" y="131"/>
                    </a:cubicBezTo>
                    <a:lnTo>
                      <a:pt x="298" y="929"/>
                    </a:lnTo>
                    <a:cubicBezTo>
                      <a:pt x="24" y="1096"/>
                      <a:pt x="0" y="1334"/>
                      <a:pt x="238" y="1465"/>
                    </a:cubicBezTo>
                    <a:lnTo>
                      <a:pt x="3024" y="3072"/>
                    </a:lnTo>
                    <a:cubicBezTo>
                      <a:pt x="3158" y="3137"/>
                      <a:pt x="3302" y="3167"/>
                      <a:pt x="3446" y="3167"/>
                    </a:cubicBezTo>
                    <a:cubicBezTo>
                      <a:pt x="3621" y="3167"/>
                      <a:pt x="3796" y="3122"/>
                      <a:pt x="3953" y="3037"/>
                    </a:cubicBezTo>
                    <a:lnTo>
                      <a:pt x="5334" y="2239"/>
                    </a:lnTo>
                    <a:cubicBezTo>
                      <a:pt x="5608" y="2084"/>
                      <a:pt x="5632" y="1846"/>
                      <a:pt x="5406" y="1703"/>
                    </a:cubicBezTo>
                    <a:lnTo>
                      <a:pt x="2608" y="96"/>
                    </a:lnTo>
                    <a:cubicBezTo>
                      <a:pt x="2474" y="31"/>
                      <a:pt x="2330"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727838" y="3505775"/>
                <a:ext cx="141100" cy="79325"/>
              </a:xfrm>
              <a:custGeom>
                <a:avLst/>
                <a:gdLst/>
                <a:ahLst/>
                <a:cxnLst/>
                <a:rect l="l" t="t" r="r" b="b"/>
                <a:pathLst>
                  <a:path w="5644" h="3173" extrusionOk="0">
                    <a:moveTo>
                      <a:pt x="2188" y="1"/>
                    </a:moveTo>
                    <a:cubicBezTo>
                      <a:pt x="2014" y="1"/>
                      <a:pt x="1842" y="46"/>
                      <a:pt x="1691" y="137"/>
                    </a:cubicBezTo>
                    <a:lnTo>
                      <a:pt x="298" y="935"/>
                    </a:lnTo>
                    <a:cubicBezTo>
                      <a:pt x="24" y="1090"/>
                      <a:pt x="0" y="1328"/>
                      <a:pt x="239" y="1471"/>
                    </a:cubicBezTo>
                    <a:lnTo>
                      <a:pt x="3025" y="3078"/>
                    </a:lnTo>
                    <a:cubicBezTo>
                      <a:pt x="3159" y="3142"/>
                      <a:pt x="3302" y="3173"/>
                      <a:pt x="3446" y="3173"/>
                    </a:cubicBezTo>
                    <a:cubicBezTo>
                      <a:pt x="3621" y="3173"/>
                      <a:pt x="3796" y="3128"/>
                      <a:pt x="3953" y="3042"/>
                    </a:cubicBezTo>
                    <a:lnTo>
                      <a:pt x="5334" y="2245"/>
                    </a:lnTo>
                    <a:cubicBezTo>
                      <a:pt x="5608" y="2090"/>
                      <a:pt x="5644" y="1852"/>
                      <a:pt x="5406" y="1709"/>
                    </a:cubicBezTo>
                    <a:lnTo>
                      <a:pt x="2608" y="90"/>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60288" y="3582425"/>
                <a:ext cx="141125" cy="79175"/>
              </a:xfrm>
              <a:custGeom>
                <a:avLst/>
                <a:gdLst/>
                <a:ahLst/>
                <a:cxnLst/>
                <a:rect l="l" t="t" r="r" b="b"/>
                <a:pathLst>
                  <a:path w="5645" h="3167" extrusionOk="0">
                    <a:moveTo>
                      <a:pt x="2188" y="1"/>
                    </a:moveTo>
                    <a:cubicBezTo>
                      <a:pt x="2014" y="1"/>
                      <a:pt x="1842" y="46"/>
                      <a:pt x="1691" y="131"/>
                    </a:cubicBezTo>
                    <a:lnTo>
                      <a:pt x="298" y="929"/>
                    </a:lnTo>
                    <a:cubicBezTo>
                      <a:pt x="25" y="1084"/>
                      <a:pt x="1" y="1322"/>
                      <a:pt x="239" y="1465"/>
                    </a:cubicBezTo>
                    <a:lnTo>
                      <a:pt x="3025" y="3072"/>
                    </a:lnTo>
                    <a:cubicBezTo>
                      <a:pt x="3159" y="3136"/>
                      <a:pt x="3303" y="3167"/>
                      <a:pt x="3446" y="3167"/>
                    </a:cubicBezTo>
                    <a:cubicBezTo>
                      <a:pt x="3621" y="3167"/>
                      <a:pt x="3796" y="3121"/>
                      <a:pt x="3954" y="3036"/>
                    </a:cubicBezTo>
                    <a:lnTo>
                      <a:pt x="5335" y="2239"/>
                    </a:lnTo>
                    <a:cubicBezTo>
                      <a:pt x="5609" y="2084"/>
                      <a:pt x="5644" y="1846"/>
                      <a:pt x="5406" y="1703"/>
                    </a:cubicBezTo>
                    <a:lnTo>
                      <a:pt x="2608" y="95"/>
                    </a:lnTo>
                    <a:cubicBezTo>
                      <a:pt x="2474" y="31"/>
                      <a:pt x="2330" y="1"/>
                      <a:pt x="2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92738" y="3658925"/>
                <a:ext cx="141125" cy="79175"/>
              </a:xfrm>
              <a:custGeom>
                <a:avLst/>
                <a:gdLst/>
                <a:ahLst/>
                <a:cxnLst/>
                <a:rect l="l" t="t" r="r" b="b"/>
                <a:pathLst>
                  <a:path w="5645" h="3167" extrusionOk="0">
                    <a:moveTo>
                      <a:pt x="2192" y="1"/>
                    </a:moveTo>
                    <a:cubicBezTo>
                      <a:pt x="2020" y="1"/>
                      <a:pt x="1849" y="46"/>
                      <a:pt x="1692" y="131"/>
                    </a:cubicBezTo>
                    <a:lnTo>
                      <a:pt x="299" y="929"/>
                    </a:lnTo>
                    <a:cubicBezTo>
                      <a:pt x="25" y="1084"/>
                      <a:pt x="1" y="1322"/>
                      <a:pt x="239" y="1465"/>
                    </a:cubicBezTo>
                    <a:lnTo>
                      <a:pt x="3025" y="3072"/>
                    </a:lnTo>
                    <a:cubicBezTo>
                      <a:pt x="3159" y="3136"/>
                      <a:pt x="3303" y="3167"/>
                      <a:pt x="3446" y="3167"/>
                    </a:cubicBezTo>
                    <a:cubicBezTo>
                      <a:pt x="3622" y="3167"/>
                      <a:pt x="3797" y="3121"/>
                      <a:pt x="3954" y="3036"/>
                    </a:cubicBezTo>
                    <a:lnTo>
                      <a:pt x="5335" y="2239"/>
                    </a:lnTo>
                    <a:cubicBezTo>
                      <a:pt x="5609" y="2084"/>
                      <a:pt x="5645" y="1834"/>
                      <a:pt x="5406" y="1703"/>
                    </a:cubicBezTo>
                    <a:lnTo>
                      <a:pt x="2608" y="95"/>
                    </a:lnTo>
                    <a:cubicBezTo>
                      <a:pt x="2474" y="31"/>
                      <a:pt x="233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125213" y="3735425"/>
                <a:ext cx="141100" cy="79050"/>
              </a:xfrm>
              <a:custGeom>
                <a:avLst/>
                <a:gdLst/>
                <a:ahLst/>
                <a:cxnLst/>
                <a:rect l="l" t="t" r="r" b="b"/>
                <a:pathLst>
                  <a:path w="5644" h="3162" extrusionOk="0">
                    <a:moveTo>
                      <a:pt x="2192" y="0"/>
                    </a:moveTo>
                    <a:cubicBezTo>
                      <a:pt x="2019" y="0"/>
                      <a:pt x="1848" y="46"/>
                      <a:pt x="1691" y="131"/>
                    </a:cubicBezTo>
                    <a:lnTo>
                      <a:pt x="298" y="929"/>
                    </a:lnTo>
                    <a:cubicBezTo>
                      <a:pt x="36" y="1084"/>
                      <a:pt x="0" y="1322"/>
                      <a:pt x="238" y="1464"/>
                    </a:cubicBezTo>
                    <a:lnTo>
                      <a:pt x="3024" y="3072"/>
                    </a:lnTo>
                    <a:cubicBezTo>
                      <a:pt x="3161" y="3132"/>
                      <a:pt x="3307" y="3162"/>
                      <a:pt x="3453" y="3162"/>
                    </a:cubicBezTo>
                    <a:cubicBezTo>
                      <a:pt x="3626" y="3162"/>
                      <a:pt x="3798" y="3120"/>
                      <a:pt x="3953" y="3036"/>
                    </a:cubicBezTo>
                    <a:lnTo>
                      <a:pt x="5334" y="2238"/>
                    </a:lnTo>
                    <a:cubicBezTo>
                      <a:pt x="5608" y="2084"/>
                      <a:pt x="5644" y="1845"/>
                      <a:pt x="5406" y="1703"/>
                    </a:cubicBezTo>
                    <a:lnTo>
                      <a:pt x="2608" y="95"/>
                    </a:lnTo>
                    <a:cubicBezTo>
                      <a:pt x="2474" y="31"/>
                      <a:pt x="2332"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257663" y="3811925"/>
                <a:ext cx="141125" cy="79050"/>
              </a:xfrm>
              <a:custGeom>
                <a:avLst/>
                <a:gdLst/>
                <a:ahLst/>
                <a:cxnLst/>
                <a:rect l="l" t="t" r="r" b="b"/>
                <a:pathLst>
                  <a:path w="5645" h="3162" extrusionOk="0">
                    <a:moveTo>
                      <a:pt x="2192" y="0"/>
                    </a:moveTo>
                    <a:cubicBezTo>
                      <a:pt x="2020" y="0"/>
                      <a:pt x="1848" y="46"/>
                      <a:pt x="1691" y="131"/>
                    </a:cubicBezTo>
                    <a:lnTo>
                      <a:pt x="310" y="929"/>
                    </a:lnTo>
                    <a:cubicBezTo>
                      <a:pt x="36" y="1083"/>
                      <a:pt x="1" y="1322"/>
                      <a:pt x="239" y="1464"/>
                    </a:cubicBezTo>
                    <a:lnTo>
                      <a:pt x="3037" y="3072"/>
                    </a:lnTo>
                    <a:cubicBezTo>
                      <a:pt x="3168" y="3132"/>
                      <a:pt x="3311" y="3162"/>
                      <a:pt x="3456" y="3162"/>
                    </a:cubicBezTo>
                    <a:cubicBezTo>
                      <a:pt x="3626" y="3162"/>
                      <a:pt x="3799" y="3120"/>
                      <a:pt x="3953" y="3036"/>
                    </a:cubicBezTo>
                    <a:lnTo>
                      <a:pt x="5335" y="2226"/>
                    </a:lnTo>
                    <a:cubicBezTo>
                      <a:pt x="5608" y="2072"/>
                      <a:pt x="5644" y="1833"/>
                      <a:pt x="5406" y="1703"/>
                    </a:cubicBezTo>
                    <a:lnTo>
                      <a:pt x="2608" y="95"/>
                    </a:lnTo>
                    <a:cubicBezTo>
                      <a:pt x="2474" y="31"/>
                      <a:pt x="2333" y="0"/>
                      <a:pt x="2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968213" y="3176425"/>
                <a:ext cx="145575" cy="82925"/>
              </a:xfrm>
              <a:custGeom>
                <a:avLst/>
                <a:gdLst/>
                <a:ahLst/>
                <a:cxnLst/>
                <a:rect l="l" t="t" r="r" b="b"/>
                <a:pathLst>
                  <a:path w="5823" h="3317" extrusionOk="0">
                    <a:moveTo>
                      <a:pt x="2286" y="1"/>
                    </a:moveTo>
                    <a:cubicBezTo>
                      <a:pt x="2193" y="1"/>
                      <a:pt x="2099" y="25"/>
                      <a:pt x="2013" y="72"/>
                    </a:cubicBezTo>
                    <a:lnTo>
                      <a:pt x="155" y="1143"/>
                    </a:lnTo>
                    <a:cubicBezTo>
                      <a:pt x="13" y="1226"/>
                      <a:pt x="1" y="1346"/>
                      <a:pt x="120" y="1417"/>
                    </a:cubicBezTo>
                    <a:lnTo>
                      <a:pt x="3323" y="3274"/>
                    </a:lnTo>
                    <a:cubicBezTo>
                      <a:pt x="3393" y="3302"/>
                      <a:pt x="3469" y="3316"/>
                      <a:pt x="3546" y="3316"/>
                    </a:cubicBezTo>
                    <a:cubicBezTo>
                      <a:pt x="3636" y="3316"/>
                      <a:pt x="3727" y="3296"/>
                      <a:pt x="3811" y="3251"/>
                    </a:cubicBezTo>
                    <a:lnTo>
                      <a:pt x="5668" y="2179"/>
                    </a:lnTo>
                    <a:cubicBezTo>
                      <a:pt x="5811" y="2096"/>
                      <a:pt x="5823" y="1965"/>
                      <a:pt x="5704" y="1893"/>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886963" y="3223950"/>
                <a:ext cx="201225" cy="114625"/>
              </a:xfrm>
              <a:custGeom>
                <a:avLst/>
                <a:gdLst/>
                <a:ahLst/>
                <a:cxnLst/>
                <a:rect l="l" t="t" r="r" b="b"/>
                <a:pathLst>
                  <a:path w="8049" h="4585" extrusionOk="0">
                    <a:moveTo>
                      <a:pt x="2260" y="1"/>
                    </a:moveTo>
                    <a:cubicBezTo>
                      <a:pt x="2155" y="1"/>
                      <a:pt x="2049" y="25"/>
                      <a:pt x="1953" y="76"/>
                    </a:cubicBezTo>
                    <a:lnTo>
                      <a:pt x="191" y="1100"/>
                    </a:lnTo>
                    <a:cubicBezTo>
                      <a:pt x="24" y="1195"/>
                      <a:pt x="0" y="1338"/>
                      <a:pt x="155" y="1433"/>
                    </a:cubicBezTo>
                    <a:lnTo>
                      <a:pt x="5525" y="4529"/>
                    </a:lnTo>
                    <a:cubicBezTo>
                      <a:pt x="5605" y="4566"/>
                      <a:pt x="5693" y="4584"/>
                      <a:pt x="5780" y="4584"/>
                    </a:cubicBezTo>
                    <a:cubicBezTo>
                      <a:pt x="5887" y="4584"/>
                      <a:pt x="5993" y="4557"/>
                      <a:pt x="6084" y="4505"/>
                    </a:cubicBezTo>
                    <a:lnTo>
                      <a:pt x="7858" y="3481"/>
                    </a:lnTo>
                    <a:cubicBezTo>
                      <a:pt x="8025" y="3386"/>
                      <a:pt x="8049" y="3243"/>
                      <a:pt x="7894" y="3159"/>
                    </a:cubicBezTo>
                    <a:lnTo>
                      <a:pt x="2524" y="52"/>
                    </a:lnTo>
                    <a:cubicBezTo>
                      <a:pt x="2441" y="19"/>
                      <a:pt x="2351"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805688" y="3271075"/>
                <a:ext cx="217325" cy="124050"/>
              </a:xfrm>
              <a:custGeom>
                <a:avLst/>
                <a:gdLst/>
                <a:ahLst/>
                <a:cxnLst/>
                <a:rect l="l" t="t" r="r" b="b"/>
                <a:pathLst>
                  <a:path w="8693" h="4962" extrusionOk="0">
                    <a:moveTo>
                      <a:pt x="2248" y="0"/>
                    </a:moveTo>
                    <a:cubicBezTo>
                      <a:pt x="2141" y="0"/>
                      <a:pt x="2036" y="27"/>
                      <a:pt x="1942" y="84"/>
                    </a:cubicBezTo>
                    <a:lnTo>
                      <a:pt x="191" y="1096"/>
                    </a:lnTo>
                    <a:cubicBezTo>
                      <a:pt x="13" y="1191"/>
                      <a:pt x="1" y="1346"/>
                      <a:pt x="144" y="1429"/>
                    </a:cubicBezTo>
                    <a:lnTo>
                      <a:pt x="6168" y="4906"/>
                    </a:lnTo>
                    <a:cubicBezTo>
                      <a:pt x="6254" y="4943"/>
                      <a:pt x="6345" y="4961"/>
                      <a:pt x="6435" y="4961"/>
                    </a:cubicBezTo>
                    <a:cubicBezTo>
                      <a:pt x="6544" y="4961"/>
                      <a:pt x="6653" y="4934"/>
                      <a:pt x="6752" y="4882"/>
                    </a:cubicBezTo>
                    <a:lnTo>
                      <a:pt x="8502" y="3882"/>
                    </a:lnTo>
                    <a:cubicBezTo>
                      <a:pt x="8669" y="3775"/>
                      <a:pt x="8692" y="3620"/>
                      <a:pt x="8538" y="3536"/>
                    </a:cubicBezTo>
                    <a:lnTo>
                      <a:pt x="2525" y="60"/>
                    </a:lnTo>
                    <a:cubicBezTo>
                      <a:pt x="2436" y="21"/>
                      <a:pt x="2341"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160638" y="3864775"/>
                <a:ext cx="145575" cy="82900"/>
              </a:xfrm>
              <a:custGeom>
                <a:avLst/>
                <a:gdLst/>
                <a:ahLst/>
                <a:cxnLst/>
                <a:rect l="l" t="t" r="r" b="b"/>
                <a:pathLst>
                  <a:path w="5823" h="3316" extrusionOk="0">
                    <a:moveTo>
                      <a:pt x="2255" y="1"/>
                    </a:moveTo>
                    <a:cubicBezTo>
                      <a:pt x="2170" y="1"/>
                      <a:pt x="2086" y="21"/>
                      <a:pt x="2012" y="65"/>
                    </a:cubicBezTo>
                    <a:lnTo>
                      <a:pt x="155" y="1148"/>
                    </a:lnTo>
                    <a:cubicBezTo>
                      <a:pt x="12" y="1220"/>
                      <a:pt x="0" y="1351"/>
                      <a:pt x="119" y="1422"/>
                    </a:cubicBezTo>
                    <a:lnTo>
                      <a:pt x="3322" y="3268"/>
                    </a:lnTo>
                    <a:cubicBezTo>
                      <a:pt x="3393" y="3300"/>
                      <a:pt x="3469" y="3316"/>
                      <a:pt x="3544" y="3316"/>
                    </a:cubicBezTo>
                    <a:cubicBezTo>
                      <a:pt x="3633" y="3316"/>
                      <a:pt x="3721" y="3294"/>
                      <a:pt x="3798" y="3256"/>
                    </a:cubicBezTo>
                    <a:lnTo>
                      <a:pt x="5667" y="2172"/>
                    </a:lnTo>
                    <a:cubicBezTo>
                      <a:pt x="5810" y="2089"/>
                      <a:pt x="5822" y="1970"/>
                      <a:pt x="5691" y="1898"/>
                    </a:cubicBezTo>
                    <a:lnTo>
                      <a:pt x="2489" y="53"/>
                    </a:lnTo>
                    <a:cubicBezTo>
                      <a:pt x="2414" y="19"/>
                      <a:pt x="2334" y="1"/>
                      <a:pt x="2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23113" y="3879875"/>
                <a:ext cx="200950" cy="114525"/>
              </a:xfrm>
              <a:custGeom>
                <a:avLst/>
                <a:gdLst/>
                <a:ahLst/>
                <a:cxnLst/>
                <a:rect l="l" t="t" r="r" b="b"/>
                <a:pathLst>
                  <a:path w="8038" h="4581" extrusionOk="0">
                    <a:moveTo>
                      <a:pt x="2268" y="0"/>
                    </a:moveTo>
                    <a:cubicBezTo>
                      <a:pt x="2160" y="0"/>
                      <a:pt x="2051" y="28"/>
                      <a:pt x="1953" y="80"/>
                    </a:cubicBezTo>
                    <a:lnTo>
                      <a:pt x="191" y="1092"/>
                    </a:lnTo>
                    <a:cubicBezTo>
                      <a:pt x="24" y="1199"/>
                      <a:pt x="0" y="1342"/>
                      <a:pt x="143" y="1425"/>
                    </a:cubicBezTo>
                    <a:lnTo>
                      <a:pt x="5513" y="4521"/>
                    </a:lnTo>
                    <a:cubicBezTo>
                      <a:pt x="5597" y="4560"/>
                      <a:pt x="5688" y="4581"/>
                      <a:pt x="5780" y="4581"/>
                    </a:cubicBezTo>
                    <a:cubicBezTo>
                      <a:pt x="5885" y="4581"/>
                      <a:pt x="5990" y="4554"/>
                      <a:pt x="6085" y="4497"/>
                    </a:cubicBezTo>
                    <a:lnTo>
                      <a:pt x="7847" y="3485"/>
                    </a:lnTo>
                    <a:cubicBezTo>
                      <a:pt x="8013" y="3390"/>
                      <a:pt x="8037" y="3235"/>
                      <a:pt x="7882" y="3152"/>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925188" y="3917450"/>
                <a:ext cx="217300" cy="123975"/>
              </a:xfrm>
              <a:custGeom>
                <a:avLst/>
                <a:gdLst/>
                <a:ahLst/>
                <a:cxnLst/>
                <a:rect l="l" t="t" r="r" b="b"/>
                <a:pathLst>
                  <a:path w="8692" h="4959" extrusionOk="0">
                    <a:moveTo>
                      <a:pt x="2253" y="1"/>
                    </a:moveTo>
                    <a:cubicBezTo>
                      <a:pt x="2143" y="1"/>
                      <a:pt x="2033" y="31"/>
                      <a:pt x="1929" y="89"/>
                    </a:cubicBezTo>
                    <a:lnTo>
                      <a:pt x="191" y="1089"/>
                    </a:lnTo>
                    <a:cubicBezTo>
                      <a:pt x="12" y="1184"/>
                      <a:pt x="0" y="1351"/>
                      <a:pt x="143" y="1422"/>
                    </a:cubicBezTo>
                    <a:lnTo>
                      <a:pt x="6168" y="4899"/>
                    </a:lnTo>
                    <a:cubicBezTo>
                      <a:pt x="6257" y="4938"/>
                      <a:pt x="6351" y="4959"/>
                      <a:pt x="6445" y="4959"/>
                    </a:cubicBezTo>
                    <a:cubicBezTo>
                      <a:pt x="6551" y="4959"/>
                      <a:pt x="6656" y="4932"/>
                      <a:pt x="6751" y="4875"/>
                    </a:cubicBezTo>
                    <a:lnTo>
                      <a:pt x="8501" y="3875"/>
                    </a:lnTo>
                    <a:cubicBezTo>
                      <a:pt x="8668" y="3780"/>
                      <a:pt x="8692" y="3625"/>
                      <a:pt x="8537" y="3542"/>
                    </a:cubicBezTo>
                    <a:lnTo>
                      <a:pt x="2524" y="65"/>
                    </a:lnTo>
                    <a:cubicBezTo>
                      <a:pt x="2438" y="22"/>
                      <a:pt x="2346"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723238" y="3317650"/>
                <a:ext cx="145875" cy="82975"/>
              </a:xfrm>
              <a:custGeom>
                <a:avLst/>
                <a:gdLst/>
                <a:ahLst/>
                <a:cxnLst/>
                <a:rect l="l" t="t" r="r" b="b"/>
                <a:pathLst>
                  <a:path w="5835" h="3319" extrusionOk="0">
                    <a:moveTo>
                      <a:pt x="2284" y="0"/>
                    </a:moveTo>
                    <a:cubicBezTo>
                      <a:pt x="2201" y="0"/>
                      <a:pt x="2120" y="21"/>
                      <a:pt x="2049" y="66"/>
                    </a:cubicBezTo>
                    <a:lnTo>
                      <a:pt x="156" y="1150"/>
                    </a:lnTo>
                    <a:cubicBezTo>
                      <a:pt x="25" y="1233"/>
                      <a:pt x="1" y="1352"/>
                      <a:pt x="120" y="1412"/>
                    </a:cubicBezTo>
                    <a:lnTo>
                      <a:pt x="3346" y="3281"/>
                    </a:lnTo>
                    <a:cubicBezTo>
                      <a:pt x="3408" y="3307"/>
                      <a:pt x="3474" y="3319"/>
                      <a:pt x="3541" y="3319"/>
                    </a:cubicBezTo>
                    <a:cubicBezTo>
                      <a:pt x="3629" y="3319"/>
                      <a:pt x="3718" y="3298"/>
                      <a:pt x="3799" y="3257"/>
                    </a:cubicBezTo>
                    <a:lnTo>
                      <a:pt x="5680" y="2174"/>
                    </a:lnTo>
                    <a:cubicBezTo>
                      <a:pt x="5823" y="2090"/>
                      <a:pt x="5835" y="1971"/>
                      <a:pt x="5716" y="1912"/>
                    </a:cubicBezTo>
                    <a:lnTo>
                      <a:pt x="2489" y="42"/>
                    </a:lnTo>
                    <a:cubicBezTo>
                      <a:pt x="2424" y="15"/>
                      <a:pt x="2353"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829513" y="3378950"/>
                <a:ext cx="145875" cy="83100"/>
              </a:xfrm>
              <a:custGeom>
                <a:avLst/>
                <a:gdLst/>
                <a:ahLst/>
                <a:cxnLst/>
                <a:rect l="l" t="t" r="r" b="b"/>
                <a:pathLst>
                  <a:path w="5835" h="3324" extrusionOk="0">
                    <a:moveTo>
                      <a:pt x="2289" y="1"/>
                    </a:moveTo>
                    <a:cubicBezTo>
                      <a:pt x="2207" y="1"/>
                      <a:pt x="2126" y="22"/>
                      <a:pt x="2048" y="67"/>
                    </a:cubicBezTo>
                    <a:lnTo>
                      <a:pt x="155" y="1150"/>
                    </a:lnTo>
                    <a:cubicBezTo>
                      <a:pt x="24" y="1234"/>
                      <a:pt x="0" y="1353"/>
                      <a:pt x="119" y="1412"/>
                    </a:cubicBezTo>
                    <a:lnTo>
                      <a:pt x="3346" y="3281"/>
                    </a:lnTo>
                    <a:cubicBezTo>
                      <a:pt x="3411" y="3309"/>
                      <a:pt x="3484" y="3324"/>
                      <a:pt x="3557" y="3324"/>
                    </a:cubicBezTo>
                    <a:cubicBezTo>
                      <a:pt x="3642" y="3324"/>
                      <a:pt x="3727" y="3303"/>
                      <a:pt x="3798" y="3258"/>
                    </a:cubicBezTo>
                    <a:lnTo>
                      <a:pt x="5692" y="2174"/>
                    </a:lnTo>
                    <a:cubicBezTo>
                      <a:pt x="5823" y="2091"/>
                      <a:pt x="5834" y="1972"/>
                      <a:pt x="5727" y="1912"/>
                    </a:cubicBezTo>
                    <a:lnTo>
                      <a:pt x="2501" y="43"/>
                    </a:lnTo>
                    <a:cubicBezTo>
                      <a:pt x="2430" y="16"/>
                      <a:pt x="2359" y="1"/>
                      <a:pt x="2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935763" y="3440275"/>
                <a:ext cx="145875" cy="83100"/>
              </a:xfrm>
              <a:custGeom>
                <a:avLst/>
                <a:gdLst/>
                <a:ahLst/>
                <a:cxnLst/>
                <a:rect l="l" t="t" r="r" b="b"/>
                <a:pathLst>
                  <a:path w="5835" h="3324" extrusionOk="0">
                    <a:moveTo>
                      <a:pt x="2284" y="1"/>
                    </a:moveTo>
                    <a:cubicBezTo>
                      <a:pt x="2201" y="1"/>
                      <a:pt x="2120" y="21"/>
                      <a:pt x="2049" y="66"/>
                    </a:cubicBezTo>
                    <a:lnTo>
                      <a:pt x="156" y="1150"/>
                    </a:lnTo>
                    <a:cubicBezTo>
                      <a:pt x="25" y="1233"/>
                      <a:pt x="1" y="1352"/>
                      <a:pt x="120" y="1412"/>
                    </a:cubicBezTo>
                    <a:lnTo>
                      <a:pt x="3347" y="3281"/>
                    </a:lnTo>
                    <a:cubicBezTo>
                      <a:pt x="3412" y="3308"/>
                      <a:pt x="3482" y="3323"/>
                      <a:pt x="3553" y="3323"/>
                    </a:cubicBezTo>
                    <a:cubicBezTo>
                      <a:pt x="3637" y="3323"/>
                      <a:pt x="3722" y="3303"/>
                      <a:pt x="3799" y="3257"/>
                    </a:cubicBezTo>
                    <a:lnTo>
                      <a:pt x="5692" y="2174"/>
                    </a:lnTo>
                    <a:cubicBezTo>
                      <a:pt x="5823" y="2091"/>
                      <a:pt x="5835" y="1971"/>
                      <a:pt x="5716" y="1912"/>
                    </a:cubicBezTo>
                    <a:lnTo>
                      <a:pt x="2489" y="43"/>
                    </a:lnTo>
                    <a:cubicBezTo>
                      <a:pt x="2424" y="15"/>
                      <a:pt x="2353"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990838" y="3378025"/>
                <a:ext cx="121175" cy="68575"/>
              </a:xfrm>
              <a:custGeom>
                <a:avLst/>
                <a:gdLst/>
                <a:ahLst/>
                <a:cxnLst/>
                <a:rect l="l" t="t" r="r" b="b"/>
                <a:pathLst>
                  <a:path w="4847" h="2743" extrusionOk="0">
                    <a:moveTo>
                      <a:pt x="2257" y="0"/>
                    </a:moveTo>
                    <a:cubicBezTo>
                      <a:pt x="2146" y="0"/>
                      <a:pt x="2034" y="28"/>
                      <a:pt x="1929" y="80"/>
                    </a:cubicBezTo>
                    <a:lnTo>
                      <a:pt x="191" y="1092"/>
                    </a:lnTo>
                    <a:cubicBezTo>
                      <a:pt x="12" y="1199"/>
                      <a:pt x="1" y="1342"/>
                      <a:pt x="143" y="1437"/>
                    </a:cubicBezTo>
                    <a:lnTo>
                      <a:pt x="2310" y="2687"/>
                    </a:lnTo>
                    <a:cubicBezTo>
                      <a:pt x="2394" y="2724"/>
                      <a:pt x="2484" y="2742"/>
                      <a:pt x="2574" y="2742"/>
                    </a:cubicBezTo>
                    <a:cubicBezTo>
                      <a:pt x="2690" y="2742"/>
                      <a:pt x="2805" y="2712"/>
                      <a:pt x="2906" y="2652"/>
                    </a:cubicBezTo>
                    <a:lnTo>
                      <a:pt x="4656" y="1652"/>
                    </a:lnTo>
                    <a:cubicBezTo>
                      <a:pt x="4823" y="1544"/>
                      <a:pt x="4846" y="1402"/>
                      <a:pt x="4692" y="1306"/>
                    </a:cubicBezTo>
                    <a:lnTo>
                      <a:pt x="2525" y="56"/>
                    </a:lnTo>
                    <a:cubicBezTo>
                      <a:pt x="2439" y="19"/>
                      <a:pt x="2348"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075663" y="3426925"/>
                <a:ext cx="120875" cy="68500"/>
              </a:xfrm>
              <a:custGeom>
                <a:avLst/>
                <a:gdLst/>
                <a:ahLst/>
                <a:cxnLst/>
                <a:rect l="l" t="t" r="r" b="b"/>
                <a:pathLst>
                  <a:path w="4835" h="2740" extrusionOk="0">
                    <a:moveTo>
                      <a:pt x="2255" y="0"/>
                    </a:moveTo>
                    <a:cubicBezTo>
                      <a:pt x="2146" y="0"/>
                      <a:pt x="2039" y="30"/>
                      <a:pt x="1942" y="89"/>
                    </a:cubicBezTo>
                    <a:lnTo>
                      <a:pt x="191" y="1089"/>
                    </a:lnTo>
                    <a:cubicBezTo>
                      <a:pt x="13" y="1196"/>
                      <a:pt x="1" y="1339"/>
                      <a:pt x="156" y="1434"/>
                    </a:cubicBezTo>
                    <a:lnTo>
                      <a:pt x="2311" y="2684"/>
                    </a:lnTo>
                    <a:cubicBezTo>
                      <a:pt x="2396" y="2722"/>
                      <a:pt x="2487" y="2740"/>
                      <a:pt x="2578" y="2740"/>
                    </a:cubicBezTo>
                    <a:cubicBezTo>
                      <a:pt x="2689" y="2740"/>
                      <a:pt x="2801" y="2713"/>
                      <a:pt x="2906" y="2660"/>
                    </a:cubicBezTo>
                    <a:lnTo>
                      <a:pt x="4644" y="1648"/>
                    </a:lnTo>
                    <a:cubicBezTo>
                      <a:pt x="4823" y="1553"/>
                      <a:pt x="4835" y="1398"/>
                      <a:pt x="4692" y="1315"/>
                    </a:cubicBezTo>
                    <a:lnTo>
                      <a:pt x="2525" y="65"/>
                    </a:lnTo>
                    <a:cubicBezTo>
                      <a:pt x="2438" y="21"/>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60513" y="3475950"/>
                <a:ext cx="120875" cy="68525"/>
              </a:xfrm>
              <a:custGeom>
                <a:avLst/>
                <a:gdLst/>
                <a:ahLst/>
                <a:cxnLst/>
                <a:rect l="l" t="t" r="r" b="b"/>
                <a:pathLst>
                  <a:path w="4835" h="2741" extrusionOk="0">
                    <a:moveTo>
                      <a:pt x="2258" y="1"/>
                    </a:moveTo>
                    <a:cubicBezTo>
                      <a:pt x="2148" y="1"/>
                      <a:pt x="2039" y="28"/>
                      <a:pt x="1941" y="80"/>
                    </a:cubicBezTo>
                    <a:lnTo>
                      <a:pt x="191" y="1092"/>
                    </a:lnTo>
                    <a:cubicBezTo>
                      <a:pt x="24" y="1187"/>
                      <a:pt x="0" y="1342"/>
                      <a:pt x="155" y="1426"/>
                    </a:cubicBezTo>
                    <a:lnTo>
                      <a:pt x="2322" y="2676"/>
                    </a:lnTo>
                    <a:cubicBezTo>
                      <a:pt x="2403" y="2719"/>
                      <a:pt x="2495" y="2740"/>
                      <a:pt x="2587" y="2740"/>
                    </a:cubicBezTo>
                    <a:cubicBezTo>
                      <a:pt x="2697" y="2740"/>
                      <a:pt x="2808" y="2710"/>
                      <a:pt x="2905" y="2652"/>
                    </a:cubicBezTo>
                    <a:lnTo>
                      <a:pt x="4644" y="1652"/>
                    </a:lnTo>
                    <a:cubicBezTo>
                      <a:pt x="4822" y="1545"/>
                      <a:pt x="4834" y="1402"/>
                      <a:pt x="4691" y="1306"/>
                    </a:cubicBezTo>
                    <a:lnTo>
                      <a:pt x="2524" y="56"/>
                    </a:lnTo>
                    <a:cubicBezTo>
                      <a:pt x="2438" y="19"/>
                      <a:pt x="2348"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245338" y="3524850"/>
                <a:ext cx="121175" cy="68500"/>
              </a:xfrm>
              <a:custGeom>
                <a:avLst/>
                <a:gdLst/>
                <a:ahLst/>
                <a:cxnLst/>
                <a:rect l="l" t="t" r="r" b="b"/>
                <a:pathLst>
                  <a:path w="4847" h="2740" extrusionOk="0">
                    <a:moveTo>
                      <a:pt x="2257" y="0"/>
                    </a:moveTo>
                    <a:cubicBezTo>
                      <a:pt x="2146" y="0"/>
                      <a:pt x="2038" y="30"/>
                      <a:pt x="1941" y="89"/>
                    </a:cubicBezTo>
                    <a:lnTo>
                      <a:pt x="191" y="1101"/>
                    </a:lnTo>
                    <a:cubicBezTo>
                      <a:pt x="24" y="1196"/>
                      <a:pt x="0" y="1351"/>
                      <a:pt x="155" y="1434"/>
                    </a:cubicBezTo>
                    <a:lnTo>
                      <a:pt x="2322" y="2684"/>
                    </a:lnTo>
                    <a:cubicBezTo>
                      <a:pt x="2408" y="2722"/>
                      <a:pt x="2498" y="2740"/>
                      <a:pt x="2588" y="2740"/>
                    </a:cubicBezTo>
                    <a:cubicBezTo>
                      <a:pt x="2698" y="2740"/>
                      <a:pt x="2807" y="2713"/>
                      <a:pt x="2906" y="2660"/>
                    </a:cubicBezTo>
                    <a:lnTo>
                      <a:pt x="4656" y="1648"/>
                    </a:lnTo>
                    <a:cubicBezTo>
                      <a:pt x="4822" y="1553"/>
                      <a:pt x="4846" y="1398"/>
                      <a:pt x="4691" y="1315"/>
                    </a:cubicBezTo>
                    <a:lnTo>
                      <a:pt x="2536" y="65"/>
                    </a:lnTo>
                    <a:cubicBezTo>
                      <a:pt x="2444" y="21"/>
                      <a:pt x="2349"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330463" y="3573950"/>
                <a:ext cx="120875" cy="68525"/>
              </a:xfrm>
              <a:custGeom>
                <a:avLst/>
                <a:gdLst/>
                <a:ahLst/>
                <a:cxnLst/>
                <a:rect l="l" t="t" r="r" b="b"/>
                <a:pathLst>
                  <a:path w="4835" h="2741" extrusionOk="0">
                    <a:moveTo>
                      <a:pt x="2250" y="1"/>
                    </a:moveTo>
                    <a:cubicBezTo>
                      <a:pt x="2138" y="1"/>
                      <a:pt x="2027" y="31"/>
                      <a:pt x="1929" y="89"/>
                    </a:cubicBezTo>
                    <a:lnTo>
                      <a:pt x="191" y="1089"/>
                    </a:lnTo>
                    <a:cubicBezTo>
                      <a:pt x="12" y="1196"/>
                      <a:pt x="1" y="1339"/>
                      <a:pt x="143" y="1435"/>
                    </a:cubicBezTo>
                    <a:lnTo>
                      <a:pt x="2310" y="2685"/>
                    </a:lnTo>
                    <a:cubicBezTo>
                      <a:pt x="2396" y="2722"/>
                      <a:pt x="2487" y="2740"/>
                      <a:pt x="2577" y="2740"/>
                    </a:cubicBezTo>
                    <a:cubicBezTo>
                      <a:pt x="2687" y="2740"/>
                      <a:pt x="2796" y="2713"/>
                      <a:pt x="2894" y="2661"/>
                    </a:cubicBezTo>
                    <a:lnTo>
                      <a:pt x="4644" y="1649"/>
                    </a:lnTo>
                    <a:cubicBezTo>
                      <a:pt x="4811" y="1554"/>
                      <a:pt x="4835" y="1399"/>
                      <a:pt x="4680" y="1316"/>
                    </a:cubicBezTo>
                    <a:lnTo>
                      <a:pt x="2525" y="65"/>
                    </a:lnTo>
                    <a:cubicBezTo>
                      <a:pt x="2438" y="22"/>
                      <a:pt x="2344" y="1"/>
                      <a:pt x="2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415288" y="3623000"/>
                <a:ext cx="120875" cy="68500"/>
              </a:xfrm>
              <a:custGeom>
                <a:avLst/>
                <a:gdLst/>
                <a:ahLst/>
                <a:cxnLst/>
                <a:rect l="l" t="t" r="r" b="b"/>
                <a:pathLst>
                  <a:path w="4835" h="2740" extrusionOk="0">
                    <a:moveTo>
                      <a:pt x="2259" y="0"/>
                    </a:moveTo>
                    <a:cubicBezTo>
                      <a:pt x="2149" y="0"/>
                      <a:pt x="2040" y="27"/>
                      <a:pt x="1942" y="80"/>
                    </a:cubicBezTo>
                    <a:lnTo>
                      <a:pt x="191" y="1092"/>
                    </a:lnTo>
                    <a:cubicBezTo>
                      <a:pt x="13" y="1187"/>
                      <a:pt x="1" y="1342"/>
                      <a:pt x="144" y="1425"/>
                    </a:cubicBezTo>
                    <a:lnTo>
                      <a:pt x="2311" y="2675"/>
                    </a:lnTo>
                    <a:cubicBezTo>
                      <a:pt x="2398" y="2719"/>
                      <a:pt x="2489" y="2740"/>
                      <a:pt x="2582" y="2740"/>
                    </a:cubicBezTo>
                    <a:cubicBezTo>
                      <a:pt x="2692" y="2740"/>
                      <a:pt x="2802" y="2710"/>
                      <a:pt x="2906" y="2652"/>
                    </a:cubicBezTo>
                    <a:lnTo>
                      <a:pt x="4644" y="1651"/>
                    </a:lnTo>
                    <a:cubicBezTo>
                      <a:pt x="4823" y="1544"/>
                      <a:pt x="4835" y="1401"/>
                      <a:pt x="4692" y="1306"/>
                    </a:cubicBezTo>
                    <a:lnTo>
                      <a:pt x="2525" y="56"/>
                    </a:lnTo>
                    <a:cubicBezTo>
                      <a:pt x="2439" y="18"/>
                      <a:pt x="2349" y="0"/>
                      <a:pt x="2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00138" y="3672100"/>
                <a:ext cx="120875" cy="68400"/>
              </a:xfrm>
              <a:custGeom>
                <a:avLst/>
                <a:gdLst/>
                <a:ahLst/>
                <a:cxnLst/>
                <a:rect l="l" t="t" r="r" b="b"/>
                <a:pathLst>
                  <a:path w="4835" h="2736" extrusionOk="0">
                    <a:moveTo>
                      <a:pt x="2257" y="1"/>
                    </a:moveTo>
                    <a:cubicBezTo>
                      <a:pt x="2146" y="1"/>
                      <a:pt x="2034" y="28"/>
                      <a:pt x="1929" y="80"/>
                    </a:cubicBezTo>
                    <a:lnTo>
                      <a:pt x="191" y="1092"/>
                    </a:lnTo>
                    <a:cubicBezTo>
                      <a:pt x="12" y="1188"/>
                      <a:pt x="0" y="1342"/>
                      <a:pt x="143" y="1426"/>
                    </a:cubicBezTo>
                    <a:lnTo>
                      <a:pt x="2310" y="2676"/>
                    </a:lnTo>
                    <a:cubicBezTo>
                      <a:pt x="2399" y="2715"/>
                      <a:pt x="2496" y="2736"/>
                      <a:pt x="2593" y="2736"/>
                    </a:cubicBezTo>
                    <a:cubicBezTo>
                      <a:pt x="2702" y="2736"/>
                      <a:pt x="2810" y="2709"/>
                      <a:pt x="2905" y="2652"/>
                    </a:cubicBezTo>
                    <a:lnTo>
                      <a:pt x="4644" y="1640"/>
                    </a:lnTo>
                    <a:cubicBezTo>
                      <a:pt x="4822" y="1545"/>
                      <a:pt x="4834" y="1390"/>
                      <a:pt x="4691" y="1307"/>
                    </a:cubicBezTo>
                    <a:lnTo>
                      <a:pt x="2524" y="57"/>
                    </a:lnTo>
                    <a:cubicBezTo>
                      <a:pt x="2438" y="19"/>
                      <a:pt x="2348"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3584963" y="3721000"/>
                <a:ext cx="120875" cy="68525"/>
              </a:xfrm>
              <a:custGeom>
                <a:avLst/>
                <a:gdLst/>
                <a:ahLst/>
                <a:cxnLst/>
                <a:rect l="l" t="t" r="r" b="b"/>
                <a:pathLst>
                  <a:path w="4835" h="2741" extrusionOk="0">
                    <a:moveTo>
                      <a:pt x="2255" y="0"/>
                    </a:moveTo>
                    <a:cubicBezTo>
                      <a:pt x="2146" y="0"/>
                      <a:pt x="2038" y="31"/>
                      <a:pt x="1941" y="89"/>
                    </a:cubicBezTo>
                    <a:lnTo>
                      <a:pt x="191" y="1089"/>
                    </a:lnTo>
                    <a:cubicBezTo>
                      <a:pt x="24" y="1196"/>
                      <a:pt x="0" y="1351"/>
                      <a:pt x="155" y="1434"/>
                    </a:cubicBezTo>
                    <a:lnTo>
                      <a:pt x="2322" y="2684"/>
                    </a:lnTo>
                    <a:cubicBezTo>
                      <a:pt x="2403" y="2722"/>
                      <a:pt x="2493" y="2740"/>
                      <a:pt x="2584" y="2740"/>
                    </a:cubicBezTo>
                    <a:cubicBezTo>
                      <a:pt x="2695" y="2740"/>
                      <a:pt x="2807" y="2713"/>
                      <a:pt x="2906" y="2661"/>
                    </a:cubicBezTo>
                    <a:lnTo>
                      <a:pt x="4656" y="1661"/>
                    </a:lnTo>
                    <a:cubicBezTo>
                      <a:pt x="4822" y="1553"/>
                      <a:pt x="4834" y="1399"/>
                      <a:pt x="4691" y="1315"/>
                    </a:cubicBezTo>
                    <a:lnTo>
                      <a:pt x="2525" y="65"/>
                    </a:lnTo>
                    <a:cubicBezTo>
                      <a:pt x="2438" y="22"/>
                      <a:pt x="2346"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670088" y="3770225"/>
                <a:ext cx="120875" cy="68350"/>
              </a:xfrm>
              <a:custGeom>
                <a:avLst/>
                <a:gdLst/>
                <a:ahLst/>
                <a:cxnLst/>
                <a:rect l="l" t="t" r="r" b="b"/>
                <a:pathLst>
                  <a:path w="4835" h="2734" extrusionOk="0">
                    <a:moveTo>
                      <a:pt x="2246" y="1"/>
                    </a:moveTo>
                    <a:cubicBezTo>
                      <a:pt x="2139" y="1"/>
                      <a:pt x="2031" y="27"/>
                      <a:pt x="1929" y="84"/>
                    </a:cubicBezTo>
                    <a:lnTo>
                      <a:pt x="191" y="1096"/>
                    </a:lnTo>
                    <a:cubicBezTo>
                      <a:pt x="13" y="1192"/>
                      <a:pt x="1" y="1346"/>
                      <a:pt x="143" y="1430"/>
                    </a:cubicBezTo>
                    <a:lnTo>
                      <a:pt x="2310" y="2668"/>
                    </a:lnTo>
                    <a:cubicBezTo>
                      <a:pt x="2400" y="2713"/>
                      <a:pt x="2494" y="2734"/>
                      <a:pt x="2589" y="2734"/>
                    </a:cubicBezTo>
                    <a:cubicBezTo>
                      <a:pt x="2697" y="2734"/>
                      <a:pt x="2805" y="2707"/>
                      <a:pt x="2906" y="2656"/>
                    </a:cubicBezTo>
                    <a:lnTo>
                      <a:pt x="4644" y="1644"/>
                    </a:lnTo>
                    <a:cubicBezTo>
                      <a:pt x="4823" y="1549"/>
                      <a:pt x="4835" y="1394"/>
                      <a:pt x="4692" y="1311"/>
                    </a:cubicBezTo>
                    <a:lnTo>
                      <a:pt x="2525" y="61"/>
                    </a:lnTo>
                    <a:cubicBezTo>
                      <a:pt x="2435" y="22"/>
                      <a:pt x="2341"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3754913" y="3819150"/>
                <a:ext cx="121175" cy="68400"/>
              </a:xfrm>
              <a:custGeom>
                <a:avLst/>
                <a:gdLst/>
                <a:ahLst/>
                <a:cxnLst/>
                <a:rect l="l" t="t" r="r" b="b"/>
                <a:pathLst>
                  <a:path w="4847" h="2736" extrusionOk="0">
                    <a:moveTo>
                      <a:pt x="2264" y="0"/>
                    </a:moveTo>
                    <a:cubicBezTo>
                      <a:pt x="2152" y="0"/>
                      <a:pt x="2040" y="28"/>
                      <a:pt x="1942" y="80"/>
                    </a:cubicBezTo>
                    <a:lnTo>
                      <a:pt x="191" y="1092"/>
                    </a:lnTo>
                    <a:cubicBezTo>
                      <a:pt x="13" y="1187"/>
                      <a:pt x="1" y="1342"/>
                      <a:pt x="144" y="1425"/>
                    </a:cubicBezTo>
                    <a:lnTo>
                      <a:pt x="2311" y="2676"/>
                    </a:lnTo>
                    <a:cubicBezTo>
                      <a:pt x="2400" y="2715"/>
                      <a:pt x="2497" y="2735"/>
                      <a:pt x="2593" y="2735"/>
                    </a:cubicBezTo>
                    <a:cubicBezTo>
                      <a:pt x="2703" y="2735"/>
                      <a:pt x="2811" y="2709"/>
                      <a:pt x="2906" y="2652"/>
                    </a:cubicBezTo>
                    <a:lnTo>
                      <a:pt x="4656" y="1640"/>
                    </a:lnTo>
                    <a:cubicBezTo>
                      <a:pt x="4823" y="1544"/>
                      <a:pt x="4847" y="1390"/>
                      <a:pt x="4692" y="1306"/>
                    </a:cubicBezTo>
                    <a:lnTo>
                      <a:pt x="2525" y="56"/>
                    </a:lnTo>
                    <a:cubicBezTo>
                      <a:pt x="2445" y="19"/>
                      <a:pt x="2355"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839763" y="3868050"/>
                <a:ext cx="120875" cy="68500"/>
              </a:xfrm>
              <a:custGeom>
                <a:avLst/>
                <a:gdLst/>
                <a:ahLst/>
                <a:cxnLst/>
                <a:rect l="l" t="t" r="r" b="b"/>
                <a:pathLst>
                  <a:path w="4835" h="2740" extrusionOk="0">
                    <a:moveTo>
                      <a:pt x="2254" y="0"/>
                    </a:moveTo>
                    <a:cubicBezTo>
                      <a:pt x="2146" y="0"/>
                      <a:pt x="2038" y="30"/>
                      <a:pt x="1941" y="89"/>
                    </a:cubicBezTo>
                    <a:lnTo>
                      <a:pt x="191" y="1089"/>
                    </a:lnTo>
                    <a:cubicBezTo>
                      <a:pt x="12" y="1196"/>
                      <a:pt x="0" y="1351"/>
                      <a:pt x="155" y="1434"/>
                    </a:cubicBezTo>
                    <a:lnTo>
                      <a:pt x="2310" y="2684"/>
                    </a:lnTo>
                    <a:cubicBezTo>
                      <a:pt x="2396" y="2722"/>
                      <a:pt x="2486" y="2740"/>
                      <a:pt x="2577" y="2740"/>
                    </a:cubicBezTo>
                    <a:cubicBezTo>
                      <a:pt x="2689" y="2740"/>
                      <a:pt x="2801" y="2713"/>
                      <a:pt x="2905" y="2660"/>
                    </a:cubicBezTo>
                    <a:lnTo>
                      <a:pt x="4644" y="1648"/>
                    </a:lnTo>
                    <a:cubicBezTo>
                      <a:pt x="4822" y="1553"/>
                      <a:pt x="4834" y="1398"/>
                      <a:pt x="4691" y="1315"/>
                    </a:cubicBezTo>
                    <a:lnTo>
                      <a:pt x="2524" y="65"/>
                    </a:lnTo>
                    <a:cubicBezTo>
                      <a:pt x="2437" y="21"/>
                      <a:pt x="2346"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7813" y="3322350"/>
                <a:ext cx="123550" cy="69900"/>
              </a:xfrm>
              <a:custGeom>
                <a:avLst/>
                <a:gdLst/>
                <a:ahLst/>
                <a:cxnLst/>
                <a:rect l="l" t="t" r="r" b="b"/>
                <a:pathLst>
                  <a:path w="4942" h="2796" extrusionOk="0">
                    <a:moveTo>
                      <a:pt x="2263" y="1"/>
                    </a:moveTo>
                    <a:cubicBezTo>
                      <a:pt x="2157" y="1"/>
                      <a:pt x="2051" y="28"/>
                      <a:pt x="1953" y="81"/>
                    </a:cubicBezTo>
                    <a:lnTo>
                      <a:pt x="191" y="1104"/>
                    </a:lnTo>
                    <a:cubicBezTo>
                      <a:pt x="24" y="1200"/>
                      <a:pt x="0" y="1355"/>
                      <a:pt x="143" y="1438"/>
                    </a:cubicBezTo>
                    <a:lnTo>
                      <a:pt x="2417" y="2736"/>
                    </a:lnTo>
                    <a:cubicBezTo>
                      <a:pt x="2501" y="2775"/>
                      <a:pt x="2593" y="2795"/>
                      <a:pt x="2683" y="2795"/>
                    </a:cubicBezTo>
                    <a:cubicBezTo>
                      <a:pt x="2786" y="2795"/>
                      <a:pt x="2888" y="2769"/>
                      <a:pt x="2977" y="2712"/>
                    </a:cubicBezTo>
                    <a:lnTo>
                      <a:pt x="4751" y="1700"/>
                    </a:lnTo>
                    <a:cubicBezTo>
                      <a:pt x="4918" y="1605"/>
                      <a:pt x="4942" y="1450"/>
                      <a:pt x="4787" y="1366"/>
                    </a:cubicBezTo>
                    <a:lnTo>
                      <a:pt x="2525" y="57"/>
                    </a:lnTo>
                    <a:cubicBezTo>
                      <a:pt x="2439" y="19"/>
                      <a:pt x="2351" y="1"/>
                      <a:pt x="2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145313" y="3372975"/>
                <a:ext cx="123550" cy="69775"/>
              </a:xfrm>
              <a:custGeom>
                <a:avLst/>
                <a:gdLst/>
                <a:ahLst/>
                <a:cxnLst/>
                <a:rect l="l" t="t" r="r" b="b"/>
                <a:pathLst>
                  <a:path w="4942" h="2791" extrusionOk="0">
                    <a:moveTo>
                      <a:pt x="2269" y="0"/>
                    </a:moveTo>
                    <a:cubicBezTo>
                      <a:pt x="2161" y="0"/>
                      <a:pt x="2052" y="27"/>
                      <a:pt x="1954" y="80"/>
                    </a:cubicBezTo>
                    <a:lnTo>
                      <a:pt x="191" y="1104"/>
                    </a:lnTo>
                    <a:cubicBezTo>
                      <a:pt x="25" y="1199"/>
                      <a:pt x="1" y="1342"/>
                      <a:pt x="144" y="1425"/>
                    </a:cubicBezTo>
                    <a:lnTo>
                      <a:pt x="2418" y="2735"/>
                    </a:lnTo>
                    <a:cubicBezTo>
                      <a:pt x="2498" y="2772"/>
                      <a:pt x="2586" y="2790"/>
                      <a:pt x="2674" y="2790"/>
                    </a:cubicBezTo>
                    <a:cubicBezTo>
                      <a:pt x="2782" y="2790"/>
                      <a:pt x="2891" y="2763"/>
                      <a:pt x="2989" y="2711"/>
                    </a:cubicBezTo>
                    <a:lnTo>
                      <a:pt x="4751" y="1699"/>
                    </a:lnTo>
                    <a:cubicBezTo>
                      <a:pt x="4918" y="1592"/>
                      <a:pt x="4942" y="1449"/>
                      <a:pt x="4787" y="1365"/>
                    </a:cubicBezTo>
                    <a:lnTo>
                      <a:pt x="2525" y="56"/>
                    </a:lnTo>
                    <a:cubicBezTo>
                      <a:pt x="2445" y="18"/>
                      <a:pt x="2357"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232838" y="3423575"/>
                <a:ext cx="123550" cy="69775"/>
              </a:xfrm>
              <a:custGeom>
                <a:avLst/>
                <a:gdLst/>
                <a:ahLst/>
                <a:cxnLst/>
                <a:rect l="l" t="t" r="r" b="b"/>
                <a:pathLst>
                  <a:path w="4942" h="2791" extrusionOk="0">
                    <a:moveTo>
                      <a:pt x="2268" y="0"/>
                    </a:moveTo>
                    <a:cubicBezTo>
                      <a:pt x="2160" y="0"/>
                      <a:pt x="2051" y="27"/>
                      <a:pt x="1953" y="80"/>
                    </a:cubicBezTo>
                    <a:lnTo>
                      <a:pt x="191" y="1104"/>
                    </a:lnTo>
                    <a:cubicBezTo>
                      <a:pt x="24" y="1199"/>
                      <a:pt x="0" y="1342"/>
                      <a:pt x="155" y="1425"/>
                    </a:cubicBezTo>
                    <a:lnTo>
                      <a:pt x="2417" y="2735"/>
                    </a:lnTo>
                    <a:cubicBezTo>
                      <a:pt x="2498" y="2772"/>
                      <a:pt x="2585" y="2790"/>
                      <a:pt x="2674" y="2790"/>
                    </a:cubicBezTo>
                    <a:cubicBezTo>
                      <a:pt x="2782" y="2790"/>
                      <a:pt x="2891" y="2763"/>
                      <a:pt x="2989" y="2711"/>
                    </a:cubicBezTo>
                    <a:lnTo>
                      <a:pt x="4751" y="1699"/>
                    </a:lnTo>
                    <a:cubicBezTo>
                      <a:pt x="4918" y="1592"/>
                      <a:pt x="4941" y="1449"/>
                      <a:pt x="4787" y="1366"/>
                    </a:cubicBezTo>
                    <a:lnTo>
                      <a:pt x="2524" y="56"/>
                    </a:lnTo>
                    <a:cubicBezTo>
                      <a:pt x="2444" y="18"/>
                      <a:pt x="2356"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320338" y="3474175"/>
                <a:ext cx="123550" cy="69775"/>
              </a:xfrm>
              <a:custGeom>
                <a:avLst/>
                <a:gdLst/>
                <a:ahLst/>
                <a:cxnLst/>
                <a:rect l="l" t="t" r="r" b="b"/>
                <a:pathLst>
                  <a:path w="4942" h="2791" extrusionOk="0">
                    <a:moveTo>
                      <a:pt x="2268" y="0"/>
                    </a:moveTo>
                    <a:cubicBezTo>
                      <a:pt x="2161" y="0"/>
                      <a:pt x="2052" y="27"/>
                      <a:pt x="1953" y="80"/>
                    </a:cubicBezTo>
                    <a:lnTo>
                      <a:pt x="191" y="1104"/>
                    </a:lnTo>
                    <a:cubicBezTo>
                      <a:pt x="25" y="1199"/>
                      <a:pt x="1" y="1342"/>
                      <a:pt x="156" y="1425"/>
                    </a:cubicBezTo>
                    <a:lnTo>
                      <a:pt x="2418" y="2735"/>
                    </a:lnTo>
                    <a:cubicBezTo>
                      <a:pt x="2503" y="2772"/>
                      <a:pt x="2592" y="2791"/>
                      <a:pt x="2679" y="2791"/>
                    </a:cubicBezTo>
                    <a:cubicBezTo>
                      <a:pt x="2786" y="2791"/>
                      <a:pt x="2891" y="2763"/>
                      <a:pt x="2989" y="2711"/>
                    </a:cubicBezTo>
                    <a:lnTo>
                      <a:pt x="4751" y="1699"/>
                    </a:lnTo>
                    <a:cubicBezTo>
                      <a:pt x="4918" y="1604"/>
                      <a:pt x="4942" y="1449"/>
                      <a:pt x="4799" y="1366"/>
                    </a:cubicBezTo>
                    <a:lnTo>
                      <a:pt x="2525" y="56"/>
                    </a:lnTo>
                    <a:cubicBezTo>
                      <a:pt x="2444" y="18"/>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407863" y="3524775"/>
                <a:ext cx="123550" cy="69775"/>
              </a:xfrm>
              <a:custGeom>
                <a:avLst/>
                <a:gdLst/>
                <a:ahLst/>
                <a:cxnLst/>
                <a:rect l="l" t="t" r="r" b="b"/>
                <a:pathLst>
                  <a:path w="4942" h="2791" extrusionOk="0">
                    <a:moveTo>
                      <a:pt x="2269" y="0"/>
                    </a:moveTo>
                    <a:cubicBezTo>
                      <a:pt x="2162" y="0"/>
                      <a:pt x="2056" y="27"/>
                      <a:pt x="1965" y="80"/>
                    </a:cubicBezTo>
                    <a:lnTo>
                      <a:pt x="191" y="1092"/>
                    </a:lnTo>
                    <a:cubicBezTo>
                      <a:pt x="24" y="1199"/>
                      <a:pt x="0" y="1342"/>
                      <a:pt x="155" y="1425"/>
                    </a:cubicBezTo>
                    <a:lnTo>
                      <a:pt x="2417" y="2735"/>
                    </a:lnTo>
                    <a:cubicBezTo>
                      <a:pt x="2503" y="2772"/>
                      <a:pt x="2591" y="2791"/>
                      <a:pt x="2678" y="2791"/>
                    </a:cubicBezTo>
                    <a:cubicBezTo>
                      <a:pt x="2785" y="2791"/>
                      <a:pt x="2890" y="2763"/>
                      <a:pt x="2989" y="2711"/>
                    </a:cubicBezTo>
                    <a:lnTo>
                      <a:pt x="4751" y="1687"/>
                    </a:lnTo>
                    <a:cubicBezTo>
                      <a:pt x="4929" y="1592"/>
                      <a:pt x="4941" y="1449"/>
                      <a:pt x="4798" y="1366"/>
                    </a:cubicBezTo>
                    <a:lnTo>
                      <a:pt x="2524" y="56"/>
                    </a:lnTo>
                    <a:cubicBezTo>
                      <a:pt x="2444" y="18"/>
                      <a:pt x="2356"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95663" y="3575275"/>
                <a:ext cx="123250" cy="69875"/>
              </a:xfrm>
              <a:custGeom>
                <a:avLst/>
                <a:gdLst/>
                <a:ahLst/>
                <a:cxnLst/>
                <a:rect l="l" t="t" r="r" b="b"/>
                <a:pathLst>
                  <a:path w="4930" h="2795" extrusionOk="0">
                    <a:moveTo>
                      <a:pt x="2253" y="0"/>
                    </a:moveTo>
                    <a:cubicBezTo>
                      <a:pt x="2150" y="0"/>
                      <a:pt x="2048" y="27"/>
                      <a:pt x="1953" y="84"/>
                    </a:cubicBezTo>
                    <a:lnTo>
                      <a:pt x="191" y="1096"/>
                    </a:lnTo>
                    <a:cubicBezTo>
                      <a:pt x="12" y="1191"/>
                      <a:pt x="1" y="1346"/>
                      <a:pt x="143" y="1429"/>
                    </a:cubicBezTo>
                    <a:lnTo>
                      <a:pt x="2406" y="2739"/>
                    </a:lnTo>
                    <a:cubicBezTo>
                      <a:pt x="2491" y="2776"/>
                      <a:pt x="2582" y="2795"/>
                      <a:pt x="2671" y="2795"/>
                    </a:cubicBezTo>
                    <a:cubicBezTo>
                      <a:pt x="2779" y="2795"/>
                      <a:pt x="2885" y="2767"/>
                      <a:pt x="2977" y="2715"/>
                    </a:cubicBezTo>
                    <a:lnTo>
                      <a:pt x="4751" y="1691"/>
                    </a:lnTo>
                    <a:cubicBezTo>
                      <a:pt x="4918" y="1596"/>
                      <a:pt x="4930" y="1441"/>
                      <a:pt x="4787" y="1370"/>
                    </a:cubicBezTo>
                    <a:lnTo>
                      <a:pt x="2525" y="60"/>
                    </a:lnTo>
                    <a:cubicBezTo>
                      <a:pt x="2435" y="21"/>
                      <a:pt x="2343" y="0"/>
                      <a:pt x="2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83163" y="3625975"/>
                <a:ext cx="123575" cy="69775"/>
              </a:xfrm>
              <a:custGeom>
                <a:avLst/>
                <a:gdLst/>
                <a:ahLst/>
                <a:cxnLst/>
                <a:rect l="l" t="t" r="r" b="b"/>
                <a:pathLst>
                  <a:path w="4943" h="2791" extrusionOk="0">
                    <a:moveTo>
                      <a:pt x="2264" y="0"/>
                    </a:moveTo>
                    <a:cubicBezTo>
                      <a:pt x="2157" y="0"/>
                      <a:pt x="2052" y="28"/>
                      <a:pt x="1954" y="80"/>
                    </a:cubicBezTo>
                    <a:lnTo>
                      <a:pt x="191" y="1104"/>
                    </a:lnTo>
                    <a:cubicBezTo>
                      <a:pt x="13" y="1199"/>
                      <a:pt x="1" y="1342"/>
                      <a:pt x="144" y="1425"/>
                    </a:cubicBezTo>
                    <a:lnTo>
                      <a:pt x="2418" y="2735"/>
                    </a:lnTo>
                    <a:cubicBezTo>
                      <a:pt x="2498" y="2772"/>
                      <a:pt x="2586" y="2791"/>
                      <a:pt x="2674" y="2791"/>
                    </a:cubicBezTo>
                    <a:cubicBezTo>
                      <a:pt x="2782" y="2791"/>
                      <a:pt x="2891" y="2764"/>
                      <a:pt x="2989" y="2711"/>
                    </a:cubicBezTo>
                    <a:lnTo>
                      <a:pt x="4752" y="1687"/>
                    </a:lnTo>
                    <a:cubicBezTo>
                      <a:pt x="4918" y="1592"/>
                      <a:pt x="4942" y="1437"/>
                      <a:pt x="4799" y="1354"/>
                    </a:cubicBezTo>
                    <a:lnTo>
                      <a:pt x="2525" y="56"/>
                    </a:lnTo>
                    <a:cubicBezTo>
                      <a:pt x="2439" y="19"/>
                      <a:pt x="2351"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670688" y="3676275"/>
                <a:ext cx="123550" cy="69875"/>
              </a:xfrm>
              <a:custGeom>
                <a:avLst/>
                <a:gdLst/>
                <a:ahLst/>
                <a:cxnLst/>
                <a:rect l="l" t="t" r="r" b="b"/>
                <a:pathLst>
                  <a:path w="4942" h="2795" extrusionOk="0">
                    <a:moveTo>
                      <a:pt x="2268" y="0"/>
                    </a:moveTo>
                    <a:cubicBezTo>
                      <a:pt x="2160" y="0"/>
                      <a:pt x="2051" y="28"/>
                      <a:pt x="1953" y="80"/>
                    </a:cubicBezTo>
                    <a:lnTo>
                      <a:pt x="191" y="1104"/>
                    </a:lnTo>
                    <a:cubicBezTo>
                      <a:pt x="24" y="1199"/>
                      <a:pt x="0" y="1342"/>
                      <a:pt x="143" y="1425"/>
                    </a:cubicBezTo>
                    <a:lnTo>
                      <a:pt x="2417" y="2735"/>
                    </a:lnTo>
                    <a:cubicBezTo>
                      <a:pt x="2501" y="2774"/>
                      <a:pt x="2593" y="2795"/>
                      <a:pt x="2685" y="2795"/>
                    </a:cubicBezTo>
                    <a:cubicBezTo>
                      <a:pt x="2789" y="2795"/>
                      <a:pt x="2894" y="2768"/>
                      <a:pt x="2989" y="2711"/>
                    </a:cubicBezTo>
                    <a:lnTo>
                      <a:pt x="4751" y="1699"/>
                    </a:lnTo>
                    <a:cubicBezTo>
                      <a:pt x="4918" y="1604"/>
                      <a:pt x="4942" y="1449"/>
                      <a:pt x="4787" y="1366"/>
                    </a:cubicBezTo>
                    <a:lnTo>
                      <a:pt x="2525" y="56"/>
                    </a:lnTo>
                    <a:cubicBezTo>
                      <a:pt x="2444" y="19"/>
                      <a:pt x="2357" y="0"/>
                      <a:pt x="2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758188" y="3726875"/>
                <a:ext cx="123550" cy="69925"/>
              </a:xfrm>
              <a:custGeom>
                <a:avLst/>
                <a:gdLst/>
                <a:ahLst/>
                <a:cxnLst/>
                <a:rect l="l" t="t" r="r" b="b"/>
                <a:pathLst>
                  <a:path w="4942" h="2797" extrusionOk="0">
                    <a:moveTo>
                      <a:pt x="2270" y="1"/>
                    </a:moveTo>
                    <a:cubicBezTo>
                      <a:pt x="2163" y="1"/>
                      <a:pt x="2057" y="28"/>
                      <a:pt x="1965" y="80"/>
                    </a:cubicBezTo>
                    <a:lnTo>
                      <a:pt x="191" y="1104"/>
                    </a:lnTo>
                    <a:cubicBezTo>
                      <a:pt x="25" y="1199"/>
                      <a:pt x="1" y="1342"/>
                      <a:pt x="156" y="1426"/>
                    </a:cubicBezTo>
                    <a:lnTo>
                      <a:pt x="2418" y="2735"/>
                    </a:lnTo>
                    <a:cubicBezTo>
                      <a:pt x="2504" y="2775"/>
                      <a:pt x="2599" y="2796"/>
                      <a:pt x="2694" y="2796"/>
                    </a:cubicBezTo>
                    <a:cubicBezTo>
                      <a:pt x="2795" y="2796"/>
                      <a:pt x="2897" y="2772"/>
                      <a:pt x="2989" y="2723"/>
                    </a:cubicBezTo>
                    <a:lnTo>
                      <a:pt x="4751" y="1699"/>
                    </a:lnTo>
                    <a:cubicBezTo>
                      <a:pt x="4918" y="1592"/>
                      <a:pt x="4942" y="1449"/>
                      <a:pt x="4787" y="1366"/>
                    </a:cubicBezTo>
                    <a:lnTo>
                      <a:pt x="2525" y="56"/>
                    </a:lnTo>
                    <a:cubicBezTo>
                      <a:pt x="2445" y="19"/>
                      <a:pt x="2357" y="1"/>
                      <a:pt x="2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845713" y="3777475"/>
                <a:ext cx="123550" cy="69775"/>
              </a:xfrm>
              <a:custGeom>
                <a:avLst/>
                <a:gdLst/>
                <a:ahLst/>
                <a:cxnLst/>
                <a:rect l="l" t="t" r="r" b="b"/>
                <a:pathLst>
                  <a:path w="4942" h="2791" extrusionOk="0">
                    <a:moveTo>
                      <a:pt x="2268" y="1"/>
                    </a:moveTo>
                    <a:cubicBezTo>
                      <a:pt x="2160" y="1"/>
                      <a:pt x="2051" y="28"/>
                      <a:pt x="1953" y="80"/>
                    </a:cubicBezTo>
                    <a:lnTo>
                      <a:pt x="191" y="1104"/>
                    </a:lnTo>
                    <a:cubicBezTo>
                      <a:pt x="24" y="1199"/>
                      <a:pt x="0" y="1342"/>
                      <a:pt x="155" y="1426"/>
                    </a:cubicBezTo>
                    <a:lnTo>
                      <a:pt x="2417" y="2735"/>
                    </a:lnTo>
                    <a:cubicBezTo>
                      <a:pt x="2498" y="2773"/>
                      <a:pt x="2585" y="2791"/>
                      <a:pt x="2674" y="2791"/>
                    </a:cubicBezTo>
                    <a:cubicBezTo>
                      <a:pt x="2782" y="2791"/>
                      <a:pt x="2891" y="2764"/>
                      <a:pt x="2989" y="2711"/>
                    </a:cubicBezTo>
                    <a:lnTo>
                      <a:pt x="4751" y="1687"/>
                    </a:lnTo>
                    <a:cubicBezTo>
                      <a:pt x="4918" y="1592"/>
                      <a:pt x="4941" y="1449"/>
                      <a:pt x="4799" y="1366"/>
                    </a:cubicBezTo>
                    <a:lnTo>
                      <a:pt x="2524" y="56"/>
                    </a:lnTo>
                    <a:cubicBezTo>
                      <a:pt x="2444" y="19"/>
                      <a:pt x="235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933513" y="3828075"/>
                <a:ext cx="123250" cy="69800"/>
              </a:xfrm>
              <a:custGeom>
                <a:avLst/>
                <a:gdLst/>
                <a:ahLst/>
                <a:cxnLst/>
                <a:rect l="l" t="t" r="r" b="b"/>
                <a:pathLst>
                  <a:path w="4930" h="2792" extrusionOk="0">
                    <a:moveTo>
                      <a:pt x="2258" y="1"/>
                    </a:moveTo>
                    <a:cubicBezTo>
                      <a:pt x="2151" y="1"/>
                      <a:pt x="2045" y="28"/>
                      <a:pt x="1953" y="80"/>
                    </a:cubicBezTo>
                    <a:lnTo>
                      <a:pt x="179" y="1092"/>
                    </a:lnTo>
                    <a:cubicBezTo>
                      <a:pt x="13" y="1199"/>
                      <a:pt x="1" y="1342"/>
                      <a:pt x="144" y="1426"/>
                    </a:cubicBezTo>
                    <a:lnTo>
                      <a:pt x="2406" y="2735"/>
                    </a:lnTo>
                    <a:cubicBezTo>
                      <a:pt x="2491" y="2773"/>
                      <a:pt x="2582" y="2791"/>
                      <a:pt x="2672" y="2791"/>
                    </a:cubicBezTo>
                    <a:cubicBezTo>
                      <a:pt x="2782" y="2791"/>
                      <a:pt x="2891" y="2764"/>
                      <a:pt x="2989" y="2711"/>
                    </a:cubicBezTo>
                    <a:lnTo>
                      <a:pt x="4739" y="1688"/>
                    </a:lnTo>
                    <a:cubicBezTo>
                      <a:pt x="4918" y="1592"/>
                      <a:pt x="4930" y="1449"/>
                      <a:pt x="4787" y="1366"/>
                    </a:cubicBezTo>
                    <a:lnTo>
                      <a:pt x="2513" y="56"/>
                    </a:lnTo>
                    <a:cubicBezTo>
                      <a:pt x="2432" y="19"/>
                      <a:pt x="2345"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080738" y="3241325"/>
                <a:ext cx="132775" cy="75600"/>
              </a:xfrm>
              <a:custGeom>
                <a:avLst/>
                <a:gdLst/>
                <a:ahLst/>
                <a:cxnLst/>
                <a:rect l="l" t="t" r="r" b="b"/>
                <a:pathLst>
                  <a:path w="5311" h="3024" extrusionOk="0">
                    <a:moveTo>
                      <a:pt x="2285" y="0"/>
                    </a:moveTo>
                    <a:cubicBezTo>
                      <a:pt x="2192" y="0"/>
                      <a:pt x="2099" y="25"/>
                      <a:pt x="2012" y="71"/>
                    </a:cubicBezTo>
                    <a:lnTo>
                      <a:pt x="155" y="1143"/>
                    </a:lnTo>
                    <a:cubicBezTo>
                      <a:pt x="12" y="1226"/>
                      <a:pt x="0" y="1345"/>
                      <a:pt x="119" y="1417"/>
                    </a:cubicBezTo>
                    <a:lnTo>
                      <a:pt x="2810" y="2976"/>
                    </a:lnTo>
                    <a:cubicBezTo>
                      <a:pt x="2879" y="3008"/>
                      <a:pt x="2952" y="3023"/>
                      <a:pt x="3025" y="3023"/>
                    </a:cubicBezTo>
                    <a:cubicBezTo>
                      <a:pt x="3118" y="3023"/>
                      <a:pt x="3212" y="2999"/>
                      <a:pt x="3298" y="2952"/>
                    </a:cubicBezTo>
                    <a:lnTo>
                      <a:pt x="5156" y="1881"/>
                    </a:lnTo>
                    <a:cubicBezTo>
                      <a:pt x="5299" y="1798"/>
                      <a:pt x="5310" y="1678"/>
                      <a:pt x="5191"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3178963" y="3298175"/>
                <a:ext cx="133075" cy="75600"/>
              </a:xfrm>
              <a:custGeom>
                <a:avLst/>
                <a:gdLst/>
                <a:ahLst/>
                <a:cxnLst/>
                <a:rect l="l" t="t" r="r" b="b"/>
                <a:pathLst>
                  <a:path w="5323" h="3024" extrusionOk="0">
                    <a:moveTo>
                      <a:pt x="2286" y="1"/>
                    </a:moveTo>
                    <a:cubicBezTo>
                      <a:pt x="2195" y="1"/>
                      <a:pt x="2104" y="25"/>
                      <a:pt x="2024" y="71"/>
                    </a:cubicBezTo>
                    <a:lnTo>
                      <a:pt x="155" y="1143"/>
                    </a:lnTo>
                    <a:cubicBezTo>
                      <a:pt x="12" y="1226"/>
                      <a:pt x="0" y="1345"/>
                      <a:pt x="131" y="1417"/>
                    </a:cubicBezTo>
                    <a:lnTo>
                      <a:pt x="2822" y="2976"/>
                    </a:lnTo>
                    <a:cubicBezTo>
                      <a:pt x="2891" y="3008"/>
                      <a:pt x="2964" y="3023"/>
                      <a:pt x="3036" y="3023"/>
                    </a:cubicBezTo>
                    <a:cubicBezTo>
                      <a:pt x="3128" y="3023"/>
                      <a:pt x="3219" y="2999"/>
                      <a:pt x="3298" y="2953"/>
                    </a:cubicBezTo>
                    <a:lnTo>
                      <a:pt x="5156" y="1881"/>
                    </a:lnTo>
                    <a:cubicBezTo>
                      <a:pt x="5299" y="1798"/>
                      <a:pt x="5322" y="1679"/>
                      <a:pt x="5191" y="1607"/>
                    </a:cubicBezTo>
                    <a:lnTo>
                      <a:pt x="2501" y="47"/>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77488" y="3354900"/>
                <a:ext cx="132775" cy="75600"/>
              </a:xfrm>
              <a:custGeom>
                <a:avLst/>
                <a:gdLst/>
                <a:ahLst/>
                <a:cxnLst/>
                <a:rect l="l" t="t" r="r" b="b"/>
                <a:pathLst>
                  <a:path w="5311" h="3024" extrusionOk="0">
                    <a:moveTo>
                      <a:pt x="2256" y="0"/>
                    </a:moveTo>
                    <a:cubicBezTo>
                      <a:pt x="2170" y="0"/>
                      <a:pt x="2087" y="21"/>
                      <a:pt x="2012" y="64"/>
                    </a:cubicBezTo>
                    <a:lnTo>
                      <a:pt x="155" y="1148"/>
                    </a:lnTo>
                    <a:cubicBezTo>
                      <a:pt x="12" y="1231"/>
                      <a:pt x="0" y="1350"/>
                      <a:pt x="119" y="1422"/>
                    </a:cubicBezTo>
                    <a:lnTo>
                      <a:pt x="2810" y="2981"/>
                    </a:lnTo>
                    <a:cubicBezTo>
                      <a:pt x="2881" y="3009"/>
                      <a:pt x="2957" y="3023"/>
                      <a:pt x="3032" y="3023"/>
                    </a:cubicBezTo>
                    <a:cubicBezTo>
                      <a:pt x="3121" y="3023"/>
                      <a:pt x="3209" y="3003"/>
                      <a:pt x="3286" y="2958"/>
                    </a:cubicBezTo>
                    <a:lnTo>
                      <a:pt x="5156" y="1886"/>
                    </a:lnTo>
                    <a:cubicBezTo>
                      <a:pt x="5299" y="1803"/>
                      <a:pt x="5310" y="1672"/>
                      <a:pt x="5191" y="1600"/>
                    </a:cubicBezTo>
                    <a:lnTo>
                      <a:pt x="2489" y="53"/>
                    </a:lnTo>
                    <a:cubicBezTo>
                      <a:pt x="2414" y="18"/>
                      <a:pt x="2334" y="0"/>
                      <a:pt x="2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375713" y="3411575"/>
                <a:ext cx="133075" cy="75600"/>
              </a:xfrm>
              <a:custGeom>
                <a:avLst/>
                <a:gdLst/>
                <a:ahLst/>
                <a:cxnLst/>
                <a:rect l="l" t="t" r="r" b="b"/>
                <a:pathLst>
                  <a:path w="5323" h="3024" extrusionOk="0">
                    <a:moveTo>
                      <a:pt x="2286" y="1"/>
                    </a:moveTo>
                    <a:cubicBezTo>
                      <a:pt x="2195" y="1"/>
                      <a:pt x="2104" y="25"/>
                      <a:pt x="2024" y="71"/>
                    </a:cubicBezTo>
                    <a:lnTo>
                      <a:pt x="167" y="1143"/>
                    </a:lnTo>
                    <a:cubicBezTo>
                      <a:pt x="24" y="1226"/>
                      <a:pt x="0" y="1345"/>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473938" y="3468425"/>
                <a:ext cx="133075" cy="75600"/>
              </a:xfrm>
              <a:custGeom>
                <a:avLst/>
                <a:gdLst/>
                <a:ahLst/>
                <a:cxnLst/>
                <a:rect l="l" t="t" r="r" b="b"/>
                <a:pathLst>
                  <a:path w="5323" h="3024" extrusionOk="0">
                    <a:moveTo>
                      <a:pt x="2286" y="1"/>
                    </a:moveTo>
                    <a:cubicBezTo>
                      <a:pt x="2195" y="1"/>
                      <a:pt x="2104" y="25"/>
                      <a:pt x="2024" y="72"/>
                    </a:cubicBezTo>
                    <a:lnTo>
                      <a:pt x="167" y="1143"/>
                    </a:lnTo>
                    <a:cubicBezTo>
                      <a:pt x="24" y="1226"/>
                      <a:pt x="0" y="1346"/>
                      <a:pt x="131" y="1417"/>
                    </a:cubicBezTo>
                    <a:lnTo>
                      <a:pt x="2822" y="2977"/>
                    </a:lnTo>
                    <a:cubicBezTo>
                      <a:pt x="2891" y="3008"/>
                      <a:pt x="2964" y="3024"/>
                      <a:pt x="3036" y="3024"/>
                    </a:cubicBezTo>
                    <a:cubicBezTo>
                      <a:pt x="3128" y="3024"/>
                      <a:pt x="3219" y="2999"/>
                      <a:pt x="3298" y="2953"/>
                    </a:cubicBezTo>
                    <a:lnTo>
                      <a:pt x="5168" y="1881"/>
                    </a:lnTo>
                    <a:cubicBezTo>
                      <a:pt x="5311" y="1798"/>
                      <a:pt x="5322" y="1679"/>
                      <a:pt x="5203" y="1607"/>
                    </a:cubicBezTo>
                    <a:lnTo>
                      <a:pt x="2501" y="48"/>
                    </a:lnTo>
                    <a:cubicBezTo>
                      <a:pt x="2432" y="16"/>
                      <a:pt x="2359" y="1"/>
                      <a:pt x="2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572463" y="3525275"/>
                <a:ext cx="132775" cy="75600"/>
              </a:xfrm>
              <a:custGeom>
                <a:avLst/>
                <a:gdLst/>
                <a:ahLst/>
                <a:cxnLst/>
                <a:rect l="l" t="t" r="r" b="b"/>
                <a:pathLst>
                  <a:path w="5311" h="3024" extrusionOk="0">
                    <a:moveTo>
                      <a:pt x="2285" y="1"/>
                    </a:moveTo>
                    <a:cubicBezTo>
                      <a:pt x="2192" y="1"/>
                      <a:pt x="2099" y="25"/>
                      <a:pt x="2013" y="72"/>
                    </a:cubicBezTo>
                    <a:lnTo>
                      <a:pt x="155" y="1143"/>
                    </a:lnTo>
                    <a:cubicBezTo>
                      <a:pt x="12" y="1227"/>
                      <a:pt x="0" y="1346"/>
                      <a:pt x="119" y="1417"/>
                    </a:cubicBezTo>
                    <a:lnTo>
                      <a:pt x="2810" y="2977"/>
                    </a:lnTo>
                    <a:cubicBezTo>
                      <a:pt x="2879" y="3008"/>
                      <a:pt x="2952" y="3024"/>
                      <a:pt x="3026" y="3024"/>
                    </a:cubicBezTo>
                    <a:cubicBezTo>
                      <a:pt x="3118" y="3024"/>
                      <a:pt x="3212" y="2999"/>
                      <a:pt x="3298" y="2953"/>
                    </a:cubicBezTo>
                    <a:lnTo>
                      <a:pt x="5156" y="1881"/>
                    </a:lnTo>
                    <a:cubicBezTo>
                      <a:pt x="5299" y="1798"/>
                      <a:pt x="5311" y="1679"/>
                      <a:pt x="5191" y="1608"/>
                    </a:cubicBezTo>
                    <a:lnTo>
                      <a:pt x="2501" y="48"/>
                    </a:lnTo>
                    <a:cubicBezTo>
                      <a:pt x="2432" y="16"/>
                      <a:pt x="2359" y="1"/>
                      <a:pt x="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670688" y="3582000"/>
                <a:ext cx="133075" cy="75600"/>
              </a:xfrm>
              <a:custGeom>
                <a:avLst/>
                <a:gdLst/>
                <a:ahLst/>
                <a:cxnLst/>
                <a:rect l="l" t="t" r="r" b="b"/>
                <a:pathLst>
                  <a:path w="5323" h="3024" extrusionOk="0">
                    <a:moveTo>
                      <a:pt x="2268" y="1"/>
                    </a:moveTo>
                    <a:cubicBezTo>
                      <a:pt x="2182" y="1"/>
                      <a:pt x="2099" y="22"/>
                      <a:pt x="2024" y="65"/>
                    </a:cubicBezTo>
                    <a:lnTo>
                      <a:pt x="167" y="1148"/>
                    </a:lnTo>
                    <a:cubicBezTo>
                      <a:pt x="12" y="1232"/>
                      <a:pt x="0" y="1351"/>
                      <a:pt x="131" y="1422"/>
                    </a:cubicBezTo>
                    <a:lnTo>
                      <a:pt x="2822" y="2982"/>
                    </a:lnTo>
                    <a:cubicBezTo>
                      <a:pt x="2893" y="3009"/>
                      <a:pt x="2969" y="3024"/>
                      <a:pt x="3044" y="3024"/>
                    </a:cubicBezTo>
                    <a:cubicBezTo>
                      <a:pt x="3133" y="3024"/>
                      <a:pt x="3221" y="3003"/>
                      <a:pt x="3298" y="2958"/>
                    </a:cubicBezTo>
                    <a:lnTo>
                      <a:pt x="5156" y="1887"/>
                    </a:lnTo>
                    <a:cubicBezTo>
                      <a:pt x="5299" y="1803"/>
                      <a:pt x="5323" y="1672"/>
                      <a:pt x="5192" y="1601"/>
                    </a:cubicBezTo>
                    <a:lnTo>
                      <a:pt x="2501" y="53"/>
                    </a:lnTo>
                    <a:cubicBezTo>
                      <a:pt x="2426" y="19"/>
                      <a:pt x="2346" y="1"/>
                      <a:pt x="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69213" y="3638850"/>
                <a:ext cx="132775" cy="75575"/>
              </a:xfrm>
              <a:custGeom>
                <a:avLst/>
                <a:gdLst/>
                <a:ahLst/>
                <a:cxnLst/>
                <a:rect l="l" t="t" r="r" b="b"/>
                <a:pathLst>
                  <a:path w="5311" h="3023" extrusionOk="0">
                    <a:moveTo>
                      <a:pt x="2266" y="1"/>
                    </a:moveTo>
                    <a:cubicBezTo>
                      <a:pt x="2180" y="1"/>
                      <a:pt x="2093" y="22"/>
                      <a:pt x="2013" y="65"/>
                    </a:cubicBezTo>
                    <a:lnTo>
                      <a:pt x="155" y="1137"/>
                    </a:lnTo>
                    <a:cubicBezTo>
                      <a:pt x="12" y="1220"/>
                      <a:pt x="0" y="1351"/>
                      <a:pt x="119" y="1422"/>
                    </a:cubicBezTo>
                    <a:lnTo>
                      <a:pt x="2810" y="2970"/>
                    </a:lnTo>
                    <a:cubicBezTo>
                      <a:pt x="2885" y="3004"/>
                      <a:pt x="2965" y="3022"/>
                      <a:pt x="3045" y="3022"/>
                    </a:cubicBezTo>
                    <a:cubicBezTo>
                      <a:pt x="3131" y="3022"/>
                      <a:pt x="3218" y="3001"/>
                      <a:pt x="3298" y="2958"/>
                    </a:cubicBezTo>
                    <a:lnTo>
                      <a:pt x="5156" y="1875"/>
                    </a:lnTo>
                    <a:cubicBezTo>
                      <a:pt x="5299" y="1803"/>
                      <a:pt x="5311" y="1672"/>
                      <a:pt x="5192" y="1601"/>
                    </a:cubicBezTo>
                    <a:lnTo>
                      <a:pt x="2501" y="53"/>
                    </a:lnTo>
                    <a:cubicBezTo>
                      <a:pt x="2426" y="19"/>
                      <a:pt x="234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867438" y="3695550"/>
                <a:ext cx="132775" cy="75600"/>
              </a:xfrm>
              <a:custGeom>
                <a:avLst/>
                <a:gdLst/>
                <a:ahLst/>
                <a:cxnLst/>
                <a:rect l="l" t="t" r="r" b="b"/>
                <a:pathLst>
                  <a:path w="5311" h="3024" extrusionOk="0">
                    <a:moveTo>
                      <a:pt x="2285" y="0"/>
                    </a:moveTo>
                    <a:cubicBezTo>
                      <a:pt x="2193" y="0"/>
                      <a:pt x="2099" y="25"/>
                      <a:pt x="2013" y="71"/>
                    </a:cubicBezTo>
                    <a:lnTo>
                      <a:pt x="155" y="1143"/>
                    </a:lnTo>
                    <a:cubicBezTo>
                      <a:pt x="12" y="1226"/>
                      <a:pt x="0" y="1357"/>
                      <a:pt x="120" y="1428"/>
                    </a:cubicBezTo>
                    <a:lnTo>
                      <a:pt x="2822" y="2976"/>
                    </a:lnTo>
                    <a:cubicBezTo>
                      <a:pt x="2891" y="3008"/>
                      <a:pt x="2962" y="3023"/>
                      <a:pt x="3033" y="3023"/>
                    </a:cubicBezTo>
                    <a:cubicBezTo>
                      <a:pt x="3122" y="3023"/>
                      <a:pt x="3212" y="2999"/>
                      <a:pt x="3298" y="2952"/>
                    </a:cubicBezTo>
                    <a:lnTo>
                      <a:pt x="5156" y="1881"/>
                    </a:lnTo>
                    <a:cubicBezTo>
                      <a:pt x="5299" y="1797"/>
                      <a:pt x="5311" y="1678"/>
                      <a:pt x="5192" y="1607"/>
                    </a:cubicBezTo>
                    <a:lnTo>
                      <a:pt x="2501" y="47"/>
                    </a:lnTo>
                    <a:cubicBezTo>
                      <a:pt x="2432" y="16"/>
                      <a:pt x="2359" y="0"/>
                      <a:pt x="2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965963" y="3752400"/>
                <a:ext cx="132775" cy="75600"/>
              </a:xfrm>
              <a:custGeom>
                <a:avLst/>
                <a:gdLst/>
                <a:ahLst/>
                <a:cxnLst/>
                <a:rect l="l" t="t" r="r" b="b"/>
                <a:pathLst>
                  <a:path w="5311" h="3024" extrusionOk="0">
                    <a:moveTo>
                      <a:pt x="2274" y="0"/>
                    </a:moveTo>
                    <a:cubicBezTo>
                      <a:pt x="2183" y="0"/>
                      <a:pt x="2092" y="25"/>
                      <a:pt x="2013" y="71"/>
                    </a:cubicBezTo>
                    <a:lnTo>
                      <a:pt x="155" y="1143"/>
                    </a:lnTo>
                    <a:cubicBezTo>
                      <a:pt x="12" y="1226"/>
                      <a:pt x="0" y="1345"/>
                      <a:pt x="119" y="1417"/>
                    </a:cubicBezTo>
                    <a:lnTo>
                      <a:pt x="2810" y="2976"/>
                    </a:lnTo>
                    <a:cubicBezTo>
                      <a:pt x="2879" y="3008"/>
                      <a:pt x="2952" y="3023"/>
                      <a:pt x="3025" y="3023"/>
                    </a:cubicBezTo>
                    <a:cubicBezTo>
                      <a:pt x="3116" y="3023"/>
                      <a:pt x="3207" y="2999"/>
                      <a:pt x="3287" y="2952"/>
                    </a:cubicBezTo>
                    <a:lnTo>
                      <a:pt x="5156" y="1881"/>
                    </a:lnTo>
                    <a:cubicBezTo>
                      <a:pt x="5299" y="1798"/>
                      <a:pt x="5311" y="1678"/>
                      <a:pt x="5192" y="1607"/>
                    </a:cubicBezTo>
                    <a:lnTo>
                      <a:pt x="2489" y="47"/>
                    </a:lnTo>
                    <a:cubicBezTo>
                      <a:pt x="2420" y="16"/>
                      <a:pt x="2347" y="0"/>
                      <a:pt x="2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064188" y="3809250"/>
                <a:ext cx="133075" cy="75600"/>
              </a:xfrm>
              <a:custGeom>
                <a:avLst/>
                <a:gdLst/>
                <a:ahLst/>
                <a:cxnLst/>
                <a:rect l="l" t="t" r="r" b="b"/>
                <a:pathLst>
                  <a:path w="5323" h="3024" extrusionOk="0">
                    <a:moveTo>
                      <a:pt x="2286" y="0"/>
                    </a:moveTo>
                    <a:cubicBezTo>
                      <a:pt x="2195" y="0"/>
                      <a:pt x="2104" y="25"/>
                      <a:pt x="2025" y="71"/>
                    </a:cubicBezTo>
                    <a:lnTo>
                      <a:pt x="155" y="1143"/>
                    </a:lnTo>
                    <a:cubicBezTo>
                      <a:pt x="12" y="1226"/>
                      <a:pt x="0" y="1345"/>
                      <a:pt x="120" y="1417"/>
                    </a:cubicBezTo>
                    <a:lnTo>
                      <a:pt x="2822" y="2976"/>
                    </a:lnTo>
                    <a:cubicBezTo>
                      <a:pt x="2891" y="3008"/>
                      <a:pt x="2964" y="3023"/>
                      <a:pt x="3037" y="3023"/>
                    </a:cubicBezTo>
                    <a:cubicBezTo>
                      <a:pt x="3128" y="3023"/>
                      <a:pt x="3219" y="2999"/>
                      <a:pt x="3299" y="2953"/>
                    </a:cubicBezTo>
                    <a:lnTo>
                      <a:pt x="5168" y="1881"/>
                    </a:lnTo>
                    <a:cubicBezTo>
                      <a:pt x="5311" y="1798"/>
                      <a:pt x="5323" y="1667"/>
                      <a:pt x="5204" y="1607"/>
                    </a:cubicBezTo>
                    <a:lnTo>
                      <a:pt x="2501" y="47"/>
                    </a:lnTo>
                    <a:cubicBezTo>
                      <a:pt x="2432" y="16"/>
                      <a:pt x="2359" y="0"/>
                      <a:pt x="2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3915663" y="4005975"/>
                <a:ext cx="145875" cy="83075"/>
              </a:xfrm>
              <a:custGeom>
                <a:avLst/>
                <a:gdLst/>
                <a:ahLst/>
                <a:cxnLst/>
                <a:rect l="l" t="t" r="r" b="b"/>
                <a:pathLst>
                  <a:path w="5835" h="3323" extrusionOk="0">
                    <a:moveTo>
                      <a:pt x="2283" y="0"/>
                    </a:moveTo>
                    <a:cubicBezTo>
                      <a:pt x="2200" y="0"/>
                      <a:pt x="2119" y="22"/>
                      <a:pt x="2048" y="60"/>
                    </a:cubicBezTo>
                    <a:lnTo>
                      <a:pt x="155" y="1156"/>
                    </a:lnTo>
                    <a:cubicBezTo>
                      <a:pt x="12" y="1227"/>
                      <a:pt x="0" y="1346"/>
                      <a:pt x="119" y="1418"/>
                    </a:cubicBezTo>
                    <a:lnTo>
                      <a:pt x="3346" y="3275"/>
                    </a:lnTo>
                    <a:cubicBezTo>
                      <a:pt x="3411" y="3308"/>
                      <a:pt x="3482" y="3323"/>
                      <a:pt x="3553" y="3323"/>
                    </a:cubicBezTo>
                    <a:cubicBezTo>
                      <a:pt x="3637" y="3323"/>
                      <a:pt x="3721" y="3302"/>
                      <a:pt x="3798" y="3263"/>
                    </a:cubicBezTo>
                    <a:lnTo>
                      <a:pt x="5680" y="2168"/>
                    </a:lnTo>
                    <a:cubicBezTo>
                      <a:pt x="5811" y="2096"/>
                      <a:pt x="5834" y="1977"/>
                      <a:pt x="5715" y="1906"/>
                    </a:cubicBezTo>
                    <a:lnTo>
                      <a:pt x="2489" y="48"/>
                    </a:lnTo>
                    <a:cubicBezTo>
                      <a:pt x="2423" y="16"/>
                      <a:pt x="2353" y="0"/>
                      <a:pt x="2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3809388" y="3944650"/>
                <a:ext cx="145875" cy="83100"/>
              </a:xfrm>
              <a:custGeom>
                <a:avLst/>
                <a:gdLst/>
                <a:ahLst/>
                <a:cxnLst/>
                <a:rect l="l" t="t" r="r" b="b"/>
                <a:pathLst>
                  <a:path w="5835" h="3324" extrusionOk="0">
                    <a:moveTo>
                      <a:pt x="2282" y="1"/>
                    </a:moveTo>
                    <a:cubicBezTo>
                      <a:pt x="2198" y="1"/>
                      <a:pt x="2114" y="22"/>
                      <a:pt x="2037" y="61"/>
                    </a:cubicBezTo>
                    <a:lnTo>
                      <a:pt x="156" y="1156"/>
                    </a:lnTo>
                    <a:cubicBezTo>
                      <a:pt x="13" y="1227"/>
                      <a:pt x="1" y="1347"/>
                      <a:pt x="120" y="1418"/>
                    </a:cubicBezTo>
                    <a:lnTo>
                      <a:pt x="3346" y="3275"/>
                    </a:lnTo>
                    <a:cubicBezTo>
                      <a:pt x="3412" y="3308"/>
                      <a:pt x="3482" y="3323"/>
                      <a:pt x="3552" y="3323"/>
                    </a:cubicBezTo>
                    <a:cubicBezTo>
                      <a:pt x="3635" y="3323"/>
                      <a:pt x="3716" y="3302"/>
                      <a:pt x="3787" y="3263"/>
                    </a:cubicBezTo>
                    <a:lnTo>
                      <a:pt x="5680" y="2168"/>
                    </a:lnTo>
                    <a:cubicBezTo>
                      <a:pt x="5811" y="2097"/>
                      <a:pt x="5835" y="1978"/>
                      <a:pt x="5716" y="1906"/>
                    </a:cubicBezTo>
                    <a:lnTo>
                      <a:pt x="2489" y="49"/>
                    </a:lnTo>
                    <a:cubicBezTo>
                      <a:pt x="2424" y="16"/>
                      <a:pt x="2353" y="1"/>
                      <a:pt x="2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703138" y="3883350"/>
                <a:ext cx="145875" cy="82950"/>
              </a:xfrm>
              <a:custGeom>
                <a:avLst/>
                <a:gdLst/>
                <a:ahLst/>
                <a:cxnLst/>
                <a:rect l="l" t="t" r="r" b="b"/>
                <a:pathLst>
                  <a:path w="5835" h="3318" extrusionOk="0">
                    <a:moveTo>
                      <a:pt x="2282" y="0"/>
                    </a:moveTo>
                    <a:cubicBezTo>
                      <a:pt x="2198" y="0"/>
                      <a:pt x="2114" y="21"/>
                      <a:pt x="2036" y="60"/>
                    </a:cubicBezTo>
                    <a:lnTo>
                      <a:pt x="143" y="1155"/>
                    </a:lnTo>
                    <a:cubicBezTo>
                      <a:pt x="12" y="1227"/>
                      <a:pt x="0" y="1346"/>
                      <a:pt x="119" y="1417"/>
                    </a:cubicBezTo>
                    <a:lnTo>
                      <a:pt x="3346" y="3275"/>
                    </a:lnTo>
                    <a:cubicBezTo>
                      <a:pt x="3414" y="3303"/>
                      <a:pt x="3488" y="3318"/>
                      <a:pt x="3560" y="3318"/>
                    </a:cubicBezTo>
                    <a:cubicBezTo>
                      <a:pt x="3640" y="3318"/>
                      <a:pt x="3718" y="3300"/>
                      <a:pt x="3786" y="3263"/>
                    </a:cubicBezTo>
                    <a:lnTo>
                      <a:pt x="5679" y="2167"/>
                    </a:lnTo>
                    <a:cubicBezTo>
                      <a:pt x="5810" y="2084"/>
                      <a:pt x="5834" y="1977"/>
                      <a:pt x="5715" y="1905"/>
                    </a:cubicBezTo>
                    <a:lnTo>
                      <a:pt x="2489" y="48"/>
                    </a:lnTo>
                    <a:cubicBezTo>
                      <a:pt x="2423" y="15"/>
                      <a:pt x="2353" y="0"/>
                      <a:pt x="2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042338" y="3501700"/>
                <a:ext cx="700400" cy="403300"/>
              </a:xfrm>
              <a:custGeom>
                <a:avLst/>
                <a:gdLst/>
                <a:ahLst/>
                <a:cxnLst/>
                <a:rect l="l" t="t" r="r" b="b"/>
                <a:pathLst>
                  <a:path w="28016" h="16132" extrusionOk="0">
                    <a:moveTo>
                      <a:pt x="2294" y="0"/>
                    </a:moveTo>
                    <a:cubicBezTo>
                      <a:pt x="2206" y="0"/>
                      <a:pt x="2117" y="22"/>
                      <a:pt x="2036" y="62"/>
                    </a:cubicBezTo>
                    <a:lnTo>
                      <a:pt x="155" y="1158"/>
                    </a:lnTo>
                    <a:cubicBezTo>
                      <a:pt x="12" y="1229"/>
                      <a:pt x="0" y="1348"/>
                      <a:pt x="119" y="1419"/>
                    </a:cubicBezTo>
                    <a:lnTo>
                      <a:pt x="25539" y="16088"/>
                    </a:lnTo>
                    <a:cubicBezTo>
                      <a:pt x="25607" y="16116"/>
                      <a:pt x="25678" y="16131"/>
                      <a:pt x="25749" y="16131"/>
                    </a:cubicBezTo>
                    <a:cubicBezTo>
                      <a:pt x="25827" y="16131"/>
                      <a:pt x="25905" y="16113"/>
                      <a:pt x="25980" y="16076"/>
                    </a:cubicBezTo>
                    <a:lnTo>
                      <a:pt x="27873" y="14981"/>
                    </a:lnTo>
                    <a:cubicBezTo>
                      <a:pt x="28004" y="14897"/>
                      <a:pt x="28016" y="14790"/>
                      <a:pt x="27909" y="14719"/>
                    </a:cubicBezTo>
                    <a:lnTo>
                      <a:pt x="2489" y="38"/>
                    </a:lnTo>
                    <a:cubicBezTo>
                      <a:pt x="2427" y="13"/>
                      <a:pt x="2361" y="0"/>
                      <a:pt x="2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5"/>
            <p:cNvSpPr/>
            <p:nvPr/>
          </p:nvSpPr>
          <p:spPr>
            <a:xfrm>
              <a:off x="3548638" y="2988300"/>
              <a:ext cx="838525" cy="489075"/>
            </a:xfrm>
            <a:custGeom>
              <a:avLst/>
              <a:gdLst/>
              <a:ahLst/>
              <a:cxnLst/>
              <a:rect l="l" t="t" r="r" b="b"/>
              <a:pathLst>
                <a:path w="33541" h="19563" extrusionOk="0">
                  <a:moveTo>
                    <a:pt x="32481" y="13526"/>
                  </a:moveTo>
                  <a:lnTo>
                    <a:pt x="9585" y="298"/>
                  </a:lnTo>
                  <a:cubicBezTo>
                    <a:pt x="9073" y="0"/>
                    <a:pt x="8180" y="48"/>
                    <a:pt x="7585" y="381"/>
                  </a:cubicBezTo>
                  <a:lnTo>
                    <a:pt x="680" y="4370"/>
                  </a:lnTo>
                  <a:lnTo>
                    <a:pt x="1" y="4215"/>
                  </a:lnTo>
                  <a:lnTo>
                    <a:pt x="1" y="5132"/>
                  </a:lnTo>
                  <a:cubicBezTo>
                    <a:pt x="25" y="5346"/>
                    <a:pt x="156" y="5537"/>
                    <a:pt x="346" y="5632"/>
                  </a:cubicBezTo>
                  <a:lnTo>
                    <a:pt x="23968" y="19265"/>
                  </a:lnTo>
                  <a:cubicBezTo>
                    <a:pt x="24480" y="19562"/>
                    <a:pt x="25373" y="19527"/>
                    <a:pt x="25968" y="19181"/>
                  </a:cubicBezTo>
                  <a:lnTo>
                    <a:pt x="33053" y="15098"/>
                  </a:lnTo>
                  <a:cubicBezTo>
                    <a:pt x="33374" y="14907"/>
                    <a:pt x="33541" y="14669"/>
                    <a:pt x="33541" y="14443"/>
                  </a:cubicBezTo>
                  <a:lnTo>
                    <a:pt x="33541" y="1352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548638" y="2968000"/>
              <a:ext cx="838525" cy="484075"/>
            </a:xfrm>
            <a:custGeom>
              <a:avLst/>
              <a:gdLst/>
              <a:ahLst/>
              <a:cxnLst/>
              <a:rect l="l" t="t" r="r" b="b"/>
              <a:pathLst>
                <a:path w="33541" h="19363" extrusionOk="0">
                  <a:moveTo>
                    <a:pt x="8720" y="1"/>
                  </a:moveTo>
                  <a:cubicBezTo>
                    <a:pt x="8327" y="1"/>
                    <a:pt x="7911" y="94"/>
                    <a:pt x="7585" y="277"/>
                  </a:cubicBezTo>
                  <a:lnTo>
                    <a:pt x="489" y="4372"/>
                  </a:lnTo>
                  <a:cubicBezTo>
                    <a:pt x="168" y="4563"/>
                    <a:pt x="1" y="4801"/>
                    <a:pt x="1" y="5027"/>
                  </a:cubicBezTo>
                  <a:cubicBezTo>
                    <a:pt x="25" y="5242"/>
                    <a:pt x="156" y="5432"/>
                    <a:pt x="346" y="5527"/>
                  </a:cubicBezTo>
                  <a:lnTo>
                    <a:pt x="23968" y="19160"/>
                  </a:lnTo>
                  <a:cubicBezTo>
                    <a:pt x="24202" y="19296"/>
                    <a:pt x="24517" y="19363"/>
                    <a:pt x="24845" y="19363"/>
                  </a:cubicBezTo>
                  <a:cubicBezTo>
                    <a:pt x="25235" y="19363"/>
                    <a:pt x="25646" y="19269"/>
                    <a:pt x="25968" y="19088"/>
                  </a:cubicBezTo>
                  <a:lnTo>
                    <a:pt x="33053" y="14993"/>
                  </a:lnTo>
                  <a:cubicBezTo>
                    <a:pt x="33374" y="14802"/>
                    <a:pt x="33541" y="14564"/>
                    <a:pt x="33541" y="14338"/>
                  </a:cubicBezTo>
                  <a:cubicBezTo>
                    <a:pt x="33529" y="14112"/>
                    <a:pt x="33398" y="13921"/>
                    <a:pt x="33195" y="13838"/>
                  </a:cubicBezTo>
                  <a:lnTo>
                    <a:pt x="9585" y="193"/>
                  </a:lnTo>
                  <a:cubicBezTo>
                    <a:pt x="9354" y="64"/>
                    <a:pt x="9045" y="1"/>
                    <a:pt x="8720" y="1"/>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3760888" y="2885900"/>
              <a:ext cx="414350" cy="444425"/>
            </a:xfrm>
            <a:custGeom>
              <a:avLst/>
              <a:gdLst/>
              <a:ahLst/>
              <a:cxnLst/>
              <a:rect l="l" t="t" r="r" b="b"/>
              <a:pathLst>
                <a:path w="16574" h="17777" extrusionOk="0">
                  <a:moveTo>
                    <a:pt x="14323" y="8073"/>
                  </a:moveTo>
                  <a:lnTo>
                    <a:pt x="0" y="1"/>
                  </a:lnTo>
                  <a:lnTo>
                    <a:pt x="0" y="8680"/>
                  </a:lnTo>
                  <a:cubicBezTo>
                    <a:pt x="0" y="8728"/>
                    <a:pt x="24" y="8764"/>
                    <a:pt x="71" y="8787"/>
                  </a:cubicBezTo>
                  <a:lnTo>
                    <a:pt x="15526" y="17705"/>
                  </a:lnTo>
                  <a:cubicBezTo>
                    <a:pt x="15669" y="17777"/>
                    <a:pt x="15835" y="17765"/>
                    <a:pt x="15966" y="17693"/>
                  </a:cubicBezTo>
                  <a:lnTo>
                    <a:pt x="16466" y="17408"/>
                  </a:lnTo>
                  <a:cubicBezTo>
                    <a:pt x="16526" y="17372"/>
                    <a:pt x="16574" y="17324"/>
                    <a:pt x="16574" y="17253"/>
                  </a:cubicBezTo>
                  <a:lnTo>
                    <a:pt x="16574" y="8573"/>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759688" y="2873400"/>
              <a:ext cx="415550" cy="239350"/>
            </a:xfrm>
            <a:custGeom>
              <a:avLst/>
              <a:gdLst/>
              <a:ahLst/>
              <a:cxnLst/>
              <a:rect l="l" t="t" r="r" b="b"/>
              <a:pathLst>
                <a:path w="16622" h="9574" extrusionOk="0">
                  <a:moveTo>
                    <a:pt x="878" y="0"/>
                  </a:moveTo>
                  <a:cubicBezTo>
                    <a:pt x="796" y="0"/>
                    <a:pt x="714" y="21"/>
                    <a:pt x="643" y="60"/>
                  </a:cubicBezTo>
                  <a:lnTo>
                    <a:pt x="143" y="346"/>
                  </a:lnTo>
                  <a:cubicBezTo>
                    <a:pt x="12" y="429"/>
                    <a:pt x="0" y="536"/>
                    <a:pt x="119" y="608"/>
                  </a:cubicBezTo>
                  <a:lnTo>
                    <a:pt x="15574" y="9526"/>
                  </a:lnTo>
                  <a:cubicBezTo>
                    <a:pt x="15639" y="9558"/>
                    <a:pt x="15707" y="9574"/>
                    <a:pt x="15776" y="9574"/>
                  </a:cubicBezTo>
                  <a:cubicBezTo>
                    <a:pt x="15856" y="9574"/>
                    <a:pt x="15937" y="9552"/>
                    <a:pt x="16014" y="9514"/>
                  </a:cubicBezTo>
                  <a:lnTo>
                    <a:pt x="16502" y="9228"/>
                  </a:lnTo>
                  <a:cubicBezTo>
                    <a:pt x="16562" y="9204"/>
                    <a:pt x="16610" y="9145"/>
                    <a:pt x="16622" y="9073"/>
                  </a:cubicBezTo>
                  <a:cubicBezTo>
                    <a:pt x="16610" y="9026"/>
                    <a:pt x="16586" y="8990"/>
                    <a:pt x="16538" y="8966"/>
                  </a:cubicBezTo>
                  <a:lnTo>
                    <a:pt x="1084" y="48"/>
                  </a:lnTo>
                  <a:cubicBezTo>
                    <a:pt x="1018" y="15"/>
                    <a:pt x="948" y="0"/>
                    <a:pt x="878" y="0"/>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248613" y="1504175"/>
              <a:ext cx="1450200" cy="1892225"/>
            </a:xfrm>
            <a:custGeom>
              <a:avLst/>
              <a:gdLst/>
              <a:ahLst/>
              <a:cxnLst/>
              <a:rect l="l" t="t" r="r" b="b"/>
              <a:pathLst>
                <a:path w="58008" h="75689" extrusionOk="0">
                  <a:moveTo>
                    <a:pt x="56710" y="31219"/>
                  </a:moveTo>
                  <a:lnTo>
                    <a:pt x="2977" y="203"/>
                  </a:lnTo>
                  <a:cubicBezTo>
                    <a:pt x="2655" y="13"/>
                    <a:pt x="2358" y="1"/>
                    <a:pt x="2132" y="132"/>
                  </a:cubicBezTo>
                  <a:lnTo>
                    <a:pt x="0" y="1358"/>
                  </a:lnTo>
                  <a:lnTo>
                    <a:pt x="1679" y="2549"/>
                  </a:lnTo>
                  <a:lnTo>
                    <a:pt x="1679" y="40875"/>
                  </a:lnTo>
                  <a:cubicBezTo>
                    <a:pt x="1679" y="41828"/>
                    <a:pt x="2263" y="42947"/>
                    <a:pt x="2977" y="43363"/>
                  </a:cubicBezTo>
                  <a:lnTo>
                    <a:pt x="55353" y="73605"/>
                  </a:lnTo>
                  <a:lnTo>
                    <a:pt x="55424" y="75689"/>
                  </a:lnTo>
                  <a:lnTo>
                    <a:pt x="57555" y="74451"/>
                  </a:lnTo>
                  <a:cubicBezTo>
                    <a:pt x="57829" y="74296"/>
                    <a:pt x="58008" y="73927"/>
                    <a:pt x="58008" y="73403"/>
                  </a:cubicBezTo>
                  <a:lnTo>
                    <a:pt x="58008" y="33707"/>
                  </a:lnTo>
                  <a:cubicBezTo>
                    <a:pt x="58008" y="32743"/>
                    <a:pt x="57424" y="31636"/>
                    <a:pt x="56710" y="31219"/>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3237288" y="1535150"/>
              <a:ext cx="1408250" cy="1864225"/>
            </a:xfrm>
            <a:custGeom>
              <a:avLst/>
              <a:gdLst/>
              <a:ahLst/>
              <a:cxnLst/>
              <a:rect l="l" t="t" r="r" b="b"/>
              <a:pathLst>
                <a:path w="56330" h="74569" extrusionOk="0">
                  <a:moveTo>
                    <a:pt x="55032" y="31206"/>
                  </a:moveTo>
                  <a:lnTo>
                    <a:pt x="1299" y="203"/>
                  </a:lnTo>
                  <a:cubicBezTo>
                    <a:pt x="977" y="12"/>
                    <a:pt x="680" y="0"/>
                    <a:pt x="453" y="131"/>
                  </a:cubicBezTo>
                  <a:cubicBezTo>
                    <a:pt x="180" y="286"/>
                    <a:pt x="1" y="655"/>
                    <a:pt x="1" y="1179"/>
                  </a:cubicBezTo>
                  <a:lnTo>
                    <a:pt x="1" y="40862"/>
                  </a:lnTo>
                  <a:cubicBezTo>
                    <a:pt x="1" y="41827"/>
                    <a:pt x="584" y="42934"/>
                    <a:pt x="1299" y="43351"/>
                  </a:cubicBezTo>
                  <a:lnTo>
                    <a:pt x="55032" y="74367"/>
                  </a:lnTo>
                  <a:cubicBezTo>
                    <a:pt x="55353" y="74557"/>
                    <a:pt x="55651" y="74569"/>
                    <a:pt x="55877" y="74438"/>
                  </a:cubicBezTo>
                  <a:cubicBezTo>
                    <a:pt x="56151" y="74283"/>
                    <a:pt x="56329" y="73914"/>
                    <a:pt x="56329" y="73390"/>
                  </a:cubicBezTo>
                  <a:lnTo>
                    <a:pt x="56329" y="33695"/>
                  </a:lnTo>
                  <a:cubicBezTo>
                    <a:pt x="56329" y="32742"/>
                    <a:pt x="55746" y="31623"/>
                    <a:pt x="55032" y="31206"/>
                  </a:cubicBez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3266763" y="1573550"/>
              <a:ext cx="1349000" cy="1787150"/>
            </a:xfrm>
            <a:custGeom>
              <a:avLst/>
              <a:gdLst/>
              <a:ahLst/>
              <a:cxnLst/>
              <a:rect l="l" t="t" r="r" b="b"/>
              <a:pathLst>
                <a:path w="53960" h="71486" extrusionOk="0">
                  <a:moveTo>
                    <a:pt x="53174" y="30492"/>
                  </a:moveTo>
                  <a:lnTo>
                    <a:pt x="798" y="250"/>
                  </a:lnTo>
                  <a:cubicBezTo>
                    <a:pt x="358" y="0"/>
                    <a:pt x="1" y="274"/>
                    <a:pt x="1" y="845"/>
                  </a:cubicBezTo>
                  <a:lnTo>
                    <a:pt x="1" y="39481"/>
                  </a:lnTo>
                  <a:cubicBezTo>
                    <a:pt x="1" y="40065"/>
                    <a:pt x="358" y="40743"/>
                    <a:pt x="798" y="40993"/>
                  </a:cubicBezTo>
                  <a:lnTo>
                    <a:pt x="53174" y="71235"/>
                  </a:lnTo>
                  <a:cubicBezTo>
                    <a:pt x="53603" y="71485"/>
                    <a:pt x="53960" y="71223"/>
                    <a:pt x="53960" y="70640"/>
                  </a:cubicBezTo>
                  <a:lnTo>
                    <a:pt x="53960" y="32004"/>
                  </a:lnTo>
                  <a:cubicBezTo>
                    <a:pt x="53960" y="31421"/>
                    <a:pt x="53614" y="30742"/>
                    <a:pt x="53174" y="30492"/>
                  </a:cubicBezTo>
                  <a:close/>
                </a:path>
              </a:pathLst>
            </a:cu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مجموعة 6">
            <a:extLst>
              <a:ext uri="{FF2B5EF4-FFF2-40B4-BE49-F238E27FC236}">
                <a16:creationId xmlns:a16="http://schemas.microsoft.com/office/drawing/2014/main" id="{6B8C5811-71DB-FC33-838C-56C61B93A96C}"/>
              </a:ext>
            </a:extLst>
          </p:cNvPr>
          <p:cNvGrpSpPr/>
          <p:nvPr/>
        </p:nvGrpSpPr>
        <p:grpSpPr>
          <a:xfrm>
            <a:off x="7729870" y="220357"/>
            <a:ext cx="1142206" cy="701975"/>
            <a:chOff x="5663900" y="1230450"/>
            <a:chExt cx="1730250" cy="701975"/>
          </a:xfrm>
        </p:grpSpPr>
        <p:sp>
          <p:nvSpPr>
            <p:cNvPr id="174" name="Google Shape;174;p15"/>
            <p:cNvSpPr/>
            <p:nvPr/>
          </p:nvSpPr>
          <p:spPr>
            <a:xfrm>
              <a:off x="5663900" y="1715825"/>
              <a:ext cx="216600" cy="216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801975" y="1438775"/>
              <a:ext cx="162600" cy="162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052475" y="1505825"/>
              <a:ext cx="183600" cy="1836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6097900" y="1230450"/>
              <a:ext cx="148500" cy="148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6332400" y="1327775"/>
              <a:ext cx="125100" cy="125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6590925" y="1488450"/>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590925" y="1267775"/>
              <a:ext cx="100800" cy="1008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825325" y="1438775"/>
              <a:ext cx="82200" cy="822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6945450" y="1601375"/>
              <a:ext cx="70500" cy="705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32575" y="16186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7213125" y="1776250"/>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7341050" y="1797575"/>
              <a:ext cx="53100" cy="53100"/>
            </a:xfrm>
            <a:prstGeom prst="rect">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5;p37">
            <a:extLst>
              <a:ext uri="{FF2B5EF4-FFF2-40B4-BE49-F238E27FC236}">
                <a16:creationId xmlns:a16="http://schemas.microsoft.com/office/drawing/2014/main" id="{AFFA405C-4687-EB11-5B08-5EA20227D616}"/>
              </a:ext>
            </a:extLst>
          </p:cNvPr>
          <p:cNvSpPr txBox="1">
            <a:spLocks/>
          </p:cNvSpPr>
          <p:nvPr/>
        </p:nvSpPr>
        <p:spPr>
          <a:xfrm>
            <a:off x="0" y="4771200"/>
            <a:ext cx="9144000" cy="372300"/>
          </a:xfrm>
          <a:prstGeom prst="rect">
            <a:avLst/>
          </a:prstGeom>
          <a:solidFill>
            <a:srgbClr val="63CEFB"/>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Akhbar MT" pitchFamily="2" charset="-78"/>
              </a:rPr>
              <a:t>اعداد المعلمة / منال الرحيلي</a:t>
            </a:r>
          </a:p>
        </p:txBody>
      </p:sp>
      <p:pic>
        <p:nvPicPr>
          <p:cNvPr id="1026" name="Picture 2" descr="بدهيات بايثون [أعجوبة]">
            <a:extLst>
              <a:ext uri="{FF2B5EF4-FFF2-40B4-BE49-F238E27FC236}">
                <a16:creationId xmlns:a16="http://schemas.microsoft.com/office/drawing/2014/main" id="{4A0A1326-8C12-0392-8F67-1D897390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74" y="136770"/>
            <a:ext cx="2232978" cy="146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1C438D36-62CA-69EA-7A95-0DE83E28C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426" y="1016609"/>
            <a:ext cx="1386569" cy="97819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0915DB42-F644-7621-F9D1-67AB3C07D553}"/>
              </a:ext>
            </a:extLst>
          </p:cNvPr>
          <p:cNvSpPr txBox="1"/>
          <p:nvPr/>
        </p:nvSpPr>
        <p:spPr>
          <a:xfrm>
            <a:off x="1895618" y="449455"/>
            <a:ext cx="6094476" cy="800219"/>
          </a:xfrm>
          <a:prstGeom prst="rect">
            <a:avLst/>
          </a:prstGeom>
          <a:noFill/>
        </p:spPr>
        <p:txBody>
          <a:bodyPr wrap="square">
            <a:spAutoFit/>
          </a:bodyPr>
          <a:lstStyle/>
          <a:p>
            <a:pPr algn="ctr"/>
            <a:r>
              <a:rPr lang="ar-SA" sz="2800" b="1" dirty="0">
                <a:solidFill>
                  <a:srgbClr val="FF0000"/>
                </a:solidFill>
                <a:latin typeface="Sakkal Majalla" panose="02000000000000000000" pitchFamily="2" charset="-78"/>
                <a:cs typeface="Sakkal Majalla" panose="02000000000000000000" pitchFamily="2" charset="-78"/>
              </a:rPr>
              <a:t>علوم الرياضيات التي تحتاجها لتصبح عالم بيانات</a:t>
            </a:r>
          </a:p>
          <a:p>
            <a:pPr algn="ct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Mathematics Needed to Become a Data Scientist</a:t>
            </a:r>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ar-SA" dirty="0">
              <a:solidFill>
                <a:srgbClr val="FF0000"/>
              </a:solidFill>
            </a:endParaRPr>
          </a:p>
        </p:txBody>
      </p:sp>
      <p:sp>
        <p:nvSpPr>
          <p:cNvPr id="3" name="مربع نص 2">
            <a:extLst>
              <a:ext uri="{FF2B5EF4-FFF2-40B4-BE49-F238E27FC236}">
                <a16:creationId xmlns:a16="http://schemas.microsoft.com/office/drawing/2014/main" id="{7ECF999C-CE46-68DC-FAC4-F1E9229B2B79}"/>
              </a:ext>
            </a:extLst>
          </p:cNvPr>
          <p:cNvSpPr txBox="1"/>
          <p:nvPr/>
        </p:nvSpPr>
        <p:spPr>
          <a:xfrm>
            <a:off x="1781822" y="2036884"/>
            <a:ext cx="7055201" cy="1080296"/>
          </a:xfrm>
          <a:prstGeom prst="rect">
            <a:avLst/>
          </a:prstGeom>
          <a:noFill/>
        </p:spPr>
        <p:txBody>
          <a:bodyPr wrap="square">
            <a:spAutoFit/>
          </a:bodyPr>
          <a:lstStyle/>
          <a:p>
            <a:pPr algn="just"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تتطلب خوارزميات علم البيانات بالإضافة إلى تنفيذ التحليلات واكتشاف الأفكار من البيانات الموجودة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معرفة رياضية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ففي حين أن الرياضيات لا تعتبر الأداة الوحيدة المطلوبة لعالم البيانات ولكنـهـا </a:t>
            </a:r>
            <a:r>
              <a:rPr lang="ar-SA"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مـن أهـم تلك الأدوات </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a:t>
            </a:r>
          </a:p>
        </p:txBody>
      </p:sp>
      <p:sp>
        <p:nvSpPr>
          <p:cNvPr id="4" name="مربع نص 3">
            <a:extLst>
              <a:ext uri="{FF2B5EF4-FFF2-40B4-BE49-F238E27FC236}">
                <a16:creationId xmlns:a16="http://schemas.microsoft.com/office/drawing/2014/main" id="{72DDD7F0-B618-0AD8-4138-A3E3D38AE23D}"/>
              </a:ext>
            </a:extLst>
          </p:cNvPr>
          <p:cNvSpPr txBox="1"/>
          <p:nvPr/>
        </p:nvSpPr>
        <p:spPr>
          <a:xfrm>
            <a:off x="1841297" y="3342313"/>
            <a:ext cx="6893156" cy="707886"/>
          </a:xfrm>
          <a:prstGeom prst="rect">
            <a:avLst/>
          </a:prstGeom>
          <a:noFill/>
        </p:spPr>
        <p:txBody>
          <a:bodyPr wrap="square">
            <a:spAutoFit/>
          </a:bodyPr>
          <a:lstStyle/>
          <a:p>
            <a:pPr algn="r"/>
            <a:r>
              <a:rPr lang="ar-SA" sz="2000" dirty="0">
                <a:effectLst/>
                <a:latin typeface="Sakkal Majalla" panose="02000000000000000000" pitchFamily="2" charset="-78"/>
                <a:ea typeface="Calibri" panose="020F0502020204030204" pitchFamily="34" charset="0"/>
                <a:cs typeface="Sakkal Majalla" panose="02000000000000000000" pitchFamily="2" charset="-78"/>
              </a:rPr>
              <a:t>أحد العناصر الأكثر أهمية في سير عمل مشروع علم البيانات تحديد وفهم تحديات الأعمال وتحويلها إلى تحديات رياضية.</a:t>
            </a:r>
            <a:endParaRPr lang="ar-SA" sz="2000" dirty="0"/>
          </a:p>
        </p:txBody>
      </p:sp>
    </p:spTree>
    <p:extLst>
      <p:ext uri="{BB962C8B-B14F-4D97-AF65-F5344CB8AC3E}">
        <p14:creationId xmlns:p14="http://schemas.microsoft.com/office/powerpoint/2010/main" val="9280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Data Migration Process Infographics by Slidesgo">
  <a:themeElements>
    <a:clrScheme name="Simple Light">
      <a:dk1>
        <a:srgbClr val="000000"/>
      </a:dk1>
      <a:lt1>
        <a:srgbClr val="FFFFFF"/>
      </a:lt1>
      <a:dk2>
        <a:srgbClr val="DDDDDD"/>
      </a:dk2>
      <a:lt2>
        <a:srgbClr val="293E8D"/>
      </a:lt2>
      <a:accent1>
        <a:srgbClr val="4335AF"/>
      </a:accent1>
      <a:accent2>
        <a:srgbClr val="9659F4"/>
      </a:accent2>
      <a:accent3>
        <a:srgbClr val="5CCFFB"/>
      </a:accent3>
      <a:accent4>
        <a:srgbClr val="A0FDF1"/>
      </a:accent4>
      <a:accent5>
        <a:srgbClr val="FCCAF5"/>
      </a:accent5>
      <a:accent6>
        <a:srgbClr val="FA72DC"/>
      </a:accent6>
      <a:hlink>
        <a:srgbClr val="2134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1021</Words>
  <Application>Microsoft Office PowerPoint</Application>
  <PresentationFormat>عرض على الشاشة (16:9)</PresentationFormat>
  <Paragraphs>90</Paragraphs>
  <Slides>27</Slides>
  <Notes>27</Notes>
  <HiddenSlides>0</HiddenSlides>
  <MMClips>1</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27</vt:i4>
      </vt:variant>
    </vt:vector>
  </HeadingPairs>
  <TitlesOfParts>
    <vt:vector size="37" baseType="lpstr">
      <vt:lpstr>Calibri</vt:lpstr>
      <vt:lpstr>Roboto</vt:lpstr>
      <vt:lpstr>NanumGothic ExtraBold</vt:lpstr>
      <vt:lpstr>(A) Arslan Wessam B</vt:lpstr>
      <vt:lpstr>Arial</vt:lpstr>
      <vt:lpstr>Fira Sans Extra Condensed SemiBold</vt:lpstr>
      <vt:lpstr>Sakkal Majalla</vt:lpstr>
      <vt:lpstr>Wingdings</vt:lpstr>
      <vt:lpstr>Audiowide</vt:lpstr>
      <vt:lpstr>Data Migration Process Infographics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HUAWEI</dc:creator>
  <cp:lastModifiedBy>msha3l gh</cp:lastModifiedBy>
  <cp:revision>5</cp:revision>
  <dcterms:modified xsi:type="dcterms:W3CDTF">2022-09-07T07:20:11Z</dcterms:modified>
</cp:coreProperties>
</file>