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0" r:id="rId1"/>
  </p:sldMasterIdLst>
  <p:notesMasterIdLst>
    <p:notesMasterId r:id="rId43"/>
  </p:notesMasterIdLst>
  <p:sldIdLst>
    <p:sldId id="290" r:id="rId2"/>
    <p:sldId id="272" r:id="rId3"/>
    <p:sldId id="291" r:id="rId4"/>
    <p:sldId id="293" r:id="rId5"/>
    <p:sldId id="294" r:id="rId6"/>
    <p:sldId id="278" r:id="rId7"/>
    <p:sldId id="356" r:id="rId8"/>
    <p:sldId id="295" r:id="rId9"/>
    <p:sldId id="296" r:id="rId10"/>
    <p:sldId id="301" r:id="rId11"/>
    <p:sldId id="326" r:id="rId12"/>
    <p:sldId id="327" r:id="rId13"/>
    <p:sldId id="328" r:id="rId14"/>
    <p:sldId id="329" r:id="rId15"/>
    <p:sldId id="330" r:id="rId16"/>
    <p:sldId id="331" r:id="rId17"/>
    <p:sldId id="332" r:id="rId18"/>
    <p:sldId id="333" r:id="rId19"/>
    <p:sldId id="334" r:id="rId20"/>
    <p:sldId id="335" r:id="rId21"/>
    <p:sldId id="337" r:id="rId22"/>
    <p:sldId id="338" r:id="rId23"/>
    <p:sldId id="339" r:id="rId24"/>
    <p:sldId id="340" r:id="rId25"/>
    <p:sldId id="341" r:id="rId26"/>
    <p:sldId id="347" r:id="rId27"/>
    <p:sldId id="342" r:id="rId28"/>
    <p:sldId id="343" r:id="rId29"/>
    <p:sldId id="344" r:id="rId30"/>
    <p:sldId id="345" r:id="rId31"/>
    <p:sldId id="346" r:id="rId32"/>
    <p:sldId id="336" r:id="rId33"/>
    <p:sldId id="348" r:id="rId34"/>
    <p:sldId id="349" r:id="rId35"/>
    <p:sldId id="350" r:id="rId36"/>
    <p:sldId id="351" r:id="rId37"/>
    <p:sldId id="352" r:id="rId38"/>
    <p:sldId id="353" r:id="rId39"/>
    <p:sldId id="354" r:id="rId40"/>
    <p:sldId id="355" r:id="rId41"/>
    <p:sldId id="324" r:id="rId42"/>
  </p:sldIdLst>
  <p:sldSz cx="9144000" cy="5143500" type="screen16x9"/>
  <p:notesSz cx="6858000" cy="9144000"/>
  <p:embeddedFontLst>
    <p:embeddedFont>
      <p:font typeface="Calibri" panose="020F0502020204030204" pitchFamily="34" charset="0"/>
      <p:regular r:id="rId44"/>
      <p:bold r:id="rId45"/>
    </p:embeddedFont>
    <p:embeddedFont>
      <p:font typeface="Fira Sans" panose="020B0503050000020004"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Sakkal Majalla" panose="02000000000000000000" pitchFamily="2" charset="-78"/>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7"/>
    <a:srgbClr val="008C9E"/>
    <a:srgbClr val="FF9139"/>
    <a:srgbClr val="FFBE4A"/>
    <a:srgbClr val="B22620"/>
    <a:srgbClr val="00C5CE"/>
    <a:srgbClr val="70DFE4"/>
    <a:srgbClr val="FFFFFF"/>
    <a:srgbClr val="CCF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53" autoAdjust="0"/>
    <p:restoredTop sz="94660"/>
  </p:normalViewPr>
  <p:slideViewPr>
    <p:cSldViewPr snapToGrid="0">
      <p:cViewPr varScale="1">
        <p:scale>
          <a:sx n="90" d="100"/>
          <a:sy n="90"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811b2b24e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9811b2b24e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89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52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6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1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44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69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85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290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644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40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75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19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9111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36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35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03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06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15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89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292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7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425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021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462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089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4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20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271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32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146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598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63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658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766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9811b2b24e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9811b2b24e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4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63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18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45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ata.gov.sa/Data/ar/dataset/the-main-indicators-of-tourism-demand-statstics-2015-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73;p48">
            <a:extLst>
              <a:ext uri="{FF2B5EF4-FFF2-40B4-BE49-F238E27FC236}">
                <a16:creationId xmlns:a16="http://schemas.microsoft.com/office/drawing/2014/main" id="{E84FA5D9-124D-758F-709B-539F75087B0B}"/>
              </a:ext>
            </a:extLst>
          </p:cNvPr>
          <p:cNvGrpSpPr/>
          <p:nvPr/>
        </p:nvGrpSpPr>
        <p:grpSpPr>
          <a:xfrm>
            <a:off x="6507127" y="95693"/>
            <a:ext cx="2466752" cy="4965406"/>
            <a:chOff x="6529419" y="1724307"/>
            <a:chExt cx="1480463" cy="2931917"/>
          </a:xfrm>
        </p:grpSpPr>
        <p:grpSp>
          <p:nvGrpSpPr>
            <p:cNvPr id="39" name="Google Shape;1475;p48">
              <a:extLst>
                <a:ext uri="{FF2B5EF4-FFF2-40B4-BE49-F238E27FC236}">
                  <a16:creationId xmlns:a16="http://schemas.microsoft.com/office/drawing/2014/main" id="{3320E9ED-625C-0819-0E94-5026F1193B03}"/>
                </a:ext>
              </a:extLst>
            </p:cNvPr>
            <p:cNvGrpSpPr/>
            <p:nvPr/>
          </p:nvGrpSpPr>
          <p:grpSpPr>
            <a:xfrm>
              <a:off x="6556827" y="1724307"/>
              <a:ext cx="956596" cy="944294"/>
              <a:chOff x="3800349" y="1238762"/>
              <a:chExt cx="1098904" cy="1084772"/>
            </a:xfrm>
          </p:grpSpPr>
          <p:sp>
            <p:nvSpPr>
              <p:cNvPr id="41" name="Google Shape;1476;p48">
                <a:extLst>
                  <a:ext uri="{FF2B5EF4-FFF2-40B4-BE49-F238E27FC236}">
                    <a16:creationId xmlns:a16="http://schemas.microsoft.com/office/drawing/2014/main" id="{5C6C3C97-A1AB-63C5-701F-AA0D74A25ED5}"/>
                  </a:ext>
                </a:extLst>
              </p:cNvPr>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77;p48">
                <a:extLst>
                  <a:ext uri="{FF2B5EF4-FFF2-40B4-BE49-F238E27FC236}">
                    <a16:creationId xmlns:a16="http://schemas.microsoft.com/office/drawing/2014/main" id="{60080B29-42CB-FD49-A55E-921AF1368953}"/>
                  </a:ext>
                </a:extLst>
              </p:cNvPr>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479;p48">
              <a:extLst>
                <a:ext uri="{FF2B5EF4-FFF2-40B4-BE49-F238E27FC236}">
                  <a16:creationId xmlns:a16="http://schemas.microsoft.com/office/drawing/2014/main" id="{5477C708-07C0-78A8-F415-E0A87EEEF34E}"/>
                </a:ext>
              </a:extLst>
            </p:cNvPr>
            <p:cNvGrpSpPr/>
            <p:nvPr/>
          </p:nvGrpSpPr>
          <p:grpSpPr>
            <a:xfrm>
              <a:off x="7053286" y="2227254"/>
              <a:ext cx="956596" cy="944252"/>
              <a:chOff x="4370663" y="1816530"/>
              <a:chExt cx="1098904" cy="1084724"/>
            </a:xfrm>
          </p:grpSpPr>
          <p:grpSp>
            <p:nvGrpSpPr>
              <p:cNvPr id="31" name="Google Shape;1480;p48">
                <a:extLst>
                  <a:ext uri="{FF2B5EF4-FFF2-40B4-BE49-F238E27FC236}">
                    <a16:creationId xmlns:a16="http://schemas.microsoft.com/office/drawing/2014/main" id="{1417C1DD-1D29-85F6-50FC-0E059818B5DF}"/>
                  </a:ext>
                </a:extLst>
              </p:cNvPr>
              <p:cNvGrpSpPr/>
              <p:nvPr/>
            </p:nvGrpSpPr>
            <p:grpSpPr>
              <a:xfrm>
                <a:off x="4370663" y="1816530"/>
                <a:ext cx="1098904" cy="1084724"/>
                <a:chOff x="4370663" y="1816530"/>
                <a:chExt cx="1098904" cy="1084724"/>
              </a:xfrm>
            </p:grpSpPr>
            <p:sp>
              <p:nvSpPr>
                <p:cNvPr id="37" name="Google Shape;1481;p48">
                  <a:extLst>
                    <a:ext uri="{FF2B5EF4-FFF2-40B4-BE49-F238E27FC236}">
                      <a16:creationId xmlns:a16="http://schemas.microsoft.com/office/drawing/2014/main" id="{9B713613-04E8-BC03-3A62-8211BA98D0C8}"/>
                    </a:ext>
                  </a:extLst>
                </p:cNvPr>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2;p48">
                  <a:extLst>
                    <a:ext uri="{FF2B5EF4-FFF2-40B4-BE49-F238E27FC236}">
                      <a16:creationId xmlns:a16="http://schemas.microsoft.com/office/drawing/2014/main" id="{75EDB07A-3853-24D5-ABC7-7961D55277DD}"/>
                    </a:ext>
                  </a:extLst>
                </p:cNvPr>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483;p48">
                <a:extLst>
                  <a:ext uri="{FF2B5EF4-FFF2-40B4-BE49-F238E27FC236}">
                    <a16:creationId xmlns:a16="http://schemas.microsoft.com/office/drawing/2014/main" id="{D4D2BC89-911F-FA83-9143-B05FBEDA798C}"/>
                  </a:ext>
                </a:extLst>
              </p:cNvPr>
              <p:cNvGrpSpPr/>
              <p:nvPr/>
            </p:nvGrpSpPr>
            <p:grpSpPr>
              <a:xfrm>
                <a:off x="4732628" y="2171596"/>
                <a:ext cx="374986" cy="374572"/>
                <a:chOff x="3303268" y="3817349"/>
                <a:chExt cx="346056" cy="345674"/>
              </a:xfrm>
            </p:grpSpPr>
            <p:sp>
              <p:nvSpPr>
                <p:cNvPr id="33" name="Google Shape;1484;p48">
                  <a:extLst>
                    <a:ext uri="{FF2B5EF4-FFF2-40B4-BE49-F238E27FC236}">
                      <a16:creationId xmlns:a16="http://schemas.microsoft.com/office/drawing/2014/main" id="{8421DE0C-AEA9-E3E8-585A-A00C4178F01E}"/>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5;p48">
                  <a:extLst>
                    <a:ext uri="{FF2B5EF4-FFF2-40B4-BE49-F238E27FC236}">
                      <a16:creationId xmlns:a16="http://schemas.microsoft.com/office/drawing/2014/main" id="{DB6AE316-1286-8445-266F-DDD018187751}"/>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6;p48">
                  <a:extLst>
                    <a:ext uri="{FF2B5EF4-FFF2-40B4-BE49-F238E27FC236}">
                      <a16:creationId xmlns:a16="http://schemas.microsoft.com/office/drawing/2014/main" id="{CA500174-1E60-15EA-F20A-679B8D046755}"/>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7;p48">
                  <a:extLst>
                    <a:ext uri="{FF2B5EF4-FFF2-40B4-BE49-F238E27FC236}">
                      <a16:creationId xmlns:a16="http://schemas.microsoft.com/office/drawing/2014/main" id="{CA184786-BD60-438D-E185-8C8D7612C6DE}"/>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488;p48">
              <a:extLst>
                <a:ext uri="{FF2B5EF4-FFF2-40B4-BE49-F238E27FC236}">
                  <a16:creationId xmlns:a16="http://schemas.microsoft.com/office/drawing/2014/main" id="{A3D01168-558F-6D81-8B8A-52B411942FEE}"/>
                </a:ext>
              </a:extLst>
            </p:cNvPr>
            <p:cNvGrpSpPr/>
            <p:nvPr/>
          </p:nvGrpSpPr>
          <p:grpSpPr>
            <a:xfrm>
              <a:off x="6547098" y="2715744"/>
              <a:ext cx="956596" cy="944315"/>
              <a:chOff x="3789173" y="2377690"/>
              <a:chExt cx="1098904" cy="1084796"/>
            </a:xfrm>
          </p:grpSpPr>
          <p:grpSp>
            <p:nvGrpSpPr>
              <p:cNvPr id="23" name="Google Shape;1489;p48">
                <a:extLst>
                  <a:ext uri="{FF2B5EF4-FFF2-40B4-BE49-F238E27FC236}">
                    <a16:creationId xmlns:a16="http://schemas.microsoft.com/office/drawing/2014/main" id="{74C6892D-E0B2-F9C3-156C-A05675D44955}"/>
                  </a:ext>
                </a:extLst>
              </p:cNvPr>
              <p:cNvGrpSpPr/>
              <p:nvPr/>
            </p:nvGrpSpPr>
            <p:grpSpPr>
              <a:xfrm>
                <a:off x="3789173" y="2377690"/>
                <a:ext cx="1098904" cy="1084796"/>
                <a:chOff x="3789173" y="2377690"/>
                <a:chExt cx="1098904" cy="1084796"/>
              </a:xfrm>
            </p:grpSpPr>
            <p:sp>
              <p:nvSpPr>
                <p:cNvPr id="29" name="Google Shape;1490;p48">
                  <a:extLst>
                    <a:ext uri="{FF2B5EF4-FFF2-40B4-BE49-F238E27FC236}">
                      <a16:creationId xmlns:a16="http://schemas.microsoft.com/office/drawing/2014/main" id="{D561588E-0731-A049-94F9-E2C34EE41939}"/>
                    </a:ext>
                  </a:extLst>
                </p:cNvPr>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1;p48">
                  <a:extLst>
                    <a:ext uri="{FF2B5EF4-FFF2-40B4-BE49-F238E27FC236}">
                      <a16:creationId xmlns:a16="http://schemas.microsoft.com/office/drawing/2014/main" id="{B1888C35-C40C-E219-0D8D-4C2260A1A074}"/>
                    </a:ext>
                  </a:extLst>
                </p:cNvPr>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493;p48">
                <a:extLst>
                  <a:ext uri="{FF2B5EF4-FFF2-40B4-BE49-F238E27FC236}">
                    <a16:creationId xmlns:a16="http://schemas.microsoft.com/office/drawing/2014/main" id="{46DAD6E8-D326-8029-103F-6FE19C8B3D7B}"/>
                  </a:ext>
                </a:extLst>
              </p:cNvPr>
              <p:cNvSpPr/>
              <p:nvPr/>
            </p:nvSpPr>
            <p:spPr>
              <a:xfrm>
                <a:off x="4151126" y="2732807"/>
                <a:ext cx="374985" cy="374573"/>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497;p48">
              <a:extLst>
                <a:ext uri="{FF2B5EF4-FFF2-40B4-BE49-F238E27FC236}">
                  <a16:creationId xmlns:a16="http://schemas.microsoft.com/office/drawing/2014/main" id="{B583E55A-A03B-BEFC-23DF-29DD7EB3926F}"/>
                </a:ext>
              </a:extLst>
            </p:cNvPr>
            <p:cNvGrpSpPr/>
            <p:nvPr/>
          </p:nvGrpSpPr>
          <p:grpSpPr>
            <a:xfrm>
              <a:off x="7034853" y="3222917"/>
              <a:ext cx="956596" cy="944252"/>
              <a:chOff x="4349489" y="2960313"/>
              <a:chExt cx="1098904" cy="1084724"/>
            </a:xfrm>
          </p:grpSpPr>
          <p:grpSp>
            <p:nvGrpSpPr>
              <p:cNvPr id="17" name="Google Shape;1498;p48">
                <a:extLst>
                  <a:ext uri="{FF2B5EF4-FFF2-40B4-BE49-F238E27FC236}">
                    <a16:creationId xmlns:a16="http://schemas.microsoft.com/office/drawing/2014/main" id="{F4BAB92D-1D81-9128-54EC-CE9326BDF0CC}"/>
                  </a:ext>
                </a:extLst>
              </p:cNvPr>
              <p:cNvGrpSpPr/>
              <p:nvPr/>
            </p:nvGrpSpPr>
            <p:grpSpPr>
              <a:xfrm>
                <a:off x="4349489" y="2960313"/>
                <a:ext cx="1098904" cy="1084724"/>
                <a:chOff x="4349489" y="2960313"/>
                <a:chExt cx="1098904" cy="1084724"/>
              </a:xfrm>
            </p:grpSpPr>
            <p:sp>
              <p:nvSpPr>
                <p:cNvPr id="21" name="Google Shape;1499;p48">
                  <a:extLst>
                    <a:ext uri="{FF2B5EF4-FFF2-40B4-BE49-F238E27FC236}">
                      <a16:creationId xmlns:a16="http://schemas.microsoft.com/office/drawing/2014/main" id="{E6D83C04-6AA7-7FC0-9BBE-57EEEDB707DE}"/>
                    </a:ext>
                  </a:extLst>
                </p:cNvPr>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0;p48">
                  <a:extLst>
                    <a:ext uri="{FF2B5EF4-FFF2-40B4-BE49-F238E27FC236}">
                      <a16:creationId xmlns:a16="http://schemas.microsoft.com/office/drawing/2014/main" id="{4922A6F0-8E0D-8855-1148-0E33C1D38647}"/>
                    </a:ext>
                  </a:extLst>
                </p:cNvPr>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501;p48">
                <a:extLst>
                  <a:ext uri="{FF2B5EF4-FFF2-40B4-BE49-F238E27FC236}">
                    <a16:creationId xmlns:a16="http://schemas.microsoft.com/office/drawing/2014/main" id="{56B6621E-B9D3-F865-9CD5-C9FD044B9A29}"/>
                  </a:ext>
                </a:extLst>
              </p:cNvPr>
              <p:cNvGrpSpPr/>
              <p:nvPr/>
            </p:nvGrpSpPr>
            <p:grpSpPr>
              <a:xfrm>
                <a:off x="4732657" y="3315384"/>
                <a:ext cx="374952" cy="374572"/>
                <a:chOff x="4201447" y="3817349"/>
                <a:chExt cx="346024" cy="345674"/>
              </a:xfrm>
            </p:grpSpPr>
            <p:sp>
              <p:nvSpPr>
                <p:cNvPr id="19" name="Google Shape;1502;p48">
                  <a:extLst>
                    <a:ext uri="{FF2B5EF4-FFF2-40B4-BE49-F238E27FC236}">
                      <a16:creationId xmlns:a16="http://schemas.microsoft.com/office/drawing/2014/main" id="{258632BE-1754-D902-9E2B-0CA6CED7EDA7}"/>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3;p48">
                  <a:extLst>
                    <a:ext uri="{FF2B5EF4-FFF2-40B4-BE49-F238E27FC236}">
                      <a16:creationId xmlns:a16="http://schemas.microsoft.com/office/drawing/2014/main" id="{CF4F31D9-8214-0724-985D-CD61A4D2E172}"/>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1504;p48">
              <a:extLst>
                <a:ext uri="{FF2B5EF4-FFF2-40B4-BE49-F238E27FC236}">
                  <a16:creationId xmlns:a16="http://schemas.microsoft.com/office/drawing/2014/main" id="{880DB371-C18C-FA25-38BD-41FA63C900D0}"/>
                </a:ext>
              </a:extLst>
            </p:cNvPr>
            <p:cNvGrpSpPr/>
            <p:nvPr/>
          </p:nvGrpSpPr>
          <p:grpSpPr>
            <a:xfrm>
              <a:off x="6529419" y="3711909"/>
              <a:ext cx="956596" cy="944315"/>
              <a:chOff x="3768864" y="3522050"/>
              <a:chExt cx="1098904" cy="1084796"/>
            </a:xfrm>
          </p:grpSpPr>
          <p:grpSp>
            <p:nvGrpSpPr>
              <p:cNvPr id="8" name="Google Shape;1505;p48">
                <a:extLst>
                  <a:ext uri="{FF2B5EF4-FFF2-40B4-BE49-F238E27FC236}">
                    <a16:creationId xmlns:a16="http://schemas.microsoft.com/office/drawing/2014/main" id="{A3C73340-D4BF-0006-CBBE-81499C0D4EB2}"/>
                  </a:ext>
                </a:extLst>
              </p:cNvPr>
              <p:cNvGrpSpPr/>
              <p:nvPr/>
            </p:nvGrpSpPr>
            <p:grpSpPr>
              <a:xfrm>
                <a:off x="3768864" y="3522050"/>
                <a:ext cx="1098904" cy="1084796"/>
                <a:chOff x="3768864" y="3522050"/>
                <a:chExt cx="1098904" cy="1084796"/>
              </a:xfrm>
            </p:grpSpPr>
            <p:sp>
              <p:nvSpPr>
                <p:cNvPr id="15" name="Google Shape;1506;p48">
                  <a:extLst>
                    <a:ext uri="{FF2B5EF4-FFF2-40B4-BE49-F238E27FC236}">
                      <a16:creationId xmlns:a16="http://schemas.microsoft.com/office/drawing/2014/main" id="{259B201F-BC5B-AC08-00F2-DD552FCCE8FF}"/>
                    </a:ext>
                  </a:extLst>
                </p:cNvPr>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07;p48">
                  <a:extLst>
                    <a:ext uri="{FF2B5EF4-FFF2-40B4-BE49-F238E27FC236}">
                      <a16:creationId xmlns:a16="http://schemas.microsoft.com/office/drawing/2014/main" id="{62B840F5-C7DA-59C1-5CA3-036229BF508F}"/>
                    </a:ext>
                  </a:extLst>
                </p:cNvPr>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08;p48">
                <a:extLst>
                  <a:ext uri="{FF2B5EF4-FFF2-40B4-BE49-F238E27FC236}">
                    <a16:creationId xmlns:a16="http://schemas.microsoft.com/office/drawing/2014/main" id="{5FC2678E-2EF5-E077-3E5C-6DCD9940FD5D}"/>
                  </a:ext>
                </a:extLst>
              </p:cNvPr>
              <p:cNvGrpSpPr/>
              <p:nvPr/>
            </p:nvGrpSpPr>
            <p:grpSpPr>
              <a:xfrm>
                <a:off x="4139616" y="3871555"/>
                <a:ext cx="357419" cy="357005"/>
                <a:chOff x="7482229" y="3351230"/>
                <a:chExt cx="357419" cy="357005"/>
              </a:xfrm>
            </p:grpSpPr>
            <p:sp>
              <p:nvSpPr>
                <p:cNvPr id="10" name="Google Shape;1509;p48">
                  <a:extLst>
                    <a:ext uri="{FF2B5EF4-FFF2-40B4-BE49-F238E27FC236}">
                      <a16:creationId xmlns:a16="http://schemas.microsoft.com/office/drawing/2014/main" id="{0DF43FC2-855B-FB49-0B31-088A27277FF2}"/>
                    </a:ext>
                  </a:extLst>
                </p:cNvPr>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10;p48">
                  <a:extLst>
                    <a:ext uri="{FF2B5EF4-FFF2-40B4-BE49-F238E27FC236}">
                      <a16:creationId xmlns:a16="http://schemas.microsoft.com/office/drawing/2014/main" id="{BEA9357E-8657-8269-0050-43CE1202C922}"/>
                    </a:ext>
                  </a:extLst>
                </p:cNvPr>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1;p48">
                  <a:extLst>
                    <a:ext uri="{FF2B5EF4-FFF2-40B4-BE49-F238E27FC236}">
                      <a16:creationId xmlns:a16="http://schemas.microsoft.com/office/drawing/2014/main" id="{657D11B2-A32D-BBB0-7BBC-0377FFC828B0}"/>
                    </a:ext>
                  </a:extLst>
                </p:cNvPr>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12;p48">
                  <a:extLst>
                    <a:ext uri="{FF2B5EF4-FFF2-40B4-BE49-F238E27FC236}">
                      <a16:creationId xmlns:a16="http://schemas.microsoft.com/office/drawing/2014/main" id="{F0F727DB-48D7-417B-97EF-B2C77268F80A}"/>
                    </a:ext>
                  </a:extLst>
                </p:cNvPr>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3;p48">
                  <a:extLst>
                    <a:ext uri="{FF2B5EF4-FFF2-40B4-BE49-F238E27FC236}">
                      <a16:creationId xmlns:a16="http://schemas.microsoft.com/office/drawing/2014/main" id="{F0F69DF7-97B7-9CBD-CF23-F4A0515C3445}"/>
                    </a:ext>
                  </a:extLst>
                </p:cNvPr>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4" name="Google Shape;433;p24">
            <a:extLst>
              <a:ext uri="{FF2B5EF4-FFF2-40B4-BE49-F238E27FC236}">
                <a16:creationId xmlns:a16="http://schemas.microsoft.com/office/drawing/2014/main" id="{C26F105A-7060-EABA-F913-B925CD14A1DF}"/>
              </a:ext>
            </a:extLst>
          </p:cNvPr>
          <p:cNvSpPr/>
          <p:nvPr/>
        </p:nvSpPr>
        <p:spPr>
          <a:xfrm>
            <a:off x="7098736" y="635544"/>
            <a:ext cx="420811" cy="370882"/>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no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3;p48">
            <a:extLst>
              <a:ext uri="{FF2B5EF4-FFF2-40B4-BE49-F238E27FC236}">
                <a16:creationId xmlns:a16="http://schemas.microsoft.com/office/drawing/2014/main" id="{EC9283E2-D8B1-B101-2C97-DB6A3CE2635B}"/>
              </a:ext>
            </a:extLst>
          </p:cNvPr>
          <p:cNvSpPr/>
          <p:nvPr/>
        </p:nvSpPr>
        <p:spPr>
          <a:xfrm>
            <a:off x="7058105" y="588751"/>
            <a:ext cx="543889" cy="552215"/>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مجموعة 51">
            <a:extLst>
              <a:ext uri="{FF2B5EF4-FFF2-40B4-BE49-F238E27FC236}">
                <a16:creationId xmlns:a16="http://schemas.microsoft.com/office/drawing/2014/main" id="{8A5ABE91-7723-5BFA-38AB-C4CF5CC5A2C8}"/>
              </a:ext>
            </a:extLst>
          </p:cNvPr>
          <p:cNvGrpSpPr/>
          <p:nvPr/>
        </p:nvGrpSpPr>
        <p:grpSpPr>
          <a:xfrm>
            <a:off x="7129106" y="2352174"/>
            <a:ext cx="421927" cy="419659"/>
            <a:chOff x="3255992" y="1745708"/>
            <a:chExt cx="421927" cy="419659"/>
          </a:xfrm>
          <a:noFill/>
        </p:grpSpPr>
        <p:sp>
          <p:nvSpPr>
            <p:cNvPr id="50" name="Google Shape;422;p24">
              <a:extLst>
                <a:ext uri="{FF2B5EF4-FFF2-40B4-BE49-F238E27FC236}">
                  <a16:creationId xmlns:a16="http://schemas.microsoft.com/office/drawing/2014/main" id="{03FEECC4-2E06-ED6F-40BA-1F70DF879E3E}"/>
                </a:ext>
              </a:extLst>
            </p:cNvPr>
            <p:cNvSpPr/>
            <p:nvPr/>
          </p:nvSpPr>
          <p:spPr>
            <a:xfrm>
              <a:off x="3426476" y="1917776"/>
              <a:ext cx="251443" cy="247591"/>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p24">
              <a:extLst>
                <a:ext uri="{FF2B5EF4-FFF2-40B4-BE49-F238E27FC236}">
                  <a16:creationId xmlns:a16="http://schemas.microsoft.com/office/drawing/2014/main" id="{8EEC349F-18B9-E095-D664-0B9DE42F2840}"/>
                </a:ext>
              </a:extLst>
            </p:cNvPr>
            <p:cNvSpPr/>
            <p:nvPr/>
          </p:nvSpPr>
          <p:spPr>
            <a:xfrm>
              <a:off x="3255992" y="1745708"/>
              <a:ext cx="370883" cy="368651"/>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D28D75A-4576-C15B-9DC5-82513B12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8" y="0"/>
            <a:ext cx="2619375" cy="5107476"/>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2F13B553-AD4D-CD92-DBCB-7FC4668AF4AC}"/>
              </a:ext>
            </a:extLst>
          </p:cNvPr>
          <p:cNvSpPr txBox="1"/>
          <p:nvPr/>
        </p:nvSpPr>
        <p:spPr>
          <a:xfrm>
            <a:off x="2306756" y="1910030"/>
            <a:ext cx="4200371" cy="1323439"/>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pPr algn="ctr"/>
            <a:r>
              <a:rPr lang="ar-SA" sz="4000" dirty="0">
                <a:solidFill>
                  <a:srgbClr val="533CD2"/>
                </a:solidFill>
                <a:latin typeface="Sakkal Majalla" panose="02000000000000000000" pitchFamily="2" charset="-78"/>
                <a:cs typeface="Sakkal Majalla" panose="02000000000000000000" pitchFamily="2" charset="-78"/>
              </a:rPr>
              <a:t>الدرس الثاني / التوقع </a:t>
            </a:r>
            <a:r>
              <a:rPr lang="en-US" sz="4000" dirty="0">
                <a:solidFill>
                  <a:srgbClr val="533CD2"/>
                </a:solidFill>
                <a:latin typeface="Sakkal Majalla" panose="02000000000000000000" pitchFamily="2" charset="-78"/>
                <a:cs typeface="Sakkal Majalla" panose="02000000000000000000" pitchFamily="2" charset="-78"/>
              </a:rPr>
              <a:t>Forecasting</a:t>
            </a:r>
            <a:endParaRPr lang="ar-SA" sz="4000" dirty="0">
              <a:solidFill>
                <a:srgbClr val="533CD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4649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11" name="صورة 10">
            <a:extLst>
              <a:ext uri="{FF2B5EF4-FFF2-40B4-BE49-F238E27FC236}">
                <a16:creationId xmlns:a16="http://schemas.microsoft.com/office/drawing/2014/main" id="{6FB84396-9703-BF47-76D1-C4E9B078D672}"/>
              </a:ext>
            </a:extLst>
          </p:cNvPr>
          <p:cNvPicPr>
            <a:picLocks noChangeAspect="1"/>
          </p:cNvPicPr>
          <p:nvPr/>
        </p:nvPicPr>
        <p:blipFill>
          <a:blip r:embed="rId4"/>
          <a:stretch>
            <a:fillRect/>
          </a:stretch>
        </p:blipFill>
        <p:spPr>
          <a:xfrm>
            <a:off x="2718108" y="804791"/>
            <a:ext cx="6153271" cy="3721034"/>
          </a:xfrm>
          <a:prstGeom prst="rect">
            <a:avLst/>
          </a:prstGeom>
        </p:spPr>
      </p:pic>
    </p:spTree>
    <p:extLst>
      <p:ext uri="{BB962C8B-B14F-4D97-AF65-F5344CB8AC3E}">
        <p14:creationId xmlns:p14="http://schemas.microsoft.com/office/powerpoint/2010/main" val="26997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DF1371D5-F4F3-BABA-98E1-7AC91C8D0442}"/>
              </a:ext>
            </a:extLst>
          </p:cNvPr>
          <p:cNvPicPr>
            <a:picLocks noChangeAspect="1"/>
          </p:cNvPicPr>
          <p:nvPr/>
        </p:nvPicPr>
        <p:blipFill>
          <a:blip r:embed="rId4"/>
          <a:stretch>
            <a:fillRect/>
          </a:stretch>
        </p:blipFill>
        <p:spPr>
          <a:xfrm>
            <a:off x="5960500" y="1907479"/>
            <a:ext cx="3031965" cy="2455057"/>
          </a:xfrm>
          <a:prstGeom prst="rect">
            <a:avLst/>
          </a:prstGeom>
        </p:spPr>
      </p:pic>
      <p:pic>
        <p:nvPicPr>
          <p:cNvPr id="8" name="صورة 7">
            <a:extLst>
              <a:ext uri="{FF2B5EF4-FFF2-40B4-BE49-F238E27FC236}">
                <a16:creationId xmlns:a16="http://schemas.microsoft.com/office/drawing/2014/main" id="{4C68C054-6B16-C05F-A47C-23DC6669E112}"/>
              </a:ext>
            </a:extLst>
          </p:cNvPr>
          <p:cNvPicPr>
            <a:picLocks noChangeAspect="1"/>
          </p:cNvPicPr>
          <p:nvPr/>
        </p:nvPicPr>
        <p:blipFill>
          <a:blip r:embed="rId5"/>
          <a:stretch>
            <a:fillRect/>
          </a:stretch>
        </p:blipFill>
        <p:spPr>
          <a:xfrm>
            <a:off x="2706029" y="674056"/>
            <a:ext cx="3187996" cy="3851769"/>
          </a:xfrm>
          <a:prstGeom prst="rect">
            <a:avLst/>
          </a:prstGeom>
        </p:spPr>
      </p:pic>
    </p:spTree>
    <p:extLst>
      <p:ext uri="{BB962C8B-B14F-4D97-AF65-F5344CB8AC3E}">
        <p14:creationId xmlns:p14="http://schemas.microsoft.com/office/powerpoint/2010/main" val="12329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2C95FC53-A76A-D5E6-CA21-0F6F6B2F73D1}"/>
              </a:ext>
            </a:extLst>
          </p:cNvPr>
          <p:cNvPicPr>
            <a:picLocks noChangeAspect="1"/>
          </p:cNvPicPr>
          <p:nvPr/>
        </p:nvPicPr>
        <p:blipFill>
          <a:blip r:embed="rId4"/>
          <a:stretch>
            <a:fillRect/>
          </a:stretch>
        </p:blipFill>
        <p:spPr>
          <a:xfrm>
            <a:off x="2677099" y="750246"/>
            <a:ext cx="2794971" cy="3775579"/>
          </a:xfrm>
          <a:prstGeom prst="rect">
            <a:avLst/>
          </a:prstGeom>
        </p:spPr>
      </p:pic>
      <p:pic>
        <p:nvPicPr>
          <p:cNvPr id="8" name="صورة 7">
            <a:extLst>
              <a:ext uri="{FF2B5EF4-FFF2-40B4-BE49-F238E27FC236}">
                <a16:creationId xmlns:a16="http://schemas.microsoft.com/office/drawing/2014/main" id="{FDF81960-962A-2CB9-F211-57F9CE88D3AF}"/>
              </a:ext>
            </a:extLst>
          </p:cNvPr>
          <p:cNvPicPr>
            <a:picLocks noChangeAspect="1"/>
          </p:cNvPicPr>
          <p:nvPr/>
        </p:nvPicPr>
        <p:blipFill>
          <a:blip r:embed="rId5"/>
          <a:stretch>
            <a:fillRect/>
          </a:stretch>
        </p:blipFill>
        <p:spPr>
          <a:xfrm>
            <a:off x="5548058" y="1024063"/>
            <a:ext cx="3434894" cy="3227943"/>
          </a:xfrm>
          <a:prstGeom prst="rect">
            <a:avLst/>
          </a:prstGeom>
        </p:spPr>
      </p:pic>
    </p:spTree>
    <p:extLst>
      <p:ext uri="{BB962C8B-B14F-4D97-AF65-F5344CB8AC3E}">
        <p14:creationId xmlns:p14="http://schemas.microsoft.com/office/powerpoint/2010/main" val="327099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368375"/>
            <a:ext cx="6528391" cy="43427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3458" y="-87327"/>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7AB94408-2D10-6463-0372-0793E9F0A3D5}"/>
              </a:ext>
            </a:extLst>
          </p:cNvPr>
          <p:cNvSpPr txBox="1"/>
          <p:nvPr/>
        </p:nvSpPr>
        <p:spPr>
          <a:xfrm>
            <a:off x="2573079" y="426887"/>
            <a:ext cx="6336890" cy="4278094"/>
          </a:xfrm>
          <a:prstGeom prst="rect">
            <a:avLst/>
          </a:prstGeom>
          <a:noFill/>
        </p:spPr>
        <p:txBody>
          <a:bodyPr wrap="square">
            <a:spAutoFit/>
          </a:bodyPr>
          <a:lstStyle/>
          <a:p>
            <a:pPr marL="285750" indent="-285750" algn="r" rtl="1">
              <a:buFont typeface="Arial" panose="020B0604020202020204" pitchFamily="34" charset="0"/>
              <a:buChar char="•"/>
            </a:pPr>
            <a:r>
              <a:rPr lang="ar-SA" sz="1600" dirty="0">
                <a:solidFill>
                  <a:srgbClr val="FF0000"/>
                </a:solidFill>
                <a:latin typeface="Sakkal Majalla" panose="02000000000000000000" pitchFamily="2" charset="-78"/>
                <a:cs typeface="Sakkal Majalla" panose="02000000000000000000" pitchFamily="2" charset="-78"/>
              </a:rPr>
              <a:t>خطوة 2: استخدم أداة التوقع </a:t>
            </a:r>
            <a:r>
              <a:rPr lang="en-US" sz="1600" dirty="0">
                <a:solidFill>
                  <a:srgbClr val="FF0000"/>
                </a:solidFill>
                <a:latin typeface="Sakkal Majalla" panose="02000000000000000000" pitchFamily="2" charset="-78"/>
                <a:cs typeface="Sakkal Majalla" panose="02000000000000000000" pitchFamily="2" charset="-78"/>
              </a:rPr>
              <a:t>Use a forecasting tool</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بعد الحصول على بيانات أعداد الرحلات السياحية الشهرية لعام 2019، </a:t>
            </a:r>
            <a:r>
              <a:rPr lang="ar-SA" sz="1600" dirty="0">
                <a:solidFill>
                  <a:srgbClr val="0070C0"/>
                </a:solidFill>
                <a:latin typeface="Sakkal Majalla" panose="02000000000000000000" pitchFamily="2" charset="-78"/>
                <a:cs typeface="Sakkal Majalla" panose="02000000000000000000" pitchFamily="2" charset="-78"/>
              </a:rPr>
              <a:t>يتعين عليك تصديرها إلى أداة برمجية للتوقع. ستستخدم مايكروسوفت إكسل لهذا الغرض، وستنشئ عمودين في ورقة جديدة تسمى "2019". </a:t>
            </a:r>
            <a:r>
              <a:rPr lang="ar-SA" sz="1600" dirty="0">
                <a:latin typeface="Sakkal Majalla" panose="02000000000000000000" pitchFamily="2" charset="-78"/>
                <a:cs typeface="Sakkal Majalla" panose="02000000000000000000" pitchFamily="2" charset="-78"/>
              </a:rPr>
              <a:t>سيحتوي العمود الأول على أسماء أشهر السنة الميلادية، والعمود الثاني على بيانات أعداد الرحلات السياحية لكل شهر من أشهر العام 2019. </a:t>
            </a:r>
          </a:p>
          <a:p>
            <a:pPr algn="r" rtl="1"/>
            <a:endParaRPr lang="en-US" sz="1600" dirty="0">
              <a:latin typeface="Sakkal Majalla" panose="02000000000000000000" pitchFamily="2" charset="-78"/>
              <a:cs typeface="Sakkal Majalla" panose="02000000000000000000" pitchFamily="2" charset="-78"/>
            </a:endParaRPr>
          </a:p>
          <a:p>
            <a:pPr algn="r" rtl="1"/>
            <a:endParaRPr lang="ar-SA" sz="1600" dirty="0">
              <a:latin typeface="Sakkal Majalla" panose="02000000000000000000" pitchFamily="2" charset="-78"/>
              <a:cs typeface="Sakkal Majalla" panose="02000000000000000000" pitchFamily="2" charset="-78"/>
            </a:endParaRPr>
          </a:p>
          <a:p>
            <a:pPr algn="r" rtl="1"/>
            <a:endParaRPr lang="ar-SA" sz="1600"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SA" sz="1600" dirty="0">
                <a:solidFill>
                  <a:srgbClr val="FF0000"/>
                </a:solidFill>
                <a:latin typeface="Sakkal Majalla" panose="02000000000000000000" pitchFamily="2" charset="-78"/>
                <a:cs typeface="Sakkal Majalla" panose="02000000000000000000" pitchFamily="2" charset="-78"/>
              </a:rPr>
              <a:t>خطوة 3: ضبط السلاسل الزمنية </a:t>
            </a:r>
            <a:r>
              <a:rPr lang="en-US" sz="1600" dirty="0">
                <a:solidFill>
                  <a:srgbClr val="FF0000"/>
                </a:solidFill>
                <a:latin typeface="Sakkal Majalla" panose="02000000000000000000" pitchFamily="2" charset="-78"/>
                <a:cs typeface="Sakkal Majalla" panose="02000000000000000000" pitchFamily="2" charset="-78"/>
              </a:rPr>
              <a:t>Set the time series</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تتطلب عملية إنشاء التوقع في مايكروسوفت إكسل وجـود </a:t>
            </a:r>
            <a:r>
              <a:rPr lang="ar-SA" sz="1600" dirty="0">
                <a:solidFill>
                  <a:srgbClr val="0070C0"/>
                </a:solidFill>
                <a:latin typeface="Sakkal Majalla" panose="02000000000000000000" pitchFamily="2" charset="-78"/>
                <a:cs typeface="Sakkal Majalla" panose="02000000000000000000" pitchFamily="2" charset="-78"/>
              </a:rPr>
              <a:t>عـمـود يحتـوي عـلـى سلسلة زمنيـة بقيـم رقمية (أرقام أو تواريخ)، ولهذا السبب لا يمكنك استخدام العمـود الـذي يـحـتـوي على أسماء الشهور كعمـود سلسلة زمنيـة وذلـك لـكـون البيانات فيـه نصيـة. </a:t>
            </a:r>
            <a:r>
              <a:rPr lang="ar-SA" sz="1600" dirty="0">
                <a:latin typeface="Sakkal Majalla" panose="02000000000000000000" pitchFamily="2" charset="-78"/>
                <a:cs typeface="Sakkal Majalla" panose="02000000000000000000" pitchFamily="2" charset="-78"/>
              </a:rPr>
              <a:t>وللتغلب علـى هـذه المشكلة، ستنشـي عمـودا يمثل الشهور ويحتـوي عـلـى الأرقـام مـن 1 إلى 12 بشكل متسلسل كما هو موضح في شكل</a:t>
            </a:r>
          </a:p>
          <a:p>
            <a:pPr algn="r" rtl="1"/>
            <a:endParaRPr lang="ar-SA" sz="1600"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SA" sz="1600" dirty="0">
                <a:solidFill>
                  <a:srgbClr val="FF0000"/>
                </a:solidFill>
                <a:latin typeface="Sakkal Majalla" panose="02000000000000000000" pitchFamily="2" charset="-78"/>
                <a:cs typeface="Sakkal Majalla" panose="02000000000000000000" pitchFamily="2" charset="-78"/>
              </a:rPr>
              <a:t>خطوة 4: إنشاء التوقع </a:t>
            </a:r>
            <a:r>
              <a:rPr lang="en-US" sz="1600" dirty="0">
                <a:solidFill>
                  <a:srgbClr val="FF0000"/>
                </a:solidFill>
                <a:latin typeface="Sakkal Majalla" panose="02000000000000000000" pitchFamily="2" charset="-78"/>
                <a:cs typeface="Sakkal Majalla" panose="02000000000000000000" pitchFamily="2" charset="-78"/>
              </a:rPr>
              <a:t>Create the forecast</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استنادا إلى بيانات أعداد الرحلات السياحية الشهرية لعام 2019، </a:t>
            </a:r>
            <a:r>
              <a:rPr lang="ar-SA" sz="1600" dirty="0">
                <a:solidFill>
                  <a:srgbClr val="0070C0"/>
                </a:solidFill>
                <a:latin typeface="Sakkal Majalla" panose="02000000000000000000" pitchFamily="2" charset="-78"/>
                <a:cs typeface="Sakkal Majalla" panose="02000000000000000000" pitchFamily="2" charset="-78"/>
              </a:rPr>
              <a:t>ستستخدم خيار ورقة التنبؤ  </a:t>
            </a:r>
            <a:r>
              <a:rPr lang="en-US" sz="1600" dirty="0">
                <a:solidFill>
                  <a:srgbClr val="0070C0"/>
                </a:solidFill>
                <a:latin typeface="Sakkal Majalla" panose="02000000000000000000" pitchFamily="2" charset="-78"/>
                <a:cs typeface="Sakkal Majalla" panose="02000000000000000000" pitchFamily="2" charset="-78"/>
              </a:rPr>
              <a:t>Forecast sheet  </a:t>
            </a:r>
            <a:r>
              <a:rPr lang="ar-SA" sz="1600" dirty="0">
                <a:solidFill>
                  <a:srgbClr val="0070C0"/>
                </a:solidFill>
                <a:latin typeface="Sakkal Majalla" panose="02000000000000000000" pitchFamily="2" charset="-78"/>
                <a:cs typeface="Sakkal Majalla" panose="02000000000000000000" pitchFamily="2" charset="-78"/>
              </a:rPr>
              <a:t>من علامة تبويب بيانات  </a:t>
            </a:r>
            <a:r>
              <a:rPr lang="en-US" sz="1600" dirty="0">
                <a:solidFill>
                  <a:srgbClr val="0070C0"/>
                </a:solidFill>
                <a:latin typeface="Sakkal Majalla" panose="02000000000000000000" pitchFamily="2" charset="-78"/>
                <a:cs typeface="Sakkal Majalla" panose="02000000000000000000" pitchFamily="2" charset="-78"/>
              </a:rPr>
              <a:t>Data  </a:t>
            </a:r>
            <a:r>
              <a:rPr lang="ar-SA" sz="1600" dirty="0">
                <a:latin typeface="Sakkal Majalla" panose="02000000000000000000" pitchFamily="2" charset="-78"/>
                <a:cs typeface="Sakkal Majalla" panose="02000000000000000000" pitchFamily="2" charset="-78"/>
              </a:rPr>
              <a:t>في مايكروسوفت إكسل من أجل إنشاء التوقع.</a:t>
            </a:r>
          </a:p>
        </p:txBody>
      </p:sp>
      <p:sp>
        <p:nvSpPr>
          <p:cNvPr id="8" name="مربع نص 7">
            <a:extLst>
              <a:ext uri="{FF2B5EF4-FFF2-40B4-BE49-F238E27FC236}">
                <a16:creationId xmlns:a16="http://schemas.microsoft.com/office/drawing/2014/main" id="{0F793694-367E-C285-40B6-AB07A8BE4F40}"/>
              </a:ext>
            </a:extLst>
          </p:cNvPr>
          <p:cNvSpPr txBox="1"/>
          <p:nvPr/>
        </p:nvSpPr>
        <p:spPr>
          <a:xfrm>
            <a:off x="2573079" y="1724052"/>
            <a:ext cx="6336890" cy="584775"/>
          </a:xfrm>
          <a:prstGeom prst="rect">
            <a:avLst/>
          </a:prstGeom>
          <a:noFill/>
          <a:ln>
            <a:solidFill>
              <a:srgbClr val="FF0000"/>
            </a:solidFill>
            <a:prstDash val="lgDashDot"/>
          </a:ln>
        </p:spPr>
        <p:txBody>
          <a:bodyPr wrap="square">
            <a:spAutoFit/>
          </a:bodyPr>
          <a:lstStyle/>
          <a:p>
            <a:pPr algn="r" rtl="1"/>
            <a:r>
              <a:rPr lang="ar-SA" sz="1600" dirty="0">
                <a:solidFill>
                  <a:srgbClr val="0070C0"/>
                </a:solidFill>
                <a:latin typeface="Sakkal Majalla" panose="02000000000000000000" pitchFamily="2" charset="-78"/>
                <a:cs typeface="Sakkal Majalla" panose="02000000000000000000" pitchFamily="2" charset="-78"/>
              </a:rPr>
              <a:t>السلاسل الزمنية  </a:t>
            </a:r>
            <a:r>
              <a:rPr lang="en-US" sz="1600" dirty="0">
                <a:solidFill>
                  <a:schemeClr val="accent2">
                    <a:lumMod val="75000"/>
                  </a:schemeClr>
                </a:solidFill>
                <a:latin typeface="Sakkal Majalla" panose="02000000000000000000" pitchFamily="2" charset="-78"/>
                <a:cs typeface="Sakkal Majalla" panose="02000000000000000000" pitchFamily="2" charset="-78"/>
              </a:rPr>
              <a:t>:</a:t>
            </a:r>
            <a:r>
              <a:rPr lang="ar-SA" sz="1600" dirty="0">
                <a:solidFill>
                  <a:schemeClr val="accent2">
                    <a:lumMod val="75000"/>
                  </a:schemeClr>
                </a:solidFill>
                <a:latin typeface="Sakkal Majalla" panose="02000000000000000000" pitchFamily="2" charset="-78"/>
                <a:cs typeface="Sakkal Majalla" panose="02000000000000000000" pitchFamily="2" charset="-78"/>
              </a:rPr>
              <a:t> </a:t>
            </a:r>
            <a:r>
              <a:rPr lang="ar-SA" sz="1600" dirty="0">
                <a:solidFill>
                  <a:schemeClr val="tx1"/>
                </a:solidFill>
                <a:latin typeface="Sakkal Majalla" panose="02000000000000000000" pitchFamily="2" charset="-78"/>
                <a:cs typeface="Sakkal Majalla" panose="02000000000000000000" pitchFamily="2" charset="-78"/>
              </a:rPr>
              <a:t>هـي مـجموعـة مـن البيانات الكمية، وتمثل وصفـا لـواحـدة أو أكـثـر مـن الصفات أو الخصائص المتعلقة بشخص أو ظاهـرة أو حدث معين ، والتي يتم جمعها خلال فترات زمنية متتابعة.</a:t>
            </a:r>
          </a:p>
        </p:txBody>
      </p:sp>
    </p:spTree>
    <p:extLst>
      <p:ext uri="{BB962C8B-B14F-4D97-AF65-F5344CB8AC3E}">
        <p14:creationId xmlns:p14="http://schemas.microsoft.com/office/powerpoint/2010/main" val="11033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2C3BA516-FABD-D844-01D0-2A604C5603A2}"/>
              </a:ext>
            </a:extLst>
          </p:cNvPr>
          <p:cNvPicPr>
            <a:picLocks noChangeAspect="1"/>
          </p:cNvPicPr>
          <p:nvPr/>
        </p:nvPicPr>
        <p:blipFill>
          <a:blip r:embed="rId4"/>
          <a:stretch>
            <a:fillRect/>
          </a:stretch>
        </p:blipFill>
        <p:spPr>
          <a:xfrm>
            <a:off x="2700670" y="835034"/>
            <a:ext cx="6090977" cy="3690791"/>
          </a:xfrm>
          <a:prstGeom prst="rect">
            <a:avLst/>
          </a:prstGeom>
        </p:spPr>
      </p:pic>
    </p:spTree>
    <p:extLst>
      <p:ext uri="{BB962C8B-B14F-4D97-AF65-F5344CB8AC3E}">
        <p14:creationId xmlns:p14="http://schemas.microsoft.com/office/powerpoint/2010/main" val="18344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1F41EAE9-87F3-26C2-B1CC-4D2D18072565}"/>
              </a:ext>
            </a:extLst>
          </p:cNvPr>
          <p:cNvPicPr>
            <a:picLocks noChangeAspect="1"/>
          </p:cNvPicPr>
          <p:nvPr/>
        </p:nvPicPr>
        <p:blipFill>
          <a:blip r:embed="rId4"/>
          <a:stretch>
            <a:fillRect/>
          </a:stretch>
        </p:blipFill>
        <p:spPr>
          <a:xfrm>
            <a:off x="5599662" y="878607"/>
            <a:ext cx="3384851" cy="3647218"/>
          </a:xfrm>
          <a:prstGeom prst="rect">
            <a:avLst/>
          </a:prstGeom>
        </p:spPr>
      </p:pic>
      <p:pic>
        <p:nvPicPr>
          <p:cNvPr id="8" name="صورة 7">
            <a:extLst>
              <a:ext uri="{FF2B5EF4-FFF2-40B4-BE49-F238E27FC236}">
                <a16:creationId xmlns:a16="http://schemas.microsoft.com/office/drawing/2014/main" id="{DDBE4A44-2903-D2DD-7574-E50311C1D430}"/>
              </a:ext>
            </a:extLst>
          </p:cNvPr>
          <p:cNvPicPr>
            <a:picLocks noChangeAspect="1"/>
          </p:cNvPicPr>
          <p:nvPr/>
        </p:nvPicPr>
        <p:blipFill>
          <a:blip r:embed="rId5"/>
          <a:stretch>
            <a:fillRect/>
          </a:stretch>
        </p:blipFill>
        <p:spPr>
          <a:xfrm>
            <a:off x="2658140" y="840780"/>
            <a:ext cx="2813931" cy="3647218"/>
          </a:xfrm>
          <a:prstGeom prst="rect">
            <a:avLst/>
          </a:prstGeom>
        </p:spPr>
      </p:pic>
    </p:spTree>
    <p:extLst>
      <p:ext uri="{BB962C8B-B14F-4D97-AF65-F5344CB8AC3E}">
        <p14:creationId xmlns:p14="http://schemas.microsoft.com/office/powerpoint/2010/main" val="447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9ED52F73-8381-2BFB-ECC2-5CCF417B447D}"/>
              </a:ext>
            </a:extLst>
          </p:cNvPr>
          <p:cNvPicPr>
            <a:picLocks noChangeAspect="1"/>
          </p:cNvPicPr>
          <p:nvPr/>
        </p:nvPicPr>
        <p:blipFill>
          <a:blip r:embed="rId4"/>
          <a:stretch>
            <a:fillRect/>
          </a:stretch>
        </p:blipFill>
        <p:spPr>
          <a:xfrm>
            <a:off x="2691052" y="765544"/>
            <a:ext cx="6133972" cy="3760281"/>
          </a:xfrm>
          <a:prstGeom prst="rect">
            <a:avLst/>
          </a:prstGeom>
        </p:spPr>
      </p:pic>
    </p:spTree>
    <p:extLst>
      <p:ext uri="{BB962C8B-B14F-4D97-AF65-F5344CB8AC3E}">
        <p14:creationId xmlns:p14="http://schemas.microsoft.com/office/powerpoint/2010/main" val="32947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9C01D7C7-4916-FE74-D7EC-B4257EB9DB52}"/>
              </a:ext>
            </a:extLst>
          </p:cNvPr>
          <p:cNvSpPr txBox="1"/>
          <p:nvPr/>
        </p:nvSpPr>
        <p:spPr>
          <a:xfrm>
            <a:off x="2510380" y="785512"/>
            <a:ext cx="6464595" cy="1077218"/>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عندما تنشئ توقعا، ينشئ إكسل ورقة عمل جديدة تحتوي علـى جـدول قيم البيانات السابقة وقيم البيانات (المستقبلية) التي تم توقعها</a:t>
            </a:r>
            <a:r>
              <a:rPr lang="ar-SA" sz="1600" dirty="0">
                <a:latin typeface="Sakkal Majalla" panose="02000000000000000000" pitchFamily="2" charset="-78"/>
                <a:cs typeface="Sakkal Majalla" panose="02000000000000000000" pitchFamily="2" charset="-78"/>
              </a:rPr>
              <a:t>، وكذلك يتم عرض مقدار عدم اليقين  </a:t>
            </a:r>
            <a:r>
              <a:rPr lang="en-US" sz="1600" dirty="0" err="1">
                <a:latin typeface="Sakkal Majalla" panose="02000000000000000000" pitchFamily="2" charset="-78"/>
                <a:cs typeface="Sakkal Majalla" panose="02000000000000000000" pitchFamily="2" charset="-78"/>
              </a:rPr>
              <a:t>Uncertainity</a:t>
            </a:r>
            <a:r>
              <a:rPr lang="en-US" sz="1600" dirty="0">
                <a:latin typeface="Sakkal Majalla" panose="02000000000000000000" pitchFamily="2" charset="-78"/>
                <a:cs typeface="Sakkal Majalla" panose="02000000000000000000" pitchFamily="2" charset="-78"/>
              </a:rPr>
              <a:t>  </a:t>
            </a:r>
            <a:r>
              <a:rPr lang="ar-SA" sz="1600" dirty="0">
                <a:latin typeface="Sakkal Majalla" panose="02000000000000000000" pitchFamily="2" charset="-78"/>
                <a:cs typeface="Sakkal Majalla" panose="02000000000000000000" pitchFamily="2" charset="-78"/>
              </a:rPr>
              <a:t> أيضا مع الحد الأعلى للثقة  </a:t>
            </a:r>
            <a:r>
              <a:rPr lang="en-US" sz="1600" dirty="0">
                <a:latin typeface="Sakkal Majalla" panose="02000000000000000000" pitchFamily="2" charset="-78"/>
                <a:cs typeface="Sakkal Majalla" panose="02000000000000000000" pitchFamily="2" charset="-78"/>
              </a:rPr>
              <a:t>Upper Confidence Bound  </a:t>
            </a:r>
            <a:r>
              <a:rPr lang="ar-SA" sz="1600" dirty="0">
                <a:latin typeface="Sakkal Majalla" panose="02000000000000000000" pitchFamily="2" charset="-78"/>
                <a:cs typeface="Sakkal Majalla" panose="02000000000000000000" pitchFamily="2" charset="-78"/>
              </a:rPr>
              <a:t> والحد الأدنى للثقة  </a:t>
            </a:r>
            <a:r>
              <a:rPr lang="en-US" sz="1600" dirty="0">
                <a:latin typeface="Sakkal Majalla" panose="02000000000000000000" pitchFamily="2" charset="-78"/>
                <a:cs typeface="Sakkal Majalla" panose="02000000000000000000" pitchFamily="2" charset="-78"/>
              </a:rPr>
              <a:t>lower Confidence Bound   </a:t>
            </a:r>
            <a:r>
              <a:rPr lang="ar-SA" sz="1600" dirty="0">
                <a:latin typeface="Sakkal Majalla" panose="02000000000000000000" pitchFamily="2" charset="-78"/>
                <a:cs typeface="Sakkal Majalla" panose="02000000000000000000" pitchFamily="2" charset="-78"/>
              </a:rPr>
              <a:t>  ويقـوم إكسل بإنشاء المخطط المحدد لتمثيـل هـذه البيانات.</a:t>
            </a:r>
          </a:p>
        </p:txBody>
      </p:sp>
      <p:pic>
        <p:nvPicPr>
          <p:cNvPr id="8" name="صورة 7">
            <a:extLst>
              <a:ext uri="{FF2B5EF4-FFF2-40B4-BE49-F238E27FC236}">
                <a16:creationId xmlns:a16="http://schemas.microsoft.com/office/drawing/2014/main" id="{D7A71CA0-7E1D-CD28-7D9B-F23BD13A29B5}"/>
              </a:ext>
            </a:extLst>
          </p:cNvPr>
          <p:cNvPicPr>
            <a:picLocks noChangeAspect="1"/>
          </p:cNvPicPr>
          <p:nvPr/>
        </p:nvPicPr>
        <p:blipFill>
          <a:blip r:embed="rId4"/>
          <a:stretch>
            <a:fillRect/>
          </a:stretch>
        </p:blipFill>
        <p:spPr>
          <a:xfrm>
            <a:off x="2657756" y="1926752"/>
            <a:ext cx="6287941" cy="2513046"/>
          </a:xfrm>
          <a:prstGeom prst="rect">
            <a:avLst/>
          </a:prstGeom>
        </p:spPr>
      </p:pic>
    </p:spTree>
    <p:extLst>
      <p:ext uri="{BB962C8B-B14F-4D97-AF65-F5344CB8AC3E}">
        <p14:creationId xmlns:p14="http://schemas.microsoft.com/office/powerpoint/2010/main" val="17681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algn="r" rtl="1"/>
            <a:endParaRPr lang="ar-SA" sz="3200" b="1" dirty="0">
              <a:solidFill>
                <a:schemeClr val="accent2">
                  <a:lumMod val="75000"/>
                </a:schemeClr>
              </a:solidFill>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5772BE75-A1E6-D1BE-B896-39C7922F735A}"/>
              </a:ext>
            </a:extLst>
          </p:cNvPr>
          <p:cNvSpPr txBox="1"/>
          <p:nvPr/>
        </p:nvSpPr>
        <p:spPr>
          <a:xfrm>
            <a:off x="2573079" y="856202"/>
            <a:ext cx="6400800" cy="1569660"/>
          </a:xfrm>
          <a:prstGeom prst="rect">
            <a:avLst/>
          </a:prstGeom>
          <a:noFill/>
        </p:spPr>
        <p:txBody>
          <a:bodyPr wrap="square">
            <a:spAutoFit/>
          </a:bodyPr>
          <a:lstStyle/>
          <a:p>
            <a:pPr algn="r" rtl="1"/>
            <a:r>
              <a:rPr lang="ar-SA" sz="1600" dirty="0">
                <a:latin typeface="Sakkal Majalla" panose="02000000000000000000" pitchFamily="2" charset="-78"/>
                <a:cs typeface="Sakkal Majalla" panose="02000000000000000000" pitchFamily="2" charset="-78"/>
              </a:rPr>
              <a:t>يستخدم النموذج برنامج إكسل لتوقع القيم المستقبلية للبيانات بناء على القيم الموجودة ( البيانات السابقة) </a:t>
            </a:r>
            <a:r>
              <a:rPr lang="ar-SA" sz="1600" dirty="0">
                <a:solidFill>
                  <a:srgbClr val="FF0000"/>
                </a:solidFill>
                <a:latin typeface="Sakkal Majalla" panose="02000000000000000000" pitchFamily="2" charset="-78"/>
                <a:cs typeface="Sakkal Majalla" panose="02000000000000000000" pitchFamily="2" charset="-78"/>
              </a:rPr>
              <a:t>باستخدام الانحدار الخطي  </a:t>
            </a:r>
            <a:r>
              <a:rPr lang="en-US" sz="1600" dirty="0">
                <a:solidFill>
                  <a:srgbClr val="FF0000"/>
                </a:solidFill>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Linear Regression  </a:t>
            </a:r>
            <a:r>
              <a:rPr lang="ar-SA" sz="1600" dirty="0">
                <a:solidFill>
                  <a:srgbClr val="FF0000"/>
                </a:solidFill>
                <a:latin typeface="Sakkal Majalla" panose="02000000000000000000" pitchFamily="2" charset="-78"/>
                <a:cs typeface="Sakkal Majalla" panose="02000000000000000000" pitchFamily="2" charset="-78"/>
              </a:rPr>
              <a:t>وهو نموذج إحصائي لكشف العلاقة بين متغيرين مستمرين</a:t>
            </a:r>
            <a:r>
              <a:rPr lang="ar-SA" sz="1600" dirty="0">
                <a:latin typeface="Sakkal Majalla" panose="02000000000000000000" pitchFamily="2" charset="-78"/>
                <a:cs typeface="Sakkal Majalla" panose="02000000000000000000" pitchFamily="2" charset="-78"/>
              </a:rPr>
              <a:t>، حيث يتم التنبؤ من خلاله بقيم متغير تابع بناء على قيم متغير مستقل (في المثال السابق المتعلق بالسياحة يمثل عدد الرحلات السياحية المتغير التابع، بينما يكون المتغير المستقل هو الوقت ممثلا بالشهور). </a:t>
            </a:r>
            <a:r>
              <a:rPr lang="ar-SA" sz="1600" dirty="0">
                <a:solidFill>
                  <a:srgbClr val="FF0000"/>
                </a:solidFill>
                <a:latin typeface="Sakkal Majalla" panose="02000000000000000000" pitchFamily="2" charset="-78"/>
                <a:cs typeface="Sakkal Majalla" panose="02000000000000000000" pitchFamily="2" charset="-78"/>
              </a:rPr>
              <a:t>ويعد الانحدار الخطي نوعا أساسيا وشائع الاستخدام في التحليل التنبؤي والذي يتيح فهم ودراسة العلاقة الكمية بين متغيرين مستمرين</a:t>
            </a:r>
            <a:r>
              <a:rPr lang="ar-SA" dirty="0">
                <a:solidFill>
                  <a:srgbClr val="FF0000"/>
                </a:solidFill>
                <a:cs typeface="+mj-cs"/>
              </a:rPr>
              <a:t>.</a:t>
            </a:r>
          </a:p>
        </p:txBody>
      </p:sp>
      <p:sp>
        <p:nvSpPr>
          <p:cNvPr id="9" name="مربع نص 8">
            <a:extLst>
              <a:ext uri="{FF2B5EF4-FFF2-40B4-BE49-F238E27FC236}">
                <a16:creationId xmlns:a16="http://schemas.microsoft.com/office/drawing/2014/main" id="{632D8DF1-4086-DAAF-A8F0-A8312D1AD2EE}"/>
              </a:ext>
            </a:extLst>
          </p:cNvPr>
          <p:cNvSpPr txBox="1"/>
          <p:nvPr/>
        </p:nvSpPr>
        <p:spPr>
          <a:xfrm>
            <a:off x="4272440" y="617675"/>
            <a:ext cx="3087138" cy="338554"/>
          </a:xfrm>
          <a:prstGeom prst="rect">
            <a:avLst/>
          </a:prstGeom>
          <a:noFill/>
        </p:spPr>
        <p:txBody>
          <a:bodyPr wrap="square">
            <a:spAutoFit/>
          </a:bodyPr>
          <a:lstStyle/>
          <a:p>
            <a:pPr algn="ctr" rtl="1"/>
            <a:r>
              <a:rPr lang="ar-SA" sz="1600" dirty="0">
                <a:solidFill>
                  <a:srgbClr val="0070C0"/>
                </a:solidFill>
                <a:latin typeface="Sakkal Majalla" panose="02000000000000000000" pitchFamily="2" charset="-78"/>
                <a:cs typeface="Sakkal Majalla" panose="02000000000000000000" pitchFamily="2" charset="-78"/>
              </a:rPr>
              <a:t>إعدادات التوقع الإضافية</a:t>
            </a:r>
          </a:p>
        </p:txBody>
      </p:sp>
      <p:pic>
        <p:nvPicPr>
          <p:cNvPr id="11" name="صورة 10">
            <a:extLst>
              <a:ext uri="{FF2B5EF4-FFF2-40B4-BE49-F238E27FC236}">
                <a16:creationId xmlns:a16="http://schemas.microsoft.com/office/drawing/2014/main" id="{E6C02773-C6EB-B219-6BA4-CCBF61EA7124}"/>
              </a:ext>
            </a:extLst>
          </p:cNvPr>
          <p:cNvPicPr>
            <a:picLocks noChangeAspect="1"/>
          </p:cNvPicPr>
          <p:nvPr/>
        </p:nvPicPr>
        <p:blipFill>
          <a:blip r:embed="rId4"/>
          <a:stretch>
            <a:fillRect/>
          </a:stretch>
        </p:blipFill>
        <p:spPr>
          <a:xfrm>
            <a:off x="2715529" y="2425862"/>
            <a:ext cx="6158429" cy="2099963"/>
          </a:xfrm>
          <a:prstGeom prst="rect">
            <a:avLst/>
          </a:prstGeom>
        </p:spPr>
      </p:pic>
      <p:sp>
        <p:nvSpPr>
          <p:cNvPr id="5" name="مربع نص 4">
            <a:extLst>
              <a:ext uri="{FF2B5EF4-FFF2-40B4-BE49-F238E27FC236}">
                <a16:creationId xmlns:a16="http://schemas.microsoft.com/office/drawing/2014/main" id="{15645423-8B93-A9D0-5E31-2CF933F38377}"/>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7532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62446" y="617675"/>
            <a:ext cx="6528391" cy="2922967"/>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9AD472CA-847F-0CE8-BD6B-6DC611F970ED}"/>
              </a:ext>
            </a:extLst>
          </p:cNvPr>
          <p:cNvPicPr>
            <a:picLocks noChangeAspect="1"/>
          </p:cNvPicPr>
          <p:nvPr/>
        </p:nvPicPr>
        <p:blipFill>
          <a:blip r:embed="rId4"/>
          <a:stretch>
            <a:fillRect/>
          </a:stretch>
        </p:blipFill>
        <p:spPr>
          <a:xfrm>
            <a:off x="4112209" y="2343856"/>
            <a:ext cx="3242116" cy="809004"/>
          </a:xfrm>
          <a:prstGeom prst="rect">
            <a:avLst/>
          </a:prstGeom>
        </p:spPr>
      </p:pic>
      <p:sp>
        <p:nvSpPr>
          <p:cNvPr id="9" name="مربع نص 8">
            <a:extLst>
              <a:ext uri="{FF2B5EF4-FFF2-40B4-BE49-F238E27FC236}">
                <a16:creationId xmlns:a16="http://schemas.microsoft.com/office/drawing/2014/main" id="{890A87F5-C19E-A18E-8A97-3E63098D382E}"/>
              </a:ext>
            </a:extLst>
          </p:cNvPr>
          <p:cNvSpPr txBox="1"/>
          <p:nvPr/>
        </p:nvSpPr>
        <p:spPr>
          <a:xfrm>
            <a:off x="2594344" y="878607"/>
            <a:ext cx="6400800" cy="1569660"/>
          </a:xfrm>
          <a:prstGeom prst="rect">
            <a:avLst/>
          </a:prstGeom>
          <a:noFill/>
        </p:spPr>
        <p:txBody>
          <a:bodyPr wrap="square">
            <a:spAutoFit/>
          </a:bodyPr>
          <a:lstStyle/>
          <a:p>
            <a:pPr algn="r" rtl="1"/>
            <a:r>
              <a:rPr lang="ar-SA" sz="1600" dirty="0">
                <a:latin typeface="Sakkal Majalla" panose="02000000000000000000" pitchFamily="2" charset="-78"/>
                <a:cs typeface="Sakkal Majalla" panose="02000000000000000000" pitchFamily="2" charset="-78"/>
              </a:rPr>
              <a:t>على الرغم من أن الانحدار الخطي هو الأكثر شيوعا وموثوقية للتنبؤي النموذج، </a:t>
            </a:r>
            <a:r>
              <a:rPr lang="ar-SA" sz="1600" dirty="0">
                <a:solidFill>
                  <a:srgbClr val="FF0000"/>
                </a:solidFill>
                <a:latin typeface="Sakkal Majalla" panose="02000000000000000000" pitchFamily="2" charset="-78"/>
                <a:cs typeface="Sakkal Majalla" panose="02000000000000000000" pitchFamily="2" charset="-78"/>
              </a:rPr>
              <a:t>إلا أنه يفتقر إلى إمكانية التعامل مع البيانات النوعية. </a:t>
            </a:r>
            <a:r>
              <a:rPr lang="ar-SA" sz="1600" dirty="0">
                <a:latin typeface="Sakkal Majalla" panose="02000000000000000000" pitchFamily="2" charset="-78"/>
                <a:cs typeface="Sakkal Majalla" panose="02000000000000000000" pitchFamily="2" charset="-78"/>
              </a:rPr>
              <a:t>فعلى سبيل المثال، قد تتمثل بعض البيانات النوعية في المثال المتعلق بالسياحة في تفضيلات السائحين بخصوص توقيت حصولهم على العطلة أو الإجازة، وتعدّ هذه البيانات ذات تأثير في مسألة اختيار زمان ومكان قضاء العطلة. قد تعمل دالة التوقع القائمة على الانحدار الخطي في بعض الأحيان، </a:t>
            </a:r>
            <a:r>
              <a:rPr lang="ar-SA" sz="1600" dirty="0">
                <a:solidFill>
                  <a:srgbClr val="FF0000"/>
                </a:solidFill>
                <a:latin typeface="Sakkal Majalla" panose="02000000000000000000" pitchFamily="2" charset="-78"/>
                <a:cs typeface="Sakkal Majalla" panose="02000000000000000000" pitchFamily="2" charset="-78"/>
              </a:rPr>
              <a:t>ولكن عدم تعامل الانحدار الخطي مع البيانات النوعية يجعل الكثير من التوقعات بعيدة عن الواقع بشكل كبير، مما يؤثر سلبا على التنبؤات بشكل عام.</a:t>
            </a:r>
          </a:p>
        </p:txBody>
      </p:sp>
    </p:spTree>
    <p:extLst>
      <p:ext uri="{BB962C8B-B14F-4D97-AF65-F5344CB8AC3E}">
        <p14:creationId xmlns:p14="http://schemas.microsoft.com/office/powerpoint/2010/main" val="1328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1" name="Google Shape;721;p31"/>
          <p:cNvGrpSpPr/>
          <p:nvPr/>
        </p:nvGrpSpPr>
        <p:grpSpPr>
          <a:xfrm>
            <a:off x="2527946" y="1170000"/>
            <a:ext cx="4106120" cy="3242102"/>
            <a:chOff x="2527946" y="1170000"/>
            <a:chExt cx="4106120" cy="3242102"/>
          </a:xfrm>
        </p:grpSpPr>
        <p:sp>
          <p:nvSpPr>
            <p:cNvPr id="722" name="Google Shape;722;p31"/>
            <p:cNvSpPr/>
            <p:nvPr/>
          </p:nvSpPr>
          <p:spPr>
            <a:xfrm>
              <a:off x="2527946" y="2541152"/>
              <a:ext cx="1420869" cy="513888"/>
            </a:xfrm>
            <a:custGeom>
              <a:avLst/>
              <a:gdLst/>
              <a:ahLst/>
              <a:cxnLst/>
              <a:rect l="l" t="t" r="r" b="b"/>
              <a:pathLst>
                <a:path w="32900" h="11899" extrusionOk="0">
                  <a:moveTo>
                    <a:pt x="32806" y="1"/>
                  </a:moveTo>
                  <a:lnTo>
                    <a:pt x="5949" y="1"/>
                  </a:lnTo>
                  <a:cubicBezTo>
                    <a:pt x="2664" y="1"/>
                    <a:pt x="1" y="2664"/>
                    <a:pt x="1" y="5950"/>
                  </a:cubicBezTo>
                  <a:cubicBezTo>
                    <a:pt x="1" y="9235"/>
                    <a:pt x="2664" y="11898"/>
                    <a:pt x="5949" y="11898"/>
                  </a:cubicBezTo>
                  <a:lnTo>
                    <a:pt x="32899" y="11898"/>
                  </a:lnTo>
                  <a:cubicBezTo>
                    <a:pt x="31625" y="10228"/>
                    <a:pt x="30861" y="8149"/>
                    <a:pt x="30861" y="5887"/>
                  </a:cubicBezTo>
                  <a:cubicBezTo>
                    <a:pt x="30861" y="3681"/>
                    <a:pt x="31589" y="1649"/>
                    <a:pt x="3280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2575583" y="2588789"/>
              <a:ext cx="421121" cy="421121"/>
            </a:xfrm>
            <a:custGeom>
              <a:avLst/>
              <a:gdLst/>
              <a:ahLst/>
              <a:cxnLst/>
              <a:rect l="l" t="t" r="r" b="b"/>
              <a:pathLst>
                <a:path w="9751" h="9751" extrusionOk="0">
                  <a:moveTo>
                    <a:pt x="9751" y="4875"/>
                  </a:moveTo>
                  <a:cubicBezTo>
                    <a:pt x="9751" y="6168"/>
                    <a:pt x="9237" y="7409"/>
                    <a:pt x="8323" y="8322"/>
                  </a:cubicBezTo>
                  <a:cubicBezTo>
                    <a:pt x="7408" y="9237"/>
                    <a:pt x="6168" y="9751"/>
                    <a:pt x="4876" y="9751"/>
                  </a:cubicBezTo>
                  <a:cubicBezTo>
                    <a:pt x="3583" y="9751"/>
                    <a:pt x="2343" y="9237"/>
                    <a:pt x="1429" y="8322"/>
                  </a:cubicBezTo>
                  <a:cubicBezTo>
                    <a:pt x="514" y="7409"/>
                    <a:pt x="1" y="6168"/>
                    <a:pt x="1" y="4875"/>
                  </a:cubicBezTo>
                  <a:cubicBezTo>
                    <a:pt x="1" y="2183"/>
                    <a:pt x="2183" y="1"/>
                    <a:pt x="4876" y="1"/>
                  </a:cubicBezTo>
                  <a:cubicBezTo>
                    <a:pt x="6168" y="1"/>
                    <a:pt x="7408" y="514"/>
                    <a:pt x="8323" y="1428"/>
                  </a:cubicBezTo>
                  <a:cubicBezTo>
                    <a:pt x="9237" y="2343"/>
                    <a:pt x="9751" y="3583"/>
                    <a:pt x="9751" y="4875"/>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4</a:t>
              </a:r>
              <a:endParaRPr dirty="0">
                <a:solidFill>
                  <a:schemeClr val="bg1"/>
                </a:solidFill>
              </a:endParaRPr>
            </a:p>
          </p:txBody>
        </p:sp>
        <p:sp>
          <p:nvSpPr>
            <p:cNvPr id="724" name="Google Shape;724;p31"/>
            <p:cNvSpPr/>
            <p:nvPr/>
          </p:nvSpPr>
          <p:spPr>
            <a:xfrm>
              <a:off x="2527946" y="3705689"/>
              <a:ext cx="1420869" cy="513888"/>
            </a:xfrm>
            <a:custGeom>
              <a:avLst/>
              <a:gdLst/>
              <a:ahLst/>
              <a:cxnLst/>
              <a:rect l="l" t="t" r="r" b="b"/>
              <a:pathLst>
                <a:path w="32900" h="11899" extrusionOk="0">
                  <a:moveTo>
                    <a:pt x="32806" y="1"/>
                  </a:moveTo>
                  <a:lnTo>
                    <a:pt x="5949" y="1"/>
                  </a:lnTo>
                  <a:cubicBezTo>
                    <a:pt x="2664" y="1"/>
                    <a:pt x="1" y="2664"/>
                    <a:pt x="1" y="5950"/>
                  </a:cubicBezTo>
                  <a:cubicBezTo>
                    <a:pt x="1" y="9235"/>
                    <a:pt x="2664" y="11898"/>
                    <a:pt x="5949" y="11898"/>
                  </a:cubicBezTo>
                  <a:lnTo>
                    <a:pt x="32899" y="11898"/>
                  </a:lnTo>
                  <a:cubicBezTo>
                    <a:pt x="31625" y="10229"/>
                    <a:pt x="30861" y="8149"/>
                    <a:pt x="30861" y="5887"/>
                  </a:cubicBezTo>
                  <a:cubicBezTo>
                    <a:pt x="30861" y="3681"/>
                    <a:pt x="31589" y="1649"/>
                    <a:pt x="3280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2575583" y="3751339"/>
              <a:ext cx="421121" cy="421121"/>
            </a:xfrm>
            <a:custGeom>
              <a:avLst/>
              <a:gdLst/>
              <a:ahLst/>
              <a:cxnLst/>
              <a:rect l="l" t="t" r="r" b="b"/>
              <a:pathLst>
                <a:path w="9751" h="9751" extrusionOk="0">
                  <a:moveTo>
                    <a:pt x="9751" y="4876"/>
                  </a:moveTo>
                  <a:cubicBezTo>
                    <a:pt x="9751" y="6169"/>
                    <a:pt x="9237" y="7409"/>
                    <a:pt x="8323" y="8323"/>
                  </a:cubicBezTo>
                  <a:cubicBezTo>
                    <a:pt x="7408" y="9237"/>
                    <a:pt x="6168" y="9751"/>
                    <a:pt x="4876" y="9751"/>
                  </a:cubicBezTo>
                  <a:cubicBezTo>
                    <a:pt x="3583" y="9751"/>
                    <a:pt x="2343" y="9237"/>
                    <a:pt x="1429" y="8323"/>
                  </a:cubicBezTo>
                  <a:cubicBezTo>
                    <a:pt x="514" y="7409"/>
                    <a:pt x="1" y="6169"/>
                    <a:pt x="1" y="4876"/>
                  </a:cubicBezTo>
                  <a:cubicBezTo>
                    <a:pt x="1" y="2183"/>
                    <a:pt x="2183" y="1"/>
                    <a:pt x="4876" y="1"/>
                  </a:cubicBezTo>
                  <a:cubicBezTo>
                    <a:pt x="6168" y="1"/>
                    <a:pt x="7408" y="514"/>
                    <a:pt x="8323" y="1429"/>
                  </a:cubicBezTo>
                  <a:cubicBezTo>
                    <a:pt x="9237" y="2343"/>
                    <a:pt x="9751" y="3583"/>
                    <a:pt x="9751" y="4876"/>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5</a:t>
              </a:r>
              <a:endParaRPr dirty="0">
                <a:solidFill>
                  <a:schemeClr val="bg1"/>
                </a:solidFill>
              </a:endParaRPr>
            </a:p>
          </p:txBody>
        </p:sp>
        <p:sp>
          <p:nvSpPr>
            <p:cNvPr id="726" name="Google Shape;726;p31"/>
            <p:cNvSpPr/>
            <p:nvPr/>
          </p:nvSpPr>
          <p:spPr>
            <a:xfrm>
              <a:off x="5213198" y="3127610"/>
              <a:ext cx="1420869" cy="513888"/>
            </a:xfrm>
            <a:custGeom>
              <a:avLst/>
              <a:gdLst/>
              <a:ahLst/>
              <a:cxnLst/>
              <a:rect l="l" t="t" r="r" b="b"/>
              <a:pathLst>
                <a:path w="32900" h="11899" extrusionOk="0">
                  <a:moveTo>
                    <a:pt x="32899" y="5949"/>
                  </a:moveTo>
                  <a:cubicBezTo>
                    <a:pt x="32899" y="2664"/>
                    <a:pt x="30236" y="0"/>
                    <a:pt x="26950" y="0"/>
                  </a:cubicBezTo>
                  <a:lnTo>
                    <a:pt x="94" y="0"/>
                  </a:lnTo>
                  <a:cubicBezTo>
                    <a:pt x="1310" y="1649"/>
                    <a:pt x="2039" y="3681"/>
                    <a:pt x="2039" y="5888"/>
                  </a:cubicBezTo>
                  <a:cubicBezTo>
                    <a:pt x="2039" y="8150"/>
                    <a:pt x="1274" y="10228"/>
                    <a:pt x="1" y="11898"/>
                  </a:cubicBezTo>
                  <a:lnTo>
                    <a:pt x="26950" y="11898"/>
                  </a:lnTo>
                  <a:cubicBezTo>
                    <a:pt x="30236" y="11898"/>
                    <a:pt x="32899" y="9235"/>
                    <a:pt x="32899" y="594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6163908" y="3174081"/>
              <a:ext cx="421121" cy="421078"/>
            </a:xfrm>
            <a:custGeom>
              <a:avLst/>
              <a:gdLst/>
              <a:ahLst/>
              <a:cxnLst/>
              <a:rect l="l" t="t" r="r" b="b"/>
              <a:pathLst>
                <a:path w="9751" h="9750" extrusionOk="0">
                  <a:moveTo>
                    <a:pt x="9750" y="4875"/>
                  </a:moveTo>
                  <a:cubicBezTo>
                    <a:pt x="9750" y="6169"/>
                    <a:pt x="9237" y="7408"/>
                    <a:pt x="8322" y="8322"/>
                  </a:cubicBezTo>
                  <a:cubicBezTo>
                    <a:pt x="7408" y="9236"/>
                    <a:pt x="6168" y="9750"/>
                    <a:pt x="4876" y="9750"/>
                  </a:cubicBezTo>
                  <a:cubicBezTo>
                    <a:pt x="3583" y="9750"/>
                    <a:pt x="2343" y="9236"/>
                    <a:pt x="1429" y="8322"/>
                  </a:cubicBezTo>
                  <a:cubicBezTo>
                    <a:pt x="514" y="7408"/>
                    <a:pt x="0" y="6169"/>
                    <a:pt x="0" y="4875"/>
                  </a:cubicBezTo>
                  <a:cubicBezTo>
                    <a:pt x="0" y="2183"/>
                    <a:pt x="2183" y="1"/>
                    <a:pt x="4876" y="1"/>
                  </a:cubicBezTo>
                  <a:cubicBezTo>
                    <a:pt x="6168" y="1"/>
                    <a:pt x="7408" y="514"/>
                    <a:pt x="8322" y="1428"/>
                  </a:cubicBezTo>
                  <a:cubicBezTo>
                    <a:pt x="9237" y="2343"/>
                    <a:pt x="9750" y="3582"/>
                    <a:pt x="9750" y="4875"/>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1</a:t>
              </a:r>
              <a:endParaRPr dirty="0">
                <a:solidFill>
                  <a:schemeClr val="bg1"/>
                </a:solidFill>
              </a:endParaRPr>
            </a:p>
          </p:txBody>
        </p:sp>
        <p:sp>
          <p:nvSpPr>
            <p:cNvPr id="728" name="Google Shape;728;p31"/>
            <p:cNvSpPr/>
            <p:nvPr/>
          </p:nvSpPr>
          <p:spPr>
            <a:xfrm>
              <a:off x="5213198" y="1960740"/>
              <a:ext cx="1420869" cy="513845"/>
            </a:xfrm>
            <a:custGeom>
              <a:avLst/>
              <a:gdLst/>
              <a:ahLst/>
              <a:cxnLst/>
              <a:rect l="l" t="t" r="r" b="b"/>
              <a:pathLst>
                <a:path w="32900" h="11898" extrusionOk="0">
                  <a:moveTo>
                    <a:pt x="26950" y="11898"/>
                  </a:moveTo>
                  <a:cubicBezTo>
                    <a:pt x="30236" y="11898"/>
                    <a:pt x="32899" y="9234"/>
                    <a:pt x="32899" y="5949"/>
                  </a:cubicBezTo>
                  <a:cubicBezTo>
                    <a:pt x="32899" y="2663"/>
                    <a:pt x="30236" y="0"/>
                    <a:pt x="26950" y="0"/>
                  </a:cubicBezTo>
                  <a:lnTo>
                    <a:pt x="94" y="0"/>
                  </a:lnTo>
                  <a:cubicBezTo>
                    <a:pt x="1310" y="1649"/>
                    <a:pt x="2039" y="3681"/>
                    <a:pt x="2039" y="5888"/>
                  </a:cubicBezTo>
                  <a:cubicBezTo>
                    <a:pt x="2039" y="8149"/>
                    <a:pt x="1274" y="10228"/>
                    <a:pt x="1" y="11898"/>
                  </a:cubicBezTo>
                  <a:lnTo>
                    <a:pt x="26950" y="11898"/>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6163908" y="2007211"/>
              <a:ext cx="421121" cy="421121"/>
            </a:xfrm>
            <a:custGeom>
              <a:avLst/>
              <a:gdLst/>
              <a:ahLst/>
              <a:cxnLst/>
              <a:rect l="l" t="t" r="r" b="b"/>
              <a:pathLst>
                <a:path w="9751" h="9751" extrusionOk="0">
                  <a:moveTo>
                    <a:pt x="9750" y="4876"/>
                  </a:moveTo>
                  <a:cubicBezTo>
                    <a:pt x="9750" y="6168"/>
                    <a:pt x="9237" y="7408"/>
                    <a:pt x="8322" y="8323"/>
                  </a:cubicBezTo>
                  <a:cubicBezTo>
                    <a:pt x="7408" y="9237"/>
                    <a:pt x="6168" y="9750"/>
                    <a:pt x="4876" y="9750"/>
                  </a:cubicBezTo>
                  <a:cubicBezTo>
                    <a:pt x="3583" y="9750"/>
                    <a:pt x="2343" y="9237"/>
                    <a:pt x="1429" y="8323"/>
                  </a:cubicBezTo>
                  <a:cubicBezTo>
                    <a:pt x="514" y="7408"/>
                    <a:pt x="0" y="6168"/>
                    <a:pt x="0" y="4876"/>
                  </a:cubicBezTo>
                  <a:cubicBezTo>
                    <a:pt x="0" y="2183"/>
                    <a:pt x="2183" y="1"/>
                    <a:pt x="4876" y="1"/>
                  </a:cubicBezTo>
                  <a:cubicBezTo>
                    <a:pt x="6168" y="1"/>
                    <a:pt x="7408" y="514"/>
                    <a:pt x="8322" y="1429"/>
                  </a:cubicBezTo>
                  <a:cubicBezTo>
                    <a:pt x="9237" y="2343"/>
                    <a:pt x="9750" y="3583"/>
                    <a:pt x="9750" y="4876"/>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2</a:t>
              </a:r>
              <a:endParaRPr dirty="0">
                <a:solidFill>
                  <a:schemeClr val="bg1"/>
                </a:solidFill>
              </a:endParaRPr>
            </a:p>
          </p:txBody>
        </p:sp>
        <p:sp>
          <p:nvSpPr>
            <p:cNvPr id="730" name="Google Shape;730;p31"/>
            <p:cNvSpPr/>
            <p:nvPr/>
          </p:nvSpPr>
          <p:spPr>
            <a:xfrm>
              <a:off x="2527946" y="1380847"/>
              <a:ext cx="1420869" cy="513888"/>
            </a:xfrm>
            <a:custGeom>
              <a:avLst/>
              <a:gdLst/>
              <a:ahLst/>
              <a:cxnLst/>
              <a:rect l="l" t="t" r="r" b="b"/>
              <a:pathLst>
                <a:path w="32900" h="11899" extrusionOk="0">
                  <a:moveTo>
                    <a:pt x="30861" y="5887"/>
                  </a:moveTo>
                  <a:cubicBezTo>
                    <a:pt x="30861" y="3681"/>
                    <a:pt x="31589" y="1649"/>
                    <a:pt x="32806" y="1"/>
                  </a:cubicBezTo>
                  <a:lnTo>
                    <a:pt x="5949" y="1"/>
                  </a:lnTo>
                  <a:cubicBezTo>
                    <a:pt x="2664" y="1"/>
                    <a:pt x="1" y="2664"/>
                    <a:pt x="1" y="5950"/>
                  </a:cubicBezTo>
                  <a:cubicBezTo>
                    <a:pt x="1" y="9235"/>
                    <a:pt x="2664" y="11898"/>
                    <a:pt x="5949" y="11898"/>
                  </a:cubicBezTo>
                  <a:lnTo>
                    <a:pt x="32899" y="11898"/>
                  </a:lnTo>
                  <a:cubicBezTo>
                    <a:pt x="31625" y="10229"/>
                    <a:pt x="30861" y="8150"/>
                    <a:pt x="30861" y="588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2575583" y="1426238"/>
              <a:ext cx="421121" cy="421078"/>
            </a:xfrm>
            <a:custGeom>
              <a:avLst/>
              <a:gdLst/>
              <a:ahLst/>
              <a:cxnLst/>
              <a:rect l="l" t="t" r="r" b="b"/>
              <a:pathLst>
                <a:path w="9751" h="9750" extrusionOk="0">
                  <a:moveTo>
                    <a:pt x="9751" y="4875"/>
                  </a:moveTo>
                  <a:cubicBezTo>
                    <a:pt x="9751" y="6168"/>
                    <a:pt x="9237" y="7408"/>
                    <a:pt x="8323" y="8322"/>
                  </a:cubicBezTo>
                  <a:cubicBezTo>
                    <a:pt x="7408" y="9236"/>
                    <a:pt x="6168" y="9750"/>
                    <a:pt x="4876" y="9750"/>
                  </a:cubicBezTo>
                  <a:cubicBezTo>
                    <a:pt x="3583" y="9750"/>
                    <a:pt x="2343" y="9236"/>
                    <a:pt x="1429" y="8322"/>
                  </a:cubicBezTo>
                  <a:cubicBezTo>
                    <a:pt x="514" y="7408"/>
                    <a:pt x="1" y="6168"/>
                    <a:pt x="1" y="4875"/>
                  </a:cubicBezTo>
                  <a:cubicBezTo>
                    <a:pt x="1" y="2183"/>
                    <a:pt x="2183" y="1"/>
                    <a:pt x="4876" y="1"/>
                  </a:cubicBezTo>
                  <a:cubicBezTo>
                    <a:pt x="6168" y="1"/>
                    <a:pt x="7408" y="514"/>
                    <a:pt x="8323" y="1428"/>
                  </a:cubicBezTo>
                  <a:cubicBezTo>
                    <a:pt x="9237" y="2343"/>
                    <a:pt x="9751" y="3582"/>
                    <a:pt x="9751" y="4875"/>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3</a:t>
              </a:r>
              <a:endParaRPr dirty="0">
                <a:solidFill>
                  <a:schemeClr val="bg1"/>
                </a:solidFill>
              </a:endParaRPr>
            </a:p>
          </p:txBody>
        </p:sp>
        <p:sp>
          <p:nvSpPr>
            <p:cNvPr id="732" name="Google Shape;732;p31"/>
            <p:cNvSpPr/>
            <p:nvPr/>
          </p:nvSpPr>
          <p:spPr>
            <a:xfrm>
              <a:off x="4541874" y="1762418"/>
              <a:ext cx="775432" cy="908104"/>
            </a:xfrm>
            <a:custGeom>
              <a:avLst/>
              <a:gdLst/>
              <a:ahLst/>
              <a:cxnLst/>
              <a:rect l="l" t="t" r="r" b="b"/>
              <a:pathLst>
                <a:path w="17955" h="21027" extrusionOk="0">
                  <a:moveTo>
                    <a:pt x="7440" y="0"/>
                  </a:moveTo>
                  <a:cubicBezTo>
                    <a:pt x="6171" y="0"/>
                    <a:pt x="4959" y="237"/>
                    <a:pt x="3831" y="652"/>
                  </a:cubicBezTo>
                  <a:cubicBezTo>
                    <a:pt x="2386" y="1182"/>
                    <a:pt x="1084" y="2010"/>
                    <a:pt x="16" y="3078"/>
                  </a:cubicBezTo>
                  <a:lnTo>
                    <a:pt x="1403" y="4465"/>
                  </a:lnTo>
                  <a:lnTo>
                    <a:pt x="1431" y="4493"/>
                  </a:lnTo>
                  <a:cubicBezTo>
                    <a:pt x="2971" y="2955"/>
                    <a:pt x="5097" y="2002"/>
                    <a:pt x="7440" y="2002"/>
                  </a:cubicBezTo>
                  <a:cubicBezTo>
                    <a:pt x="12133" y="2002"/>
                    <a:pt x="15952" y="5820"/>
                    <a:pt x="15952" y="10513"/>
                  </a:cubicBezTo>
                  <a:cubicBezTo>
                    <a:pt x="15952" y="15206"/>
                    <a:pt x="12133" y="19024"/>
                    <a:pt x="7440" y="19024"/>
                  </a:cubicBezTo>
                  <a:cubicBezTo>
                    <a:pt x="5089" y="19024"/>
                    <a:pt x="2957" y="18064"/>
                    <a:pt x="1415" y="16517"/>
                  </a:cubicBezTo>
                  <a:lnTo>
                    <a:pt x="0" y="17932"/>
                  </a:lnTo>
                  <a:cubicBezTo>
                    <a:pt x="1904" y="19843"/>
                    <a:pt x="4536" y="21027"/>
                    <a:pt x="7440" y="21027"/>
                  </a:cubicBezTo>
                  <a:cubicBezTo>
                    <a:pt x="13237" y="21027"/>
                    <a:pt x="17954" y="16310"/>
                    <a:pt x="17954" y="10513"/>
                  </a:cubicBezTo>
                  <a:cubicBezTo>
                    <a:pt x="17954" y="4716"/>
                    <a:pt x="13237" y="0"/>
                    <a:pt x="7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802399" y="1170000"/>
              <a:ext cx="801258" cy="919635"/>
            </a:xfrm>
            <a:custGeom>
              <a:avLst/>
              <a:gdLst/>
              <a:ahLst/>
              <a:cxnLst/>
              <a:rect l="l" t="t" r="r" b="b"/>
              <a:pathLst>
                <a:path w="18553" h="21294" extrusionOk="0">
                  <a:moveTo>
                    <a:pt x="17138" y="16795"/>
                  </a:moveTo>
                  <a:cubicBezTo>
                    <a:pt x="15280" y="18653"/>
                    <a:pt x="12570" y="19658"/>
                    <a:pt x="9652" y="19167"/>
                  </a:cubicBezTo>
                  <a:cubicBezTo>
                    <a:pt x="6199" y="18585"/>
                    <a:pt x="3399" y="15840"/>
                    <a:pt x="2761" y="12397"/>
                  </a:cubicBezTo>
                  <a:cubicBezTo>
                    <a:pt x="1761" y="6997"/>
                    <a:pt x="5900" y="2269"/>
                    <a:pt x="11122" y="2269"/>
                  </a:cubicBezTo>
                  <a:cubicBezTo>
                    <a:pt x="13088" y="2269"/>
                    <a:pt x="14954" y="2932"/>
                    <a:pt x="16462" y="4152"/>
                  </a:cubicBezTo>
                  <a:cubicBezTo>
                    <a:pt x="16853" y="4468"/>
                    <a:pt x="17424" y="4421"/>
                    <a:pt x="17778" y="4064"/>
                  </a:cubicBezTo>
                  <a:lnTo>
                    <a:pt x="17778" y="4064"/>
                  </a:lnTo>
                  <a:cubicBezTo>
                    <a:pt x="18198" y="3640"/>
                    <a:pt x="18157" y="2943"/>
                    <a:pt x="17691" y="2569"/>
                  </a:cubicBezTo>
                  <a:cubicBezTo>
                    <a:pt x="15502" y="812"/>
                    <a:pt x="12708" y="0"/>
                    <a:pt x="9824" y="344"/>
                  </a:cubicBezTo>
                  <a:cubicBezTo>
                    <a:pt x="5036" y="916"/>
                    <a:pt x="1178" y="4843"/>
                    <a:pt x="669" y="9637"/>
                  </a:cubicBezTo>
                  <a:cubicBezTo>
                    <a:pt x="0" y="15943"/>
                    <a:pt x="4948" y="21294"/>
                    <a:pt x="11122" y="21294"/>
                  </a:cubicBezTo>
                  <a:cubicBezTo>
                    <a:pt x="12391" y="21294"/>
                    <a:pt x="13604" y="21055"/>
                    <a:pt x="14731" y="20641"/>
                  </a:cubicBezTo>
                  <a:cubicBezTo>
                    <a:pt x="16178" y="20110"/>
                    <a:pt x="17482" y="19280"/>
                    <a:pt x="18553" y="18211"/>
                  </a:cubicBezTo>
                  <a:lnTo>
                    <a:pt x="17165" y="168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541053" y="2923673"/>
              <a:ext cx="775432" cy="908104"/>
            </a:xfrm>
            <a:custGeom>
              <a:avLst/>
              <a:gdLst/>
              <a:ahLst/>
              <a:cxnLst/>
              <a:rect l="l" t="t" r="r" b="b"/>
              <a:pathLst>
                <a:path w="17955" h="21027" extrusionOk="0">
                  <a:moveTo>
                    <a:pt x="7442" y="0"/>
                  </a:moveTo>
                  <a:cubicBezTo>
                    <a:pt x="6172" y="0"/>
                    <a:pt x="4960" y="238"/>
                    <a:pt x="3833" y="652"/>
                  </a:cubicBezTo>
                  <a:cubicBezTo>
                    <a:pt x="2388" y="1183"/>
                    <a:pt x="1085" y="2011"/>
                    <a:pt x="16" y="3078"/>
                  </a:cubicBezTo>
                  <a:lnTo>
                    <a:pt x="1404" y="4467"/>
                  </a:lnTo>
                  <a:lnTo>
                    <a:pt x="1431" y="4493"/>
                  </a:lnTo>
                  <a:cubicBezTo>
                    <a:pt x="2972" y="2955"/>
                    <a:pt x="5097" y="2003"/>
                    <a:pt x="7442" y="2003"/>
                  </a:cubicBezTo>
                  <a:cubicBezTo>
                    <a:pt x="12135" y="2003"/>
                    <a:pt x="15952" y="5820"/>
                    <a:pt x="15952" y="10514"/>
                  </a:cubicBezTo>
                  <a:cubicBezTo>
                    <a:pt x="15952" y="15207"/>
                    <a:pt x="12135" y="19025"/>
                    <a:pt x="7442" y="19025"/>
                  </a:cubicBezTo>
                  <a:cubicBezTo>
                    <a:pt x="5089" y="19025"/>
                    <a:pt x="2958" y="18066"/>
                    <a:pt x="1416" y="16519"/>
                  </a:cubicBezTo>
                  <a:lnTo>
                    <a:pt x="1" y="17934"/>
                  </a:lnTo>
                  <a:cubicBezTo>
                    <a:pt x="1905" y="19843"/>
                    <a:pt x="4538" y="21027"/>
                    <a:pt x="7442" y="21027"/>
                  </a:cubicBezTo>
                  <a:cubicBezTo>
                    <a:pt x="13239" y="21027"/>
                    <a:pt x="17955" y="16311"/>
                    <a:pt x="17955" y="10514"/>
                  </a:cubicBezTo>
                  <a:cubicBezTo>
                    <a:pt x="17955" y="4716"/>
                    <a:pt x="13239" y="0"/>
                    <a:pt x="7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827837" y="2342700"/>
              <a:ext cx="775086" cy="908147"/>
            </a:xfrm>
            <a:custGeom>
              <a:avLst/>
              <a:gdLst/>
              <a:ahLst/>
              <a:cxnLst/>
              <a:rect l="l" t="t" r="r" b="b"/>
              <a:pathLst>
                <a:path w="17947" h="21028" extrusionOk="0">
                  <a:moveTo>
                    <a:pt x="16529" y="16529"/>
                  </a:moveTo>
                  <a:cubicBezTo>
                    <a:pt x="14988" y="18070"/>
                    <a:pt x="12860" y="19025"/>
                    <a:pt x="10514" y="19025"/>
                  </a:cubicBezTo>
                  <a:cubicBezTo>
                    <a:pt x="5821" y="19025"/>
                    <a:pt x="2003" y="15207"/>
                    <a:pt x="2003" y="10514"/>
                  </a:cubicBezTo>
                  <a:cubicBezTo>
                    <a:pt x="2003" y="5820"/>
                    <a:pt x="5821" y="2003"/>
                    <a:pt x="10514" y="2003"/>
                  </a:cubicBezTo>
                  <a:cubicBezTo>
                    <a:pt x="12772" y="2003"/>
                    <a:pt x="14900" y="2879"/>
                    <a:pt x="16505" y="4469"/>
                  </a:cubicBezTo>
                  <a:lnTo>
                    <a:pt x="16505" y="4468"/>
                  </a:lnTo>
                  <a:cubicBezTo>
                    <a:pt x="16514" y="4477"/>
                    <a:pt x="16522" y="4487"/>
                    <a:pt x="16531" y="4496"/>
                  </a:cubicBezTo>
                  <a:lnTo>
                    <a:pt x="17946" y="3081"/>
                  </a:lnTo>
                  <a:cubicBezTo>
                    <a:pt x="17935" y="3070"/>
                    <a:pt x="17926" y="3058"/>
                    <a:pt x="17915" y="3047"/>
                  </a:cubicBezTo>
                  <a:lnTo>
                    <a:pt x="17915" y="3046"/>
                  </a:lnTo>
                  <a:cubicBezTo>
                    <a:pt x="15933" y="1082"/>
                    <a:pt x="13304" y="1"/>
                    <a:pt x="10514" y="1"/>
                  </a:cubicBezTo>
                  <a:cubicBezTo>
                    <a:pt x="4717" y="1"/>
                    <a:pt x="1" y="4716"/>
                    <a:pt x="1" y="10514"/>
                  </a:cubicBezTo>
                  <a:cubicBezTo>
                    <a:pt x="1" y="16311"/>
                    <a:pt x="4717" y="21027"/>
                    <a:pt x="10514" y="21027"/>
                  </a:cubicBezTo>
                  <a:cubicBezTo>
                    <a:pt x="11784" y="21027"/>
                    <a:pt x="12995" y="20790"/>
                    <a:pt x="14123" y="20375"/>
                  </a:cubicBezTo>
                  <a:cubicBezTo>
                    <a:pt x="15571" y="19844"/>
                    <a:pt x="16875" y="19014"/>
                    <a:pt x="17944" y="17944"/>
                  </a:cubicBezTo>
                  <a:lnTo>
                    <a:pt x="16557" y="165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3827146" y="3503955"/>
              <a:ext cx="775043" cy="908147"/>
            </a:xfrm>
            <a:custGeom>
              <a:avLst/>
              <a:gdLst/>
              <a:ahLst/>
              <a:cxnLst/>
              <a:rect l="l" t="t" r="r" b="b"/>
              <a:pathLst>
                <a:path w="17946" h="21028" extrusionOk="0">
                  <a:moveTo>
                    <a:pt x="16529" y="16530"/>
                  </a:moveTo>
                  <a:cubicBezTo>
                    <a:pt x="14988" y="18070"/>
                    <a:pt x="12860" y="19025"/>
                    <a:pt x="10514" y="19025"/>
                  </a:cubicBezTo>
                  <a:cubicBezTo>
                    <a:pt x="5820" y="19025"/>
                    <a:pt x="2003" y="15208"/>
                    <a:pt x="2003" y="10514"/>
                  </a:cubicBezTo>
                  <a:cubicBezTo>
                    <a:pt x="2003" y="5821"/>
                    <a:pt x="5820" y="2003"/>
                    <a:pt x="10514" y="2003"/>
                  </a:cubicBezTo>
                  <a:cubicBezTo>
                    <a:pt x="12772" y="2003"/>
                    <a:pt x="14900" y="2878"/>
                    <a:pt x="16504" y="4469"/>
                  </a:cubicBezTo>
                  <a:lnTo>
                    <a:pt x="16504" y="4468"/>
                  </a:lnTo>
                  <a:cubicBezTo>
                    <a:pt x="16514" y="4477"/>
                    <a:pt x="16522" y="4488"/>
                    <a:pt x="16531" y="4497"/>
                  </a:cubicBezTo>
                  <a:lnTo>
                    <a:pt x="17946" y="3082"/>
                  </a:lnTo>
                  <a:cubicBezTo>
                    <a:pt x="17935" y="3070"/>
                    <a:pt x="17926" y="3058"/>
                    <a:pt x="17914" y="3047"/>
                  </a:cubicBezTo>
                  <a:lnTo>
                    <a:pt x="17914" y="3046"/>
                  </a:lnTo>
                  <a:cubicBezTo>
                    <a:pt x="15932" y="1082"/>
                    <a:pt x="13304" y="1"/>
                    <a:pt x="10514" y="1"/>
                  </a:cubicBezTo>
                  <a:cubicBezTo>
                    <a:pt x="4716" y="1"/>
                    <a:pt x="0" y="4717"/>
                    <a:pt x="0" y="10514"/>
                  </a:cubicBezTo>
                  <a:cubicBezTo>
                    <a:pt x="0" y="16312"/>
                    <a:pt x="4716" y="21027"/>
                    <a:pt x="10514" y="21027"/>
                  </a:cubicBezTo>
                  <a:cubicBezTo>
                    <a:pt x="11783" y="21027"/>
                    <a:pt x="12995" y="20790"/>
                    <a:pt x="14122" y="20376"/>
                  </a:cubicBezTo>
                  <a:cubicBezTo>
                    <a:pt x="15570" y="19845"/>
                    <a:pt x="16875" y="19015"/>
                    <a:pt x="17944" y="17945"/>
                  </a:cubicBezTo>
                  <a:lnTo>
                    <a:pt x="16556" y="1655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4297513" y="1648141"/>
              <a:ext cx="583809" cy="583809"/>
            </a:xfrm>
            <a:custGeom>
              <a:avLst/>
              <a:gdLst/>
              <a:ahLst/>
              <a:cxnLst/>
              <a:rect l="l" t="t" r="r" b="b"/>
              <a:pathLst>
                <a:path w="13518" h="13518" extrusionOk="0">
                  <a:moveTo>
                    <a:pt x="1011" y="0"/>
                  </a:moveTo>
                  <a:lnTo>
                    <a:pt x="0" y="1011"/>
                  </a:lnTo>
                  <a:lnTo>
                    <a:pt x="12507" y="13517"/>
                  </a:lnTo>
                  <a:lnTo>
                    <a:pt x="13517" y="12507"/>
                  </a:lnTo>
                  <a:lnTo>
                    <a:pt x="101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97513" y="2820971"/>
              <a:ext cx="583765" cy="583809"/>
            </a:xfrm>
            <a:custGeom>
              <a:avLst/>
              <a:gdLst/>
              <a:ahLst/>
              <a:cxnLst/>
              <a:rect l="l" t="t" r="r" b="b"/>
              <a:pathLst>
                <a:path w="13517" h="13518" extrusionOk="0">
                  <a:moveTo>
                    <a:pt x="1011" y="1"/>
                  </a:moveTo>
                  <a:lnTo>
                    <a:pt x="0" y="1011"/>
                  </a:lnTo>
                  <a:lnTo>
                    <a:pt x="12507" y="13518"/>
                  </a:lnTo>
                  <a:lnTo>
                    <a:pt x="13516" y="12507"/>
                  </a:lnTo>
                  <a:lnTo>
                    <a:pt x="101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4276912" y="2224277"/>
              <a:ext cx="583809" cy="583765"/>
            </a:xfrm>
            <a:custGeom>
              <a:avLst/>
              <a:gdLst/>
              <a:ahLst/>
              <a:cxnLst/>
              <a:rect l="l" t="t" r="r" b="b"/>
              <a:pathLst>
                <a:path w="13518" h="13517" extrusionOk="0">
                  <a:moveTo>
                    <a:pt x="12507" y="0"/>
                  </a:moveTo>
                  <a:lnTo>
                    <a:pt x="0" y="12507"/>
                  </a:lnTo>
                  <a:lnTo>
                    <a:pt x="1011" y="13517"/>
                  </a:lnTo>
                  <a:lnTo>
                    <a:pt x="13518" y="1011"/>
                  </a:lnTo>
                  <a:lnTo>
                    <a:pt x="1250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276955" y="3380047"/>
              <a:ext cx="583765" cy="583809"/>
            </a:xfrm>
            <a:custGeom>
              <a:avLst/>
              <a:gdLst/>
              <a:ahLst/>
              <a:cxnLst/>
              <a:rect l="l" t="t" r="r" b="b"/>
              <a:pathLst>
                <a:path w="13517" h="13518" extrusionOk="0">
                  <a:moveTo>
                    <a:pt x="12507" y="1"/>
                  </a:moveTo>
                  <a:lnTo>
                    <a:pt x="0" y="12507"/>
                  </a:lnTo>
                  <a:lnTo>
                    <a:pt x="1011" y="13517"/>
                  </a:lnTo>
                  <a:lnTo>
                    <a:pt x="13517" y="1011"/>
                  </a:lnTo>
                  <a:lnTo>
                    <a:pt x="1250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4023136" y="3695022"/>
              <a:ext cx="535266" cy="535266"/>
            </a:xfrm>
            <a:custGeom>
              <a:avLst/>
              <a:gdLst/>
              <a:ahLst/>
              <a:cxnLst/>
              <a:rect l="l" t="t" r="r" b="b"/>
              <a:pathLst>
                <a:path w="12394" h="12394" extrusionOk="0">
                  <a:moveTo>
                    <a:pt x="12394" y="6197"/>
                  </a:moveTo>
                  <a:cubicBezTo>
                    <a:pt x="12394" y="7840"/>
                    <a:pt x="11741" y="9417"/>
                    <a:pt x="10579" y="10579"/>
                  </a:cubicBezTo>
                  <a:cubicBezTo>
                    <a:pt x="9417" y="11740"/>
                    <a:pt x="7841" y="12393"/>
                    <a:pt x="6198" y="12393"/>
                  </a:cubicBezTo>
                  <a:cubicBezTo>
                    <a:pt x="4553" y="12393"/>
                    <a:pt x="2978" y="11740"/>
                    <a:pt x="1815" y="10579"/>
                  </a:cubicBezTo>
                  <a:cubicBezTo>
                    <a:pt x="653" y="9417"/>
                    <a:pt x="0" y="7840"/>
                    <a:pt x="0" y="6197"/>
                  </a:cubicBezTo>
                  <a:cubicBezTo>
                    <a:pt x="0" y="4553"/>
                    <a:pt x="653" y="2977"/>
                    <a:pt x="1815" y="1814"/>
                  </a:cubicBezTo>
                  <a:cubicBezTo>
                    <a:pt x="2978" y="653"/>
                    <a:pt x="4553" y="0"/>
                    <a:pt x="6198" y="0"/>
                  </a:cubicBezTo>
                  <a:cubicBezTo>
                    <a:pt x="7841" y="0"/>
                    <a:pt x="9417" y="653"/>
                    <a:pt x="10579" y="1814"/>
                  </a:cubicBezTo>
                  <a:cubicBezTo>
                    <a:pt x="11741" y="2977"/>
                    <a:pt x="12394" y="4553"/>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4087357" y="3759200"/>
              <a:ext cx="406826" cy="406869"/>
            </a:xfrm>
            <a:custGeom>
              <a:avLst/>
              <a:gdLst/>
              <a:ahLst/>
              <a:cxnLst/>
              <a:rect l="l" t="t" r="r" b="b"/>
              <a:pathLst>
                <a:path w="9420" h="9421" extrusionOk="0">
                  <a:moveTo>
                    <a:pt x="9419" y="4711"/>
                  </a:moveTo>
                  <a:cubicBezTo>
                    <a:pt x="9419" y="5960"/>
                    <a:pt x="8924" y="7158"/>
                    <a:pt x="8040" y="8041"/>
                  </a:cubicBezTo>
                  <a:cubicBezTo>
                    <a:pt x="7157" y="8924"/>
                    <a:pt x="5959" y="9420"/>
                    <a:pt x="4711" y="9420"/>
                  </a:cubicBezTo>
                  <a:cubicBezTo>
                    <a:pt x="3461" y="9420"/>
                    <a:pt x="2263" y="8924"/>
                    <a:pt x="1380" y="8041"/>
                  </a:cubicBezTo>
                  <a:cubicBezTo>
                    <a:pt x="497" y="7158"/>
                    <a:pt x="1" y="5960"/>
                    <a:pt x="1" y="4711"/>
                  </a:cubicBezTo>
                  <a:cubicBezTo>
                    <a:pt x="1" y="2110"/>
                    <a:pt x="2110" y="1"/>
                    <a:pt x="4711" y="1"/>
                  </a:cubicBezTo>
                  <a:cubicBezTo>
                    <a:pt x="5959" y="1"/>
                    <a:pt x="7157" y="497"/>
                    <a:pt x="8040" y="1380"/>
                  </a:cubicBezTo>
                  <a:cubicBezTo>
                    <a:pt x="8924" y="2263"/>
                    <a:pt x="9419" y="3461"/>
                    <a:pt x="9419" y="47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4022229" y="2531650"/>
              <a:ext cx="535309" cy="535309"/>
            </a:xfrm>
            <a:custGeom>
              <a:avLst/>
              <a:gdLst/>
              <a:ahLst/>
              <a:cxnLst/>
              <a:rect l="l" t="t" r="r" b="b"/>
              <a:pathLst>
                <a:path w="12395" h="12395" extrusionOk="0">
                  <a:moveTo>
                    <a:pt x="12395" y="6198"/>
                  </a:moveTo>
                  <a:cubicBezTo>
                    <a:pt x="12395" y="7841"/>
                    <a:pt x="11742" y="9417"/>
                    <a:pt x="10579" y="10579"/>
                  </a:cubicBezTo>
                  <a:cubicBezTo>
                    <a:pt x="9417" y="11742"/>
                    <a:pt x="7841" y="12395"/>
                    <a:pt x="6197" y="12395"/>
                  </a:cubicBezTo>
                  <a:cubicBezTo>
                    <a:pt x="4554" y="12395"/>
                    <a:pt x="2978" y="11742"/>
                    <a:pt x="1816" y="10579"/>
                  </a:cubicBezTo>
                  <a:cubicBezTo>
                    <a:pt x="653" y="9417"/>
                    <a:pt x="1" y="7841"/>
                    <a:pt x="1" y="6198"/>
                  </a:cubicBezTo>
                  <a:cubicBezTo>
                    <a:pt x="1" y="4554"/>
                    <a:pt x="653" y="2978"/>
                    <a:pt x="1816" y="1816"/>
                  </a:cubicBezTo>
                  <a:cubicBezTo>
                    <a:pt x="2978" y="653"/>
                    <a:pt x="4554" y="1"/>
                    <a:pt x="6197" y="1"/>
                  </a:cubicBezTo>
                  <a:cubicBezTo>
                    <a:pt x="7841" y="1"/>
                    <a:pt x="9417" y="653"/>
                    <a:pt x="10579" y="1816"/>
                  </a:cubicBezTo>
                  <a:cubicBezTo>
                    <a:pt x="11742" y="2978"/>
                    <a:pt x="12395" y="4554"/>
                    <a:pt x="12395" y="6198"/>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a:t>
              </a:r>
              <a:endParaRPr/>
            </a:p>
          </p:txBody>
        </p:sp>
        <p:sp>
          <p:nvSpPr>
            <p:cNvPr id="744" name="Google Shape;744;p31"/>
            <p:cNvSpPr/>
            <p:nvPr/>
          </p:nvSpPr>
          <p:spPr>
            <a:xfrm>
              <a:off x="4086450" y="2595872"/>
              <a:ext cx="406826" cy="406826"/>
            </a:xfrm>
            <a:custGeom>
              <a:avLst/>
              <a:gdLst/>
              <a:ahLst/>
              <a:cxnLst/>
              <a:rect l="l" t="t" r="r" b="b"/>
              <a:pathLst>
                <a:path w="9420" h="9420" extrusionOk="0">
                  <a:moveTo>
                    <a:pt x="9420" y="4710"/>
                  </a:moveTo>
                  <a:cubicBezTo>
                    <a:pt x="9420" y="5959"/>
                    <a:pt x="8924" y="7158"/>
                    <a:pt x="8041" y="8041"/>
                  </a:cubicBezTo>
                  <a:cubicBezTo>
                    <a:pt x="7158" y="8924"/>
                    <a:pt x="5959" y="9420"/>
                    <a:pt x="4710" y="9420"/>
                  </a:cubicBezTo>
                  <a:cubicBezTo>
                    <a:pt x="3461" y="9420"/>
                    <a:pt x="2264" y="8924"/>
                    <a:pt x="1381" y="8041"/>
                  </a:cubicBezTo>
                  <a:cubicBezTo>
                    <a:pt x="497" y="7158"/>
                    <a:pt x="0" y="5959"/>
                    <a:pt x="0" y="4710"/>
                  </a:cubicBezTo>
                  <a:cubicBezTo>
                    <a:pt x="0" y="2109"/>
                    <a:pt x="2109" y="0"/>
                    <a:pt x="4710" y="0"/>
                  </a:cubicBezTo>
                  <a:cubicBezTo>
                    <a:pt x="5959" y="0"/>
                    <a:pt x="7158" y="497"/>
                    <a:pt x="8041" y="1381"/>
                  </a:cubicBezTo>
                  <a:cubicBezTo>
                    <a:pt x="8924" y="2264"/>
                    <a:pt x="9420" y="3462"/>
                    <a:pt x="9420" y="47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4022229" y="1367458"/>
              <a:ext cx="535309" cy="535309"/>
            </a:xfrm>
            <a:custGeom>
              <a:avLst/>
              <a:gdLst/>
              <a:ahLst/>
              <a:cxnLst/>
              <a:rect l="l" t="t" r="r" b="b"/>
              <a:pathLst>
                <a:path w="12395" h="12395" extrusionOk="0">
                  <a:moveTo>
                    <a:pt x="12395" y="6197"/>
                  </a:moveTo>
                  <a:cubicBezTo>
                    <a:pt x="12395" y="7840"/>
                    <a:pt x="11742" y="9417"/>
                    <a:pt x="10579" y="10580"/>
                  </a:cubicBezTo>
                  <a:cubicBezTo>
                    <a:pt x="9417" y="11742"/>
                    <a:pt x="7841" y="12395"/>
                    <a:pt x="6197" y="12395"/>
                  </a:cubicBezTo>
                  <a:cubicBezTo>
                    <a:pt x="4554" y="12395"/>
                    <a:pt x="2978" y="11742"/>
                    <a:pt x="1816" y="10580"/>
                  </a:cubicBezTo>
                  <a:cubicBezTo>
                    <a:pt x="653" y="9417"/>
                    <a:pt x="1" y="7840"/>
                    <a:pt x="1" y="6197"/>
                  </a:cubicBezTo>
                  <a:cubicBezTo>
                    <a:pt x="1" y="4554"/>
                    <a:pt x="653" y="2978"/>
                    <a:pt x="1816" y="1816"/>
                  </a:cubicBezTo>
                  <a:cubicBezTo>
                    <a:pt x="2978" y="654"/>
                    <a:pt x="4554" y="1"/>
                    <a:pt x="6197" y="1"/>
                  </a:cubicBezTo>
                  <a:cubicBezTo>
                    <a:pt x="7841" y="1"/>
                    <a:pt x="9417" y="654"/>
                    <a:pt x="10579" y="1816"/>
                  </a:cubicBezTo>
                  <a:cubicBezTo>
                    <a:pt x="11742" y="2978"/>
                    <a:pt x="12395" y="4554"/>
                    <a:pt x="12395"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086450" y="1431680"/>
              <a:ext cx="406826" cy="406826"/>
            </a:xfrm>
            <a:custGeom>
              <a:avLst/>
              <a:gdLst/>
              <a:ahLst/>
              <a:cxnLst/>
              <a:rect l="l" t="t" r="r" b="b"/>
              <a:pathLst>
                <a:path w="9420" h="9420" extrusionOk="0">
                  <a:moveTo>
                    <a:pt x="9420" y="4710"/>
                  </a:moveTo>
                  <a:cubicBezTo>
                    <a:pt x="9420" y="5960"/>
                    <a:pt x="8924" y="7157"/>
                    <a:pt x="8041" y="8041"/>
                  </a:cubicBezTo>
                  <a:cubicBezTo>
                    <a:pt x="7158" y="8924"/>
                    <a:pt x="5959" y="9420"/>
                    <a:pt x="4710" y="9420"/>
                  </a:cubicBezTo>
                  <a:cubicBezTo>
                    <a:pt x="3461" y="9420"/>
                    <a:pt x="2264" y="8924"/>
                    <a:pt x="1381" y="8041"/>
                  </a:cubicBezTo>
                  <a:cubicBezTo>
                    <a:pt x="497" y="7157"/>
                    <a:pt x="0" y="5960"/>
                    <a:pt x="0" y="4710"/>
                  </a:cubicBezTo>
                  <a:cubicBezTo>
                    <a:pt x="0" y="2109"/>
                    <a:pt x="2109" y="0"/>
                    <a:pt x="4710" y="0"/>
                  </a:cubicBezTo>
                  <a:cubicBezTo>
                    <a:pt x="5959" y="0"/>
                    <a:pt x="7158" y="497"/>
                    <a:pt x="8041" y="1380"/>
                  </a:cubicBezTo>
                  <a:cubicBezTo>
                    <a:pt x="8924" y="2263"/>
                    <a:pt x="9420" y="3461"/>
                    <a:pt x="9420" y="47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589641" y="1950029"/>
              <a:ext cx="535309" cy="535266"/>
            </a:xfrm>
            <a:custGeom>
              <a:avLst/>
              <a:gdLst/>
              <a:ahLst/>
              <a:cxnLst/>
              <a:rect l="l" t="t" r="r" b="b"/>
              <a:pathLst>
                <a:path w="12395" h="12394" extrusionOk="0">
                  <a:moveTo>
                    <a:pt x="12394" y="6197"/>
                  </a:moveTo>
                  <a:cubicBezTo>
                    <a:pt x="12394" y="7840"/>
                    <a:pt x="11740" y="9417"/>
                    <a:pt x="10579" y="10579"/>
                  </a:cubicBezTo>
                  <a:cubicBezTo>
                    <a:pt x="9417" y="11741"/>
                    <a:pt x="7840" y="12393"/>
                    <a:pt x="6197" y="12393"/>
                  </a:cubicBezTo>
                  <a:cubicBezTo>
                    <a:pt x="4554" y="12393"/>
                    <a:pt x="2977" y="11741"/>
                    <a:pt x="1816" y="10579"/>
                  </a:cubicBezTo>
                  <a:cubicBezTo>
                    <a:pt x="653" y="9417"/>
                    <a:pt x="0" y="7840"/>
                    <a:pt x="0" y="6197"/>
                  </a:cubicBezTo>
                  <a:cubicBezTo>
                    <a:pt x="0" y="4554"/>
                    <a:pt x="653" y="2977"/>
                    <a:pt x="1816" y="1815"/>
                  </a:cubicBezTo>
                  <a:cubicBezTo>
                    <a:pt x="2977" y="653"/>
                    <a:pt x="4554" y="0"/>
                    <a:pt x="6197" y="0"/>
                  </a:cubicBezTo>
                  <a:cubicBezTo>
                    <a:pt x="7840" y="0"/>
                    <a:pt x="9417" y="653"/>
                    <a:pt x="10579" y="1815"/>
                  </a:cubicBezTo>
                  <a:cubicBezTo>
                    <a:pt x="11740" y="2977"/>
                    <a:pt x="12394" y="4554"/>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653862" y="2014251"/>
              <a:ext cx="406826" cy="406826"/>
            </a:xfrm>
            <a:custGeom>
              <a:avLst/>
              <a:gdLst/>
              <a:ahLst/>
              <a:cxnLst/>
              <a:rect l="l" t="t" r="r" b="b"/>
              <a:pathLst>
                <a:path w="9420" h="9420" extrusionOk="0">
                  <a:moveTo>
                    <a:pt x="9420" y="4710"/>
                  </a:moveTo>
                  <a:cubicBezTo>
                    <a:pt x="9420" y="5959"/>
                    <a:pt x="8923" y="7157"/>
                    <a:pt x="8040" y="8040"/>
                  </a:cubicBezTo>
                  <a:cubicBezTo>
                    <a:pt x="7157" y="8923"/>
                    <a:pt x="5959" y="9420"/>
                    <a:pt x="4710" y="9420"/>
                  </a:cubicBezTo>
                  <a:cubicBezTo>
                    <a:pt x="3460" y="9420"/>
                    <a:pt x="2262" y="8923"/>
                    <a:pt x="1379" y="8040"/>
                  </a:cubicBezTo>
                  <a:cubicBezTo>
                    <a:pt x="496" y="7157"/>
                    <a:pt x="0" y="5959"/>
                    <a:pt x="0" y="4710"/>
                  </a:cubicBezTo>
                  <a:cubicBezTo>
                    <a:pt x="0" y="2109"/>
                    <a:pt x="2109" y="0"/>
                    <a:pt x="4710" y="0"/>
                  </a:cubicBezTo>
                  <a:cubicBezTo>
                    <a:pt x="5959" y="0"/>
                    <a:pt x="7157" y="496"/>
                    <a:pt x="8040" y="1379"/>
                  </a:cubicBezTo>
                  <a:cubicBezTo>
                    <a:pt x="8923" y="2262"/>
                    <a:pt x="9420" y="3461"/>
                    <a:pt x="9420"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589641" y="3116899"/>
              <a:ext cx="535309" cy="535309"/>
            </a:xfrm>
            <a:custGeom>
              <a:avLst/>
              <a:gdLst/>
              <a:ahLst/>
              <a:cxnLst/>
              <a:rect l="l" t="t" r="r" b="b"/>
              <a:pathLst>
                <a:path w="12395" h="12395" extrusionOk="0">
                  <a:moveTo>
                    <a:pt x="12394" y="6197"/>
                  </a:moveTo>
                  <a:cubicBezTo>
                    <a:pt x="12394" y="7840"/>
                    <a:pt x="11740" y="9417"/>
                    <a:pt x="10579" y="10580"/>
                  </a:cubicBezTo>
                  <a:cubicBezTo>
                    <a:pt x="9417" y="11741"/>
                    <a:pt x="7840" y="12395"/>
                    <a:pt x="6197" y="12395"/>
                  </a:cubicBezTo>
                  <a:cubicBezTo>
                    <a:pt x="4554" y="12395"/>
                    <a:pt x="2977" y="11741"/>
                    <a:pt x="1816" y="10580"/>
                  </a:cubicBezTo>
                  <a:cubicBezTo>
                    <a:pt x="653" y="9417"/>
                    <a:pt x="0" y="7840"/>
                    <a:pt x="0" y="6197"/>
                  </a:cubicBezTo>
                  <a:cubicBezTo>
                    <a:pt x="0" y="4554"/>
                    <a:pt x="653" y="2977"/>
                    <a:pt x="1816" y="1816"/>
                  </a:cubicBezTo>
                  <a:cubicBezTo>
                    <a:pt x="2977" y="654"/>
                    <a:pt x="4554" y="1"/>
                    <a:pt x="6197" y="1"/>
                  </a:cubicBezTo>
                  <a:cubicBezTo>
                    <a:pt x="7840" y="1"/>
                    <a:pt x="9417" y="654"/>
                    <a:pt x="10579" y="1816"/>
                  </a:cubicBezTo>
                  <a:cubicBezTo>
                    <a:pt x="11740" y="2977"/>
                    <a:pt x="12394" y="4554"/>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4653862" y="3181120"/>
              <a:ext cx="406826" cy="406826"/>
            </a:xfrm>
            <a:custGeom>
              <a:avLst/>
              <a:gdLst/>
              <a:ahLst/>
              <a:cxnLst/>
              <a:rect l="l" t="t" r="r" b="b"/>
              <a:pathLst>
                <a:path w="9420" h="9420" extrusionOk="0">
                  <a:moveTo>
                    <a:pt x="9420" y="4710"/>
                  </a:moveTo>
                  <a:cubicBezTo>
                    <a:pt x="9420" y="5960"/>
                    <a:pt x="8923" y="7158"/>
                    <a:pt x="8040" y="8041"/>
                  </a:cubicBezTo>
                  <a:cubicBezTo>
                    <a:pt x="7157" y="8924"/>
                    <a:pt x="5959" y="9420"/>
                    <a:pt x="4710" y="9420"/>
                  </a:cubicBezTo>
                  <a:cubicBezTo>
                    <a:pt x="3460" y="9420"/>
                    <a:pt x="2262" y="8924"/>
                    <a:pt x="1379" y="8041"/>
                  </a:cubicBezTo>
                  <a:cubicBezTo>
                    <a:pt x="496" y="7158"/>
                    <a:pt x="0" y="5960"/>
                    <a:pt x="0" y="4710"/>
                  </a:cubicBezTo>
                  <a:cubicBezTo>
                    <a:pt x="0" y="2109"/>
                    <a:pt x="2109" y="1"/>
                    <a:pt x="4710" y="1"/>
                  </a:cubicBezTo>
                  <a:cubicBezTo>
                    <a:pt x="5959" y="1"/>
                    <a:pt x="7157" y="497"/>
                    <a:pt x="8040" y="1380"/>
                  </a:cubicBezTo>
                  <a:cubicBezTo>
                    <a:pt x="8923" y="2264"/>
                    <a:pt x="9420" y="3461"/>
                    <a:pt x="9420" y="47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مجموعة 1">
            <a:extLst>
              <a:ext uri="{FF2B5EF4-FFF2-40B4-BE49-F238E27FC236}">
                <a16:creationId xmlns:a16="http://schemas.microsoft.com/office/drawing/2014/main" id="{07D14EF7-76E8-2037-B0A7-09EC4EAA4468}"/>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34E632A3-F10E-A41A-04EC-573F7B41335F}"/>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A1ED21EB-AB56-44FC-E0C7-2158318A99FB}"/>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عنوان 1">
            <a:extLst>
              <a:ext uri="{FF2B5EF4-FFF2-40B4-BE49-F238E27FC236}">
                <a16:creationId xmlns:a16="http://schemas.microsoft.com/office/drawing/2014/main" id="{A35ECE81-D881-E550-E8DD-4A389231FB58}"/>
              </a:ext>
            </a:extLst>
          </p:cNvPr>
          <p:cNvSpPr txBox="1">
            <a:spLocks noGrp="1"/>
          </p:cNvSpPr>
          <p:nvPr>
            <p:ph type="title"/>
          </p:nvPr>
        </p:nvSpPr>
        <p:spPr>
          <a:xfrm>
            <a:off x="3580538" y="126354"/>
            <a:ext cx="1963498" cy="677078"/>
          </a:xfrm>
          <a:prstGeom prst="rect">
            <a:avLst/>
          </a:prstGeom>
          <a:noFill/>
        </p:spPr>
        <p:txBody>
          <a:bodyPr wrap="square">
            <a:spAutoFit/>
          </a:bodyPr>
          <a:lstStyle/>
          <a:p>
            <a:r>
              <a:rPr lang="ar-SA" sz="3200" dirty="0">
                <a:solidFill>
                  <a:srgbClr val="002060"/>
                </a:solidFill>
                <a:latin typeface="Sakkal Majalla" panose="02000000000000000000" pitchFamily="2" charset="-78"/>
                <a:cs typeface="Sakkal Majalla" panose="02000000000000000000" pitchFamily="2" charset="-78"/>
              </a:rPr>
              <a:t>أهداف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9E012326-1E2D-D08E-F83C-29BCF9204328}"/>
              </a:ext>
            </a:extLst>
          </p:cNvPr>
          <p:cNvSpPr txBox="1"/>
          <p:nvPr/>
        </p:nvSpPr>
        <p:spPr>
          <a:xfrm>
            <a:off x="-24204" y="3614820"/>
            <a:ext cx="2538422" cy="954107"/>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pPr marL="342900" indent="-342900">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يطبق عملية التحسين باستخدام أداة إكسل </a:t>
            </a:r>
            <a:r>
              <a:rPr lang="ar-SA" dirty="0" err="1">
                <a:latin typeface="Sakkal Majalla" panose="02000000000000000000" pitchFamily="2" charset="-78"/>
                <a:cs typeface="Sakkal Majalla" panose="02000000000000000000" pitchFamily="2" charset="-78"/>
              </a:rPr>
              <a:t>سولفر</a:t>
            </a:r>
            <a:r>
              <a:rPr lang="ar-SA" dirty="0">
                <a:latin typeface="Sakkal Majalla" panose="02000000000000000000" pitchFamily="2" charset="-78"/>
                <a:cs typeface="Sakkal Majalla" panose="02000000000000000000" pitchFamily="2" charset="-78"/>
              </a:rPr>
              <a:t>.</a:t>
            </a:r>
          </a:p>
          <a:p>
            <a:pPr marL="342900" indent="-342900">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يقيم نتائج عملية التحسين ويحدد التوصيات المستقبلية.</a:t>
            </a:r>
          </a:p>
        </p:txBody>
      </p:sp>
      <p:sp>
        <p:nvSpPr>
          <p:cNvPr id="9" name="مربع نص 8">
            <a:extLst>
              <a:ext uri="{FF2B5EF4-FFF2-40B4-BE49-F238E27FC236}">
                <a16:creationId xmlns:a16="http://schemas.microsoft.com/office/drawing/2014/main" id="{EAF28C2C-1BC0-F287-7BE5-2F4C28FBA551}"/>
              </a:ext>
            </a:extLst>
          </p:cNvPr>
          <p:cNvSpPr txBox="1"/>
          <p:nvPr/>
        </p:nvSpPr>
        <p:spPr>
          <a:xfrm>
            <a:off x="6551466" y="3131158"/>
            <a:ext cx="2507474" cy="954107"/>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مصطلح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يقدم وصفا واضحا لفئات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يحدد خطوات عملية النمذجة التنبؤية.</a:t>
            </a:r>
          </a:p>
        </p:txBody>
      </p:sp>
      <p:sp>
        <p:nvSpPr>
          <p:cNvPr id="11" name="مربع نص 10">
            <a:extLst>
              <a:ext uri="{FF2B5EF4-FFF2-40B4-BE49-F238E27FC236}">
                <a16:creationId xmlns:a16="http://schemas.microsoft.com/office/drawing/2014/main" id="{42B26995-EA98-628A-1EB7-35D35E336FC8}"/>
              </a:ext>
            </a:extLst>
          </p:cNvPr>
          <p:cNvSpPr txBox="1"/>
          <p:nvPr/>
        </p:nvSpPr>
        <p:spPr>
          <a:xfrm>
            <a:off x="6634067" y="1850513"/>
            <a:ext cx="2424873" cy="954107"/>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يعدد ميزات وعيوب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مصطلح التوقع.</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يحدد الخطوات المتبعة في عمليات التنبؤ.</a:t>
            </a:r>
          </a:p>
        </p:txBody>
      </p:sp>
      <p:sp>
        <p:nvSpPr>
          <p:cNvPr id="13" name="مربع نص 12">
            <a:extLst>
              <a:ext uri="{FF2B5EF4-FFF2-40B4-BE49-F238E27FC236}">
                <a16:creationId xmlns:a16="http://schemas.microsoft.com/office/drawing/2014/main" id="{DADD4415-2C1F-2B81-60F2-EB1ECAD9A656}"/>
              </a:ext>
            </a:extLst>
          </p:cNvPr>
          <p:cNvSpPr txBox="1"/>
          <p:nvPr/>
        </p:nvSpPr>
        <p:spPr>
          <a:xfrm>
            <a:off x="-41942" y="1403058"/>
            <a:ext cx="2538423" cy="738664"/>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ينفذ عملية التوقع في مايكروسوفت إكسل </a:t>
            </a:r>
            <a:r>
              <a:rPr lang="en-US" dirty="0">
                <a:latin typeface="Sakkal Majalla" panose="02000000000000000000" pitchFamily="2" charset="-78"/>
                <a:cs typeface="Sakkal Majalla" panose="02000000000000000000" pitchFamily="2" charset="-78"/>
              </a:rPr>
              <a:t>Microsoft Excel</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مفهوم نطاق الثقة.</a:t>
            </a:r>
          </a:p>
        </p:txBody>
      </p:sp>
      <p:sp>
        <p:nvSpPr>
          <p:cNvPr id="15" name="مربع نص 14">
            <a:extLst>
              <a:ext uri="{FF2B5EF4-FFF2-40B4-BE49-F238E27FC236}">
                <a16:creationId xmlns:a16="http://schemas.microsoft.com/office/drawing/2014/main" id="{0040DC8D-DCE4-7338-10AA-845127385262}"/>
              </a:ext>
            </a:extLst>
          </p:cNvPr>
          <p:cNvSpPr txBox="1"/>
          <p:nvPr/>
        </p:nvSpPr>
        <p:spPr>
          <a:xfrm>
            <a:off x="146994" y="2547421"/>
            <a:ext cx="2344245" cy="738664"/>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يصنف المخططات أو الرسومات البيانية المتنوعة للتوقع.</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مفهوم نموذج التحسين.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3700937"/>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11BA250A-6334-D4E8-1B2C-F0BCA86B76D2}"/>
              </a:ext>
            </a:extLst>
          </p:cNvPr>
          <p:cNvSpPr txBox="1"/>
          <p:nvPr/>
        </p:nvSpPr>
        <p:spPr>
          <a:xfrm>
            <a:off x="4446155" y="702382"/>
            <a:ext cx="2697178" cy="338554"/>
          </a:xfrm>
          <a:prstGeom prst="rect">
            <a:avLst/>
          </a:prstGeom>
          <a:noFill/>
        </p:spPr>
        <p:txBody>
          <a:bodyPr wrap="square">
            <a:spAutoFit/>
          </a:bodyPr>
          <a:lstStyle/>
          <a:p>
            <a:pPr algn="ctr" rtl="1"/>
            <a:r>
              <a:rPr lang="ar-SA" sz="1600" dirty="0">
                <a:solidFill>
                  <a:srgbClr val="0070C0"/>
                </a:solidFill>
                <a:latin typeface="Sakkal Majalla" panose="02000000000000000000" pitchFamily="2" charset="-78"/>
                <a:cs typeface="Sakkal Majalla" panose="02000000000000000000" pitchFamily="2" charset="-78"/>
              </a:rPr>
              <a:t>نطاق الثقة </a:t>
            </a:r>
            <a:r>
              <a:rPr lang="en-US" sz="1600" dirty="0">
                <a:solidFill>
                  <a:srgbClr val="0070C0"/>
                </a:solidFill>
                <a:latin typeface="Sakkal Majalla" panose="02000000000000000000" pitchFamily="2" charset="-78"/>
                <a:cs typeface="Sakkal Majalla" panose="02000000000000000000" pitchFamily="2" charset="-78"/>
              </a:rPr>
              <a:t>Confidence Interval</a:t>
            </a:r>
            <a:endParaRPr lang="ar-SA" sz="1600" dirty="0">
              <a:solidFill>
                <a:srgbClr val="0070C0"/>
              </a:solidFill>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FAEF28D5-AD6E-D94D-E61C-8DF4AA2DCD6D}"/>
              </a:ext>
            </a:extLst>
          </p:cNvPr>
          <p:cNvSpPr txBox="1"/>
          <p:nvPr/>
        </p:nvSpPr>
        <p:spPr>
          <a:xfrm>
            <a:off x="2499747" y="1562113"/>
            <a:ext cx="6485861" cy="2554545"/>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ينطوي أي توقع باستخدام النمذجة على قدر معين من الشك وعدم التيقن بحدوثه</a:t>
            </a:r>
            <a:r>
              <a:rPr lang="ar-SA" sz="1600" dirty="0">
                <a:latin typeface="Sakkal Majalla" panose="02000000000000000000" pitchFamily="2" charset="-78"/>
                <a:cs typeface="Sakkal Majalla" panose="02000000000000000000" pitchFamily="2" charset="-78"/>
              </a:rPr>
              <a:t>، فالتوقع كما تعلمت لا يتضمن قيما حقيقية تم جمعها أو قياسها من خلال البحث مثلاً، </a:t>
            </a:r>
            <a:r>
              <a:rPr lang="ar-SA" sz="1600" dirty="0">
                <a:solidFill>
                  <a:srgbClr val="FF0000"/>
                </a:solidFill>
                <a:latin typeface="Sakkal Majalla" panose="02000000000000000000" pitchFamily="2" charset="-78"/>
                <a:cs typeface="Sakkal Majalla" panose="02000000000000000000" pitchFamily="2" charset="-78"/>
              </a:rPr>
              <a:t>بل هي قيم تقديرية </a:t>
            </a:r>
            <a:r>
              <a:rPr lang="ar-SA" sz="1600" dirty="0">
                <a:latin typeface="Sakkal Majalla" panose="02000000000000000000" pitchFamily="2" charset="-78"/>
                <a:cs typeface="Sakkal Majalla" panose="02000000000000000000" pitchFamily="2" charset="-78"/>
              </a:rPr>
              <a:t>غير موجودة بالفعل بعد.</a:t>
            </a:r>
          </a:p>
          <a:p>
            <a:pPr algn="r" rtl="1"/>
            <a:r>
              <a:rPr lang="ar-SA" sz="1600" dirty="0">
                <a:solidFill>
                  <a:srgbClr val="FF0000"/>
                </a:solidFill>
                <a:latin typeface="Sakkal Majalla" panose="02000000000000000000" pitchFamily="2" charset="-78"/>
                <a:cs typeface="Sakkal Majalla" panose="02000000000000000000" pitchFamily="2" charset="-78"/>
              </a:rPr>
              <a:t>تحتمل القيم التي يتم تخمينهـا الصـواب أو الخطأ في المستقبل بغض النظر عن الطريقة التي تم تخمينهـا بهـا</a:t>
            </a:r>
            <a:r>
              <a:rPr lang="ar-SA" sz="1600" dirty="0">
                <a:latin typeface="Sakkal Majalla" panose="02000000000000000000" pitchFamily="2" charset="-78"/>
                <a:cs typeface="Sakkal Majalla" panose="02000000000000000000" pitchFamily="2" charset="-78"/>
              </a:rPr>
              <a:t>، ويعطي نطاق الثقة مجموعة من القيم المتوقعة وليس فقط قيمة متوقعة واحدة، ويتم تحديد هذه الفترة من خلال الحد الأدنى والحد الأعلى للثقة، </a:t>
            </a:r>
            <a:r>
              <a:rPr lang="ar-SA" sz="1600" dirty="0">
                <a:solidFill>
                  <a:srgbClr val="FF0000"/>
                </a:solidFill>
                <a:latin typeface="Sakkal Majalla" panose="02000000000000000000" pitchFamily="2" charset="-78"/>
                <a:cs typeface="Sakkal Majalla" panose="02000000000000000000" pitchFamily="2" charset="-78"/>
              </a:rPr>
              <a:t>وهكذا فإن القيمة الفعلية يجب ألا تقل عن قيمة الحد الأدنى للثقة وألا تزيد عن الحد الأعلى للثقة.</a:t>
            </a:r>
          </a:p>
          <a:p>
            <a:pPr algn="r" rtl="1"/>
            <a:r>
              <a:rPr lang="ar-SA" sz="1600" dirty="0">
                <a:solidFill>
                  <a:srgbClr val="FF0000"/>
                </a:solidFill>
                <a:latin typeface="Sakkal Majalla" panose="02000000000000000000" pitchFamily="2" charset="-78"/>
                <a:cs typeface="Sakkal Majalla" panose="02000000000000000000" pitchFamily="2" charset="-78"/>
              </a:rPr>
              <a:t>تعرف هذه القيم إحصائيا باسم نطاق الثقة </a:t>
            </a:r>
            <a:r>
              <a:rPr lang="ar-SA" sz="1600" dirty="0">
                <a:latin typeface="Sakkal Majalla" panose="02000000000000000000" pitchFamily="2" charset="-78"/>
                <a:cs typeface="Sakkal Majalla" panose="02000000000000000000" pitchFamily="2" charset="-78"/>
              </a:rPr>
              <a:t>وتمثل نطاقا من القيم المقدرة لمتغير ما، ويمكن النظر إليهـا علـى أنها متوسط القيمة التي يتم تخمينها للمتغير + نطاق الاختلاف في هذا التخمين.</a:t>
            </a:r>
          </a:p>
          <a:p>
            <a:pPr algn="r" rtl="1"/>
            <a:r>
              <a:rPr lang="ar-SA" sz="1600" dirty="0">
                <a:solidFill>
                  <a:srgbClr val="FF0000"/>
                </a:solidFill>
                <a:latin typeface="Sakkal Majalla" panose="02000000000000000000" pitchFamily="2" charset="-78"/>
                <a:cs typeface="Sakkal Majalla" panose="02000000000000000000" pitchFamily="2" charset="-78"/>
              </a:rPr>
              <a:t>يتم حساب نطاق الثقة وفق مستوى محدد</a:t>
            </a:r>
            <a:r>
              <a:rPr lang="ar-SA" sz="1600" dirty="0">
                <a:latin typeface="Sakkal Majalla" panose="02000000000000000000" pitchFamily="2" charset="-78"/>
                <a:cs typeface="Sakkal Majalla" panose="02000000000000000000" pitchFamily="2" charset="-78"/>
              </a:rPr>
              <a:t>، وعادة ما يساوي %95، ويعني هذا أن القيمة الحقيقية لديها فرصة بنسبة %95 لتقع بين نطاق القيم المتوقعة بين الحد الأدنى للثقة والحد الأعلى للثقة.</a:t>
            </a:r>
          </a:p>
        </p:txBody>
      </p:sp>
      <p:sp>
        <p:nvSpPr>
          <p:cNvPr id="10" name="مربع نص 9">
            <a:extLst>
              <a:ext uri="{FF2B5EF4-FFF2-40B4-BE49-F238E27FC236}">
                <a16:creationId xmlns:a16="http://schemas.microsoft.com/office/drawing/2014/main" id="{EEF947F0-5E2E-03DF-7F96-6B6F3D78868D}"/>
              </a:ext>
            </a:extLst>
          </p:cNvPr>
          <p:cNvSpPr txBox="1"/>
          <p:nvPr/>
        </p:nvSpPr>
        <p:spPr>
          <a:xfrm>
            <a:off x="2573079" y="1138852"/>
            <a:ext cx="6412529" cy="338554"/>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نطاق الثقة : </a:t>
            </a:r>
            <a:r>
              <a:rPr lang="ar-SA" sz="1600" dirty="0">
                <a:latin typeface="Sakkal Majalla" panose="02000000000000000000" pitchFamily="2" charset="-78"/>
                <a:cs typeface="Sakkal Majalla" panose="02000000000000000000" pitchFamily="2" charset="-78"/>
              </a:rPr>
              <a:t>لنطاق الثقـة احتمال معـروف ومـحـكـوم عمومـا بنسبة تتراوح بين %95 و %99 من القيمة الحقيقية.</a:t>
            </a:r>
          </a:p>
        </p:txBody>
      </p:sp>
    </p:spTree>
    <p:extLst>
      <p:ext uri="{BB962C8B-B14F-4D97-AF65-F5344CB8AC3E}">
        <p14:creationId xmlns:p14="http://schemas.microsoft.com/office/powerpoint/2010/main" val="23635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FFCD2662-92FB-B9DA-1514-D55620BA33AA}"/>
              </a:ext>
            </a:extLst>
          </p:cNvPr>
          <p:cNvSpPr txBox="1"/>
          <p:nvPr/>
        </p:nvSpPr>
        <p:spPr>
          <a:xfrm>
            <a:off x="2530549" y="800591"/>
            <a:ext cx="6528391" cy="2062103"/>
          </a:xfrm>
          <a:prstGeom prst="rect">
            <a:avLst/>
          </a:prstGeom>
          <a:noFill/>
        </p:spPr>
        <p:txBody>
          <a:bodyPr wrap="square">
            <a:spAutoFit/>
          </a:bodyPr>
          <a:lstStyle/>
          <a:p>
            <a:pPr algn="r" rtl="1"/>
            <a:r>
              <a:rPr lang="ar-SA" sz="1600" dirty="0">
                <a:latin typeface="Sakkal Majalla" panose="02000000000000000000" pitchFamily="2" charset="-78"/>
                <a:cs typeface="Sakkal Majalla" panose="02000000000000000000" pitchFamily="2" charset="-78"/>
              </a:rPr>
              <a:t>يشير التنبؤ الذي قمت به في إكسل بخصوص أعداد الرحلات السياحية إلى أنـه مـن المتوقع وصـول 1,305,000 رحلة سياحية في شهر يناير 2023، مع حد أدنى للثقة مقداره 232,000 ، وحـد أعلى للثقة مقداره 2,378,000. وهكذا فإن نطاق الثقة ينحصر في القيم الواقعة ما بين 232,000 و 2,378,000، ويحدد مستوى الثقة في إجراء التوقع في إكسل بنسبة %95، وبناء على ذلك فإن عدد الرحلات السياحية المتوقعة لشهر يناير 2023 تحظى بفرصـة بنسبة %95 لأن تكون بين 232،000 و .2,378,000</a:t>
            </a:r>
            <a:br>
              <a:rPr lang="ar-SA"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إذا كان عدد الرحلات السياحية في شهر يناير 2023 يساوي 1000,000، فهذا يعني أن التنبؤ كان صحيحا تماما. ورغم أن القيمة 1000،000 لا تساوي القيمة 1,305,000 التي حصلنا عليها من التوقع، إلا أن تلك القيمة تقع في نطاق القيمتين 232,000 و 2,378,000، أي ضمـن نـطـاق الثقـة.</a:t>
            </a:r>
          </a:p>
        </p:txBody>
      </p:sp>
      <p:pic>
        <p:nvPicPr>
          <p:cNvPr id="8" name="صورة 7">
            <a:extLst>
              <a:ext uri="{FF2B5EF4-FFF2-40B4-BE49-F238E27FC236}">
                <a16:creationId xmlns:a16="http://schemas.microsoft.com/office/drawing/2014/main" id="{DA4BD252-C3BA-114B-33FB-03E26C429FF0}"/>
              </a:ext>
            </a:extLst>
          </p:cNvPr>
          <p:cNvPicPr>
            <a:picLocks noChangeAspect="1"/>
          </p:cNvPicPr>
          <p:nvPr/>
        </p:nvPicPr>
        <p:blipFill>
          <a:blip r:embed="rId4"/>
          <a:stretch>
            <a:fillRect/>
          </a:stretch>
        </p:blipFill>
        <p:spPr>
          <a:xfrm>
            <a:off x="3325928" y="3229889"/>
            <a:ext cx="5068007" cy="990738"/>
          </a:xfrm>
          <a:prstGeom prst="rect">
            <a:avLst/>
          </a:prstGeom>
        </p:spPr>
      </p:pic>
    </p:spTree>
    <p:extLst>
      <p:ext uri="{BB962C8B-B14F-4D97-AF65-F5344CB8AC3E}">
        <p14:creationId xmlns:p14="http://schemas.microsoft.com/office/powerpoint/2010/main" val="9938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16683"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CBA895AE-11F3-29BD-3875-A7623F7A90E9}"/>
              </a:ext>
            </a:extLst>
          </p:cNvPr>
          <p:cNvSpPr txBox="1"/>
          <p:nvPr/>
        </p:nvSpPr>
        <p:spPr>
          <a:xfrm>
            <a:off x="5223950" y="709330"/>
            <a:ext cx="3699713" cy="338554"/>
          </a:xfrm>
          <a:prstGeom prst="rect">
            <a:avLst/>
          </a:prstGeom>
          <a:noFill/>
        </p:spPr>
        <p:txBody>
          <a:bodyPr wrap="square">
            <a:spAutoFit/>
          </a:bodyPr>
          <a:lstStyle/>
          <a:p>
            <a:pPr algn="r" rtl="1"/>
            <a:r>
              <a:rPr lang="ar-SA" sz="1600" dirty="0">
                <a:solidFill>
                  <a:srgbClr val="0070C0"/>
                </a:solidFill>
                <a:latin typeface="Sakkal Majalla" panose="02000000000000000000" pitchFamily="2" charset="-78"/>
                <a:cs typeface="Sakkal Majalla" panose="02000000000000000000" pitchFamily="2" charset="-78"/>
              </a:rPr>
              <a:t>خطوة 5: تمثيل البيانات </a:t>
            </a:r>
            <a:r>
              <a:rPr lang="ar-SA" sz="1600" dirty="0" err="1">
                <a:solidFill>
                  <a:srgbClr val="0070C0"/>
                </a:solidFill>
                <a:latin typeface="Sakkal Majalla" panose="02000000000000000000" pitchFamily="2" charset="-78"/>
                <a:cs typeface="Sakkal Majalla" panose="02000000000000000000" pitchFamily="2" charset="-78"/>
              </a:rPr>
              <a:t>رسوميا</a:t>
            </a:r>
            <a:r>
              <a:rPr lang="ar-SA" sz="1600" dirty="0">
                <a:solidFill>
                  <a:srgbClr val="0070C0"/>
                </a:solidFill>
                <a:latin typeface="Sakkal Majalla" panose="02000000000000000000" pitchFamily="2" charset="-78"/>
                <a:cs typeface="Sakkal Majalla" panose="02000000000000000000" pitchFamily="2" charset="-78"/>
              </a:rPr>
              <a:t> </a:t>
            </a:r>
            <a:r>
              <a:rPr lang="en-US" sz="1600" dirty="0">
                <a:solidFill>
                  <a:srgbClr val="0070C0"/>
                </a:solidFill>
                <a:latin typeface="Sakkal Majalla" panose="02000000000000000000" pitchFamily="2" charset="-78"/>
                <a:cs typeface="Sakkal Majalla" panose="02000000000000000000" pitchFamily="2" charset="-78"/>
              </a:rPr>
              <a:t>Graph the data</a:t>
            </a:r>
            <a:endParaRPr lang="ar-SA" sz="1600" dirty="0">
              <a:solidFill>
                <a:srgbClr val="0070C0"/>
              </a:solidFill>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33216B52-4A3F-0EC3-44D8-F6FDF62E912E}"/>
              </a:ext>
            </a:extLst>
          </p:cNvPr>
          <p:cNvSpPr txBox="1"/>
          <p:nvPr/>
        </p:nvSpPr>
        <p:spPr>
          <a:xfrm>
            <a:off x="2572610" y="1030652"/>
            <a:ext cx="6472463" cy="584775"/>
          </a:xfrm>
          <a:prstGeom prst="rect">
            <a:avLst/>
          </a:prstGeom>
          <a:noFill/>
        </p:spPr>
        <p:txBody>
          <a:bodyPr wrap="square">
            <a:spAutoFit/>
          </a:bodyPr>
          <a:lstStyle/>
          <a:p>
            <a:pPr algn="ctr" rtl="1"/>
            <a:r>
              <a:rPr lang="ar-SA" sz="1600" dirty="0">
                <a:latin typeface="Sakkal Majalla" panose="02000000000000000000" pitchFamily="2" charset="-78"/>
                <a:cs typeface="Sakkal Majalla" panose="02000000000000000000" pitchFamily="2" charset="-78"/>
              </a:rPr>
              <a:t>كما تعلمت سابقا، يمكن تمثيل التوقعات </a:t>
            </a:r>
            <a:r>
              <a:rPr lang="ar-SA" sz="1600" dirty="0">
                <a:solidFill>
                  <a:srgbClr val="FF0000"/>
                </a:solidFill>
                <a:latin typeface="Sakkal Majalla" panose="02000000000000000000" pitchFamily="2" charset="-78"/>
                <a:cs typeface="Sakkal Majalla" panose="02000000000000000000" pitchFamily="2" charset="-78"/>
              </a:rPr>
              <a:t>باستخدام مخطط خطي  </a:t>
            </a:r>
            <a:r>
              <a:rPr lang="en-US" sz="1600" dirty="0">
                <a:solidFill>
                  <a:srgbClr val="FF0000"/>
                </a:solidFill>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Line Chart  </a:t>
            </a:r>
            <a:r>
              <a:rPr lang="ar-SA" sz="1600" dirty="0">
                <a:solidFill>
                  <a:srgbClr val="FF0000"/>
                </a:solidFill>
                <a:latin typeface="Sakkal Majalla" panose="02000000000000000000" pitchFamily="2" charset="-78"/>
                <a:cs typeface="Sakkal Majalla" panose="02000000000000000000" pitchFamily="2" charset="-78"/>
              </a:rPr>
              <a:t>أو مخطط عمودي  </a:t>
            </a:r>
            <a:r>
              <a:rPr lang="en-US" sz="1600" dirty="0">
                <a:latin typeface="Sakkal Majalla" panose="02000000000000000000" pitchFamily="2" charset="-78"/>
                <a:cs typeface="Sakkal Majalla" panose="02000000000000000000" pitchFamily="2" charset="-78"/>
              </a:rPr>
              <a:t>Column Chart :</a:t>
            </a:r>
            <a:r>
              <a:rPr lang="ar-SA" sz="1600" dirty="0">
                <a:latin typeface="Sakkal Majalla" panose="02000000000000000000" pitchFamily="2" charset="-78"/>
                <a:cs typeface="Sakkal Majalla" panose="02000000000000000000" pitchFamily="2" charset="-78"/>
              </a:rPr>
              <a:t> </a:t>
            </a:r>
          </a:p>
        </p:txBody>
      </p:sp>
      <p:sp>
        <p:nvSpPr>
          <p:cNvPr id="9" name="مربع نص 8">
            <a:extLst>
              <a:ext uri="{FF2B5EF4-FFF2-40B4-BE49-F238E27FC236}">
                <a16:creationId xmlns:a16="http://schemas.microsoft.com/office/drawing/2014/main" id="{72C61664-7910-F87E-EBA4-A9161A1C5B9A}"/>
              </a:ext>
            </a:extLst>
          </p:cNvPr>
          <p:cNvSpPr txBox="1"/>
          <p:nvPr/>
        </p:nvSpPr>
        <p:spPr>
          <a:xfrm>
            <a:off x="2573079" y="1460861"/>
            <a:ext cx="6471526" cy="1569660"/>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المخطط الخطي </a:t>
            </a:r>
            <a:r>
              <a:rPr lang="en-US" sz="1600" dirty="0">
                <a:solidFill>
                  <a:srgbClr val="FF0000"/>
                </a:solidFill>
                <a:latin typeface="Sakkal Majalla" panose="02000000000000000000" pitchFamily="2" charset="-78"/>
                <a:cs typeface="Sakkal Majalla" panose="02000000000000000000" pitchFamily="2" charset="-78"/>
              </a:rPr>
              <a:t>Line Chart</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تستخدم المخططات الخطية على نطاق واسع </a:t>
            </a:r>
            <a:r>
              <a:rPr lang="ar-SA" sz="1600" dirty="0">
                <a:solidFill>
                  <a:srgbClr val="0070C0"/>
                </a:solidFill>
                <a:latin typeface="Sakkal Majalla" panose="02000000000000000000" pitchFamily="2" charset="-78"/>
                <a:cs typeface="Sakkal Majalla" panose="02000000000000000000" pitchFamily="2" charset="-78"/>
              </a:rPr>
              <a:t>لتمثيل التغيرات التي حدثت على قيم معينة بمرور الوقت، وذلك على صورة سلسلة من نقاط البيانات المتصلة معا بخطوط مستقيمة،</a:t>
            </a:r>
            <a:r>
              <a:rPr lang="ar-SA" sz="1600" dirty="0">
                <a:latin typeface="Sakkal Majalla" panose="02000000000000000000" pitchFamily="2" charset="-78"/>
                <a:cs typeface="Sakkal Majalla" panose="02000000000000000000" pitchFamily="2" charset="-78"/>
              </a:rPr>
              <a:t> وتساعد في تحديد العلاقة بين مجموعتين من القيم، كمجموعة شهور العام التي تمثل قيم الوقت، ومجموعة عدد الرحلات السياحية، وبالطبع لا بد من أن تكون مجموعة بيانات تعتمد دائما على المجموعة الأخرى (في المثال السابق يعتمد عدد الرحلات السياحية على الوقت).</a:t>
            </a:r>
          </a:p>
        </p:txBody>
      </p:sp>
      <p:sp>
        <p:nvSpPr>
          <p:cNvPr id="11" name="مربع نص 10">
            <a:extLst>
              <a:ext uri="{FF2B5EF4-FFF2-40B4-BE49-F238E27FC236}">
                <a16:creationId xmlns:a16="http://schemas.microsoft.com/office/drawing/2014/main" id="{B8F372F7-5662-6722-A969-9560B48F5BE8}"/>
              </a:ext>
            </a:extLst>
          </p:cNvPr>
          <p:cNvSpPr txBox="1"/>
          <p:nvPr/>
        </p:nvSpPr>
        <p:spPr>
          <a:xfrm>
            <a:off x="2770339" y="3058219"/>
            <a:ext cx="5944677" cy="1323439"/>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فوائد المخططات الخطية :</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1. تسمح بالتحليل السريع للبيانات .</a:t>
            </a:r>
          </a:p>
          <a:p>
            <a:pPr algn="r" rtl="1"/>
            <a:r>
              <a:rPr lang="ar-SA" sz="1600" dirty="0">
                <a:latin typeface="Sakkal Majalla" panose="02000000000000000000" pitchFamily="2" charset="-78"/>
                <a:cs typeface="Sakkal Majalla" panose="02000000000000000000" pitchFamily="2" charset="-78"/>
              </a:rPr>
              <a:t>2. تسمح بمراقبة التغييرات بسهولة خلال فترة زمنية معينة .</a:t>
            </a:r>
          </a:p>
          <a:p>
            <a:pPr algn="r" rtl="1"/>
            <a:r>
              <a:rPr lang="ar-SA" sz="1600" dirty="0">
                <a:latin typeface="Sakkal Majalla" panose="02000000000000000000" pitchFamily="2" charset="-78"/>
                <a:cs typeface="Sakkal Majalla" panose="02000000000000000000" pitchFamily="2" charset="-78"/>
              </a:rPr>
              <a:t>3. يمكن الاعتماد عليها لتمثيل مجموعات البيانات التي تحتوي على 50 قيمة كحد أعلى .</a:t>
            </a:r>
          </a:p>
          <a:p>
            <a:pPr algn="r" rtl="1"/>
            <a:r>
              <a:rPr lang="ar-SA" sz="1600" dirty="0">
                <a:latin typeface="Sakkal Majalla" panose="02000000000000000000" pitchFamily="2" charset="-78"/>
                <a:cs typeface="Sakkal Majalla" panose="02000000000000000000" pitchFamily="2" charset="-78"/>
              </a:rPr>
              <a:t>4. تساعد في استنباط تنبؤات حول نتائج بيانات لم يتم تسجيلها بعد .</a:t>
            </a:r>
          </a:p>
        </p:txBody>
      </p:sp>
    </p:spTree>
    <p:extLst>
      <p:ext uri="{BB962C8B-B14F-4D97-AF65-F5344CB8AC3E}">
        <p14:creationId xmlns:p14="http://schemas.microsoft.com/office/powerpoint/2010/main" val="183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749147"/>
            <a:ext cx="6528391" cy="3360145"/>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E6E94F91-8F3F-78AE-6B28-82767907A2F1}"/>
              </a:ext>
            </a:extLst>
          </p:cNvPr>
          <p:cNvSpPr txBox="1"/>
          <p:nvPr/>
        </p:nvSpPr>
        <p:spPr>
          <a:xfrm>
            <a:off x="2573079" y="878607"/>
            <a:ext cx="6381680" cy="1077218"/>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المخطط العمودي </a:t>
            </a:r>
            <a:r>
              <a:rPr lang="en-US" sz="1600" dirty="0">
                <a:solidFill>
                  <a:srgbClr val="FF0000"/>
                </a:solidFill>
                <a:latin typeface="Sakkal Majalla" panose="02000000000000000000" pitchFamily="2" charset="-78"/>
                <a:cs typeface="Sakkal Majalla" panose="02000000000000000000" pitchFamily="2" charset="-78"/>
              </a:rPr>
              <a:t>Column Chart</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تستخدم المخططات العمودية </a:t>
            </a:r>
            <a:r>
              <a:rPr lang="ar-SA" sz="1600" dirty="0">
                <a:solidFill>
                  <a:srgbClr val="0070C0"/>
                </a:solidFill>
                <a:latin typeface="Sakkal Majalla" panose="02000000000000000000" pitchFamily="2" charset="-78"/>
                <a:cs typeface="Sakkal Majalla" panose="02000000000000000000" pitchFamily="2" charset="-78"/>
              </a:rPr>
              <a:t>لعرض البيانات التي تم جمعهـا مـن خـلال الاستبانات والمقابلات مثل بيانات الفئات العمرية وأعداد المنتجات المفضلة للزبائن وغيرها</a:t>
            </a:r>
            <a:r>
              <a:rPr lang="ar-SA" sz="1600" dirty="0">
                <a:latin typeface="Sakkal Majalla" panose="02000000000000000000" pitchFamily="2" charset="-78"/>
                <a:cs typeface="Sakkal Majalla" panose="02000000000000000000" pitchFamily="2" charset="-78"/>
              </a:rPr>
              <a:t>، ويمكن استخدامها أيضا مع البيانات مثل مجموعات البيانات الأخرى كالبيانات الشهرية لعدد الرحلات السياحية، شرط ألا تحتوي هذه المجموعات على عدد كبير من القيم.</a:t>
            </a:r>
          </a:p>
        </p:txBody>
      </p:sp>
      <p:sp>
        <p:nvSpPr>
          <p:cNvPr id="9" name="مربع نص 8">
            <a:extLst>
              <a:ext uri="{FF2B5EF4-FFF2-40B4-BE49-F238E27FC236}">
                <a16:creationId xmlns:a16="http://schemas.microsoft.com/office/drawing/2014/main" id="{F42161EC-C552-2410-7E47-0EFC6828F03A}"/>
              </a:ext>
            </a:extLst>
          </p:cNvPr>
          <p:cNvSpPr txBox="1"/>
          <p:nvPr/>
        </p:nvSpPr>
        <p:spPr>
          <a:xfrm>
            <a:off x="2966503" y="2140854"/>
            <a:ext cx="5552349" cy="1323439"/>
          </a:xfrm>
          <a:prstGeom prst="rect">
            <a:avLst/>
          </a:prstGeom>
          <a:noFill/>
        </p:spPr>
        <p:txBody>
          <a:bodyPr wrap="square">
            <a:spAutoFit/>
          </a:bodyPr>
          <a:lstStyle/>
          <a:p>
            <a:pPr algn="r" rtl="1"/>
            <a:r>
              <a:rPr lang="ar-SA" sz="1600" dirty="0">
                <a:solidFill>
                  <a:srgbClr val="FF0000"/>
                </a:solidFill>
                <a:latin typeface="Sakkal Majalla" panose="02000000000000000000" pitchFamily="2" charset="-78"/>
                <a:cs typeface="Sakkal Majalla" panose="02000000000000000000" pitchFamily="2" charset="-78"/>
              </a:rPr>
              <a:t>فوائد المخططات العمودية :</a:t>
            </a:r>
            <a:br>
              <a:rPr lang="en-US" sz="1600" dirty="0">
                <a:latin typeface="Sakkal Majalla" panose="02000000000000000000" pitchFamily="2" charset="-78"/>
                <a:cs typeface="Sakkal Majalla" panose="02000000000000000000" pitchFamily="2" charset="-78"/>
              </a:rPr>
            </a:br>
            <a:r>
              <a:rPr lang="ar-SA" sz="1600" dirty="0">
                <a:latin typeface="Sakkal Majalla" panose="02000000000000000000" pitchFamily="2" charset="-78"/>
                <a:cs typeface="Sakkal Majalla" panose="02000000000000000000" pitchFamily="2" charset="-78"/>
              </a:rPr>
              <a:t>1. تتيح المقارنة بين مجموعات البيانات بسهولة .</a:t>
            </a:r>
          </a:p>
          <a:p>
            <a:pPr algn="r" rtl="1"/>
            <a:r>
              <a:rPr lang="ar-SA" sz="1600" dirty="0">
                <a:latin typeface="Sakkal Majalla" panose="02000000000000000000" pitchFamily="2" charset="-78"/>
                <a:cs typeface="Sakkal Majalla" panose="02000000000000000000" pitchFamily="2" charset="-78"/>
              </a:rPr>
              <a:t>2. يمكن من خلالها تلخيص كمية كبيرة من البيانات بصورة مرئية يسهل تفسيرها .</a:t>
            </a:r>
          </a:p>
          <a:p>
            <a:pPr algn="r" rtl="1"/>
            <a:r>
              <a:rPr lang="ar-SA" sz="1600" dirty="0">
                <a:latin typeface="Sakkal Majalla" panose="02000000000000000000" pitchFamily="2" charset="-78"/>
                <a:cs typeface="Sakkal Majalla" panose="02000000000000000000" pitchFamily="2" charset="-78"/>
              </a:rPr>
              <a:t>3. تسهل من ملاحظة التوجهات .</a:t>
            </a:r>
          </a:p>
          <a:p>
            <a:pPr algn="r" rtl="1"/>
            <a:r>
              <a:rPr lang="ar-SA" sz="1600" dirty="0">
                <a:latin typeface="Sakkal Majalla" panose="02000000000000000000" pitchFamily="2" charset="-78"/>
                <a:cs typeface="Sakkal Majalla" panose="02000000000000000000" pitchFamily="2" charset="-78"/>
              </a:rPr>
              <a:t>4. تساعد على دراسة الأنماط في البيانات على امتداد فترة طويلة من الزمن .</a:t>
            </a:r>
          </a:p>
        </p:txBody>
      </p:sp>
    </p:spTree>
    <p:extLst>
      <p:ext uri="{BB962C8B-B14F-4D97-AF65-F5344CB8AC3E}">
        <p14:creationId xmlns:p14="http://schemas.microsoft.com/office/powerpoint/2010/main" val="30314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5DAF854D-5368-58B1-2D22-792151976D34}"/>
              </a:ext>
            </a:extLst>
          </p:cNvPr>
          <p:cNvPicPr>
            <a:picLocks noChangeAspect="1"/>
          </p:cNvPicPr>
          <p:nvPr/>
        </p:nvPicPr>
        <p:blipFill>
          <a:blip r:embed="rId4"/>
          <a:stretch>
            <a:fillRect/>
          </a:stretch>
        </p:blipFill>
        <p:spPr>
          <a:xfrm>
            <a:off x="6251944" y="2024935"/>
            <a:ext cx="2764468" cy="1101038"/>
          </a:xfrm>
          <a:prstGeom prst="rect">
            <a:avLst/>
          </a:prstGeom>
        </p:spPr>
      </p:pic>
      <p:pic>
        <p:nvPicPr>
          <p:cNvPr id="8" name="صورة 7">
            <a:extLst>
              <a:ext uri="{FF2B5EF4-FFF2-40B4-BE49-F238E27FC236}">
                <a16:creationId xmlns:a16="http://schemas.microsoft.com/office/drawing/2014/main" id="{5D4FF1B3-71EC-4E42-BD1C-512DF0E1B877}"/>
              </a:ext>
            </a:extLst>
          </p:cNvPr>
          <p:cNvPicPr>
            <a:picLocks noChangeAspect="1"/>
          </p:cNvPicPr>
          <p:nvPr/>
        </p:nvPicPr>
        <p:blipFill>
          <a:blip r:embed="rId5"/>
          <a:stretch>
            <a:fillRect/>
          </a:stretch>
        </p:blipFill>
        <p:spPr>
          <a:xfrm>
            <a:off x="2775098" y="692218"/>
            <a:ext cx="3381153" cy="3833607"/>
          </a:xfrm>
          <a:prstGeom prst="rect">
            <a:avLst/>
          </a:prstGeom>
        </p:spPr>
      </p:pic>
    </p:spTree>
    <p:extLst>
      <p:ext uri="{BB962C8B-B14F-4D97-AF65-F5344CB8AC3E}">
        <p14:creationId xmlns:p14="http://schemas.microsoft.com/office/powerpoint/2010/main" val="34348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06433724-0A18-A282-2182-7D4DEA94B89B}"/>
              </a:ext>
            </a:extLst>
          </p:cNvPr>
          <p:cNvSpPr txBox="1"/>
          <p:nvPr/>
        </p:nvSpPr>
        <p:spPr>
          <a:xfrm>
            <a:off x="2647190" y="636966"/>
            <a:ext cx="6337638" cy="830997"/>
          </a:xfrm>
          <a:prstGeom prst="rect">
            <a:avLst/>
          </a:prstGeom>
          <a:noFill/>
        </p:spPr>
        <p:txBody>
          <a:bodyPr wrap="square">
            <a:spAutoFit/>
          </a:bodyPr>
          <a:lstStyle/>
          <a:p>
            <a:pPr algn="ctr" rtl="1"/>
            <a:r>
              <a:rPr lang="ar-SA" sz="1600" dirty="0">
                <a:solidFill>
                  <a:srgbClr val="FF0000"/>
                </a:solidFill>
                <a:latin typeface="Sakkal Majalla" panose="02000000000000000000" pitchFamily="2" charset="-78"/>
                <a:cs typeface="Sakkal Majalla" panose="02000000000000000000" pitchFamily="2" charset="-78"/>
              </a:rPr>
              <a:t>تخصيص الرسومات </a:t>
            </a:r>
            <a:r>
              <a:rPr lang="en-US" sz="1600" dirty="0">
                <a:solidFill>
                  <a:srgbClr val="FF0000"/>
                </a:solidFill>
                <a:latin typeface="Sakkal Majalla" panose="02000000000000000000" pitchFamily="2" charset="-78"/>
                <a:cs typeface="Sakkal Majalla" panose="02000000000000000000" pitchFamily="2" charset="-78"/>
              </a:rPr>
              <a:t>Customize the Graphics</a:t>
            </a:r>
            <a:br>
              <a:rPr lang="en-US" sz="1600" dirty="0">
                <a:latin typeface="Sakkal Majalla" panose="02000000000000000000" pitchFamily="2" charset="-78"/>
                <a:cs typeface="Sakkal Majalla" panose="02000000000000000000" pitchFamily="2" charset="-78"/>
              </a:rPr>
            </a:br>
            <a:r>
              <a:rPr lang="ar-SA" sz="1600" dirty="0">
                <a:solidFill>
                  <a:srgbClr val="0070C0"/>
                </a:solidFill>
                <a:latin typeface="Sakkal Majalla" panose="02000000000000000000" pitchFamily="2" charset="-78"/>
                <a:cs typeface="Sakkal Majalla" panose="02000000000000000000" pitchFamily="2" charset="-78"/>
              </a:rPr>
              <a:t>يقـوم برنامج إكسل بإنشاء ورقة العمل الجديدة بقيم التوقع وأعمدة للحد الأعلى للثقة و الحد الأدنى للثقة </a:t>
            </a:r>
            <a:r>
              <a:rPr lang="ar-SA" sz="1600" dirty="0">
                <a:latin typeface="Sakkal Majalla" panose="02000000000000000000" pitchFamily="2" charset="-78"/>
                <a:cs typeface="Sakkal Majalla" panose="02000000000000000000" pitchFamily="2" charset="-78"/>
              </a:rPr>
              <a:t>حسب نموذج ثابت ولكن يمكنك تحرير أسماء الأعمدة وتعديلها.</a:t>
            </a:r>
          </a:p>
        </p:txBody>
      </p:sp>
      <p:pic>
        <p:nvPicPr>
          <p:cNvPr id="8" name="صورة 7">
            <a:extLst>
              <a:ext uri="{FF2B5EF4-FFF2-40B4-BE49-F238E27FC236}">
                <a16:creationId xmlns:a16="http://schemas.microsoft.com/office/drawing/2014/main" id="{5F9917E6-FC29-EE73-4BE8-5A482100DE15}"/>
              </a:ext>
            </a:extLst>
          </p:cNvPr>
          <p:cNvPicPr>
            <a:picLocks noChangeAspect="1"/>
          </p:cNvPicPr>
          <p:nvPr/>
        </p:nvPicPr>
        <p:blipFill>
          <a:blip r:embed="rId4"/>
          <a:stretch>
            <a:fillRect/>
          </a:stretch>
        </p:blipFill>
        <p:spPr>
          <a:xfrm>
            <a:off x="2739263" y="1487254"/>
            <a:ext cx="6153492" cy="2058165"/>
          </a:xfrm>
          <a:prstGeom prst="rect">
            <a:avLst/>
          </a:prstGeom>
        </p:spPr>
      </p:pic>
      <p:pic>
        <p:nvPicPr>
          <p:cNvPr id="9" name="صورة 8">
            <a:extLst>
              <a:ext uri="{FF2B5EF4-FFF2-40B4-BE49-F238E27FC236}">
                <a16:creationId xmlns:a16="http://schemas.microsoft.com/office/drawing/2014/main" id="{B02F5608-0029-92D5-3E8E-24491294CB52}"/>
              </a:ext>
            </a:extLst>
          </p:cNvPr>
          <p:cNvPicPr>
            <a:picLocks noChangeAspect="1"/>
          </p:cNvPicPr>
          <p:nvPr/>
        </p:nvPicPr>
        <p:blipFill>
          <a:blip r:embed="rId5"/>
          <a:stretch>
            <a:fillRect/>
          </a:stretch>
        </p:blipFill>
        <p:spPr>
          <a:xfrm>
            <a:off x="2660350" y="3706419"/>
            <a:ext cx="6255436" cy="800115"/>
          </a:xfrm>
          <a:prstGeom prst="rect">
            <a:avLst/>
          </a:prstGeom>
        </p:spPr>
      </p:pic>
    </p:spTree>
    <p:extLst>
      <p:ext uri="{BB962C8B-B14F-4D97-AF65-F5344CB8AC3E}">
        <p14:creationId xmlns:p14="http://schemas.microsoft.com/office/powerpoint/2010/main" val="36411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39FED98E-F1F9-EEE7-1761-B2729CD6FF17}"/>
              </a:ext>
            </a:extLst>
          </p:cNvPr>
          <p:cNvSpPr txBox="1"/>
          <p:nvPr/>
        </p:nvSpPr>
        <p:spPr>
          <a:xfrm>
            <a:off x="2666082" y="783691"/>
            <a:ext cx="6392858" cy="830997"/>
          </a:xfrm>
          <a:prstGeom prst="rect">
            <a:avLst/>
          </a:prstGeom>
          <a:noFill/>
        </p:spPr>
        <p:txBody>
          <a:bodyPr wrap="square">
            <a:spAutoFit/>
          </a:bodyPr>
          <a:lstStyle/>
          <a:p>
            <a:pPr algn="r" rtl="1"/>
            <a:r>
              <a:rPr lang="ar-SA" sz="1600" dirty="0">
                <a:latin typeface="Sakkal Majalla" panose="02000000000000000000" pitchFamily="2" charset="-78"/>
                <a:cs typeface="Sakkal Majalla" panose="02000000000000000000" pitchFamily="2" charset="-78"/>
              </a:rPr>
              <a:t>كما تلاحظ في المخطط الخطي الذي تم إنشاؤه سابقا، </a:t>
            </a:r>
            <a:r>
              <a:rPr lang="ar-SA" sz="1600" dirty="0">
                <a:solidFill>
                  <a:srgbClr val="FF0000"/>
                </a:solidFill>
                <a:latin typeface="Sakkal Majalla" panose="02000000000000000000" pitchFamily="2" charset="-78"/>
                <a:cs typeface="Sakkal Majalla" panose="02000000000000000000" pitchFamily="2" charset="-78"/>
              </a:rPr>
              <a:t>فإن تسمية المحور الأفقي ليست مناسبة، حيث تظهر سلسلة من الأرقام كعنوان للمحور الأفقي بدلا من أسماء الشهور.</a:t>
            </a:r>
            <a:br>
              <a:rPr lang="ar-SA" sz="1600" dirty="0">
                <a:solidFill>
                  <a:srgbClr val="FF0000"/>
                </a:solidFill>
                <a:latin typeface="Sakkal Majalla" panose="02000000000000000000" pitchFamily="2" charset="-78"/>
                <a:cs typeface="Sakkal Majalla" panose="02000000000000000000" pitchFamily="2" charset="-78"/>
              </a:rPr>
            </a:br>
            <a:r>
              <a:rPr lang="ar-SA" sz="1600" dirty="0">
                <a:solidFill>
                  <a:srgbClr val="0070C0"/>
                </a:solidFill>
                <a:latin typeface="Sakkal Majalla" panose="02000000000000000000" pitchFamily="2" charset="-78"/>
                <a:cs typeface="Sakkal Majalla" panose="02000000000000000000" pitchFamily="2" charset="-78"/>
              </a:rPr>
              <a:t>ولتصحيح ذلك، يجب تعديل المخطط عن طريق تغيير سلسلة البيانات.</a:t>
            </a:r>
          </a:p>
        </p:txBody>
      </p:sp>
      <p:pic>
        <p:nvPicPr>
          <p:cNvPr id="9" name="صورة 8">
            <a:extLst>
              <a:ext uri="{FF2B5EF4-FFF2-40B4-BE49-F238E27FC236}">
                <a16:creationId xmlns:a16="http://schemas.microsoft.com/office/drawing/2014/main" id="{DEA88426-69D4-E2B3-A9AC-906DB37155BE}"/>
              </a:ext>
            </a:extLst>
          </p:cNvPr>
          <p:cNvPicPr>
            <a:picLocks noChangeAspect="1"/>
          </p:cNvPicPr>
          <p:nvPr/>
        </p:nvPicPr>
        <p:blipFill>
          <a:blip r:embed="rId4"/>
          <a:stretch>
            <a:fillRect/>
          </a:stretch>
        </p:blipFill>
        <p:spPr>
          <a:xfrm>
            <a:off x="2661017" y="1629748"/>
            <a:ext cx="6309984" cy="1738163"/>
          </a:xfrm>
          <a:prstGeom prst="rect">
            <a:avLst/>
          </a:prstGeom>
        </p:spPr>
      </p:pic>
      <p:pic>
        <p:nvPicPr>
          <p:cNvPr id="10" name="صورة 9">
            <a:extLst>
              <a:ext uri="{FF2B5EF4-FFF2-40B4-BE49-F238E27FC236}">
                <a16:creationId xmlns:a16="http://schemas.microsoft.com/office/drawing/2014/main" id="{094923BF-FEC7-98C2-EEB0-DB23CFBD24CE}"/>
              </a:ext>
            </a:extLst>
          </p:cNvPr>
          <p:cNvPicPr>
            <a:picLocks noChangeAspect="1"/>
          </p:cNvPicPr>
          <p:nvPr/>
        </p:nvPicPr>
        <p:blipFill>
          <a:blip r:embed="rId5"/>
          <a:stretch>
            <a:fillRect/>
          </a:stretch>
        </p:blipFill>
        <p:spPr>
          <a:xfrm>
            <a:off x="2639752" y="3486482"/>
            <a:ext cx="6309984" cy="1093892"/>
          </a:xfrm>
          <a:prstGeom prst="rect">
            <a:avLst/>
          </a:prstGeom>
        </p:spPr>
      </p:pic>
    </p:spTree>
    <p:extLst>
      <p:ext uri="{BB962C8B-B14F-4D97-AF65-F5344CB8AC3E}">
        <p14:creationId xmlns:p14="http://schemas.microsoft.com/office/powerpoint/2010/main" val="32466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A16C8524-7217-3D4D-9CA4-40884A0D275D}"/>
              </a:ext>
            </a:extLst>
          </p:cNvPr>
          <p:cNvPicPr>
            <a:picLocks noChangeAspect="1"/>
          </p:cNvPicPr>
          <p:nvPr/>
        </p:nvPicPr>
        <p:blipFill>
          <a:blip r:embed="rId4"/>
          <a:stretch>
            <a:fillRect/>
          </a:stretch>
        </p:blipFill>
        <p:spPr>
          <a:xfrm>
            <a:off x="2573080" y="787701"/>
            <a:ext cx="6372616" cy="2396173"/>
          </a:xfrm>
          <a:prstGeom prst="rect">
            <a:avLst/>
          </a:prstGeom>
        </p:spPr>
      </p:pic>
      <p:pic>
        <p:nvPicPr>
          <p:cNvPr id="8" name="صورة 7">
            <a:extLst>
              <a:ext uri="{FF2B5EF4-FFF2-40B4-BE49-F238E27FC236}">
                <a16:creationId xmlns:a16="http://schemas.microsoft.com/office/drawing/2014/main" id="{59725AA4-34BA-C182-8B7B-D5D1DCD68832}"/>
              </a:ext>
            </a:extLst>
          </p:cNvPr>
          <p:cNvPicPr>
            <a:picLocks noChangeAspect="1"/>
          </p:cNvPicPr>
          <p:nvPr/>
        </p:nvPicPr>
        <p:blipFill>
          <a:blip r:embed="rId5"/>
          <a:stretch>
            <a:fillRect/>
          </a:stretch>
        </p:blipFill>
        <p:spPr>
          <a:xfrm>
            <a:off x="2573079" y="3315190"/>
            <a:ext cx="6372617" cy="1210635"/>
          </a:xfrm>
          <a:prstGeom prst="rect">
            <a:avLst/>
          </a:prstGeom>
        </p:spPr>
      </p:pic>
    </p:spTree>
    <p:extLst>
      <p:ext uri="{BB962C8B-B14F-4D97-AF65-F5344CB8AC3E}">
        <p14:creationId xmlns:p14="http://schemas.microsoft.com/office/powerpoint/2010/main" val="372202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71975E0A-B5D2-29F6-95A7-93A202346FA6}"/>
              </a:ext>
            </a:extLst>
          </p:cNvPr>
          <p:cNvPicPr>
            <a:picLocks noChangeAspect="1"/>
          </p:cNvPicPr>
          <p:nvPr/>
        </p:nvPicPr>
        <p:blipFill>
          <a:blip r:embed="rId4"/>
          <a:stretch>
            <a:fillRect/>
          </a:stretch>
        </p:blipFill>
        <p:spPr>
          <a:xfrm>
            <a:off x="6664268" y="2128137"/>
            <a:ext cx="2352144" cy="1743318"/>
          </a:xfrm>
          <a:prstGeom prst="rect">
            <a:avLst/>
          </a:prstGeom>
        </p:spPr>
      </p:pic>
      <p:pic>
        <p:nvPicPr>
          <p:cNvPr id="8" name="صورة 7">
            <a:extLst>
              <a:ext uri="{FF2B5EF4-FFF2-40B4-BE49-F238E27FC236}">
                <a16:creationId xmlns:a16="http://schemas.microsoft.com/office/drawing/2014/main" id="{96082FA4-EEF6-74D1-6E1E-33BCA75324AD}"/>
              </a:ext>
            </a:extLst>
          </p:cNvPr>
          <p:cNvPicPr>
            <a:picLocks noChangeAspect="1"/>
          </p:cNvPicPr>
          <p:nvPr/>
        </p:nvPicPr>
        <p:blipFill>
          <a:blip r:embed="rId5"/>
          <a:stretch>
            <a:fillRect/>
          </a:stretch>
        </p:blipFill>
        <p:spPr>
          <a:xfrm>
            <a:off x="2833445" y="725901"/>
            <a:ext cx="3737478" cy="3899261"/>
          </a:xfrm>
          <a:prstGeom prst="rect">
            <a:avLst/>
          </a:prstGeom>
        </p:spPr>
      </p:pic>
    </p:spTree>
    <p:extLst>
      <p:ext uri="{BB962C8B-B14F-4D97-AF65-F5344CB8AC3E}">
        <p14:creationId xmlns:p14="http://schemas.microsoft.com/office/powerpoint/2010/main" val="36142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B3EBC461-E191-4670-3C74-682978DADE67}"/>
              </a:ext>
            </a:extLst>
          </p:cNvPr>
          <p:cNvSpPr txBox="1"/>
          <p:nvPr/>
        </p:nvSpPr>
        <p:spPr>
          <a:xfrm>
            <a:off x="4540421" y="624216"/>
            <a:ext cx="2805311" cy="338554"/>
          </a:xfrm>
          <a:prstGeom prst="rect">
            <a:avLst/>
          </a:prstGeom>
          <a:noFill/>
        </p:spPr>
        <p:txBody>
          <a:bodyPr wrap="square">
            <a:spAutoFit/>
          </a:bodyPr>
          <a:lstStyle/>
          <a:p>
            <a:pPr algn="ctr" rtl="1"/>
            <a:r>
              <a:rPr lang="ar-SA" sz="1600" dirty="0">
                <a:solidFill>
                  <a:srgbClr val="FF0000"/>
                </a:solidFill>
                <a:latin typeface="Sakkal Majalla" panose="02000000000000000000" pitchFamily="2" charset="-78"/>
                <a:cs typeface="Sakkal Majalla" panose="02000000000000000000" pitchFamily="2" charset="-78"/>
              </a:rPr>
              <a:t>خطوة 6: تحليل البيانات </a:t>
            </a:r>
            <a:r>
              <a:rPr lang="en-US" sz="1600" dirty="0">
                <a:solidFill>
                  <a:srgbClr val="FF0000"/>
                </a:solidFill>
                <a:latin typeface="Sakkal Majalla" panose="02000000000000000000" pitchFamily="2" charset="-78"/>
                <a:cs typeface="Sakkal Majalla" panose="02000000000000000000" pitchFamily="2" charset="-78"/>
              </a:rPr>
              <a:t>Analyze the data</a:t>
            </a:r>
            <a:endParaRPr lang="ar-SA" sz="1600" dirty="0">
              <a:solidFill>
                <a:srgbClr val="FF0000"/>
              </a:solidFill>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344E7F6D-19D6-A3F3-A2A4-8DE4B301B8B4}"/>
              </a:ext>
            </a:extLst>
          </p:cNvPr>
          <p:cNvSpPr txBox="1"/>
          <p:nvPr/>
        </p:nvSpPr>
        <p:spPr>
          <a:xfrm>
            <a:off x="2573079" y="930371"/>
            <a:ext cx="6392858" cy="1569660"/>
          </a:xfrm>
          <a:prstGeom prst="rect">
            <a:avLst/>
          </a:prstGeom>
          <a:noFill/>
        </p:spPr>
        <p:txBody>
          <a:bodyPr wrap="square">
            <a:spAutoFit/>
          </a:bodyPr>
          <a:lstStyle/>
          <a:p>
            <a:pPr algn="r" rtl="1"/>
            <a:r>
              <a:rPr lang="ar-SA" sz="1600" dirty="0">
                <a:latin typeface="Sakkal Majalla" panose="02000000000000000000" pitchFamily="2" charset="-78"/>
                <a:cs typeface="Sakkal Majalla" panose="02000000000000000000" pitchFamily="2" charset="-78"/>
              </a:rPr>
              <a:t>قد تحتاج في بعض الأحيان إلى الاطلاع علـى مـدى الاختلاف بين القيم المتوقعة والقيم الأولية، وذلك من أجل فهم أفضل للظاهرة قيد الدراسة وللتوصل إلى الاستنتاجات الصحيحة، بالعودة إلى المثال السابق المتعلق بالسياحة، قد تود معرفة أي الشهور في العام 2023 </a:t>
            </a:r>
            <a:r>
              <a:rPr lang="ar-SA" sz="1600" dirty="0">
                <a:solidFill>
                  <a:srgbClr val="FF0000"/>
                </a:solidFill>
                <a:latin typeface="Sakkal Majalla" panose="02000000000000000000" pitchFamily="2" charset="-78"/>
                <a:cs typeface="Sakkal Majalla" panose="02000000000000000000" pitchFamily="2" charset="-78"/>
              </a:rPr>
              <a:t>سيشهد ارتفاعا في عدد الرحلات السياحية الوافدة، وأيهـا أقل. </a:t>
            </a:r>
            <a:r>
              <a:rPr lang="ar-SA" sz="1600" dirty="0">
                <a:latin typeface="Sakkal Majalla" panose="02000000000000000000" pitchFamily="2" charset="-78"/>
                <a:cs typeface="Sakkal Majalla" panose="02000000000000000000" pitchFamily="2" charset="-78"/>
              </a:rPr>
              <a:t>تُمكن هذه المعلومات صناع القرار من وضع الإستراتيجيات التسويقية وتنظيم الحملات الترويجية المناسبة لجذب المزيد من الرحلات السياحية. للحصول على هذه المعلومات، </a:t>
            </a:r>
            <a:r>
              <a:rPr lang="ar-SA" sz="1600" dirty="0">
                <a:solidFill>
                  <a:srgbClr val="FF0000"/>
                </a:solidFill>
                <a:latin typeface="Sakkal Majalla" panose="02000000000000000000" pitchFamily="2" charset="-78"/>
                <a:cs typeface="Sakkal Majalla" panose="02000000000000000000" pitchFamily="2" charset="-78"/>
              </a:rPr>
              <a:t>ستطرح قيمة العدد المتوقع للرحلات السياحية من قيمة العدد السابق للرحلات السياحية، وبالتالي ستحصل على قيمة التباين في البيانات المتوقعة</a:t>
            </a:r>
            <a:r>
              <a:rPr lang="ar-SA" sz="1600" dirty="0">
                <a:latin typeface="Sakkal Majalla" panose="02000000000000000000" pitchFamily="2" charset="-78"/>
                <a:cs typeface="Sakkal Majalla" panose="02000000000000000000" pitchFamily="2" charset="-78"/>
              </a:rPr>
              <a:t>.</a:t>
            </a:r>
          </a:p>
        </p:txBody>
      </p:sp>
      <p:sp>
        <p:nvSpPr>
          <p:cNvPr id="9" name="مربع نص 8">
            <a:extLst>
              <a:ext uri="{FF2B5EF4-FFF2-40B4-BE49-F238E27FC236}">
                <a16:creationId xmlns:a16="http://schemas.microsoft.com/office/drawing/2014/main" id="{342D6B77-BE97-B3E9-4792-BEB19292480A}"/>
              </a:ext>
            </a:extLst>
          </p:cNvPr>
          <p:cNvSpPr txBox="1"/>
          <p:nvPr/>
        </p:nvSpPr>
        <p:spPr>
          <a:xfrm>
            <a:off x="3160613" y="2477898"/>
            <a:ext cx="5564926" cy="338554"/>
          </a:xfrm>
          <a:prstGeom prst="rect">
            <a:avLst/>
          </a:prstGeom>
          <a:noFill/>
        </p:spPr>
        <p:txBody>
          <a:bodyPr wrap="square">
            <a:spAutoFit/>
          </a:bodyPr>
          <a:lstStyle>
            <a:defPPr>
              <a:defRPr lang="ar-SA"/>
            </a:defPPr>
            <a:lvl1pPr>
              <a:defRPr sz="2000" b="0" i="0">
                <a:solidFill>
                  <a:schemeClr val="bg1"/>
                </a:solidFill>
                <a:effectLst/>
                <a:cs typeface="+mj-cs"/>
              </a:defRPr>
            </a:lvl1pPr>
          </a:lstStyle>
          <a:p>
            <a:pPr algn="ctr" rtl="1"/>
            <a:r>
              <a:rPr lang="ar-SA" sz="1600" dirty="0">
                <a:solidFill>
                  <a:srgbClr val="FF0000"/>
                </a:solidFill>
                <a:latin typeface="Sakkal Majalla" panose="02000000000000000000" pitchFamily="2" charset="-78"/>
                <a:cs typeface="Sakkal Majalla" panose="02000000000000000000" pitchFamily="2" charset="-78"/>
              </a:rPr>
              <a:t>تحليل البيانات  : </a:t>
            </a:r>
            <a:r>
              <a:rPr lang="ar-SA" sz="1600" dirty="0">
                <a:solidFill>
                  <a:srgbClr val="000000"/>
                </a:solidFill>
                <a:latin typeface="Sakkal Majalla" panose="02000000000000000000" pitchFamily="2" charset="-78"/>
                <a:cs typeface="Sakkal Majalla" panose="02000000000000000000" pitchFamily="2" charset="-78"/>
              </a:rPr>
              <a:t>هو الفحص المنهجي للبيانات عن طريق العينات والقياس والتصوير.</a:t>
            </a:r>
          </a:p>
        </p:txBody>
      </p:sp>
      <p:pic>
        <p:nvPicPr>
          <p:cNvPr id="10" name="صورة 9">
            <a:extLst>
              <a:ext uri="{FF2B5EF4-FFF2-40B4-BE49-F238E27FC236}">
                <a16:creationId xmlns:a16="http://schemas.microsoft.com/office/drawing/2014/main" id="{E2C1BF13-7BAF-5AFD-B6EE-BF0526D8158D}"/>
              </a:ext>
            </a:extLst>
          </p:cNvPr>
          <p:cNvPicPr>
            <a:picLocks noChangeAspect="1"/>
          </p:cNvPicPr>
          <p:nvPr/>
        </p:nvPicPr>
        <p:blipFill>
          <a:blip r:embed="rId4"/>
          <a:stretch>
            <a:fillRect/>
          </a:stretch>
        </p:blipFill>
        <p:spPr>
          <a:xfrm>
            <a:off x="2653762" y="2843089"/>
            <a:ext cx="3490474" cy="1682736"/>
          </a:xfrm>
          <a:prstGeom prst="rect">
            <a:avLst/>
          </a:prstGeom>
        </p:spPr>
      </p:pic>
      <p:pic>
        <p:nvPicPr>
          <p:cNvPr id="11" name="صورة 10">
            <a:extLst>
              <a:ext uri="{FF2B5EF4-FFF2-40B4-BE49-F238E27FC236}">
                <a16:creationId xmlns:a16="http://schemas.microsoft.com/office/drawing/2014/main" id="{4FCD2BF1-FD23-31AA-ACF1-7E2D4C0C4630}"/>
              </a:ext>
            </a:extLst>
          </p:cNvPr>
          <p:cNvPicPr>
            <a:picLocks noChangeAspect="1"/>
          </p:cNvPicPr>
          <p:nvPr/>
        </p:nvPicPr>
        <p:blipFill>
          <a:blip r:embed="rId5"/>
          <a:stretch>
            <a:fillRect/>
          </a:stretch>
        </p:blipFill>
        <p:spPr>
          <a:xfrm>
            <a:off x="6213824" y="2865322"/>
            <a:ext cx="2752113" cy="1653962"/>
          </a:xfrm>
          <a:prstGeom prst="rect">
            <a:avLst/>
          </a:prstGeom>
        </p:spPr>
      </p:pic>
    </p:spTree>
    <p:extLst>
      <p:ext uri="{BB962C8B-B14F-4D97-AF65-F5344CB8AC3E}">
        <p14:creationId xmlns:p14="http://schemas.microsoft.com/office/powerpoint/2010/main" val="41574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3AE17458-C86E-5EFC-16FF-51F9A596F553}"/>
              </a:ext>
            </a:extLst>
          </p:cNvPr>
          <p:cNvSpPr txBox="1"/>
          <p:nvPr/>
        </p:nvSpPr>
        <p:spPr>
          <a:xfrm>
            <a:off x="3624881" y="-74428"/>
            <a:ext cx="3956132"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أهداف الدرس </a:t>
            </a:r>
            <a:endParaRPr lang="ar-SA" sz="60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D258240C-D4EA-B109-9BB3-2E10D05D5C79}"/>
              </a:ext>
            </a:extLst>
          </p:cNvPr>
          <p:cNvSpPr txBox="1"/>
          <p:nvPr/>
        </p:nvSpPr>
        <p:spPr>
          <a:xfrm>
            <a:off x="1414130" y="376691"/>
            <a:ext cx="7570383" cy="4154329"/>
          </a:xfrm>
          <a:prstGeom prst="flowChartAlternateProcess">
            <a:avLst/>
          </a:prstGeom>
          <a:solidFill>
            <a:srgbClr val="CCFEEB"/>
          </a:solidFill>
          <a:ln>
            <a:solidFill>
              <a:srgbClr val="CCFEEB"/>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تعرف الطالبة مصطلح التوقع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تميز الطالبة بين التوقع والتنبؤ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أمثلة على التوقع والتنبؤ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الخطوات المتبعة في عمليات التنبؤ والتوقع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تستخدم الطالبة البيانات من البوابة الوطنية للبيانات المفتوحة.</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تستخدم الطالبة أداة مايكروسوفت إكسل كأداة برمجية للتوقع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تعرف الطالبة مفهوم السلاسل الزمنية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تنشأ الطالبة سلسلة زمنية بقيم رقمية في مايكروسوفت إكسل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تنشأ الطالبة توقع باستخدام ورقة التنبؤ في مايكروسوفت إكسل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تعرف الطالبة المقصود بالانحدار الخطي ونطاق الثقة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تحسب الطالبة نطاق الثقة في مايكروسوفت إكسل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تقارن الطالبة بين المخططات الخطية والعمودية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تستخدم الطالبة مايكروسوفت إكسل في تحرير أسماء الأعمدة وفي تحرير سلسلة البيانات وتحرير عناوين التسمية للمخطط الخطي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تعرف الطالبة مفهوم تحليل البيانات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تنشأ الطالبة ورقة عمل جديدة ومخطط عموديًا متفاوت المسافات ومكدسًا في مايكروسوفت إكسل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تحسب الطالبة فرق التوقعات في مايكروسوفت إكسل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تحدد الطالبة نوع المخطط المناسب لتمثيل البيانات .</a:t>
            </a:r>
          </a:p>
        </p:txBody>
      </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2" y="356743"/>
            <a:ext cx="1244008" cy="441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B6A62DA6-96BE-AE43-0B0A-F368109936BA}"/>
              </a:ext>
            </a:extLst>
          </p:cNvPr>
          <p:cNvPicPr>
            <a:picLocks noChangeAspect="1"/>
          </p:cNvPicPr>
          <p:nvPr/>
        </p:nvPicPr>
        <p:blipFill>
          <a:blip r:embed="rId4"/>
          <a:stretch>
            <a:fillRect/>
          </a:stretch>
        </p:blipFill>
        <p:spPr>
          <a:xfrm>
            <a:off x="2860158" y="800700"/>
            <a:ext cx="5911702" cy="3725126"/>
          </a:xfrm>
          <a:prstGeom prst="rect">
            <a:avLst/>
          </a:prstGeom>
        </p:spPr>
      </p:pic>
    </p:spTree>
    <p:extLst>
      <p:ext uri="{BB962C8B-B14F-4D97-AF65-F5344CB8AC3E}">
        <p14:creationId xmlns:p14="http://schemas.microsoft.com/office/powerpoint/2010/main" val="16911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5D588729-1A19-63D5-33D9-E048C1148E20}"/>
              </a:ext>
            </a:extLst>
          </p:cNvPr>
          <p:cNvPicPr>
            <a:picLocks noChangeAspect="1"/>
          </p:cNvPicPr>
          <p:nvPr/>
        </p:nvPicPr>
        <p:blipFill>
          <a:blip r:embed="rId4"/>
          <a:stretch>
            <a:fillRect/>
          </a:stretch>
        </p:blipFill>
        <p:spPr>
          <a:xfrm>
            <a:off x="5428479" y="2349321"/>
            <a:ext cx="3417810" cy="2265209"/>
          </a:xfrm>
          <a:prstGeom prst="rect">
            <a:avLst/>
          </a:prstGeom>
        </p:spPr>
      </p:pic>
      <p:pic>
        <p:nvPicPr>
          <p:cNvPr id="8" name="صورة 7">
            <a:extLst>
              <a:ext uri="{FF2B5EF4-FFF2-40B4-BE49-F238E27FC236}">
                <a16:creationId xmlns:a16="http://schemas.microsoft.com/office/drawing/2014/main" id="{BB85C57B-43AD-2B19-9839-8BEC317F86B8}"/>
              </a:ext>
            </a:extLst>
          </p:cNvPr>
          <p:cNvPicPr>
            <a:picLocks noChangeAspect="1"/>
          </p:cNvPicPr>
          <p:nvPr/>
        </p:nvPicPr>
        <p:blipFill>
          <a:blip r:embed="rId5"/>
          <a:stretch>
            <a:fillRect/>
          </a:stretch>
        </p:blipFill>
        <p:spPr>
          <a:xfrm>
            <a:off x="2695910" y="736845"/>
            <a:ext cx="2609737" cy="3877686"/>
          </a:xfrm>
          <a:prstGeom prst="rect">
            <a:avLst/>
          </a:prstGeom>
        </p:spPr>
      </p:pic>
      <p:pic>
        <p:nvPicPr>
          <p:cNvPr id="9" name="صورة 8">
            <a:extLst>
              <a:ext uri="{FF2B5EF4-FFF2-40B4-BE49-F238E27FC236}">
                <a16:creationId xmlns:a16="http://schemas.microsoft.com/office/drawing/2014/main" id="{D399A69F-B4B4-AD59-BE2D-39E0C5F3246F}"/>
              </a:ext>
            </a:extLst>
          </p:cNvPr>
          <p:cNvPicPr>
            <a:picLocks noChangeAspect="1"/>
          </p:cNvPicPr>
          <p:nvPr/>
        </p:nvPicPr>
        <p:blipFill>
          <a:blip r:embed="rId6"/>
          <a:stretch>
            <a:fillRect/>
          </a:stretch>
        </p:blipFill>
        <p:spPr>
          <a:xfrm>
            <a:off x="5428479" y="736844"/>
            <a:ext cx="3417810" cy="1532149"/>
          </a:xfrm>
          <a:prstGeom prst="rect">
            <a:avLst/>
          </a:prstGeom>
        </p:spPr>
      </p:pic>
    </p:spTree>
    <p:extLst>
      <p:ext uri="{BB962C8B-B14F-4D97-AF65-F5344CB8AC3E}">
        <p14:creationId xmlns:p14="http://schemas.microsoft.com/office/powerpoint/2010/main" val="20736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229EB972-F87E-DC53-B9B6-BEB0B72B4317}"/>
              </a:ext>
            </a:extLst>
          </p:cNvPr>
          <p:cNvSpPr txBox="1"/>
          <p:nvPr/>
        </p:nvSpPr>
        <p:spPr>
          <a:xfrm>
            <a:off x="2573079" y="848507"/>
            <a:ext cx="6301361" cy="1569660"/>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FF0000"/>
                </a:solidFill>
                <a:latin typeface="Sakkal Majalla" panose="02000000000000000000" pitchFamily="2" charset="-78"/>
                <a:cs typeface="Sakkal Majalla" panose="02000000000000000000" pitchFamily="2" charset="-78"/>
              </a:rPr>
              <a:t>إنشاء مخطط عمودي متفاوت المسافات </a:t>
            </a:r>
            <a:r>
              <a:rPr lang="en-US" sz="1600" dirty="0">
                <a:solidFill>
                  <a:srgbClr val="FF0000"/>
                </a:solidFill>
                <a:latin typeface="Sakkal Majalla" panose="02000000000000000000" pitchFamily="2" charset="-78"/>
                <a:cs typeface="Sakkal Majalla" panose="02000000000000000000" pitchFamily="2" charset="-78"/>
              </a:rPr>
              <a:t>Creating Clustered Column Chart</a:t>
            </a:r>
            <a:br>
              <a:rPr lang="en-US" sz="1600" dirty="0">
                <a:solidFill>
                  <a:srgbClr val="FF0000"/>
                </a:solidFill>
                <a:latin typeface="Sakkal Majalla" panose="02000000000000000000" pitchFamily="2" charset="-78"/>
                <a:cs typeface="Sakkal Majalla" panose="02000000000000000000" pitchFamily="2" charset="-78"/>
              </a:rPr>
            </a:br>
            <a:r>
              <a:rPr lang="ar-SA" sz="1600" dirty="0">
                <a:solidFill>
                  <a:srgbClr val="000000"/>
                </a:solidFill>
                <a:latin typeface="Sakkal Majalla" panose="02000000000000000000" pitchFamily="2" charset="-78"/>
                <a:cs typeface="Sakkal Majalla" panose="02000000000000000000" pitchFamily="2" charset="-78"/>
              </a:rPr>
              <a:t>بالإضافة إلى مخطط التوقع الذي قمت بإنشائه سابقاً، </a:t>
            </a:r>
            <a:r>
              <a:rPr lang="ar-SA" sz="1600" dirty="0">
                <a:solidFill>
                  <a:srgbClr val="FF0000"/>
                </a:solidFill>
                <a:latin typeface="Sakkal Majalla" panose="02000000000000000000" pitchFamily="2" charset="-78"/>
                <a:cs typeface="Sakkal Majalla" panose="02000000000000000000" pitchFamily="2" charset="-78"/>
              </a:rPr>
              <a:t>ستقوم بإنشاء مخططين آخرين تستخدمهما في التحليل</a:t>
            </a:r>
            <a:r>
              <a:rPr lang="ar-SA" sz="1600" dirty="0">
                <a:solidFill>
                  <a:srgbClr val="000000"/>
                </a:solidFill>
                <a:latin typeface="Sakkal Majalla" panose="02000000000000000000" pitchFamily="2" charset="-78"/>
                <a:cs typeface="Sakkal Majalla" panose="02000000000000000000" pitchFamily="2" charset="-78"/>
              </a:rPr>
              <a:t>.</a:t>
            </a:r>
            <a:br>
              <a:rPr lang="ar-SA" sz="1600" dirty="0">
                <a:solidFill>
                  <a:srgbClr val="000000"/>
                </a:solidFill>
                <a:latin typeface="Sakkal Majalla" panose="02000000000000000000" pitchFamily="2" charset="-78"/>
                <a:cs typeface="Sakkal Majalla" panose="02000000000000000000" pitchFamily="2" charset="-78"/>
              </a:rPr>
            </a:br>
            <a:r>
              <a:rPr lang="ar-SA" sz="1600" dirty="0">
                <a:solidFill>
                  <a:srgbClr val="FF0000"/>
                </a:solidFill>
                <a:latin typeface="Sakkal Majalla" panose="02000000000000000000" pitchFamily="2" charset="-78"/>
                <a:cs typeface="Sakkal Majalla" panose="02000000000000000000" pitchFamily="2" charset="-78"/>
              </a:rPr>
              <a:t>بشكل أكثر تحديدا</a:t>
            </a:r>
            <a:r>
              <a:rPr lang="ar-SA" sz="1600" dirty="0">
                <a:solidFill>
                  <a:srgbClr val="000000"/>
                </a:solidFill>
                <a:latin typeface="Sakkal Majalla" panose="02000000000000000000" pitchFamily="2" charset="-78"/>
                <a:cs typeface="Sakkal Majalla" panose="02000000000000000000" pitchFamily="2" charset="-78"/>
              </a:rPr>
              <a:t>، ستنشئ التالي:</a:t>
            </a:r>
            <a:br>
              <a:rPr lang="ar-SA" sz="1600" dirty="0">
                <a:solidFill>
                  <a:srgbClr val="000000"/>
                </a:solidFill>
                <a:latin typeface="Sakkal Majalla" panose="02000000000000000000" pitchFamily="2" charset="-78"/>
                <a:cs typeface="Sakkal Majalla" panose="02000000000000000000" pitchFamily="2" charset="-78"/>
              </a:rPr>
            </a:br>
            <a:r>
              <a:rPr lang="ar-SA" sz="1600" dirty="0">
                <a:solidFill>
                  <a:srgbClr val="FF0000"/>
                </a:solidFill>
                <a:latin typeface="Sakkal Majalla" panose="02000000000000000000" pitchFamily="2" charset="-78"/>
                <a:cs typeface="Sakkal Majalla" panose="02000000000000000000" pitchFamily="2" charset="-78"/>
              </a:rPr>
              <a:t>- مخطط بياني لتمثيل المقارنة </a:t>
            </a:r>
            <a:r>
              <a:rPr lang="ar-SA" sz="1600" dirty="0">
                <a:solidFill>
                  <a:srgbClr val="000000"/>
                </a:solidFill>
                <a:latin typeface="Sakkal Majalla" panose="02000000000000000000" pitchFamily="2" charset="-78"/>
                <a:cs typeface="Sakkal Majalla" panose="02000000000000000000" pitchFamily="2" charset="-78"/>
              </a:rPr>
              <a:t>بين بيانات الرحلات السياحية السابقة وبيانات الرحلات السياحية المتوقعة.</a:t>
            </a:r>
            <a:br>
              <a:rPr lang="ar-SA" sz="1600" dirty="0">
                <a:solidFill>
                  <a:srgbClr val="000000"/>
                </a:solidFill>
                <a:latin typeface="Sakkal Majalla" panose="02000000000000000000" pitchFamily="2" charset="-78"/>
                <a:cs typeface="Sakkal Majalla" panose="02000000000000000000" pitchFamily="2" charset="-78"/>
              </a:rPr>
            </a:br>
            <a:r>
              <a:rPr lang="ar-SA" sz="1600" dirty="0">
                <a:solidFill>
                  <a:srgbClr val="FF0000"/>
                </a:solidFill>
                <a:latin typeface="Sakkal Majalla" panose="02000000000000000000" pitchFamily="2" charset="-78"/>
                <a:cs typeface="Sakkal Majalla" panose="02000000000000000000" pitchFamily="2" charset="-78"/>
              </a:rPr>
              <a:t>- مخطط بياني يوضح الفرق المتوقع </a:t>
            </a:r>
            <a:r>
              <a:rPr lang="ar-SA" sz="1600" dirty="0">
                <a:solidFill>
                  <a:srgbClr val="000000"/>
                </a:solidFill>
                <a:latin typeface="Sakkal Majalla" panose="02000000000000000000" pitchFamily="2" charset="-78"/>
                <a:cs typeface="Sakkal Majalla" panose="02000000000000000000" pitchFamily="2" charset="-78"/>
              </a:rPr>
              <a:t>بين بيانات الرحلات السياحية السابقة وبيانات الرحلات السياحية المتوقعة.</a:t>
            </a:r>
          </a:p>
        </p:txBody>
      </p:sp>
      <p:pic>
        <p:nvPicPr>
          <p:cNvPr id="8" name="صورة 7">
            <a:extLst>
              <a:ext uri="{FF2B5EF4-FFF2-40B4-BE49-F238E27FC236}">
                <a16:creationId xmlns:a16="http://schemas.microsoft.com/office/drawing/2014/main" id="{30B5B404-BDB6-7841-835F-C37DF13AD860}"/>
              </a:ext>
            </a:extLst>
          </p:cNvPr>
          <p:cNvPicPr>
            <a:picLocks noChangeAspect="1"/>
          </p:cNvPicPr>
          <p:nvPr/>
        </p:nvPicPr>
        <p:blipFill>
          <a:blip r:embed="rId4"/>
          <a:stretch>
            <a:fillRect/>
          </a:stretch>
        </p:blipFill>
        <p:spPr>
          <a:xfrm>
            <a:off x="6575822" y="2360895"/>
            <a:ext cx="2374488" cy="2096110"/>
          </a:xfrm>
          <a:prstGeom prst="rect">
            <a:avLst/>
          </a:prstGeom>
        </p:spPr>
      </p:pic>
      <p:pic>
        <p:nvPicPr>
          <p:cNvPr id="9" name="صورة 8">
            <a:extLst>
              <a:ext uri="{FF2B5EF4-FFF2-40B4-BE49-F238E27FC236}">
                <a16:creationId xmlns:a16="http://schemas.microsoft.com/office/drawing/2014/main" id="{DF559A82-3C9B-96D6-F4E8-FBE7D2642F9E}"/>
              </a:ext>
            </a:extLst>
          </p:cNvPr>
          <p:cNvPicPr>
            <a:picLocks noChangeAspect="1"/>
          </p:cNvPicPr>
          <p:nvPr/>
        </p:nvPicPr>
        <p:blipFill>
          <a:blip r:embed="rId5"/>
          <a:stretch>
            <a:fillRect/>
          </a:stretch>
        </p:blipFill>
        <p:spPr>
          <a:xfrm>
            <a:off x="2764464" y="2203372"/>
            <a:ext cx="3740357" cy="2411157"/>
          </a:xfrm>
          <a:prstGeom prst="rect">
            <a:avLst/>
          </a:prstGeom>
        </p:spPr>
      </p:pic>
    </p:spTree>
    <p:extLst>
      <p:ext uri="{BB962C8B-B14F-4D97-AF65-F5344CB8AC3E}">
        <p14:creationId xmlns:p14="http://schemas.microsoft.com/office/powerpoint/2010/main" val="29283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529C0BF3-39F7-421C-27B1-353EE1A1F2E1}"/>
              </a:ext>
            </a:extLst>
          </p:cNvPr>
          <p:cNvSpPr txBox="1"/>
          <p:nvPr/>
        </p:nvSpPr>
        <p:spPr>
          <a:xfrm>
            <a:off x="2544932" y="681697"/>
            <a:ext cx="6395492" cy="584775"/>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FF0000"/>
                </a:solidFill>
                <a:latin typeface="Sakkal Majalla" panose="02000000000000000000" pitchFamily="2" charset="-78"/>
                <a:cs typeface="Sakkal Majalla" panose="02000000000000000000" pitchFamily="2" charset="-78"/>
              </a:rPr>
              <a:t>يمثل هذا المخطط البياني المقارنة بين بيانات الرحلات السياحية السابقة، وبيانات الرحلات السياحية المتوقعة</a:t>
            </a:r>
            <a:r>
              <a:rPr lang="ar-SA" sz="1600" dirty="0">
                <a:solidFill>
                  <a:srgbClr val="000000"/>
                </a:solidFill>
                <a:latin typeface="Sakkal Majalla" panose="02000000000000000000" pitchFamily="2" charset="-78"/>
                <a:cs typeface="Sakkal Majalla" panose="02000000000000000000" pitchFamily="2" charset="-78"/>
              </a:rPr>
              <a:t>. ويمكنك تغيير حدود أو وحدات المحور العمودي لعرض تمثيل أوضح للبيانات.</a:t>
            </a:r>
          </a:p>
        </p:txBody>
      </p:sp>
      <p:pic>
        <p:nvPicPr>
          <p:cNvPr id="8" name="صورة 7">
            <a:extLst>
              <a:ext uri="{FF2B5EF4-FFF2-40B4-BE49-F238E27FC236}">
                <a16:creationId xmlns:a16="http://schemas.microsoft.com/office/drawing/2014/main" id="{9D24C909-9FC5-9A66-739C-5BD114B23D04}"/>
              </a:ext>
            </a:extLst>
          </p:cNvPr>
          <p:cNvPicPr>
            <a:picLocks noChangeAspect="1"/>
          </p:cNvPicPr>
          <p:nvPr/>
        </p:nvPicPr>
        <p:blipFill>
          <a:blip r:embed="rId4"/>
          <a:stretch>
            <a:fillRect/>
          </a:stretch>
        </p:blipFill>
        <p:spPr>
          <a:xfrm>
            <a:off x="2663448" y="1414130"/>
            <a:ext cx="6276976" cy="3047673"/>
          </a:xfrm>
          <a:prstGeom prst="rect">
            <a:avLst/>
          </a:prstGeom>
        </p:spPr>
      </p:pic>
    </p:spTree>
    <p:extLst>
      <p:ext uri="{BB962C8B-B14F-4D97-AF65-F5344CB8AC3E}">
        <p14:creationId xmlns:p14="http://schemas.microsoft.com/office/powerpoint/2010/main" val="11386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1D351015-0AC6-ED04-53F2-86091BDB23D7}"/>
              </a:ext>
            </a:extLst>
          </p:cNvPr>
          <p:cNvSpPr txBox="1"/>
          <p:nvPr/>
        </p:nvSpPr>
        <p:spPr>
          <a:xfrm>
            <a:off x="2573078" y="681697"/>
            <a:ext cx="6485861" cy="1323439"/>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000000"/>
                </a:solidFill>
                <a:latin typeface="Sakkal Majalla" panose="02000000000000000000" pitchFamily="2" charset="-78"/>
                <a:cs typeface="Sakkal Majalla" panose="02000000000000000000" pitchFamily="2" charset="-78"/>
              </a:rPr>
              <a:t>عندما يتعلق الأمر بتمثيل المعلومات في إكسل</a:t>
            </a:r>
            <a:r>
              <a:rPr lang="ar-SA" sz="1600" dirty="0">
                <a:solidFill>
                  <a:srgbClr val="FF4F47"/>
                </a:solidFill>
                <a:latin typeface="Sakkal Majalla" panose="02000000000000000000" pitchFamily="2" charset="-78"/>
                <a:cs typeface="Sakkal Majalla" panose="02000000000000000000" pitchFamily="2" charset="-78"/>
              </a:rPr>
              <a:t>، فمن المهم جدا اختيار النوع المناسب والصحيح للمخططات</a:t>
            </a:r>
            <a:r>
              <a:rPr lang="ar-SA" sz="1600" dirty="0">
                <a:solidFill>
                  <a:srgbClr val="000000"/>
                </a:solidFill>
                <a:latin typeface="Sakkal Majalla" panose="02000000000000000000" pitchFamily="2" charset="-78"/>
                <a:cs typeface="Sakkal Majalla" panose="02000000000000000000" pitchFamily="2" charset="-78"/>
              </a:rPr>
              <a:t>، </a:t>
            </a:r>
            <a:r>
              <a:rPr lang="ar-SA" sz="1600" dirty="0">
                <a:solidFill>
                  <a:srgbClr val="0070C0"/>
                </a:solidFill>
                <a:latin typeface="Sakkal Majalla" panose="02000000000000000000" pitchFamily="2" charset="-78"/>
                <a:cs typeface="Sakkal Majalla" panose="02000000000000000000" pitchFamily="2" charset="-78"/>
              </a:rPr>
              <a:t>وذلك ليتمكن الجمهور من قراءتها وفهمها بسهولة.</a:t>
            </a:r>
            <a:br>
              <a:rPr lang="ar-SA" sz="1600" dirty="0">
                <a:solidFill>
                  <a:srgbClr val="000000"/>
                </a:solidFill>
                <a:latin typeface="Sakkal Majalla" panose="02000000000000000000" pitchFamily="2" charset="-78"/>
                <a:cs typeface="Sakkal Majalla" panose="02000000000000000000" pitchFamily="2" charset="-78"/>
              </a:rPr>
            </a:br>
            <a:r>
              <a:rPr lang="ar-SA" sz="1600" dirty="0">
                <a:solidFill>
                  <a:srgbClr val="000000"/>
                </a:solidFill>
                <a:latin typeface="Sakkal Majalla" panose="02000000000000000000" pitchFamily="2" charset="-78"/>
                <a:cs typeface="Sakkal Majalla" panose="02000000000000000000" pitchFamily="2" charset="-78"/>
              </a:rPr>
              <a:t>ولهذا الغرض، عليك اختيار المخططات التي يوصي بها إكسل، حيث تكون في </a:t>
            </a:r>
            <a:r>
              <a:rPr lang="ar-SA" sz="1600" dirty="0">
                <a:solidFill>
                  <a:srgbClr val="FF0000"/>
                </a:solidFill>
                <a:latin typeface="Sakkal Majalla" panose="02000000000000000000" pitchFamily="2" charset="-78"/>
                <a:cs typeface="Sakkal Majalla" panose="02000000000000000000" pitchFamily="2" charset="-78"/>
              </a:rPr>
              <a:t>أغلب الحالات مناسبة لنوع البيانات المتوفر، </a:t>
            </a:r>
            <a:r>
              <a:rPr lang="ar-SA" sz="1600" dirty="0">
                <a:solidFill>
                  <a:srgbClr val="0070C0"/>
                </a:solidFill>
                <a:latin typeface="Sakkal Majalla" panose="02000000000000000000" pitchFamily="2" charset="-78"/>
                <a:cs typeface="Sakkal Majalla" panose="02000000000000000000" pitchFamily="2" charset="-78"/>
              </a:rPr>
              <a:t>فاختيارك مخططا غير مناسب لتمثيل البيانات سيؤدي إلى الحصول على تمثيل مرئي لا يمكن فهمه أو تفسير محتواه.</a:t>
            </a:r>
            <a:r>
              <a:rPr lang="ar-SA" sz="1600" dirty="0">
                <a:solidFill>
                  <a:srgbClr val="000000"/>
                </a:solidFill>
                <a:latin typeface="Sakkal Majalla" panose="02000000000000000000" pitchFamily="2" charset="-78"/>
                <a:cs typeface="Sakkal Majalla" panose="02000000000000000000" pitchFamily="2" charset="-78"/>
              </a:rPr>
              <a:t> يظهر الشكل 4.22 مثالا على نتيجة الاختيار الخاطئ لنوع المخطط البياني.</a:t>
            </a:r>
          </a:p>
        </p:txBody>
      </p:sp>
      <p:pic>
        <p:nvPicPr>
          <p:cNvPr id="8" name="صورة 7">
            <a:extLst>
              <a:ext uri="{FF2B5EF4-FFF2-40B4-BE49-F238E27FC236}">
                <a16:creationId xmlns:a16="http://schemas.microsoft.com/office/drawing/2014/main" id="{0C36806C-CFE7-46C3-BF0A-B78CB2B02591}"/>
              </a:ext>
            </a:extLst>
          </p:cNvPr>
          <p:cNvPicPr>
            <a:picLocks noChangeAspect="1"/>
          </p:cNvPicPr>
          <p:nvPr/>
        </p:nvPicPr>
        <p:blipFill>
          <a:blip r:embed="rId4"/>
          <a:stretch>
            <a:fillRect/>
          </a:stretch>
        </p:blipFill>
        <p:spPr>
          <a:xfrm>
            <a:off x="2668773" y="2005136"/>
            <a:ext cx="6220046" cy="2456667"/>
          </a:xfrm>
          <a:prstGeom prst="rect">
            <a:avLst/>
          </a:prstGeom>
        </p:spPr>
      </p:pic>
    </p:spTree>
    <p:extLst>
      <p:ext uri="{BB962C8B-B14F-4D97-AF65-F5344CB8AC3E}">
        <p14:creationId xmlns:p14="http://schemas.microsoft.com/office/powerpoint/2010/main" val="3143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FD8A8C3A-8732-1877-A582-F72866670E4D}"/>
              </a:ext>
            </a:extLst>
          </p:cNvPr>
          <p:cNvSpPr txBox="1"/>
          <p:nvPr/>
        </p:nvSpPr>
        <p:spPr>
          <a:xfrm>
            <a:off x="3426839" y="786399"/>
            <a:ext cx="4778341" cy="338554"/>
          </a:xfrm>
          <a:prstGeom prst="rect">
            <a:avLst/>
          </a:prstGeom>
          <a:noFill/>
        </p:spPr>
        <p:txBody>
          <a:bodyPr wrap="square">
            <a:spAutoFit/>
          </a:bodyPr>
          <a:lstStyle>
            <a:defPPr>
              <a:defRPr lang="ar-SA"/>
            </a:defPPr>
            <a:lvl1pPr>
              <a:defRPr b="0" i="0">
                <a:solidFill>
                  <a:srgbClr val="202124"/>
                </a:solidFill>
                <a:effectLst/>
                <a:cs typeface="+mj-cs"/>
              </a:defRPr>
            </a:lvl1pPr>
          </a:lstStyle>
          <a:p>
            <a:pPr algn="ctr" rtl="1"/>
            <a:r>
              <a:rPr lang="ar-SA" sz="1600" dirty="0">
                <a:solidFill>
                  <a:srgbClr val="FF0000"/>
                </a:solidFill>
                <a:latin typeface="Sakkal Majalla" panose="02000000000000000000" pitchFamily="2" charset="-78"/>
                <a:cs typeface="Sakkal Majalla" panose="02000000000000000000" pitchFamily="2" charset="-78"/>
              </a:rPr>
              <a:t>المخطط العمودي المكدس </a:t>
            </a:r>
            <a:r>
              <a:rPr lang="en-US" sz="1600" dirty="0">
                <a:solidFill>
                  <a:srgbClr val="FF0000"/>
                </a:solidFill>
                <a:latin typeface="Sakkal Majalla" panose="02000000000000000000" pitchFamily="2" charset="-78"/>
                <a:cs typeface="Sakkal Majalla" panose="02000000000000000000" pitchFamily="2" charset="-78"/>
              </a:rPr>
              <a:t>Stacked Column Chart</a:t>
            </a:r>
            <a:endParaRPr lang="ar-SA" sz="1600" dirty="0">
              <a:solidFill>
                <a:srgbClr val="FF0000"/>
              </a:solidFill>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995F0A07-652A-41EE-93F1-358AC9EB5949}"/>
              </a:ext>
            </a:extLst>
          </p:cNvPr>
          <p:cNvPicPr>
            <a:picLocks noChangeAspect="1"/>
          </p:cNvPicPr>
          <p:nvPr/>
        </p:nvPicPr>
        <p:blipFill>
          <a:blip r:embed="rId4"/>
          <a:stretch>
            <a:fillRect/>
          </a:stretch>
        </p:blipFill>
        <p:spPr>
          <a:xfrm>
            <a:off x="2573080" y="1293678"/>
            <a:ext cx="6368902" cy="2300128"/>
          </a:xfrm>
          <a:prstGeom prst="rect">
            <a:avLst/>
          </a:prstGeom>
        </p:spPr>
      </p:pic>
      <p:pic>
        <p:nvPicPr>
          <p:cNvPr id="9" name="صورة 8">
            <a:extLst>
              <a:ext uri="{FF2B5EF4-FFF2-40B4-BE49-F238E27FC236}">
                <a16:creationId xmlns:a16="http://schemas.microsoft.com/office/drawing/2014/main" id="{3A9E6AA1-5E2A-EBEC-FEC4-B1C06C18CE07}"/>
              </a:ext>
            </a:extLst>
          </p:cNvPr>
          <p:cNvPicPr>
            <a:picLocks noChangeAspect="1"/>
          </p:cNvPicPr>
          <p:nvPr/>
        </p:nvPicPr>
        <p:blipFill>
          <a:blip r:embed="rId5"/>
          <a:stretch>
            <a:fillRect/>
          </a:stretch>
        </p:blipFill>
        <p:spPr>
          <a:xfrm>
            <a:off x="4292201" y="3679419"/>
            <a:ext cx="1938480" cy="946070"/>
          </a:xfrm>
          <a:prstGeom prst="rect">
            <a:avLst/>
          </a:prstGeom>
        </p:spPr>
      </p:pic>
    </p:spTree>
    <p:extLst>
      <p:ext uri="{BB962C8B-B14F-4D97-AF65-F5344CB8AC3E}">
        <p14:creationId xmlns:p14="http://schemas.microsoft.com/office/powerpoint/2010/main" val="20691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718D4778-ECEC-0D0E-38F9-DA660A74B5D9}"/>
              </a:ext>
            </a:extLst>
          </p:cNvPr>
          <p:cNvPicPr>
            <a:picLocks noChangeAspect="1"/>
          </p:cNvPicPr>
          <p:nvPr/>
        </p:nvPicPr>
        <p:blipFill>
          <a:blip r:embed="rId4"/>
          <a:stretch>
            <a:fillRect/>
          </a:stretch>
        </p:blipFill>
        <p:spPr>
          <a:xfrm>
            <a:off x="2711302" y="988828"/>
            <a:ext cx="6209414" cy="3536997"/>
          </a:xfrm>
          <a:prstGeom prst="rect">
            <a:avLst/>
          </a:prstGeom>
        </p:spPr>
      </p:pic>
    </p:spTree>
    <p:extLst>
      <p:ext uri="{BB962C8B-B14F-4D97-AF65-F5344CB8AC3E}">
        <p14:creationId xmlns:p14="http://schemas.microsoft.com/office/powerpoint/2010/main" val="8388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8157A507-BB0C-613C-C664-807A3A09AB73}"/>
              </a:ext>
            </a:extLst>
          </p:cNvPr>
          <p:cNvPicPr>
            <a:picLocks noChangeAspect="1"/>
          </p:cNvPicPr>
          <p:nvPr/>
        </p:nvPicPr>
        <p:blipFill>
          <a:blip r:embed="rId4"/>
          <a:stretch>
            <a:fillRect/>
          </a:stretch>
        </p:blipFill>
        <p:spPr>
          <a:xfrm>
            <a:off x="2720598" y="1709604"/>
            <a:ext cx="6249272" cy="2660377"/>
          </a:xfrm>
          <a:prstGeom prst="rect">
            <a:avLst/>
          </a:prstGeom>
        </p:spPr>
      </p:pic>
      <p:sp>
        <p:nvSpPr>
          <p:cNvPr id="8" name="مربع نص 7">
            <a:extLst>
              <a:ext uri="{FF2B5EF4-FFF2-40B4-BE49-F238E27FC236}">
                <a16:creationId xmlns:a16="http://schemas.microsoft.com/office/drawing/2014/main" id="{61B437BE-8E3A-921D-C6A9-A6E2AD1E9125}"/>
              </a:ext>
            </a:extLst>
          </p:cNvPr>
          <p:cNvSpPr txBox="1"/>
          <p:nvPr/>
        </p:nvSpPr>
        <p:spPr>
          <a:xfrm>
            <a:off x="2530548" y="910062"/>
            <a:ext cx="6528391" cy="584775"/>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000000"/>
                </a:solidFill>
                <a:latin typeface="Sakkal Majalla" panose="02000000000000000000" pitchFamily="2" charset="-78"/>
                <a:cs typeface="Sakkal Majalla" panose="02000000000000000000" pitchFamily="2" charset="-78"/>
              </a:rPr>
              <a:t>يمثل المخطط البياني في الشكل 4.24 الفرق المتوقع </a:t>
            </a:r>
            <a:r>
              <a:rPr lang="ar-SA" sz="1600" dirty="0">
                <a:solidFill>
                  <a:srgbClr val="FF4F47"/>
                </a:solidFill>
                <a:latin typeface="Sakkal Majalla" panose="02000000000000000000" pitchFamily="2" charset="-78"/>
                <a:cs typeface="Sakkal Majalla" panose="02000000000000000000" pitchFamily="2" charset="-78"/>
              </a:rPr>
              <a:t>بين عدد الرحلات السياحية السابقة وعدد الرحلات السياحية المتوقعة</a:t>
            </a:r>
            <a:r>
              <a:rPr lang="ar-SA" sz="1600" dirty="0">
                <a:solidFill>
                  <a:srgbClr val="000000"/>
                </a:solidFill>
                <a:latin typeface="Sakkal Majalla" panose="02000000000000000000" pitchFamily="2" charset="-78"/>
                <a:cs typeface="Sakkal Majalla" panose="02000000000000000000" pitchFamily="2" charset="-78"/>
              </a:rPr>
              <a:t>، ويمكنك تغيير حدود أو وحدات المحور الرأسي لتمثيل المعلومات بشكل أكثر وضوحًا.</a:t>
            </a:r>
          </a:p>
        </p:txBody>
      </p:sp>
    </p:spTree>
    <p:extLst>
      <p:ext uri="{BB962C8B-B14F-4D97-AF65-F5344CB8AC3E}">
        <p14:creationId xmlns:p14="http://schemas.microsoft.com/office/powerpoint/2010/main" val="28634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88E7106C-9ADF-2653-BBFC-33E242D50E8A}"/>
              </a:ext>
            </a:extLst>
          </p:cNvPr>
          <p:cNvPicPr>
            <a:picLocks noChangeAspect="1"/>
          </p:cNvPicPr>
          <p:nvPr/>
        </p:nvPicPr>
        <p:blipFill>
          <a:blip r:embed="rId4"/>
          <a:stretch>
            <a:fillRect/>
          </a:stretch>
        </p:blipFill>
        <p:spPr>
          <a:xfrm>
            <a:off x="2573079" y="1657192"/>
            <a:ext cx="6437847" cy="2064203"/>
          </a:xfrm>
          <a:prstGeom prst="rect">
            <a:avLst/>
          </a:prstGeom>
        </p:spPr>
      </p:pic>
      <p:sp>
        <p:nvSpPr>
          <p:cNvPr id="8" name="مربع نص 7">
            <a:extLst>
              <a:ext uri="{FF2B5EF4-FFF2-40B4-BE49-F238E27FC236}">
                <a16:creationId xmlns:a16="http://schemas.microsoft.com/office/drawing/2014/main" id="{E25A805A-DA6D-CD0F-F6BB-C26CC4BD4FF3}"/>
              </a:ext>
            </a:extLst>
          </p:cNvPr>
          <p:cNvSpPr txBox="1"/>
          <p:nvPr/>
        </p:nvSpPr>
        <p:spPr>
          <a:xfrm>
            <a:off x="2587285" y="681697"/>
            <a:ext cx="6366903" cy="1077218"/>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FF0000"/>
                </a:solidFill>
                <a:latin typeface="Sakkal Majalla" panose="02000000000000000000" pitchFamily="2" charset="-78"/>
                <a:cs typeface="Sakkal Majalla" panose="02000000000000000000" pitchFamily="2" charset="-78"/>
              </a:rPr>
              <a:t>قد لا تكون المخططات </a:t>
            </a:r>
            <a:r>
              <a:rPr lang="ar-SA" sz="1600" dirty="0" err="1">
                <a:solidFill>
                  <a:srgbClr val="FF0000"/>
                </a:solidFill>
                <a:latin typeface="Sakkal Majalla" panose="02000000000000000000" pitchFamily="2" charset="-78"/>
                <a:cs typeface="Sakkal Majalla" panose="02000000000000000000" pitchFamily="2" charset="-78"/>
              </a:rPr>
              <a:t>الموصى</a:t>
            </a:r>
            <a:r>
              <a:rPr lang="ar-SA" sz="1600" dirty="0">
                <a:solidFill>
                  <a:srgbClr val="FF0000"/>
                </a:solidFill>
                <a:latin typeface="Sakkal Majalla" panose="02000000000000000000" pitchFamily="2" charset="-78"/>
                <a:cs typeface="Sakkal Majalla" panose="02000000000000000000" pitchFamily="2" charset="-78"/>
              </a:rPr>
              <a:t> بها في إكسل مناسبة لتمثيل المعلومات في حالات معينة</a:t>
            </a:r>
            <a:r>
              <a:rPr lang="ar-SA" sz="1600" dirty="0">
                <a:solidFill>
                  <a:srgbClr val="000000"/>
                </a:solidFill>
                <a:latin typeface="Sakkal Majalla" panose="02000000000000000000" pitchFamily="2" charset="-78"/>
                <a:cs typeface="Sakkal Majalla" panose="02000000000000000000" pitchFamily="2" charset="-78"/>
              </a:rPr>
              <a:t>. فعلى سبيل المثال، يوصي إكسل في المثال السابق باستخدام </a:t>
            </a:r>
            <a:r>
              <a:rPr lang="ar-SA" sz="1600" dirty="0">
                <a:solidFill>
                  <a:srgbClr val="FF0000"/>
                </a:solidFill>
                <a:latin typeface="Sakkal Majalla" panose="02000000000000000000" pitchFamily="2" charset="-78"/>
                <a:cs typeface="Sakkal Majalla" panose="02000000000000000000" pitchFamily="2" charset="-78"/>
              </a:rPr>
              <a:t>مخطط قمعي  </a:t>
            </a:r>
            <a:r>
              <a:rPr lang="en-US" sz="1600" dirty="0">
                <a:solidFill>
                  <a:srgbClr val="000000"/>
                </a:solidFill>
                <a:latin typeface="Sakkal Majalla" panose="02000000000000000000" pitchFamily="2" charset="-78"/>
                <a:cs typeface="Sakkal Majalla" panose="02000000000000000000" pitchFamily="2" charset="-78"/>
              </a:rPr>
              <a:t>Funnel Chart  </a:t>
            </a:r>
            <a:r>
              <a:rPr lang="ar-SA" sz="1600" dirty="0">
                <a:solidFill>
                  <a:srgbClr val="000000"/>
                </a:solidFill>
                <a:latin typeface="Sakkal Majalla" panose="02000000000000000000" pitchFamily="2" charset="-78"/>
                <a:cs typeface="Sakkal Majalla" panose="02000000000000000000" pitchFamily="2" charset="-78"/>
              </a:rPr>
              <a:t>كمـا في الشكل 4.25، أو </a:t>
            </a:r>
            <a:r>
              <a:rPr lang="ar-SA" sz="1600" dirty="0">
                <a:solidFill>
                  <a:srgbClr val="FF0000"/>
                </a:solidFill>
                <a:latin typeface="Sakkal Majalla" panose="02000000000000000000" pitchFamily="2" charset="-78"/>
                <a:cs typeface="Sakkal Majalla" panose="02000000000000000000" pitchFamily="2" charset="-78"/>
              </a:rPr>
              <a:t>مخطط مبعثر  </a:t>
            </a:r>
            <a:r>
              <a:rPr lang="en-US" sz="1600" dirty="0">
                <a:solidFill>
                  <a:srgbClr val="000000"/>
                </a:solidFill>
                <a:latin typeface="Sakkal Majalla" panose="02000000000000000000" pitchFamily="2" charset="-78"/>
                <a:cs typeface="Sakkal Majalla" panose="02000000000000000000" pitchFamily="2" charset="-78"/>
              </a:rPr>
              <a:t>Scatter Chart  </a:t>
            </a:r>
            <a:r>
              <a:rPr lang="ar-SA" sz="1600" dirty="0">
                <a:solidFill>
                  <a:srgbClr val="000000"/>
                </a:solidFill>
                <a:latin typeface="Sakkal Majalla" panose="02000000000000000000" pitchFamily="2" charset="-78"/>
                <a:cs typeface="Sakkal Majalla" panose="02000000000000000000" pitchFamily="2" charset="-78"/>
              </a:rPr>
              <a:t>كما في الشكل 4.26، وإذا قمت باتباع التوصيـة واستخدام تلك المخططات، فستحصل على مخططات غير مناسبة، ويصعب قراءتها أو فهم معانيها.</a:t>
            </a:r>
          </a:p>
        </p:txBody>
      </p:sp>
      <p:sp>
        <p:nvSpPr>
          <p:cNvPr id="9" name="مربع نص 8">
            <a:extLst>
              <a:ext uri="{FF2B5EF4-FFF2-40B4-BE49-F238E27FC236}">
                <a16:creationId xmlns:a16="http://schemas.microsoft.com/office/drawing/2014/main" id="{928F85ED-11DE-C30B-F277-2B3FF2C6961A}"/>
              </a:ext>
            </a:extLst>
          </p:cNvPr>
          <p:cNvSpPr txBox="1"/>
          <p:nvPr/>
        </p:nvSpPr>
        <p:spPr>
          <a:xfrm>
            <a:off x="2530549" y="3800750"/>
            <a:ext cx="6480377" cy="830997"/>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600" dirty="0">
                <a:solidFill>
                  <a:srgbClr val="000000"/>
                </a:solidFill>
                <a:latin typeface="Sakkal Majalla" panose="02000000000000000000" pitchFamily="2" charset="-78"/>
                <a:cs typeface="Sakkal Majalla" panose="02000000000000000000" pitchFamily="2" charset="-78"/>
              </a:rPr>
              <a:t>يجب الأخذ بالاعتبار </a:t>
            </a:r>
            <a:r>
              <a:rPr lang="ar-SA" sz="1600" dirty="0">
                <a:solidFill>
                  <a:srgbClr val="FF0000"/>
                </a:solidFill>
                <a:latin typeface="Sakkal Majalla" panose="02000000000000000000" pitchFamily="2" charset="-78"/>
                <a:cs typeface="Sakkal Majalla" panose="02000000000000000000" pitchFamily="2" charset="-78"/>
              </a:rPr>
              <a:t>أن بعض أنواع المخططات قد لا تتناسب مع حاجات أو قدرات الجمهور</a:t>
            </a:r>
            <a:r>
              <a:rPr lang="ar-SA" sz="1600" dirty="0">
                <a:solidFill>
                  <a:srgbClr val="000000"/>
                </a:solidFill>
                <a:latin typeface="Sakkal Majalla" panose="02000000000000000000" pitchFamily="2" charset="-78"/>
                <a:cs typeface="Sakkal Majalla" panose="02000000000000000000" pitchFamily="2" charset="-78"/>
              </a:rPr>
              <a:t>، </a:t>
            </a:r>
            <a:r>
              <a:rPr lang="ar-SA" sz="1600" dirty="0">
                <a:solidFill>
                  <a:srgbClr val="0070C0"/>
                </a:solidFill>
                <a:latin typeface="Sakkal Majalla" panose="02000000000000000000" pitchFamily="2" charset="-78"/>
                <a:cs typeface="Sakkal Majalla" panose="02000000000000000000" pitchFamily="2" charset="-78"/>
              </a:rPr>
              <a:t>فبعض تلك الأنواع </a:t>
            </a:r>
            <a:r>
              <a:rPr lang="ar-SA" sz="1600" dirty="0">
                <a:solidFill>
                  <a:srgbClr val="000000"/>
                </a:solidFill>
                <a:latin typeface="Sakkal Majalla" panose="02000000000000000000" pitchFamily="2" charset="-78"/>
                <a:cs typeface="Sakkal Majalla" panose="02000000000000000000" pitchFamily="2" charset="-78"/>
              </a:rPr>
              <a:t>– وكما هو الحال في بعض البرامج والأدوات - </a:t>
            </a:r>
            <a:r>
              <a:rPr lang="ar-SA" sz="1600" dirty="0">
                <a:solidFill>
                  <a:srgbClr val="0070C0"/>
                </a:solidFill>
                <a:latin typeface="Sakkal Majalla" panose="02000000000000000000" pitchFamily="2" charset="-78"/>
                <a:cs typeface="Sakkal Majalla" panose="02000000000000000000" pitchFamily="2" charset="-78"/>
              </a:rPr>
              <a:t>هو مناسب للعلماء والباحثين وخبراء التسويق</a:t>
            </a:r>
            <a:r>
              <a:rPr lang="ar-SA" sz="1600" dirty="0">
                <a:solidFill>
                  <a:srgbClr val="000000"/>
                </a:solidFill>
                <a:latin typeface="Sakkal Majalla" panose="02000000000000000000" pitchFamily="2" charset="-78"/>
                <a:cs typeface="Sakkal Majalla" panose="02000000000000000000" pitchFamily="2" charset="-78"/>
              </a:rPr>
              <a:t>. ومن الشائع أيضا أن المسؤولين التنفيذيين ومدراء الشركات يحتاجون أنواعاً محددة من المخططات.</a:t>
            </a:r>
          </a:p>
        </p:txBody>
      </p:sp>
    </p:spTree>
    <p:extLst>
      <p:ext uri="{BB962C8B-B14F-4D97-AF65-F5344CB8AC3E}">
        <p14:creationId xmlns:p14="http://schemas.microsoft.com/office/powerpoint/2010/main" val="34425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تقويم ختامي</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FC780B06-CF65-11F9-19E0-17C4743647D7}"/>
              </a:ext>
            </a:extLst>
          </p:cNvPr>
          <p:cNvPicPr>
            <a:picLocks noChangeAspect="1"/>
          </p:cNvPicPr>
          <p:nvPr/>
        </p:nvPicPr>
        <p:blipFill>
          <a:blip r:embed="rId4"/>
          <a:stretch>
            <a:fillRect/>
          </a:stretch>
        </p:blipFill>
        <p:spPr>
          <a:xfrm>
            <a:off x="2796363" y="1742189"/>
            <a:ext cx="6068311" cy="2686050"/>
          </a:xfrm>
          <a:prstGeom prst="rect">
            <a:avLst/>
          </a:prstGeom>
        </p:spPr>
      </p:pic>
      <p:pic>
        <p:nvPicPr>
          <p:cNvPr id="8" name="صورة 7">
            <a:extLst>
              <a:ext uri="{FF2B5EF4-FFF2-40B4-BE49-F238E27FC236}">
                <a16:creationId xmlns:a16="http://schemas.microsoft.com/office/drawing/2014/main" id="{D37F0036-DCB9-EEA4-80FB-5B0017847EE9}"/>
              </a:ext>
            </a:extLst>
          </p:cNvPr>
          <p:cNvPicPr>
            <a:picLocks noChangeAspect="1"/>
          </p:cNvPicPr>
          <p:nvPr/>
        </p:nvPicPr>
        <p:blipFill>
          <a:blip r:embed="rId5"/>
          <a:stretch>
            <a:fillRect/>
          </a:stretch>
        </p:blipFill>
        <p:spPr>
          <a:xfrm>
            <a:off x="2796363" y="888125"/>
            <a:ext cx="6068311" cy="628650"/>
          </a:xfrm>
          <a:prstGeom prst="rect">
            <a:avLst/>
          </a:prstGeom>
        </p:spPr>
      </p:pic>
      <p:pic>
        <p:nvPicPr>
          <p:cNvPr id="10" name="صورة 9">
            <a:extLst>
              <a:ext uri="{FF2B5EF4-FFF2-40B4-BE49-F238E27FC236}">
                <a16:creationId xmlns:a16="http://schemas.microsoft.com/office/drawing/2014/main" id="{6D870F8A-CA5C-F48E-BFFD-6F6B5F178C38}"/>
              </a:ext>
            </a:extLst>
          </p:cNvPr>
          <p:cNvPicPr>
            <a:picLocks noChangeAspect="1"/>
          </p:cNvPicPr>
          <p:nvPr/>
        </p:nvPicPr>
        <p:blipFill rotWithShape="1">
          <a:blip r:embed="rId6"/>
          <a:srcRect l="2148" t="14933" r="2609" b="8691"/>
          <a:stretch/>
        </p:blipFill>
        <p:spPr>
          <a:xfrm>
            <a:off x="6698512" y="2987750"/>
            <a:ext cx="1435395" cy="552892"/>
          </a:xfrm>
          <a:prstGeom prst="rect">
            <a:avLst/>
          </a:prstGeom>
        </p:spPr>
      </p:pic>
      <p:pic>
        <p:nvPicPr>
          <p:cNvPr id="12" name="صورة 11">
            <a:extLst>
              <a:ext uri="{FF2B5EF4-FFF2-40B4-BE49-F238E27FC236}">
                <a16:creationId xmlns:a16="http://schemas.microsoft.com/office/drawing/2014/main" id="{C03531F6-2C92-8532-07A8-7CDA5472BBBA}"/>
              </a:ext>
            </a:extLst>
          </p:cNvPr>
          <p:cNvPicPr>
            <a:picLocks noChangeAspect="1"/>
          </p:cNvPicPr>
          <p:nvPr/>
        </p:nvPicPr>
        <p:blipFill rotWithShape="1">
          <a:blip r:embed="rId7"/>
          <a:srcRect l="3681" t="7023" b="17069"/>
          <a:stretch/>
        </p:blipFill>
        <p:spPr>
          <a:xfrm>
            <a:off x="6113721" y="3646860"/>
            <a:ext cx="1543228" cy="542260"/>
          </a:xfrm>
          <a:prstGeom prst="rect">
            <a:avLst/>
          </a:prstGeom>
        </p:spPr>
      </p:pic>
    </p:spTree>
    <p:extLst>
      <p:ext uri="{BB962C8B-B14F-4D97-AF65-F5344CB8AC3E}">
        <p14:creationId xmlns:p14="http://schemas.microsoft.com/office/powerpoint/2010/main" val="7701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3AE17458-C86E-5EFC-16FF-51F9A596F553}"/>
              </a:ext>
            </a:extLst>
          </p:cNvPr>
          <p:cNvSpPr txBox="1"/>
          <p:nvPr/>
        </p:nvSpPr>
        <p:spPr>
          <a:xfrm>
            <a:off x="3746066" y="1136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التوقع</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849526" y="947449"/>
            <a:ext cx="6028660" cy="2849591"/>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6" name="مربع نص 5">
            <a:extLst>
              <a:ext uri="{FF2B5EF4-FFF2-40B4-BE49-F238E27FC236}">
                <a16:creationId xmlns:a16="http://schemas.microsoft.com/office/drawing/2014/main" id="{620A91FD-861B-2389-8022-FF0786232A21}"/>
              </a:ext>
            </a:extLst>
          </p:cNvPr>
          <p:cNvSpPr txBox="1"/>
          <p:nvPr/>
        </p:nvSpPr>
        <p:spPr>
          <a:xfrm>
            <a:off x="3007605" y="1094971"/>
            <a:ext cx="5870581" cy="2554545"/>
          </a:xfrm>
          <a:prstGeom prst="rect">
            <a:avLst/>
          </a:prstGeom>
          <a:noFill/>
        </p:spPr>
        <p:txBody>
          <a:bodyPr wrap="square">
            <a:spAutoFit/>
          </a:bodyPr>
          <a:lstStyle/>
          <a:p>
            <a:pPr algn="ctr" rtl="1"/>
            <a:r>
              <a:rPr lang="ar-SA" sz="2000" dirty="0">
                <a:latin typeface="Sakkal Majalla" panose="02000000000000000000" pitchFamily="2" charset="-78"/>
                <a:ea typeface="Calibri" panose="020F0502020204030204" pitchFamily="34" charset="0"/>
                <a:cs typeface="Sakkal Majalla" panose="02000000000000000000" pitchFamily="2" charset="-78"/>
              </a:rPr>
              <a:t>التوقع هو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تقدير للأحداث المستقبلية يتم إجراؤه بتضمين وتحليل البيانات السابقة بطريقة منهجية محددة مسبقا</a:t>
            </a:r>
            <a:r>
              <a:rPr lang="ar-SA" sz="2000" dirty="0">
                <a:latin typeface="Sakkal Majalla" panose="02000000000000000000" pitchFamily="2" charset="-78"/>
                <a:ea typeface="Calibri" panose="020F0502020204030204" pitchFamily="34" charset="0"/>
                <a:cs typeface="Sakkal Majalla" panose="02000000000000000000" pitchFamily="2" charset="-78"/>
              </a:rPr>
              <a:t>. </a:t>
            </a:r>
          </a:p>
          <a:p>
            <a:pPr algn="ctr" rtl="1"/>
            <a:r>
              <a:rPr lang="ar-SA" sz="2000" dirty="0">
                <a:latin typeface="Sakkal Majalla" panose="02000000000000000000" pitchFamily="2" charset="-78"/>
                <a:ea typeface="Calibri" panose="020F0502020204030204" pitchFamily="34" charset="0"/>
                <a:cs typeface="Sakkal Majalla" panose="02000000000000000000" pitchFamily="2" charset="-78"/>
              </a:rPr>
              <a:t>وتعتبر عملية تقدير المبيعات المحتملة أو الدخل المستقبلي </a:t>
            </a:r>
            <a:r>
              <a:rPr lang="ar-SA" sz="2000" dirty="0">
                <a:solidFill>
                  <a:srgbClr val="92D050"/>
                </a:solidFill>
                <a:latin typeface="Sakkal Majalla" panose="02000000000000000000" pitchFamily="2" charset="-78"/>
                <a:ea typeface="Calibri" panose="020F0502020204030204" pitchFamily="34" charset="0"/>
                <a:cs typeface="Sakkal Majalla" panose="02000000000000000000" pitchFamily="2" charset="-78"/>
              </a:rPr>
              <a:t>أحد الأمثلة الشائعة على التوقع،</a:t>
            </a:r>
            <a:r>
              <a:rPr lang="ar-SA" sz="2000" dirty="0">
                <a:latin typeface="Sakkal Majalla" panose="02000000000000000000" pitchFamily="2" charset="-78"/>
                <a:ea typeface="Calibri" panose="020F0502020204030204" pitchFamily="34" charset="0"/>
                <a:cs typeface="Sakkal Majalla" panose="02000000000000000000" pitchFamily="2" charset="-78"/>
              </a:rPr>
              <a:t> حيث يتم استخدام بيانات المبيعات أو الدخل السابق </a:t>
            </a:r>
            <a:r>
              <a:rPr lang="ar-SA" sz="2000" dirty="0">
                <a:solidFill>
                  <a:srgbClr val="00C5CE"/>
                </a:solidFill>
                <a:latin typeface="Sakkal Majalla" panose="02000000000000000000" pitchFamily="2" charset="-78"/>
                <a:ea typeface="Calibri" panose="020F0502020204030204" pitchFamily="34" charset="0"/>
                <a:cs typeface="Sakkal Majalla" panose="02000000000000000000" pitchFamily="2" charset="-78"/>
              </a:rPr>
              <a:t>كمرجع لتوقع المبيعات المستقبلية. </a:t>
            </a:r>
          </a:p>
          <a:p>
            <a:pPr algn="ct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ويمكن تطبيق التوقع </a:t>
            </a:r>
            <a:r>
              <a:rPr lang="ar-SA" sz="2000" dirty="0">
                <a:latin typeface="Sakkal Majalla" panose="02000000000000000000" pitchFamily="2" charset="-78"/>
                <a:ea typeface="Calibri" panose="020F0502020204030204" pitchFamily="34" charset="0"/>
                <a:cs typeface="Sakkal Majalla" panose="02000000000000000000" pitchFamily="2" charset="-78"/>
              </a:rPr>
              <a:t>في الكثير من المجالات الأخرى في الحياة،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كتوقع مقدار النمو السكاني للأعوام القادمة</a:t>
            </a:r>
            <a:r>
              <a:rPr lang="ar-SA" sz="2000" dirty="0">
                <a:latin typeface="Sakkal Majalla" panose="02000000000000000000" pitchFamily="2" charset="-78"/>
                <a:ea typeface="Calibri" panose="020F0502020204030204" pitchFamily="34" charset="0"/>
                <a:cs typeface="Sakkal Majalla" panose="02000000000000000000" pitchFamily="2" charset="-78"/>
              </a:rPr>
              <a:t>، أو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توقع عدد السياح الذين سيزورون المملكة العربية السعودية خلال فترة محددة</a:t>
            </a:r>
            <a:r>
              <a:rPr lang="ar-SA" sz="2000" dirty="0">
                <a:latin typeface="Sakkal Majalla" panose="02000000000000000000" pitchFamily="2" charset="-78"/>
                <a:ea typeface="Calibri" panose="020F0502020204030204" pitchFamily="34" charset="0"/>
                <a:cs typeface="Sakkal Majalla" panose="02000000000000000000" pitchFamily="2" charset="-78"/>
              </a:rPr>
              <a:t>، وما إلى ذلك.</a:t>
            </a:r>
          </a:p>
        </p:txBody>
      </p:sp>
      <p:sp>
        <p:nvSpPr>
          <p:cNvPr id="10" name="مربع نص 9">
            <a:extLst>
              <a:ext uri="{FF2B5EF4-FFF2-40B4-BE49-F238E27FC236}">
                <a16:creationId xmlns:a16="http://schemas.microsoft.com/office/drawing/2014/main" id="{0C284FA0-856A-1054-984F-7C50B41AC327}"/>
              </a:ext>
            </a:extLst>
          </p:cNvPr>
          <p:cNvSpPr txBox="1"/>
          <p:nvPr/>
        </p:nvSpPr>
        <p:spPr>
          <a:xfrm>
            <a:off x="2849526" y="4086027"/>
            <a:ext cx="5870581" cy="400110"/>
          </a:xfrm>
          <a:prstGeom prst="rect">
            <a:avLst/>
          </a:prstGeom>
          <a:noFill/>
          <a:ln w="19050">
            <a:solidFill>
              <a:schemeClr val="accent5">
                <a:lumMod val="60000"/>
                <a:lumOff val="40000"/>
              </a:schemeClr>
            </a:solidFill>
          </a:ln>
        </p:spPr>
        <p:txBody>
          <a:bodyPr wrap="square">
            <a:spAutoFit/>
          </a:bodyPr>
          <a:lstStyle/>
          <a:p>
            <a:pPr algn="ctr" rtl="1"/>
            <a:r>
              <a:rPr lang="ar-SA" sz="2000" dirty="0">
                <a:latin typeface="Sakkal Majalla" panose="02000000000000000000" pitchFamily="2" charset="-78"/>
                <a:ea typeface="Calibri" panose="020F0502020204030204" pitchFamily="34" charset="0"/>
                <a:cs typeface="Sakkal Majalla" panose="02000000000000000000" pitchFamily="2" charset="-78"/>
              </a:rPr>
              <a:t>التوقع  :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هو وضع تقديرات لأحداث مستقبلية بناء على معلومات أو بيانات سابقة.</a:t>
            </a:r>
          </a:p>
        </p:txBody>
      </p:sp>
    </p:spTree>
    <p:extLst>
      <p:ext uri="{BB962C8B-B14F-4D97-AF65-F5344CB8AC3E}">
        <p14:creationId xmlns:p14="http://schemas.microsoft.com/office/powerpoint/2010/main" val="11779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تقويم ختامي</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E53BE857-F275-F28A-0E26-03E5E7A8B1F5}"/>
              </a:ext>
            </a:extLst>
          </p:cNvPr>
          <p:cNvPicPr>
            <a:picLocks noChangeAspect="1"/>
          </p:cNvPicPr>
          <p:nvPr/>
        </p:nvPicPr>
        <p:blipFill>
          <a:blip r:embed="rId4"/>
          <a:stretch>
            <a:fillRect/>
          </a:stretch>
        </p:blipFill>
        <p:spPr>
          <a:xfrm>
            <a:off x="3018528" y="1874635"/>
            <a:ext cx="5448300" cy="1636497"/>
          </a:xfrm>
          <a:prstGeom prst="rect">
            <a:avLst/>
          </a:prstGeom>
        </p:spPr>
      </p:pic>
      <p:pic>
        <p:nvPicPr>
          <p:cNvPr id="8" name="صورة 7">
            <a:extLst>
              <a:ext uri="{FF2B5EF4-FFF2-40B4-BE49-F238E27FC236}">
                <a16:creationId xmlns:a16="http://schemas.microsoft.com/office/drawing/2014/main" id="{D188B470-984E-3DF8-9FEF-9679716246EE}"/>
              </a:ext>
            </a:extLst>
          </p:cNvPr>
          <p:cNvPicPr>
            <a:picLocks noChangeAspect="1"/>
          </p:cNvPicPr>
          <p:nvPr/>
        </p:nvPicPr>
        <p:blipFill>
          <a:blip r:embed="rId5"/>
          <a:stretch>
            <a:fillRect/>
          </a:stretch>
        </p:blipFill>
        <p:spPr>
          <a:xfrm>
            <a:off x="3070594" y="727494"/>
            <a:ext cx="5448300" cy="904875"/>
          </a:xfrm>
          <a:prstGeom prst="rect">
            <a:avLst/>
          </a:prstGeom>
        </p:spPr>
      </p:pic>
      <p:pic>
        <p:nvPicPr>
          <p:cNvPr id="9" name="صورة 8">
            <a:extLst>
              <a:ext uri="{FF2B5EF4-FFF2-40B4-BE49-F238E27FC236}">
                <a16:creationId xmlns:a16="http://schemas.microsoft.com/office/drawing/2014/main" id="{2B920E69-DD77-CEC9-05E2-BF962F5E1914}"/>
              </a:ext>
            </a:extLst>
          </p:cNvPr>
          <p:cNvPicPr>
            <a:picLocks noChangeAspect="1"/>
          </p:cNvPicPr>
          <p:nvPr/>
        </p:nvPicPr>
        <p:blipFill rotWithShape="1">
          <a:blip r:embed="rId6"/>
          <a:srcRect t="12857"/>
          <a:stretch/>
        </p:blipFill>
        <p:spPr>
          <a:xfrm>
            <a:off x="5938019" y="2975761"/>
            <a:ext cx="2376642" cy="1070742"/>
          </a:xfrm>
          <a:prstGeom prst="rect">
            <a:avLst/>
          </a:prstGeom>
        </p:spPr>
      </p:pic>
      <p:pic>
        <p:nvPicPr>
          <p:cNvPr id="10" name="صورة 9">
            <a:extLst>
              <a:ext uri="{FF2B5EF4-FFF2-40B4-BE49-F238E27FC236}">
                <a16:creationId xmlns:a16="http://schemas.microsoft.com/office/drawing/2014/main" id="{8D07EF1E-470A-6AEE-2C70-F67DA04EF040}"/>
              </a:ext>
            </a:extLst>
          </p:cNvPr>
          <p:cNvPicPr>
            <a:picLocks noChangeAspect="1"/>
          </p:cNvPicPr>
          <p:nvPr/>
        </p:nvPicPr>
        <p:blipFill rotWithShape="1">
          <a:blip r:embed="rId6"/>
          <a:srcRect t="12857"/>
          <a:stretch/>
        </p:blipFill>
        <p:spPr>
          <a:xfrm>
            <a:off x="3381152" y="2975761"/>
            <a:ext cx="2413591" cy="1070742"/>
          </a:xfrm>
          <a:prstGeom prst="rect">
            <a:avLst/>
          </a:prstGeom>
        </p:spPr>
      </p:pic>
      <p:sp>
        <p:nvSpPr>
          <p:cNvPr id="11" name="مستطيل 10">
            <a:extLst>
              <a:ext uri="{FF2B5EF4-FFF2-40B4-BE49-F238E27FC236}">
                <a16:creationId xmlns:a16="http://schemas.microsoft.com/office/drawing/2014/main" id="{5CF65B4A-8E17-8332-A4C0-C4847DEEC93F}"/>
              </a:ext>
            </a:extLst>
          </p:cNvPr>
          <p:cNvSpPr/>
          <p:nvPr/>
        </p:nvSpPr>
        <p:spPr>
          <a:xfrm>
            <a:off x="5919544" y="3482268"/>
            <a:ext cx="2413591" cy="54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8DB5860B-1E1B-18C6-64A0-A8ECDD9EE1F6}"/>
              </a:ext>
            </a:extLst>
          </p:cNvPr>
          <p:cNvSpPr/>
          <p:nvPr/>
        </p:nvSpPr>
        <p:spPr>
          <a:xfrm>
            <a:off x="3402418" y="2975761"/>
            <a:ext cx="2346485" cy="5273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94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418797" y="955400"/>
            <a:ext cx="5483249" cy="337646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2" name="Picture 2" descr="الواجب (@_phoneoman) / Twitter">
            <a:extLst>
              <a:ext uri="{FF2B5EF4-FFF2-40B4-BE49-F238E27FC236}">
                <a16:creationId xmlns:a16="http://schemas.microsoft.com/office/drawing/2014/main" id="{5224AFB3-B110-080C-A5AA-C8D7A0E84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932" y="978195"/>
            <a:ext cx="2299607" cy="327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D486B49E-5231-F957-721C-B3211A9948AE}"/>
              </a:ext>
            </a:extLst>
          </p:cNvPr>
          <p:cNvSpPr txBox="1"/>
          <p:nvPr/>
        </p:nvSpPr>
        <p:spPr>
          <a:xfrm>
            <a:off x="3575374" y="2498825"/>
            <a:ext cx="2838094" cy="461665"/>
          </a:xfrm>
          <a:prstGeom prst="rect">
            <a:avLst/>
          </a:prstGeom>
          <a:noFill/>
        </p:spPr>
        <p:txBody>
          <a:bodyPr wrap="square">
            <a:spAutoFit/>
          </a:bodyPr>
          <a:lstStyle/>
          <a:p>
            <a:pPr algn="ctr" rtl="1"/>
            <a:r>
              <a:rPr lang="ar-SA" sz="2400" b="0" i="0" u="none" strike="noStrike" baseline="0" dirty="0">
                <a:solidFill>
                  <a:srgbClr val="002060"/>
                </a:solidFill>
                <a:latin typeface="Calibri" panose="020F0502020204030204" pitchFamily="34" charset="0"/>
                <a:cs typeface="Calibri" panose="020F0502020204030204" pitchFamily="34" charset="0"/>
              </a:rPr>
              <a:t>السؤال الأول ص 182</a:t>
            </a:r>
            <a:r>
              <a:rPr lang="ar-SA" sz="2400" b="0" i="0" u="none" strike="noStrike" baseline="0" dirty="0">
                <a:latin typeface="Calibri" panose="020F0502020204030204" pitchFamily="34" charset="0"/>
                <a:cs typeface="Calibri" panose="020F0502020204030204" pitchFamily="34" charset="0"/>
              </a:rPr>
              <a:t>.</a:t>
            </a:r>
          </a:p>
        </p:txBody>
      </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124010"/>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التوقع</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7915DD7A-4DE9-2D53-D99D-F3F194D4B22D}"/>
              </a:ext>
            </a:extLst>
          </p:cNvPr>
          <p:cNvSpPr txBox="1"/>
          <p:nvPr/>
        </p:nvSpPr>
        <p:spPr>
          <a:xfrm>
            <a:off x="2658139" y="677874"/>
            <a:ext cx="6315740" cy="2446824"/>
          </a:xfrm>
          <a:prstGeom prst="rect">
            <a:avLst/>
          </a:prstGeom>
          <a:noFill/>
        </p:spPr>
        <p:txBody>
          <a:bodyPr wrap="square">
            <a:spAutoFit/>
          </a:bodyPr>
          <a:lstStyle/>
          <a:p>
            <a:pPr algn="r" rtl="1"/>
            <a:r>
              <a:rPr lang="ar-SA" sz="1700" dirty="0">
                <a:latin typeface="Sakkal Majalla" panose="02000000000000000000" pitchFamily="2" charset="-78"/>
                <a:ea typeface="Calibri" panose="020F0502020204030204" pitchFamily="34" charset="0"/>
                <a:cs typeface="Sakkal Majalla" panose="02000000000000000000" pitchFamily="2" charset="-78"/>
              </a:rPr>
              <a:t>رغم وجود بعض أوجه التشابه بين مصطلحي التوقع والتنبؤ، </a:t>
            </a:r>
            <a:r>
              <a:rPr lang="ar-SA" sz="17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إلا إنهما غير متطابقين</a:t>
            </a:r>
            <a:r>
              <a:rPr lang="ar-SA" sz="1700" dirty="0">
                <a:latin typeface="Sakkal Majalla" panose="02000000000000000000" pitchFamily="2" charset="-78"/>
                <a:ea typeface="Calibri" panose="020F0502020204030204" pitchFamily="34" charset="0"/>
                <a:cs typeface="Sakkal Majalla" panose="02000000000000000000" pitchFamily="2" charset="-78"/>
              </a:rPr>
              <a:t>.</a:t>
            </a:r>
            <a:br>
              <a:rPr lang="ar-SA" sz="1700" dirty="0">
                <a:latin typeface="Sakkal Majalla" panose="02000000000000000000" pitchFamily="2" charset="-78"/>
                <a:ea typeface="Calibri" panose="020F0502020204030204" pitchFamily="34" charset="0"/>
                <a:cs typeface="Sakkal Majalla" panose="02000000000000000000" pitchFamily="2" charset="-78"/>
              </a:rPr>
            </a:br>
            <a:r>
              <a:rPr lang="ar-SA" sz="1700" dirty="0">
                <a:latin typeface="Sakkal Majalla" panose="02000000000000000000" pitchFamily="2" charset="-78"/>
                <a:ea typeface="Calibri" panose="020F0502020204030204" pitchFamily="34" charset="0"/>
                <a:cs typeface="Sakkal Majalla" panose="02000000000000000000" pitchFamily="2" charset="-78"/>
              </a:rPr>
              <a:t>إن </a:t>
            </a:r>
            <a:r>
              <a:rPr lang="ar-SA" sz="17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التنبـؤ</a:t>
            </a:r>
            <a:r>
              <a:rPr lang="ar-SA" sz="1700" dirty="0">
                <a:latin typeface="Sakkal Majalla" panose="02000000000000000000" pitchFamily="2" charset="-78"/>
                <a:ea typeface="Calibri" panose="020F0502020204030204" pitchFamily="34" charset="0"/>
                <a:cs typeface="Sakkal Majalla" panose="02000000000000000000" pitchFamily="2" charset="-78"/>
              </a:rPr>
              <a:t> هـو </a:t>
            </a:r>
            <a:r>
              <a:rPr lang="ar-SA" sz="1700"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عملية إنشاء نموذج لتخمين أو تقدير نتيجـة أو حدث مـا بنـاء عـلـى قـيـم متغيرات حالية</a:t>
            </a:r>
            <a:r>
              <a:rPr lang="ar-SA" sz="1700" dirty="0">
                <a:latin typeface="Sakkal Majalla" panose="02000000000000000000" pitchFamily="2" charset="-78"/>
                <a:ea typeface="Calibri" panose="020F0502020204030204" pitchFamily="34" charset="0"/>
                <a:cs typeface="Sakkal Majalla" panose="02000000000000000000" pitchFamily="2" charset="-78"/>
              </a:rPr>
              <a:t>، بينما </a:t>
            </a:r>
            <a:r>
              <a:rPr lang="ar-SA" sz="17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التوقع</a:t>
            </a:r>
            <a:r>
              <a:rPr lang="ar-SA" sz="1700" dirty="0">
                <a:latin typeface="Sakkal Majalla" panose="02000000000000000000" pitchFamily="2" charset="-78"/>
                <a:ea typeface="Calibri" panose="020F0502020204030204" pitchFamily="34" charset="0"/>
                <a:cs typeface="Sakkal Majalla" panose="02000000000000000000" pitchFamily="2" charset="-78"/>
              </a:rPr>
              <a:t> هو </a:t>
            </a:r>
            <a:r>
              <a:rPr lang="ar-SA" sz="1700"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عملية تقدير لقيمة متغير ما في المستقبل بناء على القيم</a:t>
            </a:r>
            <a:r>
              <a:rPr lang="ar-SA" sz="1700" dirty="0">
                <a:latin typeface="Sakkal Majalla" panose="02000000000000000000" pitchFamily="2" charset="-78"/>
                <a:ea typeface="Calibri" panose="020F0502020204030204" pitchFamily="34" charset="0"/>
                <a:cs typeface="Sakkal Majalla" panose="02000000000000000000" pitchFamily="2" charset="-78"/>
              </a:rPr>
              <a:t> </a:t>
            </a:r>
            <a:r>
              <a:rPr lang="ar-SA" sz="1700"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السابقة لنفس المتغير في إطار زمني محدد.</a:t>
            </a:r>
          </a:p>
          <a:p>
            <a:pPr algn="r" rtl="1"/>
            <a:r>
              <a:rPr lang="ar-SA" sz="1700"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 </a:t>
            </a:r>
            <a:r>
              <a:rPr lang="ar-SA" sz="1700" dirty="0">
                <a:latin typeface="Sakkal Majalla" panose="02000000000000000000" pitchFamily="2" charset="-78"/>
                <a:ea typeface="Calibri" panose="020F0502020204030204" pitchFamily="34" charset="0"/>
                <a:cs typeface="Sakkal Majalla" panose="02000000000000000000" pitchFamily="2" charset="-78"/>
              </a:rPr>
              <a:t>يعني هذا أن التوقـع هـو </a:t>
            </a:r>
            <a:r>
              <a:rPr lang="ar-SA" sz="17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نـوع من أنواع التنبؤ يرتبط بالزمن</a:t>
            </a:r>
            <a:r>
              <a:rPr lang="ar-SA" sz="1700" dirty="0">
                <a:latin typeface="Sakkal Majalla" panose="02000000000000000000" pitchFamily="2" charset="-78"/>
                <a:ea typeface="Calibri" panose="020F0502020204030204" pitchFamily="34" charset="0"/>
                <a:cs typeface="Sakkal Majalla" panose="02000000000000000000" pitchFamily="2" charset="-78"/>
              </a:rPr>
              <a:t>. فالتوقع </a:t>
            </a:r>
            <a:r>
              <a:rPr lang="ar-SA" sz="17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يشير إلى السلاسل الزمنية والمستقبلية،</a:t>
            </a:r>
            <a:r>
              <a:rPr lang="ar-SA" sz="1700" dirty="0">
                <a:latin typeface="Sakkal Majalla" panose="02000000000000000000" pitchFamily="2" charset="-78"/>
                <a:ea typeface="Calibri" panose="020F0502020204030204" pitchFamily="34" charset="0"/>
                <a:cs typeface="Sakkal Majalla" panose="02000000000000000000" pitchFamily="2" charset="-78"/>
              </a:rPr>
              <a:t> بينما يعنى </a:t>
            </a:r>
            <a:r>
              <a:rPr lang="ar-SA" sz="17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التنبؤ بعوامل أخرى غير الزمن.</a:t>
            </a:r>
            <a:r>
              <a:rPr lang="ar-SA" sz="1700" dirty="0">
                <a:latin typeface="Sakkal Majalla" panose="02000000000000000000" pitchFamily="2" charset="-78"/>
                <a:ea typeface="Calibri" panose="020F0502020204030204" pitchFamily="34" charset="0"/>
                <a:cs typeface="Sakkal Majalla" panose="02000000000000000000" pitchFamily="2" charset="-78"/>
              </a:rPr>
              <a:t> وبمعنى آخر، فإنك </a:t>
            </a:r>
            <a:r>
              <a:rPr lang="ar-SA" sz="17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عندما تتنبأ بالمستقبل فأنت تتوقع، ويمكنك القول بأن جميع التوقعات هي في الواقع عبارة عن </a:t>
            </a:r>
            <a:r>
              <a:rPr lang="ar-SA" sz="17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تنبؤات</a:t>
            </a:r>
            <a:r>
              <a:rPr lang="ar-SA" sz="17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بينما لا يمكن وصف جميع التنبؤات بأنها </a:t>
            </a:r>
            <a:r>
              <a:rPr lang="ar-SA" sz="17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توقعات</a:t>
            </a:r>
            <a:r>
              <a:rPr lang="ar-SA" sz="17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1700" dirty="0">
                <a:latin typeface="Sakkal Majalla" panose="02000000000000000000" pitchFamily="2" charset="-78"/>
                <a:ea typeface="Calibri" panose="020F0502020204030204" pitchFamily="34" charset="0"/>
                <a:cs typeface="Sakkal Majalla" panose="02000000000000000000" pitchFamily="2" charset="-78"/>
              </a:rPr>
              <a:t> كتلك الحالات التي يتم فيها استخدام الانحدار لشرح العلاقة بين متغيرين على سبيل المثال.</a:t>
            </a:r>
          </a:p>
        </p:txBody>
      </p:sp>
      <p:sp>
        <p:nvSpPr>
          <p:cNvPr id="8" name="مربع نص 7">
            <a:extLst>
              <a:ext uri="{FF2B5EF4-FFF2-40B4-BE49-F238E27FC236}">
                <a16:creationId xmlns:a16="http://schemas.microsoft.com/office/drawing/2014/main" id="{1132A3E9-1EBB-7432-DCD5-3487B4ABA369}"/>
              </a:ext>
            </a:extLst>
          </p:cNvPr>
          <p:cNvSpPr txBox="1"/>
          <p:nvPr/>
        </p:nvSpPr>
        <p:spPr>
          <a:xfrm>
            <a:off x="2544898" y="2976108"/>
            <a:ext cx="6462183" cy="1661993"/>
          </a:xfrm>
          <a:prstGeom prst="rect">
            <a:avLst/>
          </a:prstGeom>
          <a:noFill/>
        </p:spPr>
        <p:txBody>
          <a:bodyPr wrap="square">
            <a:spAutoFit/>
          </a:bodyPr>
          <a:lstStyle>
            <a:defPPr>
              <a:defRPr lang="ar-SA"/>
            </a:defPPr>
            <a:lvl1pPr>
              <a:defRPr b="0" i="0">
                <a:solidFill>
                  <a:srgbClr val="202124"/>
                </a:solidFill>
                <a:effectLst/>
                <a:cs typeface="+mj-cs"/>
              </a:defRPr>
            </a:lvl1pPr>
          </a:lstStyle>
          <a:p>
            <a:pPr algn="r" rtl="1"/>
            <a:r>
              <a:rPr lang="ar-SA" sz="17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وهكذا فقد أصبحت تُدرك خطأ تسمية عملية توقع الطقس بالتنبؤ بالطقس، </a:t>
            </a:r>
            <a:r>
              <a:rPr lang="ar-SA" sz="17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فتوقع الطقس يتنبأ بالطقس في المستقبل باستخدام معلومات زمنية محددة</a:t>
            </a:r>
            <a:r>
              <a:rPr lang="ar-SA" sz="17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على سبيل المثال، إذا كانت السماء تمطر الآن، فمـا هـو احتمال استمرار هطول الأمطار في غضون الدقائق الخمس القادمة؟ من الممكن القول بثقة أنه وبصرف النظر عن جميع العوامل الأخرى التي تؤثر على الطقس (مثل الضغط الجوي ودرجة الحرارة) ، فإن احتمالية استمرار هطول الأمطار في غضون خمس دقائق ستكون مرتفعة، لأنها تمطر في الوقت الحالي.</a:t>
            </a:r>
          </a:p>
          <a:p>
            <a:pPr algn="r" rtl="1"/>
            <a:r>
              <a:rPr lang="ar-SA" sz="17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تتيح تقنيات التوقع للشركات والمؤسسات تعديل سياساتها واتخاذ القرارات السليمة لتحقيق أهدافها</a:t>
            </a:r>
            <a:r>
              <a:rPr lang="ar-SA" sz="1700" b="0" i="0" dirty="0">
                <a:solidFill>
                  <a:srgbClr val="202124"/>
                </a:solidFill>
                <a:effectLst/>
                <a:latin typeface="Roboto" panose="02000000000000000000" pitchFamily="2" charset="0"/>
              </a:rPr>
              <a:t>.</a:t>
            </a:r>
            <a:endParaRPr lang="ar-SA" sz="1700" dirty="0"/>
          </a:p>
        </p:txBody>
      </p:sp>
    </p:spTree>
    <p:extLst>
      <p:ext uri="{BB962C8B-B14F-4D97-AF65-F5344CB8AC3E}">
        <p14:creationId xmlns:p14="http://schemas.microsoft.com/office/powerpoint/2010/main" val="39077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grpSp>
        <p:nvGrpSpPr>
          <p:cNvPr id="954" name="Google Shape;954;p37"/>
          <p:cNvGrpSpPr/>
          <p:nvPr/>
        </p:nvGrpSpPr>
        <p:grpSpPr>
          <a:xfrm>
            <a:off x="474475" y="1149200"/>
            <a:ext cx="2732320" cy="873300"/>
            <a:chOff x="474475" y="1149200"/>
            <a:chExt cx="2732320" cy="873300"/>
          </a:xfrm>
        </p:grpSpPr>
        <p:sp>
          <p:nvSpPr>
            <p:cNvPr id="955" name="Google Shape;955;p37"/>
            <p:cNvSpPr/>
            <p:nvPr/>
          </p:nvSpPr>
          <p:spPr>
            <a:xfrm>
              <a:off x="474475" y="1149200"/>
              <a:ext cx="2519700" cy="8733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2994222" y="1607408"/>
              <a:ext cx="212573" cy="23889"/>
            </a:xfrm>
            <a:custGeom>
              <a:avLst/>
              <a:gdLst/>
              <a:ahLst/>
              <a:cxnLst/>
              <a:rect l="l" t="t" r="r" b="b"/>
              <a:pathLst>
                <a:path w="2803" h="315" extrusionOk="0">
                  <a:moveTo>
                    <a:pt x="1" y="0"/>
                  </a:moveTo>
                  <a:lnTo>
                    <a:pt x="1" y="314"/>
                  </a:lnTo>
                  <a:lnTo>
                    <a:pt x="2802" y="314"/>
                  </a:lnTo>
                  <a:lnTo>
                    <a:pt x="2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7"/>
          <p:cNvGrpSpPr/>
          <p:nvPr/>
        </p:nvGrpSpPr>
        <p:grpSpPr>
          <a:xfrm>
            <a:off x="474475" y="2333288"/>
            <a:ext cx="3076473" cy="873300"/>
            <a:chOff x="474475" y="2333288"/>
            <a:chExt cx="3076473" cy="873300"/>
          </a:xfrm>
        </p:grpSpPr>
        <p:sp>
          <p:nvSpPr>
            <p:cNvPr id="958" name="Google Shape;958;p37"/>
            <p:cNvSpPr/>
            <p:nvPr/>
          </p:nvSpPr>
          <p:spPr>
            <a:xfrm>
              <a:off x="474475" y="2333288"/>
              <a:ext cx="2519700" cy="8733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rot="10800000" flipH="1">
              <a:off x="2994175" y="2564857"/>
              <a:ext cx="556773" cy="19775"/>
            </a:xfrm>
            <a:custGeom>
              <a:avLst/>
              <a:gdLst/>
              <a:ahLst/>
              <a:cxnLst/>
              <a:rect l="l" t="t" r="r" b="b"/>
              <a:pathLst>
                <a:path w="3578" h="315" extrusionOk="0">
                  <a:moveTo>
                    <a:pt x="1" y="0"/>
                  </a:moveTo>
                  <a:lnTo>
                    <a:pt x="1" y="314"/>
                  </a:lnTo>
                  <a:lnTo>
                    <a:pt x="3578" y="314"/>
                  </a:lnTo>
                  <a:lnTo>
                    <a:pt x="3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37"/>
          <p:cNvGrpSpPr/>
          <p:nvPr/>
        </p:nvGrpSpPr>
        <p:grpSpPr>
          <a:xfrm>
            <a:off x="5478175" y="2333288"/>
            <a:ext cx="3154800" cy="873300"/>
            <a:chOff x="5478175" y="2333288"/>
            <a:chExt cx="3154800" cy="873300"/>
          </a:xfrm>
        </p:grpSpPr>
        <p:sp>
          <p:nvSpPr>
            <p:cNvPr id="961" name="Google Shape;961;p37"/>
            <p:cNvSpPr/>
            <p:nvPr/>
          </p:nvSpPr>
          <p:spPr>
            <a:xfrm>
              <a:off x="6113275" y="2333288"/>
              <a:ext cx="2519700" cy="8733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5478175" y="2980550"/>
              <a:ext cx="635105" cy="18750"/>
            </a:xfrm>
            <a:custGeom>
              <a:avLst/>
              <a:gdLst/>
              <a:ahLst/>
              <a:cxnLst/>
              <a:rect l="l" t="t" r="r" b="b"/>
              <a:pathLst>
                <a:path w="5335" h="315" extrusionOk="0">
                  <a:moveTo>
                    <a:pt x="1" y="1"/>
                  </a:moveTo>
                  <a:lnTo>
                    <a:pt x="1" y="315"/>
                  </a:lnTo>
                  <a:lnTo>
                    <a:pt x="5335" y="315"/>
                  </a:lnTo>
                  <a:lnTo>
                    <a:pt x="53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7"/>
          <p:cNvGrpSpPr/>
          <p:nvPr/>
        </p:nvGrpSpPr>
        <p:grpSpPr>
          <a:xfrm>
            <a:off x="5745053" y="1149200"/>
            <a:ext cx="2887922" cy="1026617"/>
            <a:chOff x="5745053" y="1149200"/>
            <a:chExt cx="2887922" cy="1026617"/>
          </a:xfrm>
        </p:grpSpPr>
        <p:sp>
          <p:nvSpPr>
            <p:cNvPr id="964" name="Google Shape;964;p37"/>
            <p:cNvSpPr/>
            <p:nvPr/>
          </p:nvSpPr>
          <p:spPr>
            <a:xfrm>
              <a:off x="6113275" y="1149200"/>
              <a:ext cx="2519700" cy="873300"/>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5745053" y="2017013"/>
              <a:ext cx="590092" cy="158804"/>
            </a:xfrm>
            <a:custGeom>
              <a:avLst/>
              <a:gdLst/>
              <a:ahLst/>
              <a:cxnLst/>
              <a:rect l="l" t="t" r="r" b="b"/>
              <a:pathLst>
                <a:path w="7781" h="2094" extrusionOk="0">
                  <a:moveTo>
                    <a:pt x="7623" y="1"/>
                  </a:moveTo>
                  <a:cubicBezTo>
                    <a:pt x="7536" y="1"/>
                    <a:pt x="7467" y="70"/>
                    <a:pt x="7467" y="157"/>
                  </a:cubicBezTo>
                  <a:lnTo>
                    <a:pt x="7467" y="1778"/>
                  </a:lnTo>
                  <a:lnTo>
                    <a:pt x="158" y="1778"/>
                  </a:lnTo>
                  <a:cubicBezTo>
                    <a:pt x="71" y="1778"/>
                    <a:pt x="1" y="1849"/>
                    <a:pt x="1" y="1936"/>
                  </a:cubicBezTo>
                  <a:cubicBezTo>
                    <a:pt x="1" y="2023"/>
                    <a:pt x="71" y="2093"/>
                    <a:pt x="158" y="2093"/>
                  </a:cubicBezTo>
                  <a:lnTo>
                    <a:pt x="7623" y="2093"/>
                  </a:lnTo>
                  <a:cubicBezTo>
                    <a:pt x="7711" y="2093"/>
                    <a:pt x="7781" y="2023"/>
                    <a:pt x="7781" y="1936"/>
                  </a:cubicBezTo>
                  <a:lnTo>
                    <a:pt x="7781" y="157"/>
                  </a:lnTo>
                  <a:cubicBezTo>
                    <a:pt x="7781" y="70"/>
                    <a:pt x="7711" y="1"/>
                    <a:pt x="7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7"/>
          <p:cNvGrpSpPr/>
          <p:nvPr/>
        </p:nvGrpSpPr>
        <p:grpSpPr>
          <a:xfrm>
            <a:off x="474475" y="1149200"/>
            <a:ext cx="8158500" cy="3459315"/>
            <a:chOff x="474475" y="1149200"/>
            <a:chExt cx="8158500" cy="3459315"/>
          </a:xfrm>
        </p:grpSpPr>
        <p:sp>
          <p:nvSpPr>
            <p:cNvPr id="972" name="Google Shape;972;p37"/>
            <p:cNvSpPr/>
            <p:nvPr/>
          </p:nvSpPr>
          <p:spPr>
            <a:xfrm>
              <a:off x="4410172" y="3296076"/>
              <a:ext cx="297814" cy="297890"/>
            </a:xfrm>
            <a:custGeom>
              <a:avLst/>
              <a:gdLst/>
              <a:ahLst/>
              <a:cxnLst/>
              <a:rect l="l" t="t" r="r" b="b"/>
              <a:pathLst>
                <a:path w="3927" h="3928" extrusionOk="0">
                  <a:moveTo>
                    <a:pt x="1964" y="1"/>
                  </a:moveTo>
                  <a:cubicBezTo>
                    <a:pt x="880" y="1"/>
                    <a:pt x="1" y="880"/>
                    <a:pt x="1" y="1964"/>
                  </a:cubicBezTo>
                  <a:cubicBezTo>
                    <a:pt x="1" y="3049"/>
                    <a:pt x="880" y="3928"/>
                    <a:pt x="1964" y="3928"/>
                  </a:cubicBezTo>
                  <a:cubicBezTo>
                    <a:pt x="3048" y="3928"/>
                    <a:pt x="3927" y="3049"/>
                    <a:pt x="3927" y="1964"/>
                  </a:cubicBezTo>
                  <a:cubicBezTo>
                    <a:pt x="3927" y="880"/>
                    <a:pt x="3048" y="1"/>
                    <a:pt x="19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4505348" y="3357655"/>
              <a:ext cx="132791" cy="159714"/>
            </a:xfrm>
            <a:custGeom>
              <a:avLst/>
              <a:gdLst/>
              <a:ahLst/>
              <a:cxnLst/>
              <a:rect l="l" t="t" r="r" b="b"/>
              <a:pathLst>
                <a:path w="1751" h="2106" extrusionOk="0">
                  <a:moveTo>
                    <a:pt x="970" y="0"/>
                  </a:moveTo>
                  <a:cubicBezTo>
                    <a:pt x="870" y="15"/>
                    <a:pt x="775" y="36"/>
                    <a:pt x="686" y="63"/>
                  </a:cubicBezTo>
                  <a:cubicBezTo>
                    <a:pt x="596" y="90"/>
                    <a:pt x="512" y="124"/>
                    <a:pt x="432" y="164"/>
                  </a:cubicBezTo>
                  <a:cubicBezTo>
                    <a:pt x="247" y="257"/>
                    <a:pt x="124" y="373"/>
                    <a:pt x="62" y="512"/>
                  </a:cubicBezTo>
                  <a:cubicBezTo>
                    <a:pt x="0" y="651"/>
                    <a:pt x="6" y="795"/>
                    <a:pt x="82" y="945"/>
                  </a:cubicBezTo>
                  <a:cubicBezTo>
                    <a:pt x="148" y="1074"/>
                    <a:pt x="236" y="1156"/>
                    <a:pt x="349" y="1189"/>
                  </a:cubicBezTo>
                  <a:cubicBezTo>
                    <a:pt x="394" y="1203"/>
                    <a:pt x="445" y="1210"/>
                    <a:pt x="502" y="1210"/>
                  </a:cubicBezTo>
                  <a:cubicBezTo>
                    <a:pt x="587" y="1210"/>
                    <a:pt x="687" y="1194"/>
                    <a:pt x="799" y="1163"/>
                  </a:cubicBezTo>
                  <a:lnTo>
                    <a:pt x="952" y="1120"/>
                  </a:lnTo>
                  <a:cubicBezTo>
                    <a:pt x="1032" y="1097"/>
                    <a:pt x="1101" y="1087"/>
                    <a:pt x="1160" y="1087"/>
                  </a:cubicBezTo>
                  <a:cubicBezTo>
                    <a:pt x="1196" y="1087"/>
                    <a:pt x="1228" y="1091"/>
                    <a:pt x="1256" y="1098"/>
                  </a:cubicBezTo>
                  <a:cubicBezTo>
                    <a:pt x="1330" y="1120"/>
                    <a:pt x="1389" y="1172"/>
                    <a:pt x="1431" y="1255"/>
                  </a:cubicBezTo>
                  <a:cubicBezTo>
                    <a:pt x="1479" y="1350"/>
                    <a:pt x="1480" y="1441"/>
                    <a:pt x="1435" y="1528"/>
                  </a:cubicBezTo>
                  <a:cubicBezTo>
                    <a:pt x="1390" y="1615"/>
                    <a:pt x="1302" y="1692"/>
                    <a:pt x="1172" y="1757"/>
                  </a:cubicBezTo>
                  <a:cubicBezTo>
                    <a:pt x="1086" y="1800"/>
                    <a:pt x="992" y="1831"/>
                    <a:pt x="888" y="1849"/>
                  </a:cubicBezTo>
                  <a:cubicBezTo>
                    <a:pt x="809" y="1864"/>
                    <a:pt x="724" y="1871"/>
                    <a:pt x="635" y="1871"/>
                  </a:cubicBezTo>
                  <a:cubicBezTo>
                    <a:pt x="609" y="1871"/>
                    <a:pt x="583" y="1871"/>
                    <a:pt x="557" y="1870"/>
                  </a:cubicBezTo>
                  <a:lnTo>
                    <a:pt x="557" y="1870"/>
                  </a:lnTo>
                  <a:lnTo>
                    <a:pt x="676" y="2105"/>
                  </a:lnTo>
                  <a:cubicBezTo>
                    <a:pt x="790" y="2092"/>
                    <a:pt x="897" y="2071"/>
                    <a:pt x="996" y="2045"/>
                  </a:cubicBezTo>
                  <a:cubicBezTo>
                    <a:pt x="1095" y="2017"/>
                    <a:pt x="1185" y="1983"/>
                    <a:pt x="1265" y="1942"/>
                  </a:cubicBezTo>
                  <a:cubicBezTo>
                    <a:pt x="1477" y="1836"/>
                    <a:pt x="1617" y="1712"/>
                    <a:pt x="1683" y="1573"/>
                  </a:cubicBezTo>
                  <a:cubicBezTo>
                    <a:pt x="1751" y="1433"/>
                    <a:pt x="1744" y="1280"/>
                    <a:pt x="1661" y="1117"/>
                  </a:cubicBezTo>
                  <a:cubicBezTo>
                    <a:pt x="1591" y="980"/>
                    <a:pt x="1496" y="891"/>
                    <a:pt x="1373" y="851"/>
                  </a:cubicBezTo>
                  <a:cubicBezTo>
                    <a:pt x="1320" y="832"/>
                    <a:pt x="1260" y="823"/>
                    <a:pt x="1194" y="823"/>
                  </a:cubicBezTo>
                  <a:cubicBezTo>
                    <a:pt x="1109" y="823"/>
                    <a:pt x="1014" y="838"/>
                    <a:pt x="910" y="868"/>
                  </a:cubicBezTo>
                  <a:lnTo>
                    <a:pt x="757" y="910"/>
                  </a:lnTo>
                  <a:cubicBezTo>
                    <a:pt x="658" y="939"/>
                    <a:pt x="578" y="953"/>
                    <a:pt x="517" y="953"/>
                  </a:cubicBezTo>
                  <a:cubicBezTo>
                    <a:pt x="494" y="953"/>
                    <a:pt x="473" y="951"/>
                    <a:pt x="456" y="947"/>
                  </a:cubicBezTo>
                  <a:cubicBezTo>
                    <a:pt x="391" y="930"/>
                    <a:pt x="340" y="885"/>
                    <a:pt x="303" y="811"/>
                  </a:cubicBezTo>
                  <a:cubicBezTo>
                    <a:pt x="258" y="722"/>
                    <a:pt x="257" y="636"/>
                    <a:pt x="300" y="554"/>
                  </a:cubicBezTo>
                  <a:cubicBezTo>
                    <a:pt x="343" y="471"/>
                    <a:pt x="427" y="398"/>
                    <a:pt x="552" y="336"/>
                  </a:cubicBezTo>
                  <a:cubicBezTo>
                    <a:pt x="623" y="300"/>
                    <a:pt x="703" y="273"/>
                    <a:pt x="790" y="254"/>
                  </a:cubicBezTo>
                  <a:cubicBezTo>
                    <a:pt x="877" y="236"/>
                    <a:pt x="975" y="225"/>
                    <a:pt x="1083" y="223"/>
                  </a:cubicBezTo>
                  <a:lnTo>
                    <a:pt x="9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4501783" y="3345066"/>
              <a:ext cx="38753" cy="49522"/>
            </a:xfrm>
            <a:custGeom>
              <a:avLst/>
              <a:gdLst/>
              <a:ahLst/>
              <a:cxnLst/>
              <a:rect l="l" t="t" r="r" b="b"/>
              <a:pathLst>
                <a:path w="511" h="653" extrusionOk="0">
                  <a:moveTo>
                    <a:pt x="162" y="1"/>
                  </a:moveTo>
                  <a:cubicBezTo>
                    <a:pt x="141" y="1"/>
                    <a:pt x="119" y="6"/>
                    <a:pt x="98" y="16"/>
                  </a:cubicBezTo>
                  <a:cubicBezTo>
                    <a:pt x="28" y="52"/>
                    <a:pt x="0" y="138"/>
                    <a:pt x="36" y="208"/>
                  </a:cubicBezTo>
                  <a:lnTo>
                    <a:pt x="220" y="575"/>
                  </a:lnTo>
                  <a:cubicBezTo>
                    <a:pt x="245" y="624"/>
                    <a:pt x="296" y="653"/>
                    <a:pt x="348" y="653"/>
                  </a:cubicBezTo>
                  <a:cubicBezTo>
                    <a:pt x="369" y="653"/>
                    <a:pt x="391" y="648"/>
                    <a:pt x="411" y="637"/>
                  </a:cubicBezTo>
                  <a:cubicBezTo>
                    <a:pt x="482" y="601"/>
                    <a:pt x="511" y="515"/>
                    <a:pt x="475" y="445"/>
                  </a:cubicBezTo>
                  <a:lnTo>
                    <a:pt x="291" y="79"/>
                  </a:lnTo>
                  <a:cubicBezTo>
                    <a:pt x="265" y="29"/>
                    <a:pt x="214"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4576407" y="3493101"/>
              <a:ext cx="38829" cy="49446"/>
            </a:xfrm>
            <a:custGeom>
              <a:avLst/>
              <a:gdLst/>
              <a:ahLst/>
              <a:cxnLst/>
              <a:rect l="l" t="t" r="r" b="b"/>
              <a:pathLst>
                <a:path w="512" h="652" extrusionOk="0">
                  <a:moveTo>
                    <a:pt x="164" y="1"/>
                  </a:moveTo>
                  <a:cubicBezTo>
                    <a:pt x="142" y="1"/>
                    <a:pt x="120" y="6"/>
                    <a:pt x="100" y="16"/>
                  </a:cubicBezTo>
                  <a:cubicBezTo>
                    <a:pt x="29" y="52"/>
                    <a:pt x="0" y="138"/>
                    <a:pt x="36" y="209"/>
                  </a:cubicBezTo>
                  <a:lnTo>
                    <a:pt x="220" y="574"/>
                  </a:lnTo>
                  <a:cubicBezTo>
                    <a:pt x="246" y="624"/>
                    <a:pt x="296" y="652"/>
                    <a:pt x="348" y="652"/>
                  </a:cubicBezTo>
                  <a:cubicBezTo>
                    <a:pt x="370" y="652"/>
                    <a:pt x="392" y="647"/>
                    <a:pt x="413" y="636"/>
                  </a:cubicBezTo>
                  <a:cubicBezTo>
                    <a:pt x="483" y="600"/>
                    <a:pt x="511" y="516"/>
                    <a:pt x="475" y="445"/>
                  </a:cubicBezTo>
                  <a:lnTo>
                    <a:pt x="291" y="79"/>
                  </a:lnTo>
                  <a:cubicBezTo>
                    <a:pt x="266" y="29"/>
                    <a:pt x="216"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4553959" y="4129299"/>
              <a:ext cx="297890" cy="297814"/>
            </a:xfrm>
            <a:custGeom>
              <a:avLst/>
              <a:gdLst/>
              <a:ahLst/>
              <a:cxnLst/>
              <a:rect l="l" t="t" r="r" b="b"/>
              <a:pathLst>
                <a:path w="3928" h="3927" extrusionOk="0">
                  <a:moveTo>
                    <a:pt x="1964" y="1"/>
                  </a:moveTo>
                  <a:cubicBezTo>
                    <a:pt x="881" y="1"/>
                    <a:pt x="1" y="880"/>
                    <a:pt x="1" y="1963"/>
                  </a:cubicBezTo>
                  <a:cubicBezTo>
                    <a:pt x="1" y="3048"/>
                    <a:pt x="881" y="3927"/>
                    <a:pt x="1964" y="3927"/>
                  </a:cubicBezTo>
                  <a:cubicBezTo>
                    <a:pt x="3049" y="3927"/>
                    <a:pt x="3928" y="3048"/>
                    <a:pt x="3928" y="1963"/>
                  </a:cubicBezTo>
                  <a:cubicBezTo>
                    <a:pt x="3928" y="880"/>
                    <a:pt x="3049" y="1"/>
                    <a:pt x="19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4667108" y="4201496"/>
              <a:ext cx="101091" cy="149021"/>
            </a:xfrm>
            <a:custGeom>
              <a:avLst/>
              <a:gdLst/>
              <a:ahLst/>
              <a:cxnLst/>
              <a:rect l="l" t="t" r="r" b="b"/>
              <a:pathLst>
                <a:path w="1333" h="1965" extrusionOk="0">
                  <a:moveTo>
                    <a:pt x="665" y="1"/>
                  </a:moveTo>
                  <a:cubicBezTo>
                    <a:pt x="458" y="1"/>
                    <a:pt x="295" y="49"/>
                    <a:pt x="177" y="145"/>
                  </a:cubicBezTo>
                  <a:cubicBezTo>
                    <a:pt x="59" y="241"/>
                    <a:pt x="1" y="373"/>
                    <a:pt x="1" y="541"/>
                  </a:cubicBezTo>
                  <a:cubicBezTo>
                    <a:pt x="1" y="685"/>
                    <a:pt x="42" y="798"/>
                    <a:pt x="128" y="878"/>
                  </a:cubicBezTo>
                  <a:cubicBezTo>
                    <a:pt x="213" y="960"/>
                    <a:pt x="352" y="1020"/>
                    <a:pt x="543" y="1057"/>
                  </a:cubicBezTo>
                  <a:lnTo>
                    <a:pt x="698" y="1088"/>
                  </a:lnTo>
                  <a:cubicBezTo>
                    <a:pt x="829" y="1114"/>
                    <a:pt x="922" y="1154"/>
                    <a:pt x="979" y="1206"/>
                  </a:cubicBezTo>
                  <a:cubicBezTo>
                    <a:pt x="1036" y="1258"/>
                    <a:pt x="1065" y="1331"/>
                    <a:pt x="1065" y="1424"/>
                  </a:cubicBezTo>
                  <a:cubicBezTo>
                    <a:pt x="1065" y="1530"/>
                    <a:pt x="1026" y="1612"/>
                    <a:pt x="946" y="1669"/>
                  </a:cubicBezTo>
                  <a:cubicBezTo>
                    <a:pt x="866" y="1728"/>
                    <a:pt x="754" y="1756"/>
                    <a:pt x="607" y="1756"/>
                  </a:cubicBezTo>
                  <a:cubicBezTo>
                    <a:pt x="511" y="1756"/>
                    <a:pt x="413" y="1741"/>
                    <a:pt x="314" y="1711"/>
                  </a:cubicBezTo>
                  <a:cubicBezTo>
                    <a:pt x="213" y="1682"/>
                    <a:pt x="112" y="1638"/>
                    <a:pt x="8" y="1579"/>
                  </a:cubicBezTo>
                  <a:lnTo>
                    <a:pt x="8" y="1843"/>
                  </a:lnTo>
                  <a:cubicBezTo>
                    <a:pt x="116" y="1883"/>
                    <a:pt x="221" y="1913"/>
                    <a:pt x="321" y="1933"/>
                  </a:cubicBezTo>
                  <a:cubicBezTo>
                    <a:pt x="422" y="1954"/>
                    <a:pt x="518" y="1964"/>
                    <a:pt x="607" y="1964"/>
                  </a:cubicBezTo>
                  <a:cubicBezTo>
                    <a:pt x="845" y="1964"/>
                    <a:pt x="1025" y="1917"/>
                    <a:pt x="1148" y="1822"/>
                  </a:cubicBezTo>
                  <a:cubicBezTo>
                    <a:pt x="1270" y="1728"/>
                    <a:pt x="1333" y="1589"/>
                    <a:pt x="1333" y="1404"/>
                  </a:cubicBezTo>
                  <a:cubicBezTo>
                    <a:pt x="1333" y="1251"/>
                    <a:pt x="1287" y="1128"/>
                    <a:pt x="1196" y="1037"/>
                  </a:cubicBezTo>
                  <a:cubicBezTo>
                    <a:pt x="1106" y="945"/>
                    <a:pt x="964" y="880"/>
                    <a:pt x="773" y="845"/>
                  </a:cubicBezTo>
                  <a:lnTo>
                    <a:pt x="619" y="813"/>
                  </a:lnTo>
                  <a:cubicBezTo>
                    <a:pt x="478" y="786"/>
                    <a:pt x="383" y="753"/>
                    <a:pt x="332" y="711"/>
                  </a:cubicBezTo>
                  <a:cubicBezTo>
                    <a:pt x="283" y="667"/>
                    <a:pt x="257" y="604"/>
                    <a:pt x="257" y="520"/>
                  </a:cubicBezTo>
                  <a:cubicBezTo>
                    <a:pt x="257" y="420"/>
                    <a:pt x="295" y="343"/>
                    <a:pt x="370" y="289"/>
                  </a:cubicBezTo>
                  <a:cubicBezTo>
                    <a:pt x="447" y="235"/>
                    <a:pt x="554" y="208"/>
                    <a:pt x="693" y="208"/>
                  </a:cubicBezTo>
                  <a:cubicBezTo>
                    <a:pt x="774" y="208"/>
                    <a:pt x="857" y="220"/>
                    <a:pt x="943" y="242"/>
                  </a:cubicBezTo>
                  <a:cubicBezTo>
                    <a:pt x="1030" y="266"/>
                    <a:pt x="1121" y="300"/>
                    <a:pt x="1218" y="346"/>
                  </a:cubicBezTo>
                  <a:lnTo>
                    <a:pt x="1218" y="97"/>
                  </a:lnTo>
                  <a:cubicBezTo>
                    <a:pt x="1122" y="65"/>
                    <a:pt x="1028" y="40"/>
                    <a:pt x="936" y="24"/>
                  </a:cubicBezTo>
                  <a:cubicBezTo>
                    <a:pt x="844" y="9"/>
                    <a:pt x="754" y="1"/>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4692210" y="4167521"/>
              <a:ext cx="21614" cy="52859"/>
            </a:xfrm>
            <a:custGeom>
              <a:avLst/>
              <a:gdLst/>
              <a:ahLst/>
              <a:cxnLst/>
              <a:rect l="l" t="t" r="r" b="b"/>
              <a:pathLst>
                <a:path w="285" h="697" extrusionOk="0">
                  <a:moveTo>
                    <a:pt x="141" y="0"/>
                  </a:moveTo>
                  <a:cubicBezTo>
                    <a:pt x="63" y="0"/>
                    <a:pt x="0" y="65"/>
                    <a:pt x="0" y="144"/>
                  </a:cubicBezTo>
                  <a:lnTo>
                    <a:pt x="0" y="553"/>
                  </a:lnTo>
                  <a:cubicBezTo>
                    <a:pt x="0" y="633"/>
                    <a:pt x="62" y="696"/>
                    <a:pt x="141" y="696"/>
                  </a:cubicBezTo>
                  <a:cubicBezTo>
                    <a:pt x="221" y="696"/>
                    <a:pt x="284" y="633"/>
                    <a:pt x="284" y="553"/>
                  </a:cubicBezTo>
                  <a:lnTo>
                    <a:pt x="284" y="144"/>
                  </a:lnTo>
                  <a:cubicBezTo>
                    <a:pt x="284" y="65"/>
                    <a:pt x="22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4692210" y="4333301"/>
              <a:ext cx="21614" cy="52859"/>
            </a:xfrm>
            <a:custGeom>
              <a:avLst/>
              <a:gdLst/>
              <a:ahLst/>
              <a:cxnLst/>
              <a:rect l="l" t="t" r="r" b="b"/>
              <a:pathLst>
                <a:path w="285" h="697" extrusionOk="0">
                  <a:moveTo>
                    <a:pt x="141" y="1"/>
                  </a:moveTo>
                  <a:cubicBezTo>
                    <a:pt x="63" y="1"/>
                    <a:pt x="0" y="64"/>
                    <a:pt x="0" y="144"/>
                  </a:cubicBezTo>
                  <a:lnTo>
                    <a:pt x="0" y="553"/>
                  </a:lnTo>
                  <a:cubicBezTo>
                    <a:pt x="0" y="632"/>
                    <a:pt x="62" y="697"/>
                    <a:pt x="141" y="697"/>
                  </a:cubicBezTo>
                  <a:cubicBezTo>
                    <a:pt x="221" y="697"/>
                    <a:pt x="284" y="632"/>
                    <a:pt x="284" y="553"/>
                  </a:cubicBezTo>
                  <a:lnTo>
                    <a:pt x="284" y="144"/>
                  </a:lnTo>
                  <a:cubicBezTo>
                    <a:pt x="284" y="64"/>
                    <a:pt x="22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228391" y="3696496"/>
              <a:ext cx="327011" cy="297814"/>
            </a:xfrm>
            <a:custGeom>
              <a:avLst/>
              <a:gdLst/>
              <a:ahLst/>
              <a:cxnLst/>
              <a:rect l="l" t="t" r="r" b="b"/>
              <a:pathLst>
                <a:path w="4312" h="3927" extrusionOk="0">
                  <a:moveTo>
                    <a:pt x="2156" y="0"/>
                  </a:moveTo>
                  <a:cubicBezTo>
                    <a:pt x="1653" y="0"/>
                    <a:pt x="1151" y="192"/>
                    <a:pt x="768" y="576"/>
                  </a:cubicBezTo>
                  <a:cubicBezTo>
                    <a:pt x="0" y="1342"/>
                    <a:pt x="0" y="2585"/>
                    <a:pt x="768" y="3352"/>
                  </a:cubicBezTo>
                  <a:cubicBezTo>
                    <a:pt x="1151" y="3735"/>
                    <a:pt x="1653" y="3926"/>
                    <a:pt x="2156" y="3926"/>
                  </a:cubicBezTo>
                  <a:cubicBezTo>
                    <a:pt x="2658" y="3926"/>
                    <a:pt x="3161" y="3735"/>
                    <a:pt x="3544" y="3352"/>
                  </a:cubicBezTo>
                  <a:cubicBezTo>
                    <a:pt x="4311" y="2585"/>
                    <a:pt x="4311" y="1342"/>
                    <a:pt x="3544" y="576"/>
                  </a:cubicBezTo>
                  <a:cubicBezTo>
                    <a:pt x="3161" y="192"/>
                    <a:pt x="2658" y="0"/>
                    <a:pt x="2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4323491" y="3781130"/>
              <a:ext cx="156453" cy="144395"/>
            </a:xfrm>
            <a:custGeom>
              <a:avLst/>
              <a:gdLst/>
              <a:ahLst/>
              <a:cxnLst/>
              <a:rect l="l" t="t" r="r" b="b"/>
              <a:pathLst>
                <a:path w="2063" h="1904" extrusionOk="0">
                  <a:moveTo>
                    <a:pt x="1229" y="1"/>
                  </a:moveTo>
                  <a:cubicBezTo>
                    <a:pt x="1085" y="1"/>
                    <a:pt x="960" y="61"/>
                    <a:pt x="854" y="182"/>
                  </a:cubicBezTo>
                  <a:cubicBezTo>
                    <a:pt x="759" y="290"/>
                    <a:pt x="717" y="404"/>
                    <a:pt x="727" y="521"/>
                  </a:cubicBezTo>
                  <a:cubicBezTo>
                    <a:pt x="739" y="638"/>
                    <a:pt x="803" y="774"/>
                    <a:pt x="922" y="928"/>
                  </a:cubicBezTo>
                  <a:lnTo>
                    <a:pt x="1019" y="1054"/>
                  </a:lnTo>
                  <a:cubicBezTo>
                    <a:pt x="1100" y="1159"/>
                    <a:pt x="1144" y="1250"/>
                    <a:pt x="1152" y="1327"/>
                  </a:cubicBezTo>
                  <a:cubicBezTo>
                    <a:pt x="1160" y="1405"/>
                    <a:pt x="1135" y="1478"/>
                    <a:pt x="1073" y="1548"/>
                  </a:cubicBezTo>
                  <a:cubicBezTo>
                    <a:pt x="1010" y="1620"/>
                    <a:pt x="936" y="1656"/>
                    <a:pt x="851" y="1656"/>
                  </a:cubicBezTo>
                  <a:cubicBezTo>
                    <a:pt x="841" y="1656"/>
                    <a:pt x="831" y="1655"/>
                    <a:pt x="821" y="1654"/>
                  </a:cubicBezTo>
                  <a:cubicBezTo>
                    <a:pt x="723" y="1645"/>
                    <a:pt x="620" y="1593"/>
                    <a:pt x="510" y="1497"/>
                  </a:cubicBezTo>
                  <a:cubicBezTo>
                    <a:pt x="438" y="1433"/>
                    <a:pt x="373" y="1358"/>
                    <a:pt x="318" y="1270"/>
                  </a:cubicBezTo>
                  <a:cubicBezTo>
                    <a:pt x="263" y="1182"/>
                    <a:pt x="215" y="1081"/>
                    <a:pt x="175" y="969"/>
                  </a:cubicBezTo>
                  <a:lnTo>
                    <a:pt x="1" y="1167"/>
                  </a:lnTo>
                  <a:cubicBezTo>
                    <a:pt x="56" y="1269"/>
                    <a:pt x="115" y="1360"/>
                    <a:pt x="178" y="1442"/>
                  </a:cubicBezTo>
                  <a:cubicBezTo>
                    <a:pt x="240" y="1523"/>
                    <a:pt x="306" y="1594"/>
                    <a:pt x="373" y="1652"/>
                  </a:cubicBezTo>
                  <a:cubicBezTo>
                    <a:pt x="551" y="1809"/>
                    <a:pt x="718" y="1892"/>
                    <a:pt x="873" y="1902"/>
                  </a:cubicBezTo>
                  <a:cubicBezTo>
                    <a:pt x="883" y="1903"/>
                    <a:pt x="894" y="1903"/>
                    <a:pt x="904" y="1903"/>
                  </a:cubicBezTo>
                  <a:cubicBezTo>
                    <a:pt x="1047" y="1903"/>
                    <a:pt x="1175" y="1838"/>
                    <a:pt x="1287" y="1710"/>
                  </a:cubicBezTo>
                  <a:cubicBezTo>
                    <a:pt x="1388" y="1594"/>
                    <a:pt x="1434" y="1472"/>
                    <a:pt x="1426" y="1343"/>
                  </a:cubicBezTo>
                  <a:cubicBezTo>
                    <a:pt x="1419" y="1214"/>
                    <a:pt x="1356" y="1073"/>
                    <a:pt x="1236" y="921"/>
                  </a:cubicBezTo>
                  <a:lnTo>
                    <a:pt x="1140" y="795"/>
                  </a:lnTo>
                  <a:cubicBezTo>
                    <a:pt x="1052" y="682"/>
                    <a:pt x="1003" y="593"/>
                    <a:pt x="992" y="529"/>
                  </a:cubicBezTo>
                  <a:cubicBezTo>
                    <a:pt x="983" y="463"/>
                    <a:pt x="1006" y="399"/>
                    <a:pt x="1061" y="337"/>
                  </a:cubicBezTo>
                  <a:cubicBezTo>
                    <a:pt x="1119" y="269"/>
                    <a:pt x="1189" y="236"/>
                    <a:pt x="1268" y="236"/>
                  </a:cubicBezTo>
                  <a:cubicBezTo>
                    <a:pt x="1278" y="236"/>
                    <a:pt x="1288" y="236"/>
                    <a:pt x="1298" y="237"/>
                  </a:cubicBezTo>
                  <a:cubicBezTo>
                    <a:pt x="1390" y="246"/>
                    <a:pt x="1490" y="298"/>
                    <a:pt x="1595" y="389"/>
                  </a:cubicBezTo>
                  <a:cubicBezTo>
                    <a:pt x="1655" y="442"/>
                    <a:pt x="1710" y="505"/>
                    <a:pt x="1760" y="579"/>
                  </a:cubicBezTo>
                  <a:cubicBezTo>
                    <a:pt x="1810" y="654"/>
                    <a:pt x="1856" y="740"/>
                    <a:pt x="1898" y="839"/>
                  </a:cubicBezTo>
                  <a:lnTo>
                    <a:pt x="2063" y="651"/>
                  </a:lnTo>
                  <a:cubicBezTo>
                    <a:pt x="2011" y="564"/>
                    <a:pt x="1956" y="483"/>
                    <a:pt x="1898" y="410"/>
                  </a:cubicBezTo>
                  <a:cubicBezTo>
                    <a:pt x="1840" y="338"/>
                    <a:pt x="1776" y="272"/>
                    <a:pt x="1710" y="214"/>
                  </a:cubicBezTo>
                  <a:cubicBezTo>
                    <a:pt x="1554" y="77"/>
                    <a:pt x="1400" y="6"/>
                    <a:pt x="1247" y="1"/>
                  </a:cubicBezTo>
                  <a:cubicBezTo>
                    <a:pt x="1241" y="1"/>
                    <a:pt x="1235" y="1"/>
                    <a:pt x="1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4425264" y="3759441"/>
              <a:ext cx="44668" cy="45123"/>
            </a:xfrm>
            <a:custGeom>
              <a:avLst/>
              <a:gdLst/>
              <a:ahLst/>
              <a:cxnLst/>
              <a:rect l="l" t="t" r="r" b="b"/>
              <a:pathLst>
                <a:path w="589" h="595" extrusionOk="0">
                  <a:moveTo>
                    <a:pt x="430" y="1"/>
                  </a:moveTo>
                  <a:cubicBezTo>
                    <a:pt x="390" y="1"/>
                    <a:pt x="351" y="17"/>
                    <a:pt x="323" y="50"/>
                  </a:cubicBezTo>
                  <a:lnTo>
                    <a:pt x="52" y="358"/>
                  </a:lnTo>
                  <a:cubicBezTo>
                    <a:pt x="0" y="417"/>
                    <a:pt x="6" y="506"/>
                    <a:pt x="65" y="559"/>
                  </a:cubicBezTo>
                  <a:cubicBezTo>
                    <a:pt x="92" y="583"/>
                    <a:pt x="125" y="595"/>
                    <a:pt x="158" y="595"/>
                  </a:cubicBezTo>
                  <a:cubicBezTo>
                    <a:pt x="198" y="595"/>
                    <a:pt x="237" y="578"/>
                    <a:pt x="266" y="546"/>
                  </a:cubicBezTo>
                  <a:lnTo>
                    <a:pt x="535" y="238"/>
                  </a:lnTo>
                  <a:cubicBezTo>
                    <a:pt x="589" y="178"/>
                    <a:pt x="581" y="89"/>
                    <a:pt x="523" y="36"/>
                  </a:cubicBezTo>
                  <a:cubicBezTo>
                    <a:pt x="496" y="12"/>
                    <a:pt x="463" y="1"/>
                    <a:pt x="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4315983" y="3884193"/>
              <a:ext cx="44668" cy="45047"/>
            </a:xfrm>
            <a:custGeom>
              <a:avLst/>
              <a:gdLst/>
              <a:ahLst/>
              <a:cxnLst/>
              <a:rect l="l" t="t" r="r" b="b"/>
              <a:pathLst>
                <a:path w="589" h="594" extrusionOk="0">
                  <a:moveTo>
                    <a:pt x="430" y="1"/>
                  </a:moveTo>
                  <a:cubicBezTo>
                    <a:pt x="391" y="1"/>
                    <a:pt x="351" y="17"/>
                    <a:pt x="323" y="49"/>
                  </a:cubicBezTo>
                  <a:lnTo>
                    <a:pt x="53" y="358"/>
                  </a:lnTo>
                  <a:cubicBezTo>
                    <a:pt x="1" y="416"/>
                    <a:pt x="7" y="506"/>
                    <a:pt x="66" y="558"/>
                  </a:cubicBezTo>
                  <a:cubicBezTo>
                    <a:pt x="93" y="582"/>
                    <a:pt x="126" y="594"/>
                    <a:pt x="160" y="594"/>
                  </a:cubicBezTo>
                  <a:cubicBezTo>
                    <a:pt x="199" y="594"/>
                    <a:pt x="238" y="578"/>
                    <a:pt x="267" y="546"/>
                  </a:cubicBezTo>
                  <a:lnTo>
                    <a:pt x="537" y="237"/>
                  </a:lnTo>
                  <a:cubicBezTo>
                    <a:pt x="589" y="179"/>
                    <a:pt x="583" y="89"/>
                    <a:pt x="523" y="37"/>
                  </a:cubicBezTo>
                  <a:cubicBezTo>
                    <a:pt x="497" y="13"/>
                    <a:pt x="463" y="1"/>
                    <a:pt x="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4381051" y="4555580"/>
              <a:ext cx="21765" cy="52935"/>
            </a:xfrm>
            <a:custGeom>
              <a:avLst/>
              <a:gdLst/>
              <a:ahLst/>
              <a:cxnLst/>
              <a:rect l="l" t="t" r="r" b="b"/>
              <a:pathLst>
                <a:path w="287" h="698" extrusionOk="0">
                  <a:moveTo>
                    <a:pt x="143" y="0"/>
                  </a:moveTo>
                  <a:cubicBezTo>
                    <a:pt x="63" y="0"/>
                    <a:pt x="0" y="65"/>
                    <a:pt x="0" y="144"/>
                  </a:cubicBezTo>
                  <a:lnTo>
                    <a:pt x="0" y="553"/>
                  </a:lnTo>
                  <a:cubicBezTo>
                    <a:pt x="0" y="633"/>
                    <a:pt x="63" y="697"/>
                    <a:pt x="143" y="697"/>
                  </a:cubicBezTo>
                  <a:cubicBezTo>
                    <a:pt x="222" y="697"/>
                    <a:pt x="287" y="633"/>
                    <a:pt x="287" y="553"/>
                  </a:cubicBezTo>
                  <a:lnTo>
                    <a:pt x="287" y="144"/>
                  </a:lnTo>
                  <a:cubicBezTo>
                    <a:pt x="287" y="65"/>
                    <a:pt x="222"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3695182" y="3013279"/>
              <a:ext cx="1741608" cy="542238"/>
            </a:xfrm>
            <a:custGeom>
              <a:avLst/>
              <a:gdLst/>
              <a:ahLst/>
              <a:cxnLst/>
              <a:rect l="l" t="t" r="r" b="b"/>
              <a:pathLst>
                <a:path w="22965" h="7150" extrusionOk="0">
                  <a:moveTo>
                    <a:pt x="11546" y="0"/>
                  </a:moveTo>
                  <a:cubicBezTo>
                    <a:pt x="8292" y="0"/>
                    <a:pt x="5122" y="604"/>
                    <a:pt x="2122" y="1794"/>
                  </a:cubicBezTo>
                  <a:cubicBezTo>
                    <a:pt x="697" y="2359"/>
                    <a:pt x="0" y="3972"/>
                    <a:pt x="565" y="5397"/>
                  </a:cubicBezTo>
                  <a:cubicBezTo>
                    <a:pt x="997" y="6485"/>
                    <a:pt x="2041" y="7149"/>
                    <a:pt x="3145" y="7149"/>
                  </a:cubicBezTo>
                  <a:cubicBezTo>
                    <a:pt x="3485" y="7149"/>
                    <a:pt x="3832" y="7085"/>
                    <a:pt x="4169" y="6952"/>
                  </a:cubicBezTo>
                  <a:cubicBezTo>
                    <a:pt x="6514" y="6022"/>
                    <a:pt x="8996" y="5550"/>
                    <a:pt x="11546" y="5550"/>
                  </a:cubicBezTo>
                  <a:cubicBezTo>
                    <a:pt x="14055" y="5550"/>
                    <a:pt x="16500" y="6008"/>
                    <a:pt x="18813" y="6910"/>
                  </a:cubicBezTo>
                  <a:cubicBezTo>
                    <a:pt x="19144" y="7039"/>
                    <a:pt x="19485" y="7101"/>
                    <a:pt x="19820" y="7101"/>
                  </a:cubicBezTo>
                  <a:cubicBezTo>
                    <a:pt x="20931" y="7101"/>
                    <a:pt x="21979" y="6429"/>
                    <a:pt x="22407" y="5332"/>
                  </a:cubicBezTo>
                  <a:cubicBezTo>
                    <a:pt x="22965" y="3905"/>
                    <a:pt x="22256" y="2296"/>
                    <a:pt x="20829" y="1740"/>
                  </a:cubicBezTo>
                  <a:cubicBezTo>
                    <a:pt x="17870" y="585"/>
                    <a:pt x="14746" y="0"/>
                    <a:pt x="1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3581427" y="2598601"/>
              <a:ext cx="1968817" cy="549367"/>
            </a:xfrm>
            <a:custGeom>
              <a:avLst/>
              <a:gdLst/>
              <a:ahLst/>
              <a:cxnLst/>
              <a:rect l="l" t="t" r="r" b="b"/>
              <a:pathLst>
                <a:path w="25961" h="7244" extrusionOk="0">
                  <a:moveTo>
                    <a:pt x="13043" y="1"/>
                  </a:moveTo>
                  <a:cubicBezTo>
                    <a:pt x="9285" y="1"/>
                    <a:pt x="5610" y="665"/>
                    <a:pt x="2120" y="1972"/>
                  </a:cubicBezTo>
                  <a:cubicBezTo>
                    <a:pt x="713" y="2499"/>
                    <a:pt x="0" y="4068"/>
                    <a:pt x="526" y="5477"/>
                  </a:cubicBezTo>
                  <a:cubicBezTo>
                    <a:pt x="937" y="6569"/>
                    <a:pt x="1975" y="7244"/>
                    <a:pt x="3077" y="7244"/>
                  </a:cubicBezTo>
                  <a:cubicBezTo>
                    <a:pt x="3394" y="7244"/>
                    <a:pt x="3716" y="7187"/>
                    <a:pt x="4031" y="7070"/>
                  </a:cubicBezTo>
                  <a:cubicBezTo>
                    <a:pt x="6908" y="5991"/>
                    <a:pt x="9940" y="5446"/>
                    <a:pt x="13043" y="5446"/>
                  </a:cubicBezTo>
                  <a:cubicBezTo>
                    <a:pt x="16104" y="5446"/>
                    <a:pt x="19099" y="5978"/>
                    <a:pt x="21941" y="7028"/>
                  </a:cubicBezTo>
                  <a:cubicBezTo>
                    <a:pt x="22253" y="7143"/>
                    <a:pt x="22572" y="7198"/>
                    <a:pt x="22885" y="7198"/>
                  </a:cubicBezTo>
                  <a:cubicBezTo>
                    <a:pt x="23992" y="7198"/>
                    <a:pt x="25033" y="6517"/>
                    <a:pt x="25439" y="5417"/>
                  </a:cubicBezTo>
                  <a:cubicBezTo>
                    <a:pt x="25960" y="4006"/>
                    <a:pt x="25239" y="2441"/>
                    <a:pt x="23828" y="1921"/>
                  </a:cubicBezTo>
                  <a:cubicBezTo>
                    <a:pt x="20379" y="647"/>
                    <a:pt x="16751" y="1"/>
                    <a:pt x="130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3459178" y="2177704"/>
              <a:ext cx="2213242" cy="573407"/>
            </a:xfrm>
            <a:custGeom>
              <a:avLst/>
              <a:gdLst/>
              <a:ahLst/>
              <a:cxnLst/>
              <a:rect l="l" t="t" r="r" b="b"/>
              <a:pathLst>
                <a:path w="29184" h="7561" extrusionOk="0">
                  <a:moveTo>
                    <a:pt x="14656" y="1"/>
                  </a:moveTo>
                  <a:cubicBezTo>
                    <a:pt x="10374" y="1"/>
                    <a:pt x="6179" y="732"/>
                    <a:pt x="2187" y="2175"/>
                  </a:cubicBezTo>
                  <a:cubicBezTo>
                    <a:pt x="745" y="2695"/>
                    <a:pt x="1" y="4286"/>
                    <a:pt x="520" y="5728"/>
                  </a:cubicBezTo>
                  <a:cubicBezTo>
                    <a:pt x="930" y="6858"/>
                    <a:pt x="1996" y="7560"/>
                    <a:pt x="3132" y="7560"/>
                  </a:cubicBezTo>
                  <a:cubicBezTo>
                    <a:pt x="3444" y="7560"/>
                    <a:pt x="3762" y="7507"/>
                    <a:pt x="4073" y="7395"/>
                  </a:cubicBezTo>
                  <a:cubicBezTo>
                    <a:pt x="7458" y="6172"/>
                    <a:pt x="11018" y="5552"/>
                    <a:pt x="14655" y="5552"/>
                  </a:cubicBezTo>
                  <a:cubicBezTo>
                    <a:pt x="18249" y="5552"/>
                    <a:pt x="21771" y="6157"/>
                    <a:pt x="25122" y="7353"/>
                  </a:cubicBezTo>
                  <a:cubicBezTo>
                    <a:pt x="25430" y="7463"/>
                    <a:pt x="25745" y="7516"/>
                    <a:pt x="26054" y="7516"/>
                  </a:cubicBezTo>
                  <a:cubicBezTo>
                    <a:pt x="27195" y="7516"/>
                    <a:pt x="28263" y="6807"/>
                    <a:pt x="28668" y="5672"/>
                  </a:cubicBezTo>
                  <a:cubicBezTo>
                    <a:pt x="29184" y="4229"/>
                    <a:pt x="28432" y="2642"/>
                    <a:pt x="26988" y="2126"/>
                  </a:cubicBezTo>
                  <a:cubicBezTo>
                    <a:pt x="23038" y="715"/>
                    <a:pt x="18889" y="1"/>
                    <a:pt x="14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3279293" y="1671263"/>
              <a:ext cx="2573166" cy="678897"/>
            </a:xfrm>
            <a:custGeom>
              <a:avLst/>
              <a:gdLst/>
              <a:ahLst/>
              <a:cxnLst/>
              <a:rect l="l" t="t" r="r" b="b"/>
              <a:pathLst>
                <a:path w="33930" h="8952" extrusionOk="0">
                  <a:moveTo>
                    <a:pt x="17030" y="0"/>
                  </a:moveTo>
                  <a:cubicBezTo>
                    <a:pt x="12105" y="0"/>
                    <a:pt x="7274" y="821"/>
                    <a:pt x="2666" y="2438"/>
                  </a:cubicBezTo>
                  <a:cubicBezTo>
                    <a:pt x="920" y="3052"/>
                    <a:pt x="1" y="4963"/>
                    <a:pt x="614" y="6709"/>
                  </a:cubicBezTo>
                  <a:cubicBezTo>
                    <a:pt x="1097" y="8088"/>
                    <a:pt x="2393" y="8951"/>
                    <a:pt x="3775" y="8951"/>
                  </a:cubicBezTo>
                  <a:cubicBezTo>
                    <a:pt x="4144" y="8951"/>
                    <a:pt x="4517" y="8890"/>
                    <a:pt x="4885" y="8762"/>
                  </a:cubicBezTo>
                  <a:cubicBezTo>
                    <a:pt x="8776" y="7396"/>
                    <a:pt x="12862" y="6704"/>
                    <a:pt x="17028" y="6704"/>
                  </a:cubicBezTo>
                  <a:cubicBezTo>
                    <a:pt x="21153" y="6704"/>
                    <a:pt x="25200" y="7382"/>
                    <a:pt x="29059" y="8721"/>
                  </a:cubicBezTo>
                  <a:cubicBezTo>
                    <a:pt x="29423" y="8847"/>
                    <a:pt x="29793" y="8907"/>
                    <a:pt x="30157" y="8907"/>
                  </a:cubicBezTo>
                  <a:cubicBezTo>
                    <a:pt x="31545" y="8907"/>
                    <a:pt x="32843" y="8039"/>
                    <a:pt x="33324" y="6654"/>
                  </a:cubicBezTo>
                  <a:cubicBezTo>
                    <a:pt x="33930" y="4906"/>
                    <a:pt x="33005" y="2997"/>
                    <a:pt x="31257" y="2390"/>
                  </a:cubicBezTo>
                  <a:cubicBezTo>
                    <a:pt x="26691" y="804"/>
                    <a:pt x="21903" y="0"/>
                    <a:pt x="1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3125041" y="1149200"/>
              <a:ext cx="2881370" cy="714996"/>
            </a:xfrm>
            <a:custGeom>
              <a:avLst/>
              <a:gdLst/>
              <a:ahLst/>
              <a:cxnLst/>
              <a:rect l="l" t="t" r="r" b="b"/>
              <a:pathLst>
                <a:path w="37994" h="9428" extrusionOk="0">
                  <a:moveTo>
                    <a:pt x="19061" y="0"/>
                  </a:moveTo>
                  <a:cubicBezTo>
                    <a:pt x="13482" y="0"/>
                    <a:pt x="8001" y="909"/>
                    <a:pt x="2769" y="2702"/>
                  </a:cubicBezTo>
                  <a:cubicBezTo>
                    <a:pt x="965" y="3321"/>
                    <a:pt x="1" y="5285"/>
                    <a:pt x="621" y="7091"/>
                  </a:cubicBezTo>
                  <a:cubicBezTo>
                    <a:pt x="1113" y="8526"/>
                    <a:pt x="2453" y="9427"/>
                    <a:pt x="3889" y="9427"/>
                  </a:cubicBezTo>
                  <a:cubicBezTo>
                    <a:pt x="4260" y="9427"/>
                    <a:pt x="4639" y="9368"/>
                    <a:pt x="5008" y="9240"/>
                  </a:cubicBezTo>
                  <a:cubicBezTo>
                    <a:pt x="9518" y="7695"/>
                    <a:pt x="14246" y="6912"/>
                    <a:pt x="19061" y="6912"/>
                  </a:cubicBezTo>
                  <a:cubicBezTo>
                    <a:pt x="23834" y="6912"/>
                    <a:pt x="28523" y="7681"/>
                    <a:pt x="32996" y="9200"/>
                  </a:cubicBezTo>
                  <a:cubicBezTo>
                    <a:pt x="33365" y="9325"/>
                    <a:pt x="33739" y="9384"/>
                    <a:pt x="34108" y="9384"/>
                  </a:cubicBezTo>
                  <a:cubicBezTo>
                    <a:pt x="35547" y="9384"/>
                    <a:pt x="36891" y="8477"/>
                    <a:pt x="37380" y="7038"/>
                  </a:cubicBezTo>
                  <a:cubicBezTo>
                    <a:pt x="37994" y="5231"/>
                    <a:pt x="37026" y="3269"/>
                    <a:pt x="35218" y="2656"/>
                  </a:cubicBezTo>
                  <a:cubicBezTo>
                    <a:pt x="30026" y="893"/>
                    <a:pt x="24591" y="0"/>
                    <a:pt x="19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4568292" y="3388142"/>
              <a:ext cx="820941" cy="411115"/>
            </a:xfrm>
            <a:custGeom>
              <a:avLst/>
              <a:gdLst/>
              <a:ahLst/>
              <a:cxnLst/>
              <a:rect l="l" t="t" r="r" b="b"/>
              <a:pathLst>
                <a:path w="10825" h="5421" extrusionOk="0">
                  <a:moveTo>
                    <a:pt x="3110" y="1"/>
                  </a:moveTo>
                  <a:cubicBezTo>
                    <a:pt x="1728" y="1"/>
                    <a:pt x="690" y="2"/>
                    <a:pt x="685" y="4"/>
                  </a:cubicBezTo>
                  <a:cubicBezTo>
                    <a:pt x="668" y="10"/>
                    <a:pt x="0" y="213"/>
                    <a:pt x="740" y="618"/>
                  </a:cubicBezTo>
                  <a:cubicBezTo>
                    <a:pt x="2342" y="727"/>
                    <a:pt x="3232" y="1134"/>
                    <a:pt x="3878" y="1798"/>
                  </a:cubicBezTo>
                  <a:cubicBezTo>
                    <a:pt x="4525" y="2462"/>
                    <a:pt x="3842" y="3466"/>
                    <a:pt x="3520" y="3937"/>
                  </a:cubicBezTo>
                  <a:cubicBezTo>
                    <a:pt x="3197" y="4408"/>
                    <a:pt x="2543" y="5420"/>
                    <a:pt x="3730" y="5420"/>
                  </a:cubicBezTo>
                  <a:cubicBezTo>
                    <a:pt x="7377" y="5420"/>
                    <a:pt x="10144" y="2086"/>
                    <a:pt x="10824" y="534"/>
                  </a:cubicBezTo>
                  <a:lnTo>
                    <a:pt x="10013" y="4"/>
                  </a:lnTo>
                  <a:cubicBezTo>
                    <a:pt x="10013" y="4"/>
                    <a:pt x="5874" y="1"/>
                    <a:pt x="3110" y="1"/>
                  </a:cubicBezTo>
                  <a:close/>
                </a:path>
              </a:pathLst>
            </a:custGeom>
            <a:solidFill>
              <a:srgbClr val="00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7"/>
            <p:cNvGrpSpPr/>
            <p:nvPr/>
          </p:nvGrpSpPr>
          <p:grpSpPr>
            <a:xfrm>
              <a:off x="474475" y="3433225"/>
              <a:ext cx="3277200" cy="957450"/>
              <a:chOff x="474475" y="3433225"/>
              <a:chExt cx="3277200" cy="957450"/>
            </a:xfrm>
          </p:grpSpPr>
          <p:sp>
            <p:nvSpPr>
              <p:cNvPr id="992" name="Google Shape;992;p37"/>
              <p:cNvSpPr/>
              <p:nvPr/>
            </p:nvSpPr>
            <p:spPr>
              <a:xfrm>
                <a:off x="474475" y="3517375"/>
                <a:ext cx="2519700" cy="8733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3" name="Google Shape;993;p37"/>
              <p:cNvCxnSpPr>
                <a:cxnSpLocks/>
                <a:endCxn id="992" idx="3"/>
              </p:cNvCxnSpPr>
              <p:nvPr/>
            </p:nvCxnSpPr>
            <p:spPr>
              <a:xfrm flipH="1">
                <a:off x="2994175" y="3433225"/>
                <a:ext cx="757500" cy="520800"/>
              </a:xfrm>
              <a:prstGeom prst="bentConnector3">
                <a:avLst>
                  <a:gd name="adj1" fmla="val 50000"/>
                </a:avLst>
              </a:prstGeom>
              <a:noFill/>
              <a:ln w="19050" cap="flat" cmpd="sng">
                <a:solidFill>
                  <a:schemeClr val="accent5"/>
                </a:solidFill>
                <a:prstDash val="solid"/>
                <a:round/>
                <a:headEnd type="none" w="med" len="med"/>
                <a:tailEnd type="none" w="med" len="med"/>
              </a:ln>
            </p:spPr>
          </p:cxnSp>
        </p:grpSp>
        <p:grpSp>
          <p:nvGrpSpPr>
            <p:cNvPr id="994" name="Google Shape;994;p37"/>
            <p:cNvGrpSpPr/>
            <p:nvPr/>
          </p:nvGrpSpPr>
          <p:grpSpPr>
            <a:xfrm>
              <a:off x="4844975" y="3517375"/>
              <a:ext cx="3788000" cy="873300"/>
              <a:chOff x="4844975" y="3517375"/>
              <a:chExt cx="3788000" cy="873300"/>
            </a:xfrm>
          </p:grpSpPr>
          <p:sp>
            <p:nvSpPr>
              <p:cNvPr id="995" name="Google Shape;995;p37"/>
              <p:cNvSpPr/>
              <p:nvPr/>
            </p:nvSpPr>
            <p:spPr>
              <a:xfrm>
                <a:off x="6113275" y="3517375"/>
                <a:ext cx="2519700" cy="8733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6" name="Google Shape;996;p37"/>
              <p:cNvCxnSpPr/>
              <p:nvPr/>
            </p:nvCxnSpPr>
            <p:spPr>
              <a:xfrm rot="10800000" flipH="1">
                <a:off x="4844975" y="4277775"/>
                <a:ext cx="1271400" cy="2700"/>
              </a:xfrm>
              <a:prstGeom prst="straightConnector1">
                <a:avLst/>
              </a:prstGeom>
              <a:noFill/>
              <a:ln w="19050" cap="flat" cmpd="sng">
                <a:solidFill>
                  <a:schemeClr val="accent6"/>
                </a:solidFill>
                <a:prstDash val="solid"/>
                <a:round/>
                <a:headEnd type="none" w="med" len="med"/>
                <a:tailEnd type="none" w="med" len="med"/>
              </a:ln>
            </p:spPr>
          </p:cxnSp>
        </p:grpSp>
      </p:grpSp>
      <p:sp>
        <p:nvSpPr>
          <p:cNvPr id="2" name="مربع نص 1">
            <a:extLst>
              <a:ext uri="{FF2B5EF4-FFF2-40B4-BE49-F238E27FC236}">
                <a16:creationId xmlns:a16="http://schemas.microsoft.com/office/drawing/2014/main" id="{8DB39AD5-CB67-2A94-699D-E15B310D3F8E}"/>
              </a:ext>
            </a:extLst>
          </p:cNvPr>
          <p:cNvSpPr txBox="1"/>
          <p:nvPr/>
        </p:nvSpPr>
        <p:spPr>
          <a:xfrm>
            <a:off x="2735758" y="202792"/>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خطوات عملية التوقع</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FD33648B-D470-B47B-0DF3-D4D9EC7FE15E}"/>
              </a:ext>
            </a:extLst>
          </p:cNvPr>
          <p:cNvSpPr txBox="1"/>
          <p:nvPr/>
        </p:nvSpPr>
        <p:spPr>
          <a:xfrm>
            <a:off x="6351579" y="1300731"/>
            <a:ext cx="2122015" cy="584775"/>
          </a:xfrm>
          <a:prstGeom prst="rect">
            <a:avLst/>
          </a:prstGeom>
          <a:noFill/>
        </p:spPr>
        <p:txBody>
          <a:bodyPr wrap="square">
            <a:spAutoFit/>
          </a:bodyPr>
          <a:lstStyle/>
          <a:p>
            <a:pPr algn="ctr" rtl="1"/>
            <a:r>
              <a:rPr lang="ar-SA" sz="1600" b="1" dirty="0">
                <a:solidFill>
                  <a:srgbClr val="FF4F47"/>
                </a:solidFill>
                <a:latin typeface="Sakkal Majalla" panose="02000000000000000000" pitchFamily="2" charset="-78"/>
                <a:cs typeface="Sakkal Majalla" panose="02000000000000000000" pitchFamily="2" charset="-78"/>
              </a:rPr>
              <a:t>1. تحديد البيانات المراد تحليلها والسعي للحصول عليها </a:t>
            </a:r>
            <a:endParaRPr lang="ar-SA" sz="1600" b="1" dirty="0">
              <a:ln w="0"/>
              <a:solidFill>
                <a:srgbClr val="FF4F47"/>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4D2FBD39-A7FF-695A-E6D4-6733BE7BE665}"/>
              </a:ext>
            </a:extLst>
          </p:cNvPr>
          <p:cNvSpPr txBox="1"/>
          <p:nvPr/>
        </p:nvSpPr>
        <p:spPr>
          <a:xfrm>
            <a:off x="511025" y="1332465"/>
            <a:ext cx="2285582" cy="584775"/>
          </a:xfrm>
          <a:prstGeom prst="rect">
            <a:avLst/>
          </a:prstGeom>
          <a:noFill/>
        </p:spPr>
        <p:txBody>
          <a:bodyPr wrap="square">
            <a:spAutoFit/>
          </a:bodyPr>
          <a:lstStyle/>
          <a:p>
            <a:pPr algn="ctr" rtl="1"/>
            <a:r>
              <a:rPr lang="ar-SA" sz="1600" b="1" dirty="0">
                <a:solidFill>
                  <a:srgbClr val="B22620"/>
                </a:solidFill>
                <a:latin typeface="Sakkal Majalla" panose="02000000000000000000" pitchFamily="2" charset="-78"/>
                <a:cs typeface="Sakkal Majalla" panose="02000000000000000000" pitchFamily="2" charset="-78"/>
              </a:rPr>
              <a:t>2. استخدام أدوات برمجية لإعداد مجموعة البيانات</a:t>
            </a:r>
            <a:endParaRPr lang="ar-SA" sz="1600" b="1" dirty="0">
              <a:ln w="0"/>
              <a:solidFill>
                <a:srgbClr val="B2262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3" name="مربع نص 12">
            <a:extLst>
              <a:ext uri="{FF2B5EF4-FFF2-40B4-BE49-F238E27FC236}">
                <a16:creationId xmlns:a16="http://schemas.microsoft.com/office/drawing/2014/main" id="{DC48DA40-3568-CF65-8940-9D0FC95956DC}"/>
              </a:ext>
            </a:extLst>
          </p:cNvPr>
          <p:cNvSpPr txBox="1"/>
          <p:nvPr/>
        </p:nvSpPr>
        <p:spPr>
          <a:xfrm>
            <a:off x="6226729" y="2484819"/>
            <a:ext cx="2406246" cy="584775"/>
          </a:xfrm>
          <a:prstGeom prst="rect">
            <a:avLst/>
          </a:prstGeom>
          <a:noFill/>
        </p:spPr>
        <p:txBody>
          <a:bodyPr wrap="square">
            <a:spAutoFit/>
          </a:bodyPr>
          <a:lstStyle/>
          <a:p>
            <a:pPr algn="ctr" rtl="1"/>
            <a:r>
              <a:rPr lang="ar-SA" sz="1600" b="1" dirty="0">
                <a:solidFill>
                  <a:srgbClr val="FFBE4A"/>
                </a:solidFill>
                <a:latin typeface="Sakkal Majalla" panose="02000000000000000000" pitchFamily="2" charset="-78"/>
                <a:cs typeface="Sakkal Majalla" panose="02000000000000000000" pitchFamily="2" charset="-78"/>
              </a:rPr>
              <a:t>3. ضبط السلسلة الزمنية المناسبة للتوقع</a:t>
            </a:r>
            <a:endParaRPr lang="ar-SA" sz="1600" b="1" dirty="0">
              <a:ln w="0"/>
              <a:solidFill>
                <a:srgbClr val="FFBE4A"/>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6" name="مربع نص 15">
            <a:extLst>
              <a:ext uri="{FF2B5EF4-FFF2-40B4-BE49-F238E27FC236}">
                <a16:creationId xmlns:a16="http://schemas.microsoft.com/office/drawing/2014/main" id="{ACED0AB4-BD3E-2473-61BD-BD3B04A4114D}"/>
              </a:ext>
            </a:extLst>
          </p:cNvPr>
          <p:cNvSpPr txBox="1"/>
          <p:nvPr/>
        </p:nvSpPr>
        <p:spPr>
          <a:xfrm>
            <a:off x="511025" y="2584633"/>
            <a:ext cx="2224733" cy="338554"/>
          </a:xfrm>
          <a:prstGeom prst="rect">
            <a:avLst/>
          </a:prstGeom>
          <a:noFill/>
        </p:spPr>
        <p:txBody>
          <a:bodyPr wrap="square">
            <a:spAutoFit/>
          </a:bodyPr>
          <a:lstStyle/>
          <a:p>
            <a:pPr algn="ctr" rtl="1"/>
            <a:r>
              <a:rPr lang="ar-SA" sz="1600" b="1" dirty="0">
                <a:solidFill>
                  <a:srgbClr val="FF9139"/>
                </a:solidFill>
                <a:latin typeface="Sakkal Majalla" panose="02000000000000000000" pitchFamily="2" charset="-78"/>
                <a:cs typeface="Sakkal Majalla" panose="02000000000000000000" pitchFamily="2" charset="-78"/>
              </a:rPr>
              <a:t>4. إنشاء التوقعات</a:t>
            </a:r>
            <a:endParaRPr lang="ar-SA" sz="1600" b="1" dirty="0">
              <a:ln w="0"/>
              <a:solidFill>
                <a:srgbClr val="FF9139"/>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1" name="مربع نص 20">
            <a:extLst>
              <a:ext uri="{FF2B5EF4-FFF2-40B4-BE49-F238E27FC236}">
                <a16:creationId xmlns:a16="http://schemas.microsoft.com/office/drawing/2014/main" id="{EB7EEC8F-F8B0-409A-5669-A8BC05B1C327}"/>
              </a:ext>
            </a:extLst>
          </p:cNvPr>
          <p:cNvSpPr txBox="1"/>
          <p:nvPr/>
        </p:nvSpPr>
        <p:spPr>
          <a:xfrm>
            <a:off x="6351579" y="3737439"/>
            <a:ext cx="2105741" cy="338554"/>
          </a:xfrm>
          <a:prstGeom prst="rect">
            <a:avLst/>
          </a:prstGeom>
          <a:noFill/>
        </p:spPr>
        <p:txBody>
          <a:bodyPr wrap="square">
            <a:spAutoFit/>
          </a:bodyPr>
          <a:lstStyle/>
          <a:p>
            <a:pPr algn="ctr" rtl="1"/>
            <a:r>
              <a:rPr lang="ar-SA" sz="1600" b="1" dirty="0">
                <a:solidFill>
                  <a:srgbClr val="008C9E"/>
                </a:solidFill>
                <a:latin typeface="Sakkal Majalla" panose="02000000000000000000" pitchFamily="2" charset="-78"/>
                <a:cs typeface="Sakkal Majalla" panose="02000000000000000000" pitchFamily="2" charset="-78"/>
              </a:rPr>
              <a:t>5. تمثيل البيانات </a:t>
            </a:r>
            <a:r>
              <a:rPr lang="ar-SA" sz="1600" b="1" dirty="0" err="1">
                <a:solidFill>
                  <a:srgbClr val="008C9E"/>
                </a:solidFill>
                <a:latin typeface="Sakkal Majalla" panose="02000000000000000000" pitchFamily="2" charset="-78"/>
                <a:cs typeface="Sakkal Majalla" panose="02000000000000000000" pitchFamily="2" charset="-78"/>
              </a:rPr>
              <a:t>رسوميًا</a:t>
            </a:r>
            <a:r>
              <a:rPr lang="ar-SA" sz="1600" b="1" dirty="0">
                <a:solidFill>
                  <a:srgbClr val="008C9E"/>
                </a:solidFill>
                <a:latin typeface="Sakkal Majalla" panose="02000000000000000000" pitchFamily="2" charset="-78"/>
                <a:cs typeface="Sakkal Majalla" panose="02000000000000000000" pitchFamily="2" charset="-78"/>
              </a:rPr>
              <a:t> </a:t>
            </a:r>
            <a:endParaRPr lang="ar-SA" sz="1600" b="1" dirty="0">
              <a:ln w="0"/>
              <a:solidFill>
                <a:srgbClr val="008C9E"/>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2" name="مربع نص 21">
            <a:extLst>
              <a:ext uri="{FF2B5EF4-FFF2-40B4-BE49-F238E27FC236}">
                <a16:creationId xmlns:a16="http://schemas.microsoft.com/office/drawing/2014/main" id="{98241B63-6998-B0AE-40DD-43CC9A4B735F}"/>
              </a:ext>
            </a:extLst>
          </p:cNvPr>
          <p:cNvSpPr txBox="1"/>
          <p:nvPr/>
        </p:nvSpPr>
        <p:spPr>
          <a:xfrm>
            <a:off x="581846" y="3781130"/>
            <a:ext cx="2192894" cy="338554"/>
          </a:xfrm>
          <a:prstGeom prst="rect">
            <a:avLst/>
          </a:prstGeom>
          <a:noFill/>
        </p:spPr>
        <p:txBody>
          <a:bodyPr wrap="square">
            <a:spAutoFit/>
          </a:bodyPr>
          <a:lstStyle/>
          <a:p>
            <a:pPr algn="ctr" rtl="1"/>
            <a:r>
              <a:rPr lang="ar-SA" sz="1600" b="1" dirty="0">
                <a:solidFill>
                  <a:srgbClr val="008C9E"/>
                </a:solidFill>
                <a:latin typeface="Sakkal Majalla" panose="02000000000000000000" pitchFamily="2" charset="-78"/>
                <a:cs typeface="Sakkal Majalla" panose="02000000000000000000" pitchFamily="2" charset="-78"/>
              </a:rPr>
              <a:t>6. تحليل النتائج </a:t>
            </a:r>
            <a:endParaRPr lang="ar-SA" sz="1600" b="1" dirty="0">
              <a:ln w="0"/>
              <a:solidFill>
                <a:srgbClr val="008C9E"/>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3" grpId="0"/>
      <p:bldP spid="16"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5" name="مربع نص 4">
            <a:extLst>
              <a:ext uri="{FF2B5EF4-FFF2-40B4-BE49-F238E27FC236}">
                <a16:creationId xmlns:a16="http://schemas.microsoft.com/office/drawing/2014/main" id="{CA7EB51F-EFD7-946A-E14C-67E1C065A99E}"/>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تقويم تكويني</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5C47F5DE-4CD9-F8DF-BAF7-7CB67CC297CD}"/>
              </a:ext>
            </a:extLst>
          </p:cNvPr>
          <p:cNvPicPr>
            <a:picLocks noChangeAspect="1"/>
          </p:cNvPicPr>
          <p:nvPr/>
        </p:nvPicPr>
        <p:blipFill>
          <a:blip r:embed="rId4"/>
          <a:stretch>
            <a:fillRect/>
          </a:stretch>
        </p:blipFill>
        <p:spPr>
          <a:xfrm>
            <a:off x="2828260" y="869075"/>
            <a:ext cx="6069641" cy="666750"/>
          </a:xfrm>
          <a:prstGeom prst="rect">
            <a:avLst/>
          </a:prstGeom>
        </p:spPr>
      </p:pic>
      <p:pic>
        <p:nvPicPr>
          <p:cNvPr id="8" name="صورة 7">
            <a:extLst>
              <a:ext uri="{FF2B5EF4-FFF2-40B4-BE49-F238E27FC236}">
                <a16:creationId xmlns:a16="http://schemas.microsoft.com/office/drawing/2014/main" id="{A18F0FC0-6011-3C03-FA3E-4B4231BF136C}"/>
              </a:ext>
            </a:extLst>
          </p:cNvPr>
          <p:cNvPicPr>
            <a:picLocks noChangeAspect="1"/>
          </p:cNvPicPr>
          <p:nvPr/>
        </p:nvPicPr>
        <p:blipFill>
          <a:blip r:embed="rId5"/>
          <a:stretch>
            <a:fillRect/>
          </a:stretch>
        </p:blipFill>
        <p:spPr>
          <a:xfrm>
            <a:off x="2828261" y="2216383"/>
            <a:ext cx="6069640" cy="1828800"/>
          </a:xfrm>
          <a:prstGeom prst="rect">
            <a:avLst/>
          </a:prstGeom>
        </p:spPr>
      </p:pic>
      <p:sp>
        <p:nvSpPr>
          <p:cNvPr id="9" name="مستطيل 8">
            <a:extLst>
              <a:ext uri="{FF2B5EF4-FFF2-40B4-BE49-F238E27FC236}">
                <a16:creationId xmlns:a16="http://schemas.microsoft.com/office/drawing/2014/main" id="{F302EDFF-58C3-6516-8954-EFBFDE8830EA}"/>
              </a:ext>
            </a:extLst>
          </p:cNvPr>
          <p:cNvSpPr/>
          <p:nvPr/>
        </p:nvSpPr>
        <p:spPr>
          <a:xfrm>
            <a:off x="4398999" y="2307266"/>
            <a:ext cx="1438275" cy="15523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5906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2246769"/>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325928" y="64355"/>
            <a:ext cx="4922460"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التوقع في برنامج جداول البيانات إكسل</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95B702D5-D5B7-7E32-D3D8-69255137CF1F}"/>
              </a:ext>
            </a:extLst>
          </p:cNvPr>
          <p:cNvSpPr txBox="1"/>
          <p:nvPr/>
        </p:nvSpPr>
        <p:spPr>
          <a:xfrm>
            <a:off x="2573079" y="781564"/>
            <a:ext cx="6359646" cy="2246769"/>
          </a:xfrm>
          <a:prstGeom prst="rect">
            <a:avLst/>
          </a:prstGeom>
          <a:noFill/>
        </p:spPr>
        <p:txBody>
          <a:bodyPr wrap="square">
            <a:spAutoFit/>
          </a:bodyPr>
          <a:lstStyle/>
          <a:p>
            <a:pPr algn="r" rtl="1"/>
            <a:r>
              <a:rPr lang="ar-SA"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هناك العديد من الأدوات البرمجية </a:t>
            </a:r>
            <a:r>
              <a:rPr lang="ar-SA" sz="1800" dirty="0">
                <a:latin typeface="Sakkal Majalla" panose="02000000000000000000" pitchFamily="2" charset="-78"/>
                <a:ea typeface="Calibri" panose="020F0502020204030204" pitchFamily="34" charset="0"/>
                <a:cs typeface="Sakkal Majalla" panose="02000000000000000000" pitchFamily="2" charset="-78"/>
              </a:rPr>
              <a:t>التي يمكن استخدامها لإنشاء نموذج تحليلي للبيانات السابقة للقيام بعملية التوقع، </a:t>
            </a:r>
            <a:r>
              <a:rPr lang="ar-SA"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ويعتبر مايكروسوفت إكسل  </a:t>
            </a:r>
            <a:r>
              <a:rPr lang="en-US"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Microsoft Excel  </a:t>
            </a:r>
            <a:r>
              <a:rPr lang="ar-SA"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 مـن أهـم هـذه الأدوات</a:t>
            </a:r>
            <a:r>
              <a:rPr lang="ar-SA" sz="1800" dirty="0">
                <a:latin typeface="Sakkal Majalla" panose="02000000000000000000" pitchFamily="2" charset="-78"/>
                <a:ea typeface="Calibri" panose="020F0502020204030204" pitchFamily="34" charset="0"/>
                <a:cs typeface="Sakkal Majalla" panose="02000000000000000000" pitchFamily="2" charset="-78"/>
              </a:rPr>
              <a:t>، ويمكن من خلاله استخدام البيانات السابقة المستندة إلى الزمن من أجل إنشاء توقع. ستتعلم في هذا الدرس خطوات توقع أعداد الرحلات السياحية المستقبلية إلى المملكة العربية السعودية وذلك باستخدام برنامج إكسل، حيث تقوم تحديدا بإجراء التوقع في هذا البرنامج للتنبؤ بأعداد الرحلات السياحية المتوقعة لكل شهر من شهور العام 2023، بناء على المعطيات السابقة للبيانات السياحية للعام 2019</a:t>
            </a:r>
            <a:r>
              <a:rPr lang="ar-SA" b="0" i="0" dirty="0">
                <a:solidFill>
                  <a:srgbClr val="202124"/>
                </a:solidFill>
                <a:effectLst/>
              </a:rPr>
              <a:t>.</a:t>
            </a:r>
            <a:br>
              <a:rPr lang="ar-SA" dirty="0"/>
            </a:br>
            <a:endParaRPr lang="ar-SA" dirty="0">
              <a:solidFill>
                <a:srgbClr val="202124"/>
              </a:solidFill>
            </a:endParaRPr>
          </a:p>
        </p:txBody>
      </p:sp>
      <p:pic>
        <p:nvPicPr>
          <p:cNvPr id="1026" name="Picture 2" descr="مقدمة في برنامج مايكروسوفت اكسل | Doroob">
            <a:extLst>
              <a:ext uri="{FF2B5EF4-FFF2-40B4-BE49-F238E27FC236}">
                <a16:creationId xmlns:a16="http://schemas.microsoft.com/office/drawing/2014/main" id="{75B0BB9D-0245-FD80-4771-3B45A40BA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873" y="2892142"/>
            <a:ext cx="3438640" cy="18192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45373"/>
            <a:ext cx="6528391" cy="3441885"/>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الحصول على البيانات</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A40F1EC9-7CD4-4058-5DF1-80BDF14C9BFF}"/>
              </a:ext>
            </a:extLst>
          </p:cNvPr>
          <p:cNvSpPr txBox="1"/>
          <p:nvPr/>
        </p:nvSpPr>
        <p:spPr>
          <a:xfrm>
            <a:off x="2556369" y="864644"/>
            <a:ext cx="6372617" cy="3139321"/>
          </a:xfrm>
          <a:prstGeom prst="rect">
            <a:avLst/>
          </a:prstGeom>
          <a:noFill/>
        </p:spPr>
        <p:txBody>
          <a:bodyPr wrap="square">
            <a:spAutoFit/>
          </a:bodyPr>
          <a:lstStyle/>
          <a:p>
            <a:pPr algn="r" rtl="1"/>
            <a:r>
              <a:rPr lang="ar-SA" sz="1800" dirty="0">
                <a:latin typeface="Sakkal Majalla" panose="02000000000000000000" pitchFamily="2" charset="-78"/>
                <a:cs typeface="Sakkal Majalla" panose="02000000000000000000" pitchFamily="2" charset="-78"/>
              </a:rPr>
              <a:t>يتعين عليك في البداية الحصول على </a:t>
            </a:r>
            <a:r>
              <a:rPr lang="ar-SA" sz="1800" dirty="0">
                <a:solidFill>
                  <a:srgbClr val="FF4F47"/>
                </a:solidFill>
                <a:latin typeface="Sakkal Majalla" panose="02000000000000000000" pitchFamily="2" charset="-78"/>
                <a:cs typeface="Sakkal Majalla" panose="02000000000000000000" pitchFamily="2" charset="-78"/>
              </a:rPr>
              <a:t>البيانات</a:t>
            </a:r>
            <a:r>
              <a:rPr lang="ar-SA" sz="1800" dirty="0">
                <a:latin typeface="Sakkal Majalla" panose="02000000000000000000" pitchFamily="2" charset="-78"/>
                <a:cs typeface="Sakkal Majalla" panose="02000000000000000000" pitchFamily="2" charset="-78"/>
              </a:rPr>
              <a:t> المطلوبة </a:t>
            </a:r>
            <a:r>
              <a:rPr lang="ar-SA" sz="1800" dirty="0">
                <a:solidFill>
                  <a:srgbClr val="FF4F47"/>
                </a:solidFill>
                <a:latin typeface="Sakkal Majalla" panose="02000000000000000000" pitchFamily="2" charset="-78"/>
                <a:cs typeface="Sakkal Majalla" panose="02000000000000000000" pitchFamily="2" charset="-78"/>
              </a:rPr>
              <a:t>لتحليل التوقعات</a:t>
            </a:r>
            <a:r>
              <a:rPr lang="ar-SA" sz="1800" dirty="0">
                <a:latin typeface="Sakkal Majalla" panose="02000000000000000000" pitchFamily="2" charset="-78"/>
                <a:cs typeface="Sakkal Majalla" panose="02000000000000000000" pitchFamily="2" charset="-78"/>
              </a:rPr>
              <a:t>؛ لأن </a:t>
            </a:r>
            <a:r>
              <a:rPr lang="ar-SA" sz="1800" dirty="0">
                <a:solidFill>
                  <a:srgbClr val="FF4F47"/>
                </a:solidFill>
                <a:latin typeface="Sakkal Majalla" panose="02000000000000000000" pitchFamily="2" charset="-78"/>
                <a:cs typeface="Sakkal Majalla" panose="02000000000000000000" pitchFamily="2" charset="-78"/>
              </a:rPr>
              <a:t>الهدف</a:t>
            </a:r>
            <a:r>
              <a:rPr lang="ar-SA" sz="1800" dirty="0">
                <a:latin typeface="Sakkal Majalla" panose="02000000000000000000" pitchFamily="2" charset="-78"/>
                <a:cs typeface="Sakkal Majalla" panose="02000000000000000000" pitchFamily="2" charset="-78"/>
              </a:rPr>
              <a:t> هو </a:t>
            </a:r>
            <a:r>
              <a:rPr lang="ar-SA" sz="1800" dirty="0">
                <a:solidFill>
                  <a:srgbClr val="FF4F47"/>
                </a:solidFill>
                <a:latin typeface="Sakkal Majalla" panose="02000000000000000000" pitchFamily="2" charset="-78"/>
                <a:cs typeface="Sakkal Majalla" panose="02000000000000000000" pitchFamily="2" charset="-78"/>
              </a:rPr>
              <a:t>توقع العـدد الشهري للرحلات السياحية</a:t>
            </a:r>
            <a:r>
              <a:rPr lang="ar-SA" sz="1800" dirty="0">
                <a:latin typeface="Sakkal Majalla" panose="02000000000000000000" pitchFamily="2" charset="-78"/>
                <a:cs typeface="Sakkal Majalla" panose="02000000000000000000" pitchFamily="2" charset="-78"/>
              </a:rPr>
              <a:t> للعام 2023، ولذلك أنت </a:t>
            </a:r>
            <a:r>
              <a:rPr lang="ar-SA" sz="1800" dirty="0">
                <a:solidFill>
                  <a:srgbClr val="FF4F47"/>
                </a:solidFill>
                <a:latin typeface="Sakkal Majalla" panose="02000000000000000000" pitchFamily="2" charset="-78"/>
                <a:cs typeface="Sakkal Majalla" panose="02000000000000000000" pitchFamily="2" charset="-78"/>
              </a:rPr>
              <a:t>بحاجة إلى البيانات السابقة لأعداد </a:t>
            </a:r>
            <a:r>
              <a:rPr lang="ar-SA" sz="1800" dirty="0">
                <a:latin typeface="Sakkal Majalla" panose="02000000000000000000" pitchFamily="2" charset="-78"/>
                <a:cs typeface="Sakkal Majalla" panose="02000000000000000000" pitchFamily="2" charset="-78"/>
              </a:rPr>
              <a:t>تلك الرحلات، ولهذا الغرض، </a:t>
            </a:r>
            <a:r>
              <a:rPr lang="ar-SA" sz="1800" dirty="0">
                <a:solidFill>
                  <a:srgbClr val="FF4F47"/>
                </a:solidFill>
                <a:latin typeface="Sakkal Majalla" panose="02000000000000000000" pitchFamily="2" charset="-78"/>
                <a:cs typeface="Sakkal Majalla" panose="02000000000000000000" pitchFamily="2" charset="-78"/>
              </a:rPr>
              <a:t>ستجمع هذه البيانات من صفحة بيانات السياحة </a:t>
            </a:r>
            <a:r>
              <a:rPr lang="ar-SA" sz="1800" dirty="0">
                <a:latin typeface="Sakkal Majalla" panose="02000000000000000000" pitchFamily="2" charset="-78"/>
                <a:cs typeface="Sakkal Majalla" panose="02000000000000000000" pitchFamily="2" charset="-78"/>
              </a:rPr>
              <a:t>التابعة لوزارة السياحة السعودية من خلال </a:t>
            </a:r>
            <a:r>
              <a:rPr lang="ar-SA" sz="1800" dirty="0">
                <a:solidFill>
                  <a:srgbClr val="0070C0"/>
                </a:solidFill>
                <a:latin typeface="Sakkal Majalla" panose="02000000000000000000" pitchFamily="2" charset="-78"/>
                <a:cs typeface="Sakkal Majalla" panose="02000000000000000000" pitchFamily="2" charset="-78"/>
              </a:rPr>
              <a:t>البوابة الوطنية للبيانات المفتوحة</a:t>
            </a:r>
            <a:br>
              <a:rPr lang="ar-SA" sz="1800" dirty="0">
                <a:latin typeface="Sakkal Majalla" panose="02000000000000000000" pitchFamily="2" charset="-78"/>
                <a:cs typeface="Sakkal Majalla" panose="02000000000000000000" pitchFamily="2" charset="-78"/>
              </a:rPr>
            </a:br>
            <a:r>
              <a:rPr lang="ar-SA" sz="1800" dirty="0">
                <a:latin typeface="Sakkal Majalla" panose="02000000000000000000" pitchFamily="2" charset="-78"/>
                <a:cs typeface="Sakkal Majalla" panose="02000000000000000000" pitchFamily="2" charset="-78"/>
              </a:rPr>
              <a:t> </a:t>
            </a:r>
            <a:r>
              <a:rPr lang="en-US" sz="1800" dirty="0">
                <a:latin typeface="Sakkal Majalla" panose="02000000000000000000" pitchFamily="2" charset="-78"/>
                <a:cs typeface="Sakkal Majalla" panose="02000000000000000000" pitchFamily="2" charset="-78"/>
              </a:rPr>
              <a:t> https://data.gov.sa . </a:t>
            </a:r>
            <a:r>
              <a:rPr lang="ar-SA" sz="1800" dirty="0">
                <a:latin typeface="Sakkal Majalla" panose="02000000000000000000" pitchFamily="2" charset="-78"/>
                <a:cs typeface="Sakkal Majalla" panose="02000000000000000000" pitchFamily="2" charset="-78"/>
              </a:rPr>
              <a:t>يمكنك الحصول على البيانات الشهرية السياحية للعام 2019 من خلال الرابط التالي:</a:t>
            </a:r>
            <a:br>
              <a:rPr lang="ar-SA" sz="1800" dirty="0">
                <a:latin typeface="Sakkal Majalla" panose="02000000000000000000" pitchFamily="2" charset="-78"/>
                <a:cs typeface="Sakkal Majalla" panose="02000000000000000000" pitchFamily="2" charset="-78"/>
              </a:rPr>
            </a:br>
            <a:r>
              <a:rPr lang="en-US" sz="1800" dirty="0">
                <a:latin typeface="Sakkal Majalla" panose="02000000000000000000" pitchFamily="2" charset="-78"/>
                <a:cs typeface="Sakkal Majalla" panose="02000000000000000000" pitchFamily="2" charset="-78"/>
                <a:hlinkClick r:id="rId4">
                  <a:extLst>
                    <a:ext uri="{A12FA001-AC4F-418D-AE19-62706E023703}">
                      <ahyp:hlinkClr xmlns:ahyp="http://schemas.microsoft.com/office/drawing/2018/hyperlinkcolor" val="tx"/>
                    </a:ext>
                  </a:extLst>
                </a:hlinkClick>
              </a:rPr>
              <a:t>https://data.gov.sa/Data/ar/dataset/the-main-indicators-of-tourism-demand-statstics-2015-2020</a:t>
            </a:r>
            <a:r>
              <a:rPr lang="en-US" sz="1800" dirty="0">
                <a:latin typeface="Sakkal Majalla" panose="02000000000000000000" pitchFamily="2" charset="-78"/>
                <a:cs typeface="Sakkal Majalla" panose="02000000000000000000" pitchFamily="2" charset="-78"/>
              </a:rPr>
              <a:t>.</a:t>
            </a:r>
            <a:endParaRPr lang="ar-SA" sz="1800" dirty="0">
              <a:latin typeface="Sakkal Majalla" panose="02000000000000000000" pitchFamily="2" charset="-78"/>
              <a:cs typeface="Sakkal Majalla" panose="02000000000000000000" pitchFamily="2" charset="-78"/>
            </a:endParaRPr>
          </a:p>
          <a:p>
            <a:pPr algn="r" rtl="1"/>
            <a:r>
              <a:rPr lang="ar-SA" sz="1800" dirty="0">
                <a:latin typeface="Sakkal Majalla" panose="02000000000000000000" pitchFamily="2" charset="-78"/>
                <a:cs typeface="Sakkal Majalla" panose="02000000000000000000" pitchFamily="2" charset="-78"/>
              </a:rPr>
              <a:t>من المهم أن تلاحظ أنه لا يمكن استخدام بيانات العامين 2020 و2021 بسبب تأثيرات جائحة كورونا  19-</a:t>
            </a:r>
            <a:r>
              <a:rPr lang="en-US" sz="1800" dirty="0">
                <a:latin typeface="Sakkal Majalla" panose="02000000000000000000" pitchFamily="2" charset="-78"/>
                <a:cs typeface="Sakkal Majalla" panose="02000000000000000000" pitchFamily="2" charset="-78"/>
              </a:rPr>
              <a:t>COVID  </a:t>
            </a:r>
            <a:r>
              <a:rPr lang="ar-SA" sz="1800" dirty="0">
                <a:latin typeface="Sakkal Majalla" panose="02000000000000000000" pitchFamily="2" charset="-78"/>
                <a:cs typeface="Sakkal Majalla" panose="02000000000000000000" pitchFamily="2" charset="-78"/>
              </a:rPr>
              <a:t>على السياحة والسفر، ولهذا السبب ستلجأ لإجراء حسابات التوقع باستخدام بيانات العام 2019.</a:t>
            </a:r>
          </a:p>
        </p:txBody>
      </p:sp>
    </p:spTree>
    <p:extLst>
      <p:ext uri="{BB962C8B-B14F-4D97-AF65-F5344CB8AC3E}">
        <p14:creationId xmlns:p14="http://schemas.microsoft.com/office/powerpoint/2010/main" val="13216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Marketing Models Infographics by Slidesgo">
  <a:themeElements>
    <a:clrScheme name="Simple Light">
      <a:dk1>
        <a:srgbClr val="000000"/>
      </a:dk1>
      <a:lt1>
        <a:srgbClr val="FFFFFF"/>
      </a:lt1>
      <a:dk2>
        <a:srgbClr val="595959"/>
      </a:dk2>
      <a:lt2>
        <a:srgbClr val="EEEEEE"/>
      </a:lt2>
      <a:accent1>
        <a:srgbClr val="B22620"/>
      </a:accent1>
      <a:accent2>
        <a:srgbClr val="FF4F47"/>
      </a:accent2>
      <a:accent3>
        <a:srgbClr val="FF9139"/>
      </a:accent3>
      <a:accent4>
        <a:srgbClr val="FFBE4A"/>
      </a:accent4>
      <a:accent5>
        <a:srgbClr val="008C9E"/>
      </a:accent5>
      <a:accent6>
        <a:srgbClr val="00C5C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2711</Words>
  <Application>Microsoft Office PowerPoint</Application>
  <PresentationFormat>عرض على الشاشة (16:9)</PresentationFormat>
  <Paragraphs>175</Paragraphs>
  <Slides>41</Slides>
  <Notes>40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41</vt:i4>
      </vt:variant>
    </vt:vector>
  </HeadingPairs>
  <TitlesOfParts>
    <vt:vector size="47" baseType="lpstr">
      <vt:lpstr>Calibri</vt:lpstr>
      <vt:lpstr>Fira Sans</vt:lpstr>
      <vt:lpstr>Arial</vt:lpstr>
      <vt:lpstr>Roboto</vt:lpstr>
      <vt:lpstr>Sakkal Majalla</vt:lpstr>
      <vt:lpstr>Marketing Models Infographics by Slidesgo</vt:lpstr>
      <vt:lpstr>عرض تقديمي في PowerPoint</vt:lpstr>
      <vt:lpstr>أهداف التعلم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منال الرحيلي</cp:lastModifiedBy>
  <cp:revision>11</cp:revision>
  <dcterms:modified xsi:type="dcterms:W3CDTF">2022-10-29T15:39:24Z</dcterms:modified>
</cp:coreProperties>
</file>