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0" r:id="rId1"/>
  </p:sldMasterIdLst>
  <p:notesMasterIdLst>
    <p:notesMasterId r:id="rId40"/>
  </p:notesMasterIdLst>
  <p:sldIdLst>
    <p:sldId id="290" r:id="rId2"/>
    <p:sldId id="272" r:id="rId3"/>
    <p:sldId id="291" r:id="rId4"/>
    <p:sldId id="293" r:id="rId5"/>
    <p:sldId id="294" r:id="rId6"/>
    <p:sldId id="295" r:id="rId7"/>
    <p:sldId id="296" r:id="rId8"/>
    <p:sldId id="327" r:id="rId9"/>
    <p:sldId id="326" r:id="rId10"/>
    <p:sldId id="298" r:id="rId11"/>
    <p:sldId id="271" r:id="rId12"/>
    <p:sldId id="300" r:id="rId13"/>
    <p:sldId id="297" r:id="rId14"/>
    <p:sldId id="330" r:id="rId15"/>
    <p:sldId id="331" r:id="rId16"/>
    <p:sldId id="306" r:id="rId17"/>
    <p:sldId id="301" r:id="rId18"/>
    <p:sldId id="304" r:id="rId19"/>
    <p:sldId id="305"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2" r:id="rId35"/>
    <p:sldId id="323" r:id="rId36"/>
    <p:sldId id="321" r:id="rId37"/>
    <p:sldId id="328" r:id="rId38"/>
    <p:sldId id="324" r:id="rId39"/>
  </p:sldIdLst>
  <p:sldSz cx="9144000" cy="5143500" type="screen16x9"/>
  <p:notesSz cx="6858000" cy="9144000"/>
  <p:embeddedFontLst>
    <p:embeddedFont>
      <p:font typeface="Calibri" panose="020F0502020204030204" pitchFamily="34" charset="0"/>
      <p:regular r:id="rId41"/>
      <p:bold r:id="rId42"/>
    </p:embeddedFont>
    <p:embeddedFont>
      <p:font typeface="Fira Sans" panose="020B0503050000020004" pitchFamily="34" charset="0"/>
      <p:regular r:id="rId43"/>
      <p:bold r:id="rId44"/>
      <p:italic r:id="rId45"/>
      <p:boldItalic r:id="rId46"/>
    </p:embeddedFont>
    <p:embeddedFont>
      <p:font typeface="Fira Sans Extra Condensed" panose="020B05030500000200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Sakkal Majalla" panose="02000000000000000000" pitchFamily="2" charset="-78"/>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7"/>
    <a:srgbClr val="FF9139"/>
    <a:srgbClr val="008C9E"/>
    <a:srgbClr val="B22620"/>
    <a:srgbClr val="FFBE4A"/>
    <a:srgbClr val="70DFE4"/>
    <a:srgbClr val="00C5CE"/>
    <a:srgbClr val="FFFFFF"/>
    <a:srgbClr val="CCF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53" autoAdjust="0"/>
    <p:restoredTop sz="94660"/>
  </p:normalViewPr>
  <p:slideViewPr>
    <p:cSldViewPr snapToGrid="0">
      <p:cViewPr varScale="1">
        <p:scale>
          <a:sx n="90" d="100"/>
          <a:sy n="90"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811b2b24e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9811b2b24e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9811b2b24e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9811b2b24e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9811b2b24e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9811b2b24e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61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73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989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42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811b2b24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811b2b24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00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45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811b2b24e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811b2b24e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91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811b2b24e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811b2b24e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91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811b2b24e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811b2b24e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72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75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811b2b24e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811b2b24e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5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811b2b24e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811b2b24e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268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1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49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24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80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71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160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368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20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425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892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3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17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9811b2b24e_1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9811b2b24e_1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48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9811b2b24e_1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9811b2b24e_1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702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725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233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766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65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63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18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170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965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8ad6146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8ad6146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98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73;p48">
            <a:extLst>
              <a:ext uri="{FF2B5EF4-FFF2-40B4-BE49-F238E27FC236}">
                <a16:creationId xmlns:a16="http://schemas.microsoft.com/office/drawing/2014/main" id="{E84FA5D9-124D-758F-709B-539F75087B0B}"/>
              </a:ext>
            </a:extLst>
          </p:cNvPr>
          <p:cNvGrpSpPr/>
          <p:nvPr/>
        </p:nvGrpSpPr>
        <p:grpSpPr>
          <a:xfrm>
            <a:off x="6507127" y="95693"/>
            <a:ext cx="2466752" cy="4965406"/>
            <a:chOff x="6529419" y="1724307"/>
            <a:chExt cx="1480463" cy="2931917"/>
          </a:xfrm>
        </p:grpSpPr>
        <p:grpSp>
          <p:nvGrpSpPr>
            <p:cNvPr id="39" name="Google Shape;1475;p48">
              <a:extLst>
                <a:ext uri="{FF2B5EF4-FFF2-40B4-BE49-F238E27FC236}">
                  <a16:creationId xmlns:a16="http://schemas.microsoft.com/office/drawing/2014/main" id="{3320E9ED-625C-0819-0E94-5026F1193B03}"/>
                </a:ext>
              </a:extLst>
            </p:cNvPr>
            <p:cNvGrpSpPr/>
            <p:nvPr/>
          </p:nvGrpSpPr>
          <p:grpSpPr>
            <a:xfrm>
              <a:off x="6556827" y="1724307"/>
              <a:ext cx="956596" cy="944294"/>
              <a:chOff x="3800349" y="1238762"/>
              <a:chExt cx="1098904" cy="1084772"/>
            </a:xfrm>
          </p:grpSpPr>
          <p:sp>
            <p:nvSpPr>
              <p:cNvPr id="41" name="Google Shape;1476;p48">
                <a:extLst>
                  <a:ext uri="{FF2B5EF4-FFF2-40B4-BE49-F238E27FC236}">
                    <a16:creationId xmlns:a16="http://schemas.microsoft.com/office/drawing/2014/main" id="{5C6C3C97-A1AB-63C5-701F-AA0D74A25ED5}"/>
                  </a:ext>
                </a:extLst>
              </p:cNvPr>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77;p48">
                <a:extLst>
                  <a:ext uri="{FF2B5EF4-FFF2-40B4-BE49-F238E27FC236}">
                    <a16:creationId xmlns:a16="http://schemas.microsoft.com/office/drawing/2014/main" id="{60080B29-42CB-FD49-A55E-921AF1368953}"/>
                  </a:ext>
                </a:extLst>
              </p:cNvPr>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479;p48">
              <a:extLst>
                <a:ext uri="{FF2B5EF4-FFF2-40B4-BE49-F238E27FC236}">
                  <a16:creationId xmlns:a16="http://schemas.microsoft.com/office/drawing/2014/main" id="{5477C708-07C0-78A8-F415-E0A87EEEF34E}"/>
                </a:ext>
              </a:extLst>
            </p:cNvPr>
            <p:cNvGrpSpPr/>
            <p:nvPr/>
          </p:nvGrpSpPr>
          <p:grpSpPr>
            <a:xfrm>
              <a:off x="7053286" y="2227254"/>
              <a:ext cx="956596" cy="944252"/>
              <a:chOff x="4370663" y="1816530"/>
              <a:chExt cx="1098904" cy="1084724"/>
            </a:xfrm>
          </p:grpSpPr>
          <p:grpSp>
            <p:nvGrpSpPr>
              <p:cNvPr id="31" name="Google Shape;1480;p48">
                <a:extLst>
                  <a:ext uri="{FF2B5EF4-FFF2-40B4-BE49-F238E27FC236}">
                    <a16:creationId xmlns:a16="http://schemas.microsoft.com/office/drawing/2014/main" id="{1417C1DD-1D29-85F6-50FC-0E059818B5DF}"/>
                  </a:ext>
                </a:extLst>
              </p:cNvPr>
              <p:cNvGrpSpPr/>
              <p:nvPr/>
            </p:nvGrpSpPr>
            <p:grpSpPr>
              <a:xfrm>
                <a:off x="4370663" y="1816530"/>
                <a:ext cx="1098904" cy="1084724"/>
                <a:chOff x="4370663" y="1816530"/>
                <a:chExt cx="1098904" cy="1084724"/>
              </a:xfrm>
            </p:grpSpPr>
            <p:sp>
              <p:nvSpPr>
                <p:cNvPr id="37" name="Google Shape;1481;p48">
                  <a:extLst>
                    <a:ext uri="{FF2B5EF4-FFF2-40B4-BE49-F238E27FC236}">
                      <a16:creationId xmlns:a16="http://schemas.microsoft.com/office/drawing/2014/main" id="{9B713613-04E8-BC03-3A62-8211BA98D0C8}"/>
                    </a:ext>
                  </a:extLst>
                </p:cNvPr>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2;p48">
                  <a:extLst>
                    <a:ext uri="{FF2B5EF4-FFF2-40B4-BE49-F238E27FC236}">
                      <a16:creationId xmlns:a16="http://schemas.microsoft.com/office/drawing/2014/main" id="{75EDB07A-3853-24D5-ABC7-7961D55277DD}"/>
                    </a:ext>
                  </a:extLst>
                </p:cNvPr>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483;p48">
                <a:extLst>
                  <a:ext uri="{FF2B5EF4-FFF2-40B4-BE49-F238E27FC236}">
                    <a16:creationId xmlns:a16="http://schemas.microsoft.com/office/drawing/2014/main" id="{D4D2BC89-911F-FA83-9143-B05FBEDA798C}"/>
                  </a:ext>
                </a:extLst>
              </p:cNvPr>
              <p:cNvGrpSpPr/>
              <p:nvPr/>
            </p:nvGrpSpPr>
            <p:grpSpPr>
              <a:xfrm>
                <a:off x="4732628" y="2171596"/>
                <a:ext cx="374986" cy="374572"/>
                <a:chOff x="3303268" y="3817349"/>
                <a:chExt cx="346056" cy="345674"/>
              </a:xfrm>
            </p:grpSpPr>
            <p:sp>
              <p:nvSpPr>
                <p:cNvPr id="33" name="Google Shape;1484;p48">
                  <a:extLst>
                    <a:ext uri="{FF2B5EF4-FFF2-40B4-BE49-F238E27FC236}">
                      <a16:creationId xmlns:a16="http://schemas.microsoft.com/office/drawing/2014/main" id="{8421DE0C-AEA9-E3E8-585A-A00C4178F01E}"/>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5;p48">
                  <a:extLst>
                    <a:ext uri="{FF2B5EF4-FFF2-40B4-BE49-F238E27FC236}">
                      <a16:creationId xmlns:a16="http://schemas.microsoft.com/office/drawing/2014/main" id="{DB6AE316-1286-8445-266F-DDD018187751}"/>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6;p48">
                  <a:extLst>
                    <a:ext uri="{FF2B5EF4-FFF2-40B4-BE49-F238E27FC236}">
                      <a16:creationId xmlns:a16="http://schemas.microsoft.com/office/drawing/2014/main" id="{CA500174-1E60-15EA-F20A-679B8D046755}"/>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7;p48">
                  <a:extLst>
                    <a:ext uri="{FF2B5EF4-FFF2-40B4-BE49-F238E27FC236}">
                      <a16:creationId xmlns:a16="http://schemas.microsoft.com/office/drawing/2014/main" id="{CA184786-BD60-438D-E185-8C8D7612C6DE}"/>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488;p48">
              <a:extLst>
                <a:ext uri="{FF2B5EF4-FFF2-40B4-BE49-F238E27FC236}">
                  <a16:creationId xmlns:a16="http://schemas.microsoft.com/office/drawing/2014/main" id="{A3D01168-558F-6D81-8B8A-52B411942FEE}"/>
                </a:ext>
              </a:extLst>
            </p:cNvPr>
            <p:cNvGrpSpPr/>
            <p:nvPr/>
          </p:nvGrpSpPr>
          <p:grpSpPr>
            <a:xfrm>
              <a:off x="6547098" y="2715744"/>
              <a:ext cx="956596" cy="944315"/>
              <a:chOff x="3789173" y="2377690"/>
              <a:chExt cx="1098904" cy="1084796"/>
            </a:xfrm>
          </p:grpSpPr>
          <p:grpSp>
            <p:nvGrpSpPr>
              <p:cNvPr id="23" name="Google Shape;1489;p48">
                <a:extLst>
                  <a:ext uri="{FF2B5EF4-FFF2-40B4-BE49-F238E27FC236}">
                    <a16:creationId xmlns:a16="http://schemas.microsoft.com/office/drawing/2014/main" id="{74C6892D-E0B2-F9C3-156C-A05675D44955}"/>
                  </a:ext>
                </a:extLst>
              </p:cNvPr>
              <p:cNvGrpSpPr/>
              <p:nvPr/>
            </p:nvGrpSpPr>
            <p:grpSpPr>
              <a:xfrm>
                <a:off x="3789173" y="2377690"/>
                <a:ext cx="1098904" cy="1084796"/>
                <a:chOff x="3789173" y="2377690"/>
                <a:chExt cx="1098904" cy="1084796"/>
              </a:xfrm>
            </p:grpSpPr>
            <p:sp>
              <p:nvSpPr>
                <p:cNvPr id="29" name="Google Shape;1490;p48">
                  <a:extLst>
                    <a:ext uri="{FF2B5EF4-FFF2-40B4-BE49-F238E27FC236}">
                      <a16:creationId xmlns:a16="http://schemas.microsoft.com/office/drawing/2014/main" id="{D561588E-0731-A049-94F9-E2C34EE41939}"/>
                    </a:ext>
                  </a:extLst>
                </p:cNvPr>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1;p48">
                  <a:extLst>
                    <a:ext uri="{FF2B5EF4-FFF2-40B4-BE49-F238E27FC236}">
                      <a16:creationId xmlns:a16="http://schemas.microsoft.com/office/drawing/2014/main" id="{B1888C35-C40C-E219-0D8D-4C2260A1A074}"/>
                    </a:ext>
                  </a:extLst>
                </p:cNvPr>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493;p48">
                <a:extLst>
                  <a:ext uri="{FF2B5EF4-FFF2-40B4-BE49-F238E27FC236}">
                    <a16:creationId xmlns:a16="http://schemas.microsoft.com/office/drawing/2014/main" id="{46DAD6E8-D326-8029-103F-6FE19C8B3D7B}"/>
                  </a:ext>
                </a:extLst>
              </p:cNvPr>
              <p:cNvSpPr/>
              <p:nvPr/>
            </p:nvSpPr>
            <p:spPr>
              <a:xfrm>
                <a:off x="4151126" y="2732807"/>
                <a:ext cx="374985" cy="374573"/>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497;p48">
              <a:extLst>
                <a:ext uri="{FF2B5EF4-FFF2-40B4-BE49-F238E27FC236}">
                  <a16:creationId xmlns:a16="http://schemas.microsoft.com/office/drawing/2014/main" id="{B583E55A-A03B-BEFC-23DF-29DD7EB3926F}"/>
                </a:ext>
              </a:extLst>
            </p:cNvPr>
            <p:cNvGrpSpPr/>
            <p:nvPr/>
          </p:nvGrpSpPr>
          <p:grpSpPr>
            <a:xfrm>
              <a:off x="7034853" y="3222917"/>
              <a:ext cx="956596" cy="944252"/>
              <a:chOff x="4349489" y="2960313"/>
              <a:chExt cx="1098904" cy="1084724"/>
            </a:xfrm>
          </p:grpSpPr>
          <p:grpSp>
            <p:nvGrpSpPr>
              <p:cNvPr id="17" name="Google Shape;1498;p48">
                <a:extLst>
                  <a:ext uri="{FF2B5EF4-FFF2-40B4-BE49-F238E27FC236}">
                    <a16:creationId xmlns:a16="http://schemas.microsoft.com/office/drawing/2014/main" id="{F4BAB92D-1D81-9128-54EC-CE9326BDF0CC}"/>
                  </a:ext>
                </a:extLst>
              </p:cNvPr>
              <p:cNvGrpSpPr/>
              <p:nvPr/>
            </p:nvGrpSpPr>
            <p:grpSpPr>
              <a:xfrm>
                <a:off x="4349489" y="2960313"/>
                <a:ext cx="1098904" cy="1084724"/>
                <a:chOff x="4349489" y="2960313"/>
                <a:chExt cx="1098904" cy="1084724"/>
              </a:xfrm>
            </p:grpSpPr>
            <p:sp>
              <p:nvSpPr>
                <p:cNvPr id="21" name="Google Shape;1499;p48">
                  <a:extLst>
                    <a:ext uri="{FF2B5EF4-FFF2-40B4-BE49-F238E27FC236}">
                      <a16:creationId xmlns:a16="http://schemas.microsoft.com/office/drawing/2014/main" id="{E6D83C04-6AA7-7FC0-9BBE-57EEEDB707DE}"/>
                    </a:ext>
                  </a:extLst>
                </p:cNvPr>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0;p48">
                  <a:extLst>
                    <a:ext uri="{FF2B5EF4-FFF2-40B4-BE49-F238E27FC236}">
                      <a16:creationId xmlns:a16="http://schemas.microsoft.com/office/drawing/2014/main" id="{4922A6F0-8E0D-8855-1148-0E33C1D38647}"/>
                    </a:ext>
                  </a:extLst>
                </p:cNvPr>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501;p48">
                <a:extLst>
                  <a:ext uri="{FF2B5EF4-FFF2-40B4-BE49-F238E27FC236}">
                    <a16:creationId xmlns:a16="http://schemas.microsoft.com/office/drawing/2014/main" id="{56B6621E-B9D3-F865-9CD5-C9FD044B9A29}"/>
                  </a:ext>
                </a:extLst>
              </p:cNvPr>
              <p:cNvGrpSpPr/>
              <p:nvPr/>
            </p:nvGrpSpPr>
            <p:grpSpPr>
              <a:xfrm>
                <a:off x="4732657" y="3315384"/>
                <a:ext cx="374952" cy="374572"/>
                <a:chOff x="4201447" y="3817349"/>
                <a:chExt cx="346024" cy="345674"/>
              </a:xfrm>
            </p:grpSpPr>
            <p:sp>
              <p:nvSpPr>
                <p:cNvPr id="19" name="Google Shape;1502;p48">
                  <a:extLst>
                    <a:ext uri="{FF2B5EF4-FFF2-40B4-BE49-F238E27FC236}">
                      <a16:creationId xmlns:a16="http://schemas.microsoft.com/office/drawing/2014/main" id="{258632BE-1754-D902-9E2B-0CA6CED7EDA7}"/>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3;p48">
                  <a:extLst>
                    <a:ext uri="{FF2B5EF4-FFF2-40B4-BE49-F238E27FC236}">
                      <a16:creationId xmlns:a16="http://schemas.microsoft.com/office/drawing/2014/main" id="{CF4F31D9-8214-0724-985D-CD61A4D2E172}"/>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1504;p48">
              <a:extLst>
                <a:ext uri="{FF2B5EF4-FFF2-40B4-BE49-F238E27FC236}">
                  <a16:creationId xmlns:a16="http://schemas.microsoft.com/office/drawing/2014/main" id="{880DB371-C18C-FA25-38BD-41FA63C900D0}"/>
                </a:ext>
              </a:extLst>
            </p:cNvPr>
            <p:cNvGrpSpPr/>
            <p:nvPr/>
          </p:nvGrpSpPr>
          <p:grpSpPr>
            <a:xfrm>
              <a:off x="6529419" y="3711909"/>
              <a:ext cx="956596" cy="944315"/>
              <a:chOff x="3768864" y="3522050"/>
              <a:chExt cx="1098904" cy="1084796"/>
            </a:xfrm>
          </p:grpSpPr>
          <p:grpSp>
            <p:nvGrpSpPr>
              <p:cNvPr id="8" name="Google Shape;1505;p48">
                <a:extLst>
                  <a:ext uri="{FF2B5EF4-FFF2-40B4-BE49-F238E27FC236}">
                    <a16:creationId xmlns:a16="http://schemas.microsoft.com/office/drawing/2014/main" id="{A3C73340-D4BF-0006-CBBE-81499C0D4EB2}"/>
                  </a:ext>
                </a:extLst>
              </p:cNvPr>
              <p:cNvGrpSpPr/>
              <p:nvPr/>
            </p:nvGrpSpPr>
            <p:grpSpPr>
              <a:xfrm>
                <a:off x="3768864" y="3522050"/>
                <a:ext cx="1098904" cy="1084796"/>
                <a:chOff x="3768864" y="3522050"/>
                <a:chExt cx="1098904" cy="1084796"/>
              </a:xfrm>
            </p:grpSpPr>
            <p:sp>
              <p:nvSpPr>
                <p:cNvPr id="15" name="Google Shape;1506;p48">
                  <a:extLst>
                    <a:ext uri="{FF2B5EF4-FFF2-40B4-BE49-F238E27FC236}">
                      <a16:creationId xmlns:a16="http://schemas.microsoft.com/office/drawing/2014/main" id="{259B201F-BC5B-AC08-00F2-DD552FCCE8FF}"/>
                    </a:ext>
                  </a:extLst>
                </p:cNvPr>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07;p48">
                  <a:extLst>
                    <a:ext uri="{FF2B5EF4-FFF2-40B4-BE49-F238E27FC236}">
                      <a16:creationId xmlns:a16="http://schemas.microsoft.com/office/drawing/2014/main" id="{62B840F5-C7DA-59C1-5CA3-036229BF508F}"/>
                    </a:ext>
                  </a:extLst>
                </p:cNvPr>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08;p48">
                <a:extLst>
                  <a:ext uri="{FF2B5EF4-FFF2-40B4-BE49-F238E27FC236}">
                    <a16:creationId xmlns:a16="http://schemas.microsoft.com/office/drawing/2014/main" id="{5FC2678E-2EF5-E077-3E5C-6DCD9940FD5D}"/>
                  </a:ext>
                </a:extLst>
              </p:cNvPr>
              <p:cNvGrpSpPr/>
              <p:nvPr/>
            </p:nvGrpSpPr>
            <p:grpSpPr>
              <a:xfrm>
                <a:off x="4139616" y="3871555"/>
                <a:ext cx="357419" cy="357005"/>
                <a:chOff x="7482229" y="3351230"/>
                <a:chExt cx="357419" cy="357005"/>
              </a:xfrm>
            </p:grpSpPr>
            <p:sp>
              <p:nvSpPr>
                <p:cNvPr id="10" name="Google Shape;1509;p48">
                  <a:extLst>
                    <a:ext uri="{FF2B5EF4-FFF2-40B4-BE49-F238E27FC236}">
                      <a16:creationId xmlns:a16="http://schemas.microsoft.com/office/drawing/2014/main" id="{0DF43FC2-855B-FB49-0B31-088A27277FF2}"/>
                    </a:ext>
                  </a:extLst>
                </p:cNvPr>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10;p48">
                  <a:extLst>
                    <a:ext uri="{FF2B5EF4-FFF2-40B4-BE49-F238E27FC236}">
                      <a16:creationId xmlns:a16="http://schemas.microsoft.com/office/drawing/2014/main" id="{BEA9357E-8657-8269-0050-43CE1202C922}"/>
                    </a:ext>
                  </a:extLst>
                </p:cNvPr>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1;p48">
                  <a:extLst>
                    <a:ext uri="{FF2B5EF4-FFF2-40B4-BE49-F238E27FC236}">
                      <a16:creationId xmlns:a16="http://schemas.microsoft.com/office/drawing/2014/main" id="{657D11B2-A32D-BBB0-7BBC-0377FFC828B0}"/>
                    </a:ext>
                  </a:extLst>
                </p:cNvPr>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12;p48">
                  <a:extLst>
                    <a:ext uri="{FF2B5EF4-FFF2-40B4-BE49-F238E27FC236}">
                      <a16:creationId xmlns:a16="http://schemas.microsoft.com/office/drawing/2014/main" id="{F0F727DB-48D7-417B-97EF-B2C77268F80A}"/>
                    </a:ext>
                  </a:extLst>
                </p:cNvPr>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3;p48">
                  <a:extLst>
                    <a:ext uri="{FF2B5EF4-FFF2-40B4-BE49-F238E27FC236}">
                      <a16:creationId xmlns:a16="http://schemas.microsoft.com/office/drawing/2014/main" id="{F0F69DF7-97B7-9CBD-CF23-F4A0515C3445}"/>
                    </a:ext>
                  </a:extLst>
                </p:cNvPr>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4" name="Google Shape;433;p24">
            <a:extLst>
              <a:ext uri="{FF2B5EF4-FFF2-40B4-BE49-F238E27FC236}">
                <a16:creationId xmlns:a16="http://schemas.microsoft.com/office/drawing/2014/main" id="{C26F105A-7060-EABA-F913-B925CD14A1DF}"/>
              </a:ext>
            </a:extLst>
          </p:cNvPr>
          <p:cNvSpPr/>
          <p:nvPr/>
        </p:nvSpPr>
        <p:spPr>
          <a:xfrm>
            <a:off x="7098736" y="635544"/>
            <a:ext cx="420811" cy="370882"/>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no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3;p48">
            <a:extLst>
              <a:ext uri="{FF2B5EF4-FFF2-40B4-BE49-F238E27FC236}">
                <a16:creationId xmlns:a16="http://schemas.microsoft.com/office/drawing/2014/main" id="{EC9283E2-D8B1-B101-2C97-DB6A3CE2635B}"/>
              </a:ext>
            </a:extLst>
          </p:cNvPr>
          <p:cNvSpPr/>
          <p:nvPr/>
        </p:nvSpPr>
        <p:spPr>
          <a:xfrm>
            <a:off x="7058105" y="588751"/>
            <a:ext cx="543889" cy="552215"/>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مجموعة 51">
            <a:extLst>
              <a:ext uri="{FF2B5EF4-FFF2-40B4-BE49-F238E27FC236}">
                <a16:creationId xmlns:a16="http://schemas.microsoft.com/office/drawing/2014/main" id="{8A5ABE91-7723-5BFA-38AB-C4CF5CC5A2C8}"/>
              </a:ext>
            </a:extLst>
          </p:cNvPr>
          <p:cNvGrpSpPr/>
          <p:nvPr/>
        </p:nvGrpSpPr>
        <p:grpSpPr>
          <a:xfrm>
            <a:off x="7129106" y="2352174"/>
            <a:ext cx="421927" cy="419659"/>
            <a:chOff x="3255992" y="1745708"/>
            <a:chExt cx="421927" cy="419659"/>
          </a:xfrm>
          <a:noFill/>
        </p:grpSpPr>
        <p:sp>
          <p:nvSpPr>
            <p:cNvPr id="50" name="Google Shape;422;p24">
              <a:extLst>
                <a:ext uri="{FF2B5EF4-FFF2-40B4-BE49-F238E27FC236}">
                  <a16:creationId xmlns:a16="http://schemas.microsoft.com/office/drawing/2014/main" id="{03FEECC4-2E06-ED6F-40BA-1F70DF879E3E}"/>
                </a:ext>
              </a:extLst>
            </p:cNvPr>
            <p:cNvSpPr/>
            <p:nvPr/>
          </p:nvSpPr>
          <p:spPr>
            <a:xfrm>
              <a:off x="3426476" y="1917776"/>
              <a:ext cx="251443" cy="247591"/>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p24">
              <a:extLst>
                <a:ext uri="{FF2B5EF4-FFF2-40B4-BE49-F238E27FC236}">
                  <a16:creationId xmlns:a16="http://schemas.microsoft.com/office/drawing/2014/main" id="{8EEC349F-18B9-E095-D664-0B9DE42F2840}"/>
                </a:ext>
              </a:extLst>
            </p:cNvPr>
            <p:cNvSpPr/>
            <p:nvPr/>
          </p:nvSpPr>
          <p:spPr>
            <a:xfrm>
              <a:off x="3255992" y="1745708"/>
              <a:ext cx="370883" cy="368651"/>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عنوان 2">
            <a:extLst>
              <a:ext uri="{FF2B5EF4-FFF2-40B4-BE49-F238E27FC236}">
                <a16:creationId xmlns:a16="http://schemas.microsoft.com/office/drawing/2014/main" id="{923F200A-FC5D-284A-EB90-9836F882FEE8}"/>
              </a:ext>
            </a:extLst>
          </p:cNvPr>
          <p:cNvSpPr txBox="1">
            <a:spLocks/>
          </p:cNvSpPr>
          <p:nvPr/>
        </p:nvSpPr>
        <p:spPr>
          <a:xfrm>
            <a:off x="2669047" y="2135816"/>
            <a:ext cx="3732009" cy="71469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4000" dirty="0">
                <a:solidFill>
                  <a:srgbClr val="533CD2"/>
                </a:solidFill>
                <a:latin typeface="Sakkal Majalla" panose="02000000000000000000" pitchFamily="2" charset="-78"/>
                <a:cs typeface="Sakkal Majalla" panose="02000000000000000000" pitchFamily="2" charset="-78"/>
              </a:rPr>
              <a:t>نمذجة البيانات التنبؤية والتوقع</a:t>
            </a:r>
          </a:p>
        </p:txBody>
      </p:sp>
      <p:pic>
        <p:nvPicPr>
          <p:cNvPr id="2050" name="Picture 2">
            <a:extLst>
              <a:ext uri="{FF2B5EF4-FFF2-40B4-BE49-F238E27FC236}">
                <a16:creationId xmlns:a16="http://schemas.microsoft.com/office/drawing/2014/main" id="{7D28D75A-4576-C15B-9DC5-82513B12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8" y="0"/>
            <a:ext cx="2619375" cy="510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9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2" name="Google Shape;82;p16"/>
          <p:cNvSpPr txBox="1"/>
          <p:nvPr/>
        </p:nvSpPr>
        <p:spPr>
          <a:xfrm>
            <a:off x="424141" y="2761318"/>
            <a:ext cx="1259100" cy="69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200">
                <a:solidFill>
                  <a:srgbClr val="FFFFFF"/>
                </a:solidFill>
                <a:latin typeface="Roboto"/>
                <a:ea typeface="Roboto"/>
                <a:cs typeface="Roboto"/>
                <a:sym typeface="Roboto"/>
              </a:rPr>
              <a:t>Mercury is the closest planet to the Sun </a:t>
            </a:r>
            <a:endParaRPr sz="1200">
              <a:solidFill>
                <a:srgbClr val="FFFFFF"/>
              </a:solidFill>
              <a:latin typeface="Roboto"/>
              <a:ea typeface="Roboto"/>
              <a:cs typeface="Roboto"/>
              <a:sym typeface="Roboto"/>
            </a:endParaRPr>
          </a:p>
        </p:txBody>
      </p:sp>
      <p:sp>
        <p:nvSpPr>
          <p:cNvPr id="83" name="Google Shape;83;p16"/>
          <p:cNvSpPr txBox="1"/>
          <p:nvPr/>
        </p:nvSpPr>
        <p:spPr>
          <a:xfrm>
            <a:off x="288275" y="2450003"/>
            <a:ext cx="1509600" cy="45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solidFill>
                  <a:srgbClr val="FFFFFF"/>
                </a:solidFill>
                <a:latin typeface="Fira Sans Extra Condensed"/>
                <a:ea typeface="Fira Sans Extra Condensed"/>
                <a:cs typeface="Fira Sans Extra Condensed"/>
                <a:sym typeface="Fira Sans Extra Condensed"/>
              </a:rPr>
              <a:t>POLITICAL</a:t>
            </a:r>
            <a:endParaRPr sz="1200" b="1">
              <a:solidFill>
                <a:srgbClr val="FFFFFF"/>
              </a:solidFill>
              <a:latin typeface="Fira Sans Extra Condensed"/>
              <a:ea typeface="Fira Sans Extra Condensed"/>
              <a:cs typeface="Fira Sans Extra Condensed"/>
              <a:sym typeface="Fira Sans Extra Condensed"/>
            </a:endParaRPr>
          </a:p>
        </p:txBody>
      </p:sp>
      <p:sp>
        <p:nvSpPr>
          <p:cNvPr id="88" name="Google Shape;88;p16"/>
          <p:cNvSpPr txBox="1"/>
          <p:nvPr/>
        </p:nvSpPr>
        <p:spPr>
          <a:xfrm>
            <a:off x="1841738" y="2754447"/>
            <a:ext cx="1259100" cy="69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200">
                <a:solidFill>
                  <a:srgbClr val="FFFFFF"/>
                </a:solidFill>
                <a:latin typeface="Roboto"/>
                <a:ea typeface="Roboto"/>
                <a:cs typeface="Roboto"/>
                <a:sym typeface="Roboto"/>
              </a:rPr>
              <a:t>Venus is the second planet from the Sun</a:t>
            </a:r>
            <a:endParaRPr sz="1200">
              <a:solidFill>
                <a:srgbClr val="FFFFFF"/>
              </a:solidFill>
              <a:latin typeface="Roboto"/>
              <a:ea typeface="Roboto"/>
              <a:cs typeface="Roboto"/>
              <a:sym typeface="Roboto"/>
            </a:endParaRPr>
          </a:p>
          <a:p>
            <a:pPr marL="0" lvl="0" indent="0" algn="ctr" rtl="0">
              <a:lnSpc>
                <a:spcPct val="100000"/>
              </a:lnSpc>
              <a:spcBef>
                <a:spcPts val="1600"/>
              </a:spcBef>
              <a:spcAft>
                <a:spcPts val="1600"/>
              </a:spcAft>
              <a:buNone/>
            </a:pPr>
            <a:endParaRPr sz="1200">
              <a:solidFill>
                <a:srgbClr val="FFFFFF"/>
              </a:solidFill>
              <a:latin typeface="Roboto"/>
              <a:ea typeface="Roboto"/>
              <a:cs typeface="Roboto"/>
              <a:sym typeface="Roboto"/>
            </a:endParaRPr>
          </a:p>
        </p:txBody>
      </p:sp>
      <p:sp>
        <p:nvSpPr>
          <p:cNvPr id="89" name="Google Shape;89;p16"/>
          <p:cNvSpPr txBox="1"/>
          <p:nvPr/>
        </p:nvSpPr>
        <p:spPr>
          <a:xfrm>
            <a:off x="1838479" y="2443124"/>
            <a:ext cx="1259100" cy="45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solidFill>
                  <a:srgbClr val="FFFFFF"/>
                </a:solidFill>
                <a:latin typeface="Fira Sans Extra Condensed"/>
                <a:ea typeface="Fira Sans Extra Condensed"/>
                <a:cs typeface="Fira Sans Extra Condensed"/>
                <a:sym typeface="Fira Sans Extra Condensed"/>
              </a:rPr>
              <a:t>ECONOMIC</a:t>
            </a:r>
            <a:endParaRPr sz="1200" b="1">
              <a:solidFill>
                <a:srgbClr val="FFFFFF"/>
              </a:solidFill>
              <a:latin typeface="Fira Sans Extra Condensed"/>
              <a:ea typeface="Fira Sans Extra Condensed"/>
              <a:cs typeface="Fira Sans Extra Condensed"/>
              <a:sym typeface="Fira Sans Extra Condensed"/>
            </a:endParaRPr>
          </a:p>
        </p:txBody>
      </p:sp>
      <p:sp>
        <p:nvSpPr>
          <p:cNvPr id="94" name="Google Shape;94;p16"/>
          <p:cNvSpPr txBox="1"/>
          <p:nvPr/>
        </p:nvSpPr>
        <p:spPr>
          <a:xfrm>
            <a:off x="3240041" y="2754437"/>
            <a:ext cx="1259100" cy="69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200">
                <a:solidFill>
                  <a:srgbClr val="FFFFFF"/>
                </a:solidFill>
                <a:latin typeface="Roboto"/>
                <a:ea typeface="Roboto"/>
                <a:cs typeface="Roboto"/>
                <a:sym typeface="Roboto"/>
              </a:rPr>
              <a:t>Jupiter is the biggest planet of them all</a:t>
            </a:r>
            <a:endParaRPr sz="1200">
              <a:solidFill>
                <a:srgbClr val="FFFFFF"/>
              </a:solidFill>
              <a:latin typeface="Roboto"/>
              <a:ea typeface="Roboto"/>
              <a:cs typeface="Roboto"/>
              <a:sym typeface="Roboto"/>
            </a:endParaRPr>
          </a:p>
        </p:txBody>
      </p:sp>
      <p:sp>
        <p:nvSpPr>
          <p:cNvPr id="95" name="Google Shape;95;p16"/>
          <p:cNvSpPr txBox="1"/>
          <p:nvPr/>
        </p:nvSpPr>
        <p:spPr>
          <a:xfrm>
            <a:off x="3114792" y="2443117"/>
            <a:ext cx="1509600" cy="45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solidFill>
                  <a:srgbClr val="FFFFFF"/>
                </a:solidFill>
                <a:latin typeface="Fira Sans Extra Condensed"/>
                <a:ea typeface="Fira Sans Extra Condensed"/>
                <a:cs typeface="Fira Sans Extra Condensed"/>
                <a:sym typeface="Fira Sans Extra Condensed"/>
              </a:rPr>
              <a:t>SOCIAL</a:t>
            </a:r>
            <a:endParaRPr sz="1200" b="1">
              <a:solidFill>
                <a:srgbClr val="FFFFFF"/>
              </a:solidFill>
              <a:latin typeface="Fira Sans Extra Condensed"/>
              <a:ea typeface="Fira Sans Extra Condensed"/>
              <a:cs typeface="Fira Sans Extra Condensed"/>
              <a:sym typeface="Fira Sans Extra Condensed"/>
            </a:endParaRPr>
          </a:p>
        </p:txBody>
      </p:sp>
      <p:grpSp>
        <p:nvGrpSpPr>
          <p:cNvPr id="96" name="Google Shape;96;p16"/>
          <p:cNvGrpSpPr/>
          <p:nvPr/>
        </p:nvGrpSpPr>
        <p:grpSpPr>
          <a:xfrm>
            <a:off x="377956" y="1002705"/>
            <a:ext cx="2861300" cy="3338623"/>
            <a:chOff x="4687003" y="1458476"/>
            <a:chExt cx="1170997" cy="2318069"/>
          </a:xfrm>
        </p:grpSpPr>
        <p:sp>
          <p:nvSpPr>
            <p:cNvPr id="97" name="Google Shape;97;p16"/>
            <p:cNvSpPr/>
            <p:nvPr/>
          </p:nvSpPr>
          <p:spPr>
            <a:xfrm>
              <a:off x="4687003" y="1458476"/>
              <a:ext cx="1170997" cy="2318069"/>
            </a:xfrm>
            <a:custGeom>
              <a:avLst/>
              <a:gdLst/>
              <a:ahLst/>
              <a:cxnLst/>
              <a:rect l="l" t="t" r="r" b="b"/>
              <a:pathLst>
                <a:path w="23690" h="46896" extrusionOk="0">
                  <a:moveTo>
                    <a:pt x="1600" y="1"/>
                  </a:moveTo>
                  <a:cubicBezTo>
                    <a:pt x="716" y="1"/>
                    <a:pt x="0" y="718"/>
                    <a:pt x="0" y="1601"/>
                  </a:cubicBezTo>
                  <a:lnTo>
                    <a:pt x="0" y="45295"/>
                  </a:lnTo>
                  <a:cubicBezTo>
                    <a:pt x="0" y="46179"/>
                    <a:pt x="716" y="46895"/>
                    <a:pt x="1600" y="46895"/>
                  </a:cubicBezTo>
                  <a:lnTo>
                    <a:pt x="22090" y="46895"/>
                  </a:lnTo>
                  <a:cubicBezTo>
                    <a:pt x="22974" y="46895"/>
                    <a:pt x="23690" y="46179"/>
                    <a:pt x="23690" y="45295"/>
                  </a:cubicBezTo>
                  <a:lnTo>
                    <a:pt x="23690" y="1601"/>
                  </a:lnTo>
                  <a:cubicBezTo>
                    <a:pt x="23690" y="717"/>
                    <a:pt x="22974" y="1"/>
                    <a:pt x="22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4958181" y="1609810"/>
              <a:ext cx="636461" cy="566345"/>
            </a:xfrm>
            <a:custGeom>
              <a:avLst/>
              <a:gdLst/>
              <a:ahLst/>
              <a:cxnLst/>
              <a:rect l="l" t="t" r="r" b="b"/>
              <a:pathLst>
                <a:path w="12876" h="12877" extrusionOk="0">
                  <a:moveTo>
                    <a:pt x="2066" y="1"/>
                  </a:moveTo>
                  <a:cubicBezTo>
                    <a:pt x="925" y="1"/>
                    <a:pt x="0" y="926"/>
                    <a:pt x="0" y="2067"/>
                  </a:cubicBezTo>
                  <a:lnTo>
                    <a:pt x="0" y="10811"/>
                  </a:lnTo>
                  <a:cubicBezTo>
                    <a:pt x="0" y="11952"/>
                    <a:pt x="925" y="12877"/>
                    <a:pt x="2066" y="12877"/>
                  </a:cubicBezTo>
                  <a:lnTo>
                    <a:pt x="10810" y="12877"/>
                  </a:lnTo>
                  <a:cubicBezTo>
                    <a:pt x="11951" y="12877"/>
                    <a:pt x="12876" y="11952"/>
                    <a:pt x="12876" y="10811"/>
                  </a:cubicBezTo>
                  <a:lnTo>
                    <a:pt x="12876" y="2067"/>
                  </a:lnTo>
                  <a:cubicBezTo>
                    <a:pt x="12876" y="926"/>
                    <a:pt x="11951" y="1"/>
                    <a:pt x="1081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6"/>
          <p:cNvSpPr txBox="1"/>
          <p:nvPr/>
        </p:nvSpPr>
        <p:spPr>
          <a:xfrm>
            <a:off x="4535496" y="2455222"/>
            <a:ext cx="1509600" cy="45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solidFill>
                  <a:srgbClr val="FFFFFF"/>
                </a:solidFill>
                <a:latin typeface="Fira Sans Extra Condensed"/>
                <a:ea typeface="Fira Sans Extra Condensed"/>
                <a:cs typeface="Fira Sans Extra Condensed"/>
                <a:sym typeface="Fira Sans Extra Condensed"/>
              </a:rPr>
              <a:t>TECHNOLOGICAL</a:t>
            </a:r>
            <a:endParaRPr sz="1200" b="1">
              <a:solidFill>
                <a:srgbClr val="FFFFFF"/>
              </a:solidFill>
              <a:latin typeface="Fira Sans Extra Condensed"/>
              <a:ea typeface="Fira Sans Extra Condensed"/>
              <a:cs typeface="Fira Sans Extra Condensed"/>
              <a:sym typeface="Fira Sans Extra Condensed"/>
            </a:endParaRPr>
          </a:p>
        </p:txBody>
      </p:sp>
      <p:sp>
        <p:nvSpPr>
          <p:cNvPr id="106" name="Google Shape;106;p16"/>
          <p:cNvSpPr txBox="1"/>
          <p:nvPr/>
        </p:nvSpPr>
        <p:spPr>
          <a:xfrm>
            <a:off x="6055827" y="2754437"/>
            <a:ext cx="1259100" cy="69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200">
                <a:solidFill>
                  <a:srgbClr val="FFFFFF"/>
                </a:solidFill>
                <a:latin typeface="Roboto"/>
                <a:ea typeface="Roboto"/>
                <a:cs typeface="Roboto"/>
                <a:sym typeface="Roboto"/>
              </a:rPr>
              <a:t>Despite being red, Mars is a cold place</a:t>
            </a:r>
            <a:endParaRPr sz="1200">
              <a:solidFill>
                <a:srgbClr val="FFFFFF"/>
              </a:solidFill>
              <a:latin typeface="Roboto"/>
              <a:ea typeface="Roboto"/>
              <a:cs typeface="Roboto"/>
              <a:sym typeface="Roboto"/>
            </a:endParaRPr>
          </a:p>
          <a:p>
            <a:pPr marL="0" lvl="0" indent="0" algn="ctr" rtl="0">
              <a:lnSpc>
                <a:spcPct val="100000"/>
              </a:lnSpc>
              <a:spcBef>
                <a:spcPts val="0"/>
              </a:spcBef>
              <a:spcAft>
                <a:spcPts val="1600"/>
              </a:spcAft>
              <a:buNone/>
            </a:pPr>
            <a:endParaRPr sz="1200">
              <a:solidFill>
                <a:srgbClr val="FFFFFF"/>
              </a:solidFill>
              <a:latin typeface="Roboto"/>
              <a:ea typeface="Roboto"/>
              <a:cs typeface="Roboto"/>
              <a:sym typeface="Roboto"/>
            </a:endParaRPr>
          </a:p>
        </p:txBody>
      </p:sp>
      <p:sp>
        <p:nvSpPr>
          <p:cNvPr id="107" name="Google Shape;107;p16"/>
          <p:cNvSpPr txBox="1"/>
          <p:nvPr/>
        </p:nvSpPr>
        <p:spPr>
          <a:xfrm>
            <a:off x="5947317" y="2455222"/>
            <a:ext cx="1509600" cy="45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200" b="1">
                <a:solidFill>
                  <a:srgbClr val="FFFFFF"/>
                </a:solidFill>
                <a:latin typeface="Fira Sans Extra Condensed"/>
                <a:ea typeface="Fira Sans Extra Condensed"/>
                <a:cs typeface="Fira Sans Extra Condensed"/>
                <a:sym typeface="Fira Sans Extra Condensed"/>
              </a:rPr>
              <a:t>LEGAL</a:t>
            </a:r>
            <a:endParaRPr sz="1200" b="1">
              <a:solidFill>
                <a:srgbClr val="FFFFFF"/>
              </a:solidFill>
              <a:latin typeface="Fira Sans Extra Condensed"/>
              <a:ea typeface="Fira Sans Extra Condensed"/>
              <a:cs typeface="Fira Sans Extra Condensed"/>
              <a:sym typeface="Fira Sans Extra Condensed"/>
            </a:endParaRPr>
          </a:p>
        </p:txBody>
      </p:sp>
      <p:grpSp>
        <p:nvGrpSpPr>
          <p:cNvPr id="108" name="Google Shape;108;p16"/>
          <p:cNvGrpSpPr/>
          <p:nvPr/>
        </p:nvGrpSpPr>
        <p:grpSpPr>
          <a:xfrm>
            <a:off x="6181078" y="1103556"/>
            <a:ext cx="2845992" cy="3338623"/>
            <a:chOff x="7502562" y="1458476"/>
            <a:chExt cx="1171046" cy="2318069"/>
          </a:xfrm>
        </p:grpSpPr>
        <p:sp>
          <p:nvSpPr>
            <p:cNvPr id="109" name="Google Shape;109;p16"/>
            <p:cNvSpPr/>
            <p:nvPr/>
          </p:nvSpPr>
          <p:spPr>
            <a:xfrm>
              <a:off x="7502562" y="1458476"/>
              <a:ext cx="1171046" cy="2318069"/>
            </a:xfrm>
            <a:custGeom>
              <a:avLst/>
              <a:gdLst/>
              <a:ahLst/>
              <a:cxnLst/>
              <a:rect l="l" t="t" r="r" b="b"/>
              <a:pathLst>
                <a:path w="23691" h="46896" extrusionOk="0">
                  <a:moveTo>
                    <a:pt x="1600" y="1"/>
                  </a:moveTo>
                  <a:cubicBezTo>
                    <a:pt x="716" y="1"/>
                    <a:pt x="0" y="718"/>
                    <a:pt x="0" y="1601"/>
                  </a:cubicBezTo>
                  <a:lnTo>
                    <a:pt x="0" y="45295"/>
                  </a:lnTo>
                  <a:cubicBezTo>
                    <a:pt x="0" y="46179"/>
                    <a:pt x="716" y="46895"/>
                    <a:pt x="1600" y="46895"/>
                  </a:cubicBezTo>
                  <a:lnTo>
                    <a:pt x="22090" y="46895"/>
                  </a:lnTo>
                  <a:cubicBezTo>
                    <a:pt x="22974" y="46895"/>
                    <a:pt x="23690" y="46179"/>
                    <a:pt x="23690" y="45295"/>
                  </a:cubicBezTo>
                  <a:lnTo>
                    <a:pt x="23690" y="1601"/>
                  </a:lnTo>
                  <a:cubicBezTo>
                    <a:pt x="23690" y="717"/>
                    <a:pt x="22974" y="1"/>
                    <a:pt x="220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7778494" y="1609810"/>
              <a:ext cx="636510" cy="559276"/>
            </a:xfrm>
            <a:custGeom>
              <a:avLst/>
              <a:gdLst/>
              <a:ahLst/>
              <a:cxnLst/>
              <a:rect l="l" t="t" r="r" b="b"/>
              <a:pathLst>
                <a:path w="12877" h="12877" extrusionOk="0">
                  <a:moveTo>
                    <a:pt x="2066" y="1"/>
                  </a:moveTo>
                  <a:cubicBezTo>
                    <a:pt x="925" y="1"/>
                    <a:pt x="0" y="926"/>
                    <a:pt x="0" y="2067"/>
                  </a:cubicBezTo>
                  <a:lnTo>
                    <a:pt x="0" y="10811"/>
                  </a:lnTo>
                  <a:cubicBezTo>
                    <a:pt x="0" y="11952"/>
                    <a:pt x="925" y="12877"/>
                    <a:pt x="2066" y="12877"/>
                  </a:cubicBezTo>
                  <a:lnTo>
                    <a:pt x="10810" y="12877"/>
                  </a:lnTo>
                  <a:cubicBezTo>
                    <a:pt x="11951" y="12877"/>
                    <a:pt x="12876" y="11952"/>
                    <a:pt x="12876" y="10811"/>
                  </a:cubicBezTo>
                  <a:lnTo>
                    <a:pt x="12876" y="2067"/>
                  </a:lnTo>
                  <a:cubicBezTo>
                    <a:pt x="12876" y="926"/>
                    <a:pt x="11951" y="1"/>
                    <a:pt x="1081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3AE17458-C86E-5EFC-16FF-51F9A596F553}"/>
              </a:ext>
            </a:extLst>
          </p:cNvPr>
          <p:cNvSpPr txBox="1"/>
          <p:nvPr/>
        </p:nvSpPr>
        <p:spPr>
          <a:xfrm>
            <a:off x="6927715" y="1321275"/>
            <a:ext cx="1382603" cy="830997"/>
          </a:xfrm>
          <a:prstGeom prst="rect">
            <a:avLst/>
          </a:prstGeom>
          <a:noFill/>
        </p:spPr>
        <p:txBody>
          <a:bodyPr wrap="square">
            <a:spAutoFit/>
          </a:bodyPr>
          <a:lstStyle/>
          <a:p>
            <a:pPr algn="ctr" rtl="1"/>
            <a:r>
              <a:rPr lang="ar-SA" sz="2400" b="1" dirty="0">
                <a:solidFill>
                  <a:srgbClr val="00C5CE"/>
                </a:solidFill>
                <a:latin typeface="Sakkal Majalla" panose="02000000000000000000" pitchFamily="2" charset="-78"/>
                <a:cs typeface="Sakkal Majalla" panose="02000000000000000000" pitchFamily="2" charset="-78"/>
              </a:rPr>
              <a:t>النماذج </a:t>
            </a:r>
            <a:r>
              <a:rPr lang="ar-SA" sz="2400" b="1" dirty="0" err="1">
                <a:solidFill>
                  <a:srgbClr val="00C5CE"/>
                </a:solidFill>
                <a:latin typeface="Sakkal Majalla" panose="02000000000000000000" pitchFamily="2" charset="-78"/>
                <a:cs typeface="Sakkal Majalla" panose="02000000000000000000" pitchFamily="2" charset="-78"/>
              </a:rPr>
              <a:t>المعاملية</a:t>
            </a:r>
            <a:endParaRPr lang="ar-SA" sz="2400" b="1" dirty="0">
              <a:ln w="0"/>
              <a:solidFill>
                <a:srgbClr val="00C5CE"/>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85C4194D-B095-CF2C-DD22-B162D58E4BD2}"/>
              </a:ext>
            </a:extLst>
          </p:cNvPr>
          <p:cNvSpPr txBox="1"/>
          <p:nvPr/>
        </p:nvSpPr>
        <p:spPr>
          <a:xfrm>
            <a:off x="2846064" y="134977"/>
            <a:ext cx="3956132"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فئات النمذجة التنبؤية</a:t>
            </a:r>
            <a:endParaRPr lang="ar-SA" sz="60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360FC5CE-E300-B9D8-73FE-C499012ADC3E}"/>
              </a:ext>
            </a:extLst>
          </p:cNvPr>
          <p:cNvSpPr txBox="1"/>
          <p:nvPr/>
        </p:nvSpPr>
        <p:spPr>
          <a:xfrm>
            <a:off x="910427" y="1197254"/>
            <a:ext cx="1935637" cy="830997"/>
          </a:xfrm>
          <a:prstGeom prst="rect">
            <a:avLst/>
          </a:prstGeom>
          <a:noFill/>
        </p:spPr>
        <p:txBody>
          <a:bodyPr wrap="square">
            <a:spAutoFit/>
          </a:bodyPr>
          <a:lstStyle/>
          <a:p>
            <a:pPr algn="ctr" rtl="1"/>
            <a:r>
              <a:rPr lang="ar-SA" sz="2400" b="1" dirty="0">
                <a:solidFill>
                  <a:srgbClr val="FFBE4A"/>
                </a:solidFill>
                <a:latin typeface="Sakkal Majalla" panose="02000000000000000000" pitchFamily="2" charset="-78"/>
                <a:cs typeface="Sakkal Majalla" panose="02000000000000000000" pitchFamily="2" charset="-78"/>
              </a:rPr>
              <a:t>النماذج غير </a:t>
            </a:r>
            <a:r>
              <a:rPr lang="ar-SA" sz="2400" b="1" dirty="0" err="1">
                <a:solidFill>
                  <a:srgbClr val="FFBE4A"/>
                </a:solidFill>
                <a:latin typeface="Sakkal Majalla" panose="02000000000000000000" pitchFamily="2" charset="-78"/>
                <a:cs typeface="Sakkal Majalla" panose="02000000000000000000" pitchFamily="2" charset="-78"/>
              </a:rPr>
              <a:t>المعاملية</a:t>
            </a:r>
            <a:endParaRPr lang="ar-SA" sz="2400" b="1" dirty="0">
              <a:ln w="0"/>
              <a:solidFill>
                <a:srgbClr val="FFBE4A"/>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A286296E-63CA-3D1E-007D-14158AEA156D}"/>
              </a:ext>
            </a:extLst>
          </p:cNvPr>
          <p:cNvSpPr txBox="1"/>
          <p:nvPr/>
        </p:nvSpPr>
        <p:spPr>
          <a:xfrm>
            <a:off x="3268342" y="1433587"/>
            <a:ext cx="2942621" cy="1600438"/>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تتمثل مهمة المتعلم في النمذجة التنبؤية </a:t>
            </a:r>
            <a:r>
              <a:rPr lang="ar-SA" sz="1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بالوصول إلى الدالة أو العلاقة الوظيفية التي تربط متغيرات الإدخال بالمخرجات (التنبؤات) في بيانات التدريب  </a:t>
            </a:r>
            <a:r>
              <a:rPr lang="en-US" sz="1400" dirty="0">
                <a:latin typeface="Sakkal Majalla" panose="02000000000000000000" pitchFamily="2" charset="-78"/>
                <a:ea typeface="Calibri" panose="020F0502020204030204" pitchFamily="34" charset="0"/>
                <a:cs typeface="Sakkal Majalla" panose="02000000000000000000" pitchFamily="2" charset="-78"/>
              </a:rPr>
              <a:t>Training Data ، </a:t>
            </a:r>
            <a:r>
              <a:rPr lang="ar-SA" sz="1400" dirty="0">
                <a:latin typeface="Sakkal Majalla" panose="02000000000000000000" pitchFamily="2" charset="-78"/>
                <a:ea typeface="Calibri" panose="020F0502020204030204" pitchFamily="34" charset="0"/>
                <a:cs typeface="Sakkal Majalla" panose="02000000000000000000" pitchFamily="2" charset="-78"/>
              </a:rPr>
              <a:t>وذلك بصرف النظر عن طبيعة ومعاملات تلك الدالة.</a:t>
            </a:r>
            <a:br>
              <a:rPr lang="ar-SA" sz="1400" dirty="0">
                <a:latin typeface="Sakkal Majalla" panose="02000000000000000000" pitchFamily="2" charset="-78"/>
                <a:ea typeface="Calibri" panose="020F0502020204030204" pitchFamily="34" charset="0"/>
                <a:cs typeface="Sakkal Majalla" panose="02000000000000000000" pitchFamily="2" charset="-78"/>
              </a:rPr>
            </a:br>
            <a:r>
              <a:rPr lang="ar-SA" sz="1400" dirty="0">
                <a:latin typeface="Sakkal Majalla" panose="02000000000000000000" pitchFamily="2" charset="-78"/>
                <a:ea typeface="Calibri" panose="020F0502020204030204" pitchFamily="34" charset="0"/>
                <a:cs typeface="Sakkal Majalla" panose="02000000000000000000" pitchFamily="2" charset="-78"/>
              </a:rPr>
              <a:t>بمجـرد الـوصـول إلـى هـذه العلاقة الوظيفية، </a:t>
            </a:r>
            <a:r>
              <a:rPr lang="ar-SA" sz="14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يمكن استخدامها للتنبؤ بقيم المخرجات بناء على متغيرات الإدخال </a:t>
            </a:r>
            <a:r>
              <a:rPr lang="ar-SA" sz="14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a:t>
            </a:r>
            <a:r>
              <a:rPr lang="ar-SA" sz="1400" dirty="0">
                <a:latin typeface="Sakkal Majalla" panose="02000000000000000000" pitchFamily="2" charset="-78"/>
                <a:ea typeface="Calibri" panose="020F0502020204030204" pitchFamily="34" charset="0"/>
                <a:cs typeface="Sakkal Majalla" panose="02000000000000000000" pitchFamily="2" charset="-78"/>
              </a:rPr>
              <a:t>لمختلفة، وتصنف النماذج التنبؤية إلى فئتين : </a:t>
            </a:r>
          </a:p>
        </p:txBody>
      </p:sp>
      <p:sp>
        <p:nvSpPr>
          <p:cNvPr id="9" name="مربع نص 8">
            <a:extLst>
              <a:ext uri="{FF2B5EF4-FFF2-40B4-BE49-F238E27FC236}">
                <a16:creationId xmlns:a16="http://schemas.microsoft.com/office/drawing/2014/main" id="{D94C186F-FC4D-8E66-B621-C14BAD5EE69E}"/>
              </a:ext>
            </a:extLst>
          </p:cNvPr>
          <p:cNvSpPr txBox="1"/>
          <p:nvPr/>
        </p:nvSpPr>
        <p:spPr>
          <a:xfrm>
            <a:off x="3259335" y="3017149"/>
            <a:ext cx="2820768" cy="954107"/>
          </a:xfrm>
          <a:prstGeom prst="rect">
            <a:avLst/>
          </a:prstGeom>
          <a:noFill/>
        </p:spPr>
        <p:txBody>
          <a:bodyPr wrap="square">
            <a:spAutoFit/>
          </a:bodyPr>
          <a:lstStyle/>
          <a:p>
            <a:pPr marL="342900" indent="-342900" algn="r" rtl="1">
              <a:buFont typeface="+mj-lt"/>
              <a:buAutoNum type="arabicPeriod"/>
            </a:pPr>
            <a:r>
              <a:rPr lang="ar-SA" dirty="0">
                <a:latin typeface="Sakkal Majalla" panose="02000000000000000000" pitchFamily="2" charset="-78"/>
                <a:ea typeface="Calibri" panose="020F0502020204030204" pitchFamily="34" charset="0"/>
                <a:cs typeface="Sakkal Majalla" panose="02000000000000000000" pitchFamily="2" charset="-78"/>
              </a:rPr>
              <a:t>فئة تحتوي على عدد محدد من المعاملات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وتسمى بالنموذج </a:t>
            </a:r>
            <a:r>
              <a:rPr lang="ar-SA"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المعاملي</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p>
          <a:p>
            <a:pPr marL="342900" indent="-342900" algn="r" rtl="1">
              <a:buFont typeface="+mj-lt"/>
              <a:buAutoNum type="arabicPeriod"/>
            </a:pPr>
            <a:r>
              <a:rPr lang="ar-SA" dirty="0">
                <a:latin typeface="Sakkal Majalla" panose="02000000000000000000" pitchFamily="2" charset="-78"/>
                <a:ea typeface="Calibri" panose="020F0502020204030204" pitchFamily="34" charset="0"/>
                <a:cs typeface="Sakkal Majalla" panose="02000000000000000000" pitchFamily="2" charset="-78"/>
              </a:rPr>
              <a:t>فئة لا تحتوي على عدد محدد من المعاملات،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ويطلق عليها تسمية النموذج غير </a:t>
            </a:r>
            <a:r>
              <a:rPr lang="ar-SA"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المعاملي</a:t>
            </a:r>
            <a:r>
              <a:rPr lang="en-US"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ربع نص 9">
            <a:extLst>
              <a:ext uri="{FF2B5EF4-FFF2-40B4-BE49-F238E27FC236}">
                <a16:creationId xmlns:a16="http://schemas.microsoft.com/office/drawing/2014/main" id="{93192E65-6C8A-A6A2-83AC-C0E5D51EAA95}"/>
              </a:ext>
            </a:extLst>
          </p:cNvPr>
          <p:cNvSpPr txBox="1"/>
          <p:nvPr/>
        </p:nvSpPr>
        <p:spPr>
          <a:xfrm>
            <a:off x="2050649" y="4442179"/>
            <a:ext cx="4696699" cy="307777"/>
          </a:xfrm>
          <a:prstGeom prst="rect">
            <a:avLst/>
          </a:prstGeom>
          <a:noFill/>
        </p:spPr>
        <p:txBody>
          <a:bodyPr wrap="square">
            <a:spAutoFit/>
          </a:bodyPr>
          <a:lstStyle/>
          <a:p>
            <a:pPr algn="r" rtl="1"/>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المعامل </a:t>
            </a:r>
            <a:r>
              <a:rPr lang="en-US"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Parameter</a:t>
            </a:r>
            <a:r>
              <a:rPr lang="ar-SA" dirty="0">
                <a:latin typeface="Sakkal Majalla" panose="02000000000000000000" pitchFamily="2" charset="-78"/>
                <a:ea typeface="Calibri" panose="020F0502020204030204" pitchFamily="34" charset="0"/>
                <a:cs typeface="Sakkal Majalla" panose="02000000000000000000" pitchFamily="2" charset="-78"/>
              </a:rPr>
              <a:t> / يمكـن وصـف المعـامـل بأنـه مـتغـيـر جوهري وأساسي في تكوين النموذج.</a:t>
            </a:r>
          </a:p>
        </p:txBody>
      </p:sp>
      <p:sp>
        <p:nvSpPr>
          <p:cNvPr id="11" name="مربع نص 10">
            <a:extLst>
              <a:ext uri="{FF2B5EF4-FFF2-40B4-BE49-F238E27FC236}">
                <a16:creationId xmlns:a16="http://schemas.microsoft.com/office/drawing/2014/main" id="{B67CF7BC-C4C4-4895-EB87-E8CA3972D3E9}"/>
              </a:ext>
            </a:extLst>
          </p:cNvPr>
          <p:cNvSpPr txBox="1"/>
          <p:nvPr/>
        </p:nvSpPr>
        <p:spPr>
          <a:xfrm>
            <a:off x="378587" y="2407989"/>
            <a:ext cx="2762430" cy="1384995"/>
          </a:xfrm>
          <a:prstGeom prst="rect">
            <a:avLst/>
          </a:prstGeom>
          <a:noFill/>
        </p:spPr>
        <p:txBody>
          <a:bodyPr wrap="square">
            <a:spAutoFit/>
          </a:bodyPr>
          <a:lstStyle/>
          <a:p>
            <a:pPr algn="r" rtl="1"/>
            <a:r>
              <a:rPr lang="ar-SA"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أن نماذج تعلم الآلة غير المعاملية ليست معنية بتكوين الافتراضات حول دالة التعيين  </a:t>
            </a:r>
            <a:r>
              <a:rPr lang="en-US"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Mapping Function ، </a:t>
            </a:r>
            <a:r>
              <a:rPr lang="ar-SA"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فيمكن لمثل هذه النماذج مثلا تقدير طبيعة العلاقة الوظيفية من خلال بيانات التدريب . وتعد هذه النماذج خيارا ممتازا لتحليل الكميات الكبيرة من البيانات بدون أي معرفة سابقة عنها.</a:t>
            </a:r>
          </a:p>
        </p:txBody>
      </p:sp>
      <p:sp>
        <p:nvSpPr>
          <p:cNvPr id="13" name="مربع نص 12">
            <a:extLst>
              <a:ext uri="{FF2B5EF4-FFF2-40B4-BE49-F238E27FC236}">
                <a16:creationId xmlns:a16="http://schemas.microsoft.com/office/drawing/2014/main" id="{0827E35D-B44A-3B80-D2F7-BF3D58E78F42}"/>
              </a:ext>
            </a:extLst>
          </p:cNvPr>
          <p:cNvSpPr txBox="1"/>
          <p:nvPr/>
        </p:nvSpPr>
        <p:spPr>
          <a:xfrm>
            <a:off x="6134895" y="2366092"/>
            <a:ext cx="2845993" cy="1815882"/>
          </a:xfrm>
          <a:prstGeom prst="rect">
            <a:avLst/>
          </a:prstGeom>
          <a:noFill/>
        </p:spPr>
        <p:txBody>
          <a:bodyPr wrap="square">
            <a:spAutoFit/>
          </a:bodyPr>
          <a:lstStyle/>
          <a:p>
            <a:pPr algn="r" rtl="1"/>
            <a:r>
              <a:rPr lang="ar-SA"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تعتبر الافتراضات جزءا أساسيا من أي نموذج من نماذج البيانات، فهـي تحسن التنبؤات وتجعل النموذج أسهل للفهم، يضع النموذج </a:t>
            </a:r>
            <a:r>
              <a:rPr lang="ar-SA" dirty="0" err="1">
                <a:solidFill>
                  <a:srgbClr val="FFFFFF"/>
                </a:solidFill>
                <a:latin typeface="Sakkal Majalla" panose="02000000000000000000" pitchFamily="2" charset="-78"/>
                <a:ea typeface="Calibri" panose="020F0502020204030204" pitchFamily="34" charset="0"/>
                <a:cs typeface="Sakkal Majalla" panose="02000000000000000000" pitchFamily="2" charset="-78"/>
              </a:rPr>
              <a:t>المعاملي</a:t>
            </a:r>
            <a:r>
              <a:rPr lang="ar-SA"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 افتراضات محددة حول شكل الدالة التي سيتم تعيينها ، ويفترض مجموعة محددة مسبقا من المعاملات، وذلك بشكل مستقل عن تلك الموجودة في أمثلة التدريب، وهكذا فإن النموذج </a:t>
            </a:r>
            <a:r>
              <a:rPr lang="ar-SA" dirty="0" err="1">
                <a:solidFill>
                  <a:srgbClr val="FFFFFF"/>
                </a:solidFill>
                <a:latin typeface="Sakkal Majalla" panose="02000000000000000000" pitchFamily="2" charset="-78"/>
                <a:ea typeface="Calibri" panose="020F0502020204030204" pitchFamily="34" charset="0"/>
                <a:cs typeface="Sakkal Majalla" panose="02000000000000000000" pitchFamily="2" charset="-78"/>
              </a:rPr>
              <a:t>المعاملي</a:t>
            </a:r>
            <a:r>
              <a:rPr lang="ar-SA"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 يقوم بتلخيص بيانات التدريب من خلال هذه المجموعة من المعاملات.</a:t>
            </a:r>
          </a:p>
        </p:txBody>
      </p:sp>
    </p:spTree>
    <p:extLst>
      <p:ext uri="{BB962C8B-B14F-4D97-AF65-F5344CB8AC3E}">
        <p14:creationId xmlns:p14="http://schemas.microsoft.com/office/powerpoint/2010/main" val="10208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73" name="Google Shape;673;p30"/>
          <p:cNvGrpSpPr/>
          <p:nvPr/>
        </p:nvGrpSpPr>
        <p:grpSpPr>
          <a:xfrm>
            <a:off x="571499" y="1170000"/>
            <a:ext cx="8001031" cy="3322807"/>
            <a:chOff x="571499" y="1170000"/>
            <a:chExt cx="8001031" cy="3322807"/>
          </a:xfrm>
        </p:grpSpPr>
        <p:sp>
          <p:nvSpPr>
            <p:cNvPr id="674" name="Google Shape;674;p30"/>
            <p:cNvSpPr/>
            <p:nvPr/>
          </p:nvSpPr>
          <p:spPr>
            <a:xfrm>
              <a:off x="1038865" y="1554071"/>
              <a:ext cx="1348410" cy="1348497"/>
            </a:xfrm>
            <a:custGeom>
              <a:avLst/>
              <a:gdLst/>
              <a:ahLst/>
              <a:cxnLst/>
              <a:rect l="l" t="t" r="r" b="b"/>
              <a:pathLst>
                <a:path w="15395" h="15396" extrusionOk="0">
                  <a:moveTo>
                    <a:pt x="7697" y="1"/>
                  </a:moveTo>
                  <a:cubicBezTo>
                    <a:pt x="3446" y="1"/>
                    <a:pt x="0" y="3447"/>
                    <a:pt x="0" y="7698"/>
                  </a:cubicBezTo>
                  <a:cubicBezTo>
                    <a:pt x="0" y="11949"/>
                    <a:pt x="3446" y="15395"/>
                    <a:pt x="7697" y="15395"/>
                  </a:cubicBezTo>
                  <a:cubicBezTo>
                    <a:pt x="11948" y="15395"/>
                    <a:pt x="15394" y="11949"/>
                    <a:pt x="15394" y="7698"/>
                  </a:cubicBezTo>
                  <a:cubicBezTo>
                    <a:pt x="15394" y="3447"/>
                    <a:pt x="11948" y="1"/>
                    <a:pt x="7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0"/>
            <p:cNvSpPr/>
            <p:nvPr/>
          </p:nvSpPr>
          <p:spPr>
            <a:xfrm>
              <a:off x="1084586" y="1599880"/>
              <a:ext cx="1103252" cy="1103165"/>
            </a:xfrm>
            <a:custGeom>
              <a:avLst/>
              <a:gdLst/>
              <a:ahLst/>
              <a:cxnLst/>
              <a:rect l="l" t="t" r="r" b="b"/>
              <a:pathLst>
                <a:path w="12596" h="12595" extrusionOk="0">
                  <a:moveTo>
                    <a:pt x="9962" y="0"/>
                  </a:moveTo>
                  <a:lnTo>
                    <a:pt x="0" y="9962"/>
                  </a:lnTo>
                  <a:cubicBezTo>
                    <a:pt x="387" y="10956"/>
                    <a:pt x="973" y="11851"/>
                    <a:pt x="1711" y="12595"/>
                  </a:cubicBezTo>
                  <a:lnTo>
                    <a:pt x="12596" y="1711"/>
                  </a:lnTo>
                  <a:cubicBezTo>
                    <a:pt x="11851" y="972"/>
                    <a:pt x="10956" y="387"/>
                    <a:pt x="9962"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a:off x="1296898" y="1812104"/>
              <a:ext cx="1020044" cy="1020132"/>
            </a:xfrm>
            <a:custGeom>
              <a:avLst/>
              <a:gdLst/>
              <a:ahLst/>
              <a:cxnLst/>
              <a:rect l="l" t="t" r="r" b="b"/>
              <a:pathLst>
                <a:path w="11646" h="11647" extrusionOk="0">
                  <a:moveTo>
                    <a:pt x="10804" y="0"/>
                  </a:moveTo>
                  <a:lnTo>
                    <a:pt x="0" y="10805"/>
                  </a:lnTo>
                  <a:cubicBezTo>
                    <a:pt x="411" y="11128"/>
                    <a:pt x="856" y="11411"/>
                    <a:pt x="1330" y="11646"/>
                  </a:cubicBezTo>
                  <a:lnTo>
                    <a:pt x="11646" y="1330"/>
                  </a:lnTo>
                  <a:cubicBezTo>
                    <a:pt x="11411" y="858"/>
                    <a:pt x="11128" y="413"/>
                    <a:pt x="10804"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1038865" y="1554071"/>
              <a:ext cx="1348410" cy="722947"/>
            </a:xfrm>
            <a:custGeom>
              <a:avLst/>
              <a:gdLst/>
              <a:ahLst/>
              <a:cxnLst/>
              <a:rect l="l" t="t" r="r" b="b"/>
              <a:pathLst>
                <a:path w="15395" h="8254" extrusionOk="0">
                  <a:moveTo>
                    <a:pt x="7697" y="1"/>
                  </a:moveTo>
                  <a:cubicBezTo>
                    <a:pt x="3446" y="1"/>
                    <a:pt x="0" y="3447"/>
                    <a:pt x="0" y="7698"/>
                  </a:cubicBezTo>
                  <a:cubicBezTo>
                    <a:pt x="0" y="7885"/>
                    <a:pt x="9" y="8070"/>
                    <a:pt x="23" y="8254"/>
                  </a:cubicBezTo>
                  <a:cubicBezTo>
                    <a:pt x="307" y="4263"/>
                    <a:pt x="3634" y="1113"/>
                    <a:pt x="7697" y="1113"/>
                  </a:cubicBezTo>
                  <a:cubicBezTo>
                    <a:pt x="11761" y="1113"/>
                    <a:pt x="15086" y="4263"/>
                    <a:pt x="15372" y="8254"/>
                  </a:cubicBezTo>
                  <a:cubicBezTo>
                    <a:pt x="15385" y="8070"/>
                    <a:pt x="15394" y="7885"/>
                    <a:pt x="15394" y="7698"/>
                  </a:cubicBezTo>
                  <a:cubicBezTo>
                    <a:pt x="15394" y="3447"/>
                    <a:pt x="11948" y="1"/>
                    <a:pt x="7697" y="1"/>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6759289" y="2760327"/>
              <a:ext cx="1348410" cy="1348410"/>
            </a:xfrm>
            <a:custGeom>
              <a:avLst/>
              <a:gdLst/>
              <a:ahLst/>
              <a:cxnLst/>
              <a:rect l="l" t="t" r="r" b="b"/>
              <a:pathLst>
                <a:path w="15395" h="15395" extrusionOk="0">
                  <a:moveTo>
                    <a:pt x="7697" y="1"/>
                  </a:moveTo>
                  <a:cubicBezTo>
                    <a:pt x="3446" y="1"/>
                    <a:pt x="0" y="3447"/>
                    <a:pt x="0" y="7698"/>
                  </a:cubicBezTo>
                  <a:cubicBezTo>
                    <a:pt x="0" y="11948"/>
                    <a:pt x="3446" y="15394"/>
                    <a:pt x="7697" y="15394"/>
                  </a:cubicBezTo>
                  <a:cubicBezTo>
                    <a:pt x="11948" y="15394"/>
                    <a:pt x="15394" y="11948"/>
                    <a:pt x="15394" y="7698"/>
                  </a:cubicBezTo>
                  <a:cubicBezTo>
                    <a:pt x="15394" y="3447"/>
                    <a:pt x="11948" y="1"/>
                    <a:pt x="7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6798178" y="2799303"/>
              <a:ext cx="1097296" cy="1097296"/>
            </a:xfrm>
            <a:custGeom>
              <a:avLst/>
              <a:gdLst/>
              <a:ahLst/>
              <a:cxnLst/>
              <a:rect l="l" t="t" r="r" b="b"/>
              <a:pathLst>
                <a:path w="12528" h="12528" extrusionOk="0">
                  <a:moveTo>
                    <a:pt x="9833" y="1"/>
                  </a:moveTo>
                  <a:lnTo>
                    <a:pt x="0" y="9834"/>
                  </a:lnTo>
                  <a:cubicBezTo>
                    <a:pt x="362" y="10847"/>
                    <a:pt x="928" y="11760"/>
                    <a:pt x="1651" y="12528"/>
                  </a:cubicBezTo>
                  <a:lnTo>
                    <a:pt x="12527" y="1650"/>
                  </a:lnTo>
                  <a:cubicBezTo>
                    <a:pt x="11761" y="928"/>
                    <a:pt x="10846" y="361"/>
                    <a:pt x="9833"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7003396" y="3004433"/>
              <a:ext cx="1025562" cy="1025650"/>
            </a:xfrm>
            <a:custGeom>
              <a:avLst/>
              <a:gdLst/>
              <a:ahLst/>
              <a:cxnLst/>
              <a:rect l="l" t="t" r="r" b="b"/>
              <a:pathLst>
                <a:path w="11709" h="11710" extrusionOk="0">
                  <a:moveTo>
                    <a:pt x="10837" y="1"/>
                  </a:moveTo>
                  <a:lnTo>
                    <a:pt x="1" y="10838"/>
                  </a:lnTo>
                  <a:cubicBezTo>
                    <a:pt x="402" y="11171"/>
                    <a:pt x="837" y="11463"/>
                    <a:pt x="1301" y="11709"/>
                  </a:cubicBezTo>
                  <a:lnTo>
                    <a:pt x="11709" y="1301"/>
                  </a:lnTo>
                  <a:cubicBezTo>
                    <a:pt x="11462" y="838"/>
                    <a:pt x="11170" y="402"/>
                    <a:pt x="10837"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6759289" y="3385789"/>
              <a:ext cx="1348410" cy="722947"/>
            </a:xfrm>
            <a:custGeom>
              <a:avLst/>
              <a:gdLst/>
              <a:ahLst/>
              <a:cxnLst/>
              <a:rect l="l" t="t" r="r" b="b"/>
              <a:pathLst>
                <a:path w="15395" h="8254" extrusionOk="0">
                  <a:moveTo>
                    <a:pt x="22" y="0"/>
                  </a:moveTo>
                  <a:cubicBezTo>
                    <a:pt x="10" y="185"/>
                    <a:pt x="0" y="370"/>
                    <a:pt x="0" y="557"/>
                  </a:cubicBezTo>
                  <a:cubicBezTo>
                    <a:pt x="0" y="4807"/>
                    <a:pt x="3446" y="8253"/>
                    <a:pt x="7697" y="8253"/>
                  </a:cubicBezTo>
                  <a:cubicBezTo>
                    <a:pt x="11948" y="8253"/>
                    <a:pt x="15394" y="4807"/>
                    <a:pt x="15394" y="557"/>
                  </a:cubicBezTo>
                  <a:cubicBezTo>
                    <a:pt x="15394" y="370"/>
                    <a:pt x="15385" y="185"/>
                    <a:pt x="15372" y="0"/>
                  </a:cubicBezTo>
                  <a:cubicBezTo>
                    <a:pt x="15086" y="3992"/>
                    <a:pt x="11761" y="7141"/>
                    <a:pt x="7697" y="7141"/>
                  </a:cubicBezTo>
                  <a:cubicBezTo>
                    <a:pt x="3634" y="7141"/>
                    <a:pt x="307" y="3992"/>
                    <a:pt x="22" y="0"/>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p:nvPr/>
          </p:nvSpPr>
          <p:spPr>
            <a:xfrm>
              <a:off x="4852423" y="1554071"/>
              <a:ext cx="1348410" cy="1348497"/>
            </a:xfrm>
            <a:custGeom>
              <a:avLst/>
              <a:gdLst/>
              <a:ahLst/>
              <a:cxnLst/>
              <a:rect l="l" t="t" r="r" b="b"/>
              <a:pathLst>
                <a:path w="15395" h="15396" extrusionOk="0">
                  <a:moveTo>
                    <a:pt x="7697" y="1"/>
                  </a:moveTo>
                  <a:cubicBezTo>
                    <a:pt x="3447" y="1"/>
                    <a:pt x="1" y="3447"/>
                    <a:pt x="1" y="7698"/>
                  </a:cubicBezTo>
                  <a:cubicBezTo>
                    <a:pt x="1" y="11949"/>
                    <a:pt x="3447" y="15395"/>
                    <a:pt x="7697" y="15395"/>
                  </a:cubicBezTo>
                  <a:cubicBezTo>
                    <a:pt x="11949" y="15395"/>
                    <a:pt x="15395" y="11949"/>
                    <a:pt x="15395" y="7698"/>
                  </a:cubicBezTo>
                  <a:cubicBezTo>
                    <a:pt x="15395" y="3447"/>
                    <a:pt x="11949" y="1"/>
                    <a:pt x="7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4882465" y="1584201"/>
              <a:ext cx="1087662" cy="1087574"/>
            </a:xfrm>
            <a:custGeom>
              <a:avLst/>
              <a:gdLst/>
              <a:ahLst/>
              <a:cxnLst/>
              <a:rect l="l" t="t" r="r" b="b"/>
              <a:pathLst>
                <a:path w="12418" h="12417" extrusionOk="0">
                  <a:moveTo>
                    <a:pt x="9633" y="0"/>
                  </a:moveTo>
                  <a:lnTo>
                    <a:pt x="1" y="9632"/>
                  </a:lnTo>
                  <a:cubicBezTo>
                    <a:pt x="323" y="10672"/>
                    <a:pt x="860" y="11617"/>
                    <a:pt x="1560" y="12417"/>
                  </a:cubicBezTo>
                  <a:lnTo>
                    <a:pt x="12417" y="1559"/>
                  </a:lnTo>
                  <a:cubicBezTo>
                    <a:pt x="11618" y="860"/>
                    <a:pt x="10674" y="322"/>
                    <a:pt x="9633"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5077610" y="1779259"/>
              <a:ext cx="1031868" cy="1031868"/>
            </a:xfrm>
            <a:custGeom>
              <a:avLst/>
              <a:gdLst/>
              <a:ahLst/>
              <a:cxnLst/>
              <a:rect l="l" t="t" r="r" b="b"/>
              <a:pathLst>
                <a:path w="11781" h="11781" extrusionOk="0">
                  <a:moveTo>
                    <a:pt x="10866" y="1"/>
                  </a:moveTo>
                  <a:lnTo>
                    <a:pt x="0" y="10867"/>
                  </a:lnTo>
                  <a:cubicBezTo>
                    <a:pt x="387" y="11212"/>
                    <a:pt x="809" y="11518"/>
                    <a:pt x="1259" y="11781"/>
                  </a:cubicBezTo>
                  <a:lnTo>
                    <a:pt x="11780" y="1259"/>
                  </a:lnTo>
                  <a:cubicBezTo>
                    <a:pt x="11518" y="808"/>
                    <a:pt x="11212" y="387"/>
                    <a:pt x="10866"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4852423" y="1554071"/>
              <a:ext cx="1348410" cy="722947"/>
            </a:xfrm>
            <a:custGeom>
              <a:avLst/>
              <a:gdLst/>
              <a:ahLst/>
              <a:cxnLst/>
              <a:rect l="l" t="t" r="r" b="b"/>
              <a:pathLst>
                <a:path w="15395" h="8254" extrusionOk="0">
                  <a:moveTo>
                    <a:pt x="7697" y="1"/>
                  </a:moveTo>
                  <a:cubicBezTo>
                    <a:pt x="3447" y="1"/>
                    <a:pt x="1" y="3447"/>
                    <a:pt x="1" y="7698"/>
                  </a:cubicBezTo>
                  <a:cubicBezTo>
                    <a:pt x="1" y="7885"/>
                    <a:pt x="10" y="8070"/>
                    <a:pt x="23" y="8254"/>
                  </a:cubicBezTo>
                  <a:cubicBezTo>
                    <a:pt x="308" y="4263"/>
                    <a:pt x="3634" y="1113"/>
                    <a:pt x="7697" y="1113"/>
                  </a:cubicBezTo>
                  <a:cubicBezTo>
                    <a:pt x="11761" y="1113"/>
                    <a:pt x="15087" y="4263"/>
                    <a:pt x="15372" y="8254"/>
                  </a:cubicBezTo>
                  <a:cubicBezTo>
                    <a:pt x="15386" y="8070"/>
                    <a:pt x="15395" y="7885"/>
                    <a:pt x="15395" y="7698"/>
                  </a:cubicBezTo>
                  <a:cubicBezTo>
                    <a:pt x="15395" y="3447"/>
                    <a:pt x="11949" y="1"/>
                    <a:pt x="7697" y="1"/>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2945644" y="2760327"/>
              <a:ext cx="1348410" cy="1348410"/>
            </a:xfrm>
            <a:custGeom>
              <a:avLst/>
              <a:gdLst/>
              <a:ahLst/>
              <a:cxnLst/>
              <a:rect l="l" t="t" r="r" b="b"/>
              <a:pathLst>
                <a:path w="15395" h="15395" extrusionOk="0">
                  <a:moveTo>
                    <a:pt x="7697" y="1"/>
                  </a:moveTo>
                  <a:cubicBezTo>
                    <a:pt x="3447" y="1"/>
                    <a:pt x="1" y="3447"/>
                    <a:pt x="1" y="7698"/>
                  </a:cubicBezTo>
                  <a:cubicBezTo>
                    <a:pt x="1" y="11948"/>
                    <a:pt x="3447" y="15394"/>
                    <a:pt x="7697" y="15394"/>
                  </a:cubicBezTo>
                  <a:cubicBezTo>
                    <a:pt x="11948" y="15394"/>
                    <a:pt x="15394" y="11948"/>
                    <a:pt x="15394" y="7698"/>
                  </a:cubicBezTo>
                  <a:cubicBezTo>
                    <a:pt x="15394" y="3447"/>
                    <a:pt x="11948" y="1"/>
                    <a:pt x="7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3192816" y="3007586"/>
              <a:ext cx="1024423" cy="1024336"/>
            </a:xfrm>
            <a:custGeom>
              <a:avLst/>
              <a:gdLst/>
              <a:ahLst/>
              <a:cxnLst/>
              <a:rect l="l" t="t" r="r" b="b"/>
              <a:pathLst>
                <a:path w="11696" h="11695" extrusionOk="0">
                  <a:moveTo>
                    <a:pt x="10831" y="1"/>
                  </a:moveTo>
                  <a:lnTo>
                    <a:pt x="1" y="10831"/>
                  </a:lnTo>
                  <a:cubicBezTo>
                    <a:pt x="405" y="11162"/>
                    <a:pt x="843" y="11451"/>
                    <a:pt x="1308" y="11695"/>
                  </a:cubicBezTo>
                  <a:lnTo>
                    <a:pt x="11696" y="1308"/>
                  </a:lnTo>
                  <a:cubicBezTo>
                    <a:pt x="11451" y="842"/>
                    <a:pt x="11163" y="404"/>
                    <a:pt x="10831"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2986022" y="2800792"/>
              <a:ext cx="1098785" cy="1098698"/>
            </a:xfrm>
            <a:custGeom>
              <a:avLst/>
              <a:gdLst/>
              <a:ahLst/>
              <a:cxnLst/>
              <a:rect l="l" t="t" r="r" b="b"/>
              <a:pathLst>
                <a:path w="12545" h="12544" extrusionOk="0">
                  <a:moveTo>
                    <a:pt x="9865" y="0"/>
                  </a:moveTo>
                  <a:lnTo>
                    <a:pt x="0" y="9864"/>
                  </a:lnTo>
                  <a:cubicBezTo>
                    <a:pt x="366" y="10872"/>
                    <a:pt x="939" y="11781"/>
                    <a:pt x="1665" y="12543"/>
                  </a:cubicBezTo>
                  <a:lnTo>
                    <a:pt x="12544" y="1664"/>
                  </a:lnTo>
                  <a:cubicBezTo>
                    <a:pt x="11782" y="938"/>
                    <a:pt x="10873" y="366"/>
                    <a:pt x="9865"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2945644" y="3385789"/>
              <a:ext cx="1348410" cy="722947"/>
            </a:xfrm>
            <a:custGeom>
              <a:avLst/>
              <a:gdLst/>
              <a:ahLst/>
              <a:cxnLst/>
              <a:rect l="l" t="t" r="r" b="b"/>
              <a:pathLst>
                <a:path w="15395" h="8254" extrusionOk="0">
                  <a:moveTo>
                    <a:pt x="23" y="0"/>
                  </a:moveTo>
                  <a:cubicBezTo>
                    <a:pt x="10" y="185"/>
                    <a:pt x="1" y="370"/>
                    <a:pt x="1" y="557"/>
                  </a:cubicBezTo>
                  <a:cubicBezTo>
                    <a:pt x="1" y="4807"/>
                    <a:pt x="3447" y="8253"/>
                    <a:pt x="7697" y="8253"/>
                  </a:cubicBezTo>
                  <a:cubicBezTo>
                    <a:pt x="11948" y="8253"/>
                    <a:pt x="15394" y="4807"/>
                    <a:pt x="15394" y="557"/>
                  </a:cubicBezTo>
                  <a:cubicBezTo>
                    <a:pt x="15394" y="370"/>
                    <a:pt x="15385" y="185"/>
                    <a:pt x="15372" y="0"/>
                  </a:cubicBezTo>
                  <a:cubicBezTo>
                    <a:pt x="15086" y="3992"/>
                    <a:pt x="11761" y="7141"/>
                    <a:pt x="7697" y="7141"/>
                  </a:cubicBezTo>
                  <a:cubicBezTo>
                    <a:pt x="3634" y="7141"/>
                    <a:pt x="308" y="3992"/>
                    <a:pt x="23" y="0"/>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a:off x="571499" y="1170000"/>
              <a:ext cx="8001031" cy="3322807"/>
            </a:xfrm>
            <a:custGeom>
              <a:avLst/>
              <a:gdLst/>
              <a:ahLst/>
              <a:cxnLst/>
              <a:rect l="l" t="t" r="r" b="b"/>
              <a:pathLst>
                <a:path w="91349" h="37937" extrusionOk="0">
                  <a:moveTo>
                    <a:pt x="13033" y="0"/>
                  </a:moveTo>
                  <a:cubicBezTo>
                    <a:pt x="6832" y="0"/>
                    <a:pt x="1708" y="4697"/>
                    <a:pt x="1028" y="10719"/>
                  </a:cubicBezTo>
                  <a:cubicBezTo>
                    <a:pt x="413" y="11097"/>
                    <a:pt x="0" y="11773"/>
                    <a:pt x="0" y="12549"/>
                  </a:cubicBezTo>
                  <a:cubicBezTo>
                    <a:pt x="0" y="13734"/>
                    <a:pt x="962" y="14696"/>
                    <a:pt x="2148" y="14696"/>
                  </a:cubicBezTo>
                  <a:cubicBezTo>
                    <a:pt x="3334" y="14696"/>
                    <a:pt x="4295" y="13734"/>
                    <a:pt x="4295" y="12549"/>
                  </a:cubicBezTo>
                  <a:cubicBezTo>
                    <a:pt x="4295" y="11844"/>
                    <a:pt x="3954" y="11219"/>
                    <a:pt x="3429" y="10829"/>
                  </a:cubicBezTo>
                  <a:cubicBezTo>
                    <a:pt x="4046" y="6077"/>
                    <a:pt x="8116" y="2395"/>
                    <a:pt x="13033" y="2395"/>
                  </a:cubicBezTo>
                  <a:cubicBezTo>
                    <a:pt x="18375" y="2395"/>
                    <a:pt x="22721" y="6741"/>
                    <a:pt x="22721" y="12083"/>
                  </a:cubicBezTo>
                  <a:lnTo>
                    <a:pt x="22721" y="25855"/>
                  </a:lnTo>
                  <a:cubicBezTo>
                    <a:pt x="22721" y="32517"/>
                    <a:pt x="28141" y="37937"/>
                    <a:pt x="34803" y="37937"/>
                  </a:cubicBezTo>
                  <a:cubicBezTo>
                    <a:pt x="41465" y="37937"/>
                    <a:pt x="46886" y="32517"/>
                    <a:pt x="46886" y="25855"/>
                  </a:cubicBezTo>
                  <a:lnTo>
                    <a:pt x="46886" y="12083"/>
                  </a:lnTo>
                  <a:cubicBezTo>
                    <a:pt x="46886" y="6741"/>
                    <a:pt x="51231" y="2395"/>
                    <a:pt x="56573" y="2395"/>
                  </a:cubicBezTo>
                  <a:cubicBezTo>
                    <a:pt x="61915" y="2395"/>
                    <a:pt x="66262" y="6741"/>
                    <a:pt x="66262" y="12083"/>
                  </a:cubicBezTo>
                  <a:lnTo>
                    <a:pt x="66262" y="25855"/>
                  </a:lnTo>
                  <a:cubicBezTo>
                    <a:pt x="66262" y="32517"/>
                    <a:pt x="71682" y="37937"/>
                    <a:pt x="78344" y="37937"/>
                  </a:cubicBezTo>
                  <a:cubicBezTo>
                    <a:pt x="84752" y="37937"/>
                    <a:pt x="90010" y="32922"/>
                    <a:pt x="90402" y="26611"/>
                  </a:cubicBezTo>
                  <a:cubicBezTo>
                    <a:pt x="90973" y="26225"/>
                    <a:pt x="91348" y="25572"/>
                    <a:pt x="91348" y="24831"/>
                  </a:cubicBezTo>
                  <a:cubicBezTo>
                    <a:pt x="91348" y="23644"/>
                    <a:pt x="90388" y="22683"/>
                    <a:pt x="89202" y="22683"/>
                  </a:cubicBezTo>
                  <a:cubicBezTo>
                    <a:pt x="88015" y="22683"/>
                    <a:pt x="87054" y="23644"/>
                    <a:pt x="87054" y="24831"/>
                  </a:cubicBezTo>
                  <a:cubicBezTo>
                    <a:pt x="87054" y="25572"/>
                    <a:pt x="87429" y="26224"/>
                    <a:pt x="88000" y="26610"/>
                  </a:cubicBezTo>
                  <a:cubicBezTo>
                    <a:pt x="87613" y="31600"/>
                    <a:pt x="83431" y="35543"/>
                    <a:pt x="78344" y="35543"/>
                  </a:cubicBezTo>
                  <a:cubicBezTo>
                    <a:pt x="73002" y="35543"/>
                    <a:pt x="68656" y="31196"/>
                    <a:pt x="68656" y="25855"/>
                  </a:cubicBezTo>
                  <a:lnTo>
                    <a:pt x="68656" y="12083"/>
                  </a:lnTo>
                  <a:cubicBezTo>
                    <a:pt x="68656" y="5421"/>
                    <a:pt x="63236" y="0"/>
                    <a:pt x="56573" y="0"/>
                  </a:cubicBezTo>
                  <a:cubicBezTo>
                    <a:pt x="49911" y="0"/>
                    <a:pt x="44492" y="5421"/>
                    <a:pt x="44492" y="12083"/>
                  </a:cubicBezTo>
                  <a:lnTo>
                    <a:pt x="44492" y="25855"/>
                  </a:lnTo>
                  <a:cubicBezTo>
                    <a:pt x="44492" y="31197"/>
                    <a:pt x="40145" y="35543"/>
                    <a:pt x="34803" y="35543"/>
                  </a:cubicBezTo>
                  <a:cubicBezTo>
                    <a:pt x="29461" y="35543"/>
                    <a:pt x="25115" y="31197"/>
                    <a:pt x="25115" y="25855"/>
                  </a:cubicBezTo>
                  <a:lnTo>
                    <a:pt x="25115" y="12083"/>
                  </a:lnTo>
                  <a:cubicBezTo>
                    <a:pt x="25115" y="5421"/>
                    <a:pt x="19696" y="0"/>
                    <a:pt x="13033" y="0"/>
                  </a:cubicBezTo>
                  <a:close/>
                </a:path>
              </a:pathLst>
            </a:custGeom>
            <a:gradFill>
              <a:gsLst>
                <a:gs pos="0">
                  <a:schemeClr val="accent1"/>
                </a:gs>
                <a:gs pos="38000">
                  <a:schemeClr val="accent2"/>
                </a:gs>
                <a:gs pos="71000">
                  <a:schemeClr val="accent4"/>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0"/>
            <p:cNvGrpSpPr/>
            <p:nvPr/>
          </p:nvGrpSpPr>
          <p:grpSpPr>
            <a:xfrm>
              <a:off x="7237429" y="3225137"/>
              <a:ext cx="418843" cy="418778"/>
              <a:chOff x="-31523625" y="1939525"/>
              <a:chExt cx="291450" cy="291425"/>
            </a:xfrm>
          </p:grpSpPr>
          <p:sp>
            <p:nvSpPr>
              <p:cNvPr id="692" name="Google Shape;692;p30"/>
              <p:cNvSpPr/>
              <p:nvPr/>
            </p:nvSpPr>
            <p:spPr>
              <a:xfrm>
                <a:off x="-31523625" y="1939525"/>
                <a:ext cx="291450" cy="291425"/>
              </a:xfrm>
              <a:custGeom>
                <a:avLst/>
                <a:gdLst/>
                <a:ahLst/>
                <a:cxnLst/>
                <a:rect l="l" t="t" r="r" b="b"/>
                <a:pathLst>
                  <a:path w="11658" h="11657" extrusionOk="0">
                    <a:moveTo>
                      <a:pt x="2269" y="756"/>
                    </a:moveTo>
                    <a:cubicBezTo>
                      <a:pt x="2899" y="756"/>
                      <a:pt x="3372" y="1260"/>
                      <a:pt x="3372" y="1859"/>
                    </a:cubicBezTo>
                    <a:cubicBezTo>
                      <a:pt x="3372" y="2363"/>
                      <a:pt x="3057" y="2615"/>
                      <a:pt x="2805" y="2867"/>
                    </a:cubicBezTo>
                    <a:cubicBezTo>
                      <a:pt x="2710" y="2962"/>
                      <a:pt x="2679" y="3025"/>
                      <a:pt x="2679" y="3119"/>
                    </a:cubicBezTo>
                    <a:lnTo>
                      <a:pt x="2679" y="7246"/>
                    </a:lnTo>
                    <a:cubicBezTo>
                      <a:pt x="2679" y="7341"/>
                      <a:pt x="2710" y="7435"/>
                      <a:pt x="2805" y="7498"/>
                    </a:cubicBezTo>
                    <a:cubicBezTo>
                      <a:pt x="3057" y="7750"/>
                      <a:pt x="3372" y="8002"/>
                      <a:pt x="3372" y="8506"/>
                    </a:cubicBezTo>
                    <a:cubicBezTo>
                      <a:pt x="3372" y="9137"/>
                      <a:pt x="2868" y="9609"/>
                      <a:pt x="2269" y="9609"/>
                    </a:cubicBezTo>
                    <a:lnTo>
                      <a:pt x="1765" y="9609"/>
                    </a:lnTo>
                    <a:cubicBezTo>
                      <a:pt x="1167" y="9609"/>
                      <a:pt x="663" y="9137"/>
                      <a:pt x="663" y="8506"/>
                    </a:cubicBezTo>
                    <a:cubicBezTo>
                      <a:pt x="663" y="8002"/>
                      <a:pt x="978" y="7750"/>
                      <a:pt x="1261" y="7498"/>
                    </a:cubicBezTo>
                    <a:cubicBezTo>
                      <a:pt x="1324" y="7404"/>
                      <a:pt x="1356" y="7341"/>
                      <a:pt x="1356" y="7246"/>
                    </a:cubicBezTo>
                    <a:lnTo>
                      <a:pt x="1356" y="3119"/>
                    </a:lnTo>
                    <a:cubicBezTo>
                      <a:pt x="1356" y="3025"/>
                      <a:pt x="1324" y="2930"/>
                      <a:pt x="1261" y="2867"/>
                    </a:cubicBezTo>
                    <a:cubicBezTo>
                      <a:pt x="978" y="2615"/>
                      <a:pt x="663" y="2363"/>
                      <a:pt x="663" y="1859"/>
                    </a:cubicBezTo>
                    <a:cubicBezTo>
                      <a:pt x="663" y="1229"/>
                      <a:pt x="1167" y="756"/>
                      <a:pt x="1765" y="756"/>
                    </a:cubicBezTo>
                    <a:close/>
                    <a:moveTo>
                      <a:pt x="10650" y="2048"/>
                    </a:moveTo>
                    <a:cubicBezTo>
                      <a:pt x="10870" y="2048"/>
                      <a:pt x="11028" y="2205"/>
                      <a:pt x="11028" y="2395"/>
                    </a:cubicBezTo>
                    <a:lnTo>
                      <a:pt x="11028" y="9294"/>
                    </a:lnTo>
                    <a:lnTo>
                      <a:pt x="10965" y="9294"/>
                    </a:lnTo>
                    <a:cubicBezTo>
                      <a:pt x="10965" y="9483"/>
                      <a:pt x="10807" y="9641"/>
                      <a:pt x="10618" y="9641"/>
                    </a:cubicBezTo>
                    <a:lnTo>
                      <a:pt x="3687" y="9641"/>
                    </a:lnTo>
                    <a:cubicBezTo>
                      <a:pt x="3939" y="9326"/>
                      <a:pt x="4097" y="8948"/>
                      <a:pt x="4097" y="8538"/>
                    </a:cubicBezTo>
                    <a:cubicBezTo>
                      <a:pt x="4097" y="8065"/>
                      <a:pt x="3876" y="7593"/>
                      <a:pt x="3561" y="7278"/>
                    </a:cubicBezTo>
                    <a:lnTo>
                      <a:pt x="3404" y="7120"/>
                    </a:lnTo>
                    <a:lnTo>
                      <a:pt x="3404" y="3245"/>
                    </a:lnTo>
                    <a:cubicBezTo>
                      <a:pt x="3624" y="3025"/>
                      <a:pt x="4002" y="2710"/>
                      <a:pt x="4097" y="2048"/>
                    </a:cubicBezTo>
                    <a:close/>
                    <a:moveTo>
                      <a:pt x="4758" y="10334"/>
                    </a:moveTo>
                    <a:lnTo>
                      <a:pt x="4758" y="10649"/>
                    </a:lnTo>
                    <a:cubicBezTo>
                      <a:pt x="4758" y="10838"/>
                      <a:pt x="4601" y="10995"/>
                      <a:pt x="4412" y="10995"/>
                    </a:cubicBezTo>
                    <a:lnTo>
                      <a:pt x="2710" y="10995"/>
                    </a:lnTo>
                    <a:cubicBezTo>
                      <a:pt x="2521" y="10995"/>
                      <a:pt x="2364" y="10838"/>
                      <a:pt x="2364" y="10649"/>
                    </a:cubicBezTo>
                    <a:lnTo>
                      <a:pt x="2364" y="10334"/>
                    </a:lnTo>
                    <a:close/>
                    <a:moveTo>
                      <a:pt x="1797" y="0"/>
                    </a:moveTo>
                    <a:cubicBezTo>
                      <a:pt x="820" y="0"/>
                      <a:pt x="1" y="788"/>
                      <a:pt x="1" y="1827"/>
                    </a:cubicBezTo>
                    <a:cubicBezTo>
                      <a:pt x="1" y="2300"/>
                      <a:pt x="190" y="2773"/>
                      <a:pt x="505" y="3088"/>
                    </a:cubicBezTo>
                    <a:lnTo>
                      <a:pt x="663" y="3245"/>
                    </a:lnTo>
                    <a:lnTo>
                      <a:pt x="663" y="7089"/>
                    </a:lnTo>
                    <a:cubicBezTo>
                      <a:pt x="474" y="7278"/>
                      <a:pt x="1" y="7719"/>
                      <a:pt x="1" y="8506"/>
                    </a:cubicBezTo>
                    <a:cubicBezTo>
                      <a:pt x="1" y="9452"/>
                      <a:pt x="694" y="10208"/>
                      <a:pt x="1639" y="10271"/>
                    </a:cubicBezTo>
                    <a:lnTo>
                      <a:pt x="1734" y="10271"/>
                    </a:lnTo>
                    <a:lnTo>
                      <a:pt x="1734" y="10649"/>
                    </a:lnTo>
                    <a:cubicBezTo>
                      <a:pt x="1734" y="11184"/>
                      <a:pt x="2206" y="11657"/>
                      <a:pt x="2742" y="11657"/>
                    </a:cubicBezTo>
                    <a:lnTo>
                      <a:pt x="4443" y="11657"/>
                    </a:lnTo>
                    <a:cubicBezTo>
                      <a:pt x="5010" y="11657"/>
                      <a:pt x="5451" y="11184"/>
                      <a:pt x="5451" y="10649"/>
                    </a:cubicBezTo>
                    <a:lnTo>
                      <a:pt x="5451" y="10334"/>
                    </a:lnTo>
                    <a:lnTo>
                      <a:pt x="10618" y="10334"/>
                    </a:lnTo>
                    <a:cubicBezTo>
                      <a:pt x="11185" y="10334"/>
                      <a:pt x="11658" y="9861"/>
                      <a:pt x="11658" y="9294"/>
                    </a:cubicBezTo>
                    <a:lnTo>
                      <a:pt x="11658" y="2395"/>
                    </a:lnTo>
                    <a:cubicBezTo>
                      <a:pt x="11658" y="1827"/>
                      <a:pt x="11185" y="1386"/>
                      <a:pt x="10618" y="1386"/>
                    </a:cubicBezTo>
                    <a:lnTo>
                      <a:pt x="4034" y="1386"/>
                    </a:lnTo>
                    <a:cubicBezTo>
                      <a:pt x="3845" y="599"/>
                      <a:pt x="3151" y="0"/>
                      <a:pt x="2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31404675" y="2007250"/>
                <a:ext cx="138625" cy="52800"/>
              </a:xfrm>
              <a:custGeom>
                <a:avLst/>
                <a:gdLst/>
                <a:ahLst/>
                <a:cxnLst/>
                <a:rect l="l" t="t" r="r" b="b"/>
                <a:pathLst>
                  <a:path w="5545" h="2112" extrusionOk="0">
                    <a:moveTo>
                      <a:pt x="4852" y="725"/>
                    </a:moveTo>
                    <a:lnTo>
                      <a:pt x="4852" y="1418"/>
                    </a:lnTo>
                    <a:lnTo>
                      <a:pt x="693" y="1418"/>
                    </a:lnTo>
                    <a:lnTo>
                      <a:pt x="693" y="725"/>
                    </a:lnTo>
                    <a:close/>
                    <a:moveTo>
                      <a:pt x="347" y="1"/>
                    </a:moveTo>
                    <a:cubicBezTo>
                      <a:pt x="158" y="1"/>
                      <a:pt x="0" y="158"/>
                      <a:pt x="0" y="379"/>
                    </a:cubicBezTo>
                    <a:lnTo>
                      <a:pt x="0" y="1733"/>
                    </a:lnTo>
                    <a:cubicBezTo>
                      <a:pt x="0" y="1954"/>
                      <a:pt x="158" y="2111"/>
                      <a:pt x="347" y="2111"/>
                    </a:cubicBezTo>
                    <a:lnTo>
                      <a:pt x="5199" y="2111"/>
                    </a:lnTo>
                    <a:cubicBezTo>
                      <a:pt x="5388" y="2111"/>
                      <a:pt x="5545" y="1954"/>
                      <a:pt x="5545" y="1733"/>
                    </a:cubicBezTo>
                    <a:lnTo>
                      <a:pt x="5545" y="379"/>
                    </a:lnTo>
                    <a:cubicBezTo>
                      <a:pt x="5514" y="158"/>
                      <a:pt x="5356" y="1"/>
                      <a:pt x="5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31404675" y="2077350"/>
                <a:ext cx="34675" cy="18150"/>
              </a:xfrm>
              <a:custGeom>
                <a:avLst/>
                <a:gdLst/>
                <a:ahLst/>
                <a:cxnLst/>
                <a:rect l="l" t="t" r="r" b="b"/>
                <a:pathLst>
                  <a:path w="1387" h="726" extrusionOk="0">
                    <a:moveTo>
                      <a:pt x="347" y="0"/>
                    </a:moveTo>
                    <a:cubicBezTo>
                      <a:pt x="158" y="0"/>
                      <a:pt x="0" y="158"/>
                      <a:pt x="0" y="347"/>
                    </a:cubicBezTo>
                    <a:cubicBezTo>
                      <a:pt x="0" y="568"/>
                      <a:pt x="158" y="725"/>
                      <a:pt x="347" y="725"/>
                    </a:cubicBezTo>
                    <a:lnTo>
                      <a:pt x="1008" y="725"/>
                    </a:lnTo>
                    <a:cubicBezTo>
                      <a:pt x="1229" y="725"/>
                      <a:pt x="1386" y="568"/>
                      <a:pt x="1386" y="347"/>
                    </a:cubicBezTo>
                    <a:cubicBezTo>
                      <a:pt x="1386" y="158"/>
                      <a:pt x="1229" y="0"/>
                      <a:pt x="1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31353475"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1" y="725"/>
                    </a:lnTo>
                    <a:cubicBezTo>
                      <a:pt x="1260" y="725"/>
                      <a:pt x="1418" y="568"/>
                      <a:pt x="1418" y="347"/>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0"/>
              <p:cNvSpPr/>
              <p:nvPr/>
            </p:nvSpPr>
            <p:spPr>
              <a:xfrm>
                <a:off x="-31301500"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2" y="725"/>
                    </a:lnTo>
                    <a:cubicBezTo>
                      <a:pt x="1261" y="725"/>
                      <a:pt x="1418" y="568"/>
                      <a:pt x="1418" y="347"/>
                    </a:cubicBezTo>
                    <a:cubicBezTo>
                      <a:pt x="1387" y="158"/>
                      <a:pt x="1229"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0"/>
              <p:cNvSpPr/>
              <p:nvPr/>
            </p:nvSpPr>
            <p:spPr>
              <a:xfrm>
                <a:off x="-31404675" y="2112000"/>
                <a:ext cx="34675" cy="17350"/>
              </a:xfrm>
              <a:custGeom>
                <a:avLst/>
                <a:gdLst/>
                <a:ahLst/>
                <a:cxnLst/>
                <a:rect l="l" t="t" r="r" b="b"/>
                <a:pathLst>
                  <a:path w="1387" h="694" extrusionOk="0">
                    <a:moveTo>
                      <a:pt x="347" y="1"/>
                    </a:moveTo>
                    <a:cubicBezTo>
                      <a:pt x="158" y="1"/>
                      <a:pt x="0" y="158"/>
                      <a:pt x="0" y="347"/>
                    </a:cubicBezTo>
                    <a:cubicBezTo>
                      <a:pt x="0" y="536"/>
                      <a:pt x="158" y="694"/>
                      <a:pt x="347" y="694"/>
                    </a:cubicBezTo>
                    <a:lnTo>
                      <a:pt x="1008" y="694"/>
                    </a:lnTo>
                    <a:cubicBezTo>
                      <a:pt x="1229" y="694"/>
                      <a:pt x="1386" y="536"/>
                      <a:pt x="1386" y="347"/>
                    </a:cubicBezTo>
                    <a:cubicBezTo>
                      <a:pt x="1386" y="158"/>
                      <a:pt x="1229"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0"/>
              <p:cNvSpPr/>
              <p:nvPr/>
            </p:nvSpPr>
            <p:spPr>
              <a:xfrm>
                <a:off x="-31353475"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31301500"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387" y="158"/>
                      <a:pt x="1229"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31404675" y="2145075"/>
                <a:ext cx="34675" cy="18150"/>
              </a:xfrm>
              <a:custGeom>
                <a:avLst/>
                <a:gdLst/>
                <a:ahLst/>
                <a:cxnLst/>
                <a:rect l="l" t="t" r="r" b="b"/>
                <a:pathLst>
                  <a:path w="1387" h="726" extrusionOk="0">
                    <a:moveTo>
                      <a:pt x="347" y="1"/>
                    </a:moveTo>
                    <a:cubicBezTo>
                      <a:pt x="158" y="1"/>
                      <a:pt x="0" y="158"/>
                      <a:pt x="0" y="379"/>
                    </a:cubicBezTo>
                    <a:cubicBezTo>
                      <a:pt x="0" y="568"/>
                      <a:pt x="158" y="726"/>
                      <a:pt x="347" y="726"/>
                    </a:cubicBezTo>
                    <a:lnTo>
                      <a:pt x="1008" y="726"/>
                    </a:lnTo>
                    <a:cubicBezTo>
                      <a:pt x="1229" y="726"/>
                      <a:pt x="1386" y="568"/>
                      <a:pt x="1386" y="379"/>
                    </a:cubicBezTo>
                    <a:cubicBezTo>
                      <a:pt x="1386" y="158"/>
                      <a:pt x="1229"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0"/>
              <p:cNvSpPr/>
              <p:nvPr/>
            </p:nvSpPr>
            <p:spPr>
              <a:xfrm>
                <a:off x="-31353475"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1" y="726"/>
                    </a:lnTo>
                    <a:cubicBezTo>
                      <a:pt x="1260" y="726"/>
                      <a:pt x="1418" y="568"/>
                      <a:pt x="1418" y="379"/>
                    </a:cubicBezTo>
                    <a:cubicBezTo>
                      <a:pt x="1418" y="158"/>
                      <a:pt x="1260"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31301500"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2" y="726"/>
                    </a:lnTo>
                    <a:cubicBezTo>
                      <a:pt x="1261" y="726"/>
                      <a:pt x="1418" y="568"/>
                      <a:pt x="1418" y="379"/>
                    </a:cubicBezTo>
                    <a:cubicBezTo>
                      <a:pt x="1387" y="158"/>
                      <a:pt x="1229"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0"/>
            <p:cNvGrpSpPr/>
            <p:nvPr/>
          </p:nvGrpSpPr>
          <p:grpSpPr>
            <a:xfrm>
              <a:off x="5316073" y="1983011"/>
              <a:ext cx="421106" cy="418814"/>
              <a:chOff x="-31523625" y="2298675"/>
              <a:chExt cx="293025" cy="291450"/>
            </a:xfrm>
          </p:grpSpPr>
          <p:sp>
            <p:nvSpPr>
              <p:cNvPr id="704" name="Google Shape;704;p30"/>
              <p:cNvSpPr/>
              <p:nvPr/>
            </p:nvSpPr>
            <p:spPr>
              <a:xfrm>
                <a:off x="-31523625" y="2298675"/>
                <a:ext cx="293025" cy="291450"/>
              </a:xfrm>
              <a:custGeom>
                <a:avLst/>
                <a:gdLst/>
                <a:ahLst/>
                <a:cxnLst/>
                <a:rect l="l" t="t" r="r" b="b"/>
                <a:pathLst>
                  <a:path w="11721" h="11658" extrusionOk="0">
                    <a:moveTo>
                      <a:pt x="4443" y="630"/>
                    </a:moveTo>
                    <a:cubicBezTo>
                      <a:pt x="4632" y="630"/>
                      <a:pt x="4790" y="788"/>
                      <a:pt x="4790" y="977"/>
                    </a:cubicBezTo>
                    <a:cubicBezTo>
                      <a:pt x="4790" y="1198"/>
                      <a:pt x="4632" y="1355"/>
                      <a:pt x="4443" y="1355"/>
                    </a:cubicBezTo>
                    <a:cubicBezTo>
                      <a:pt x="4254" y="1355"/>
                      <a:pt x="4097" y="1198"/>
                      <a:pt x="4097" y="977"/>
                    </a:cubicBezTo>
                    <a:cubicBezTo>
                      <a:pt x="4097" y="788"/>
                      <a:pt x="4254" y="630"/>
                      <a:pt x="4443" y="630"/>
                    </a:cubicBezTo>
                    <a:close/>
                    <a:moveTo>
                      <a:pt x="7153" y="3434"/>
                    </a:moveTo>
                    <a:cubicBezTo>
                      <a:pt x="6523" y="3938"/>
                      <a:pt x="6176" y="4663"/>
                      <a:pt x="6176" y="5482"/>
                    </a:cubicBezTo>
                    <a:lnTo>
                      <a:pt x="6176" y="7530"/>
                    </a:lnTo>
                    <a:lnTo>
                      <a:pt x="663" y="7530"/>
                    </a:lnTo>
                    <a:lnTo>
                      <a:pt x="663" y="5482"/>
                    </a:lnTo>
                    <a:cubicBezTo>
                      <a:pt x="663" y="4348"/>
                      <a:pt x="1576" y="3434"/>
                      <a:pt x="2710" y="3434"/>
                    </a:cubicBezTo>
                    <a:lnTo>
                      <a:pt x="4790" y="3434"/>
                    </a:lnTo>
                    <a:lnTo>
                      <a:pt x="4790" y="4474"/>
                    </a:lnTo>
                    <a:cubicBezTo>
                      <a:pt x="4790" y="4663"/>
                      <a:pt x="4947" y="4821"/>
                      <a:pt x="5136" y="4821"/>
                    </a:cubicBezTo>
                    <a:cubicBezTo>
                      <a:pt x="5357" y="4821"/>
                      <a:pt x="5514" y="4663"/>
                      <a:pt x="5514" y="4474"/>
                    </a:cubicBezTo>
                    <a:lnTo>
                      <a:pt x="5514" y="3434"/>
                    </a:lnTo>
                    <a:close/>
                    <a:moveTo>
                      <a:pt x="6176" y="8255"/>
                    </a:moveTo>
                    <a:lnTo>
                      <a:pt x="6176" y="8916"/>
                    </a:lnTo>
                    <a:lnTo>
                      <a:pt x="663" y="8916"/>
                    </a:lnTo>
                    <a:lnTo>
                      <a:pt x="663" y="8255"/>
                    </a:lnTo>
                    <a:close/>
                    <a:moveTo>
                      <a:pt x="8917" y="3434"/>
                    </a:moveTo>
                    <a:cubicBezTo>
                      <a:pt x="10083" y="3434"/>
                      <a:pt x="10965" y="4348"/>
                      <a:pt x="10965" y="5482"/>
                    </a:cubicBezTo>
                    <a:lnTo>
                      <a:pt x="10965" y="8916"/>
                    </a:lnTo>
                    <a:lnTo>
                      <a:pt x="6869" y="8916"/>
                    </a:lnTo>
                    <a:lnTo>
                      <a:pt x="6869" y="5482"/>
                    </a:lnTo>
                    <a:cubicBezTo>
                      <a:pt x="6869" y="4380"/>
                      <a:pt x="7783" y="3434"/>
                      <a:pt x="8917" y="3434"/>
                    </a:cubicBezTo>
                    <a:close/>
                    <a:moveTo>
                      <a:pt x="4790" y="9609"/>
                    </a:moveTo>
                    <a:lnTo>
                      <a:pt x="4790" y="10996"/>
                    </a:lnTo>
                    <a:lnTo>
                      <a:pt x="4128" y="10996"/>
                    </a:lnTo>
                    <a:lnTo>
                      <a:pt x="4128" y="9609"/>
                    </a:lnTo>
                    <a:close/>
                    <a:moveTo>
                      <a:pt x="4443" y="0"/>
                    </a:moveTo>
                    <a:cubicBezTo>
                      <a:pt x="3876" y="0"/>
                      <a:pt x="3404" y="473"/>
                      <a:pt x="3404" y="1040"/>
                    </a:cubicBezTo>
                    <a:cubicBezTo>
                      <a:pt x="3404" y="1576"/>
                      <a:pt x="3876" y="2048"/>
                      <a:pt x="4443" y="2048"/>
                    </a:cubicBezTo>
                    <a:cubicBezTo>
                      <a:pt x="4569" y="2048"/>
                      <a:pt x="4664" y="2017"/>
                      <a:pt x="4790" y="2017"/>
                    </a:cubicBezTo>
                    <a:lnTo>
                      <a:pt x="4790" y="2773"/>
                    </a:lnTo>
                    <a:lnTo>
                      <a:pt x="2710" y="2773"/>
                    </a:lnTo>
                    <a:cubicBezTo>
                      <a:pt x="1198" y="2773"/>
                      <a:pt x="1" y="4001"/>
                      <a:pt x="1" y="5482"/>
                    </a:cubicBezTo>
                    <a:lnTo>
                      <a:pt x="1" y="9231"/>
                    </a:lnTo>
                    <a:cubicBezTo>
                      <a:pt x="1" y="9420"/>
                      <a:pt x="159" y="9578"/>
                      <a:pt x="348" y="9578"/>
                    </a:cubicBezTo>
                    <a:lnTo>
                      <a:pt x="3467" y="9578"/>
                    </a:lnTo>
                    <a:lnTo>
                      <a:pt x="3467" y="11311"/>
                    </a:lnTo>
                    <a:cubicBezTo>
                      <a:pt x="3467" y="11500"/>
                      <a:pt x="3624" y="11657"/>
                      <a:pt x="3813" y="11657"/>
                    </a:cubicBezTo>
                    <a:lnTo>
                      <a:pt x="5199" y="11657"/>
                    </a:lnTo>
                    <a:cubicBezTo>
                      <a:pt x="5388" y="11657"/>
                      <a:pt x="5546" y="11500"/>
                      <a:pt x="5546" y="11311"/>
                    </a:cubicBezTo>
                    <a:lnTo>
                      <a:pt x="5546" y="9578"/>
                    </a:lnTo>
                    <a:lnTo>
                      <a:pt x="11374" y="9578"/>
                    </a:lnTo>
                    <a:cubicBezTo>
                      <a:pt x="11563" y="9578"/>
                      <a:pt x="11721" y="9420"/>
                      <a:pt x="11721" y="9231"/>
                    </a:cubicBezTo>
                    <a:lnTo>
                      <a:pt x="11721" y="5482"/>
                    </a:lnTo>
                    <a:cubicBezTo>
                      <a:pt x="11658" y="4001"/>
                      <a:pt x="10429" y="2773"/>
                      <a:pt x="8917" y="2773"/>
                    </a:cubicBezTo>
                    <a:lnTo>
                      <a:pt x="5451" y="2773"/>
                    </a:lnTo>
                    <a:lnTo>
                      <a:pt x="5451" y="1040"/>
                    </a:lnTo>
                    <a:cubicBezTo>
                      <a:pt x="5451" y="473"/>
                      <a:pt x="4979"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0"/>
              <p:cNvSpPr/>
              <p:nvPr/>
            </p:nvSpPr>
            <p:spPr>
              <a:xfrm>
                <a:off x="-31334575" y="2452250"/>
                <a:ext cx="67750" cy="51225"/>
              </a:xfrm>
              <a:custGeom>
                <a:avLst/>
                <a:gdLst/>
                <a:ahLst/>
                <a:cxnLst/>
                <a:rect l="l" t="t" r="r" b="b"/>
                <a:pathLst>
                  <a:path w="2710" h="2049" extrusionOk="0">
                    <a:moveTo>
                      <a:pt x="1670" y="694"/>
                    </a:moveTo>
                    <a:cubicBezTo>
                      <a:pt x="1890" y="694"/>
                      <a:pt x="2048" y="851"/>
                      <a:pt x="2048" y="1040"/>
                    </a:cubicBezTo>
                    <a:cubicBezTo>
                      <a:pt x="2048" y="1229"/>
                      <a:pt x="1890" y="1387"/>
                      <a:pt x="1670" y="1387"/>
                    </a:cubicBezTo>
                    <a:lnTo>
                      <a:pt x="1008" y="1387"/>
                    </a:lnTo>
                    <a:cubicBezTo>
                      <a:pt x="819" y="1387"/>
                      <a:pt x="662" y="1229"/>
                      <a:pt x="662" y="1040"/>
                    </a:cubicBezTo>
                    <a:cubicBezTo>
                      <a:pt x="662" y="851"/>
                      <a:pt x="819" y="694"/>
                      <a:pt x="1008" y="694"/>
                    </a:cubicBezTo>
                    <a:close/>
                    <a:moveTo>
                      <a:pt x="1008" y="1"/>
                    </a:moveTo>
                    <a:cubicBezTo>
                      <a:pt x="473" y="1"/>
                      <a:pt x="0" y="473"/>
                      <a:pt x="0" y="1040"/>
                    </a:cubicBezTo>
                    <a:cubicBezTo>
                      <a:pt x="0" y="1576"/>
                      <a:pt x="473" y="2049"/>
                      <a:pt x="1008" y="2049"/>
                    </a:cubicBezTo>
                    <a:lnTo>
                      <a:pt x="1670" y="2049"/>
                    </a:lnTo>
                    <a:cubicBezTo>
                      <a:pt x="2237" y="2049"/>
                      <a:pt x="2710" y="1576"/>
                      <a:pt x="2710" y="1040"/>
                    </a:cubicBezTo>
                    <a:cubicBezTo>
                      <a:pt x="2710" y="473"/>
                      <a:pt x="2269" y="1"/>
                      <a:pt x="1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0"/>
              <p:cNvSpPr/>
              <p:nvPr/>
            </p:nvSpPr>
            <p:spPr>
              <a:xfrm>
                <a:off x="-31334575" y="2419175"/>
                <a:ext cx="68525" cy="17350"/>
              </a:xfrm>
              <a:custGeom>
                <a:avLst/>
                <a:gdLst/>
                <a:ahLst/>
                <a:cxnLst/>
                <a:rect l="l" t="t" r="r" b="b"/>
                <a:pathLst>
                  <a:path w="2741" h="694" extrusionOk="0">
                    <a:moveTo>
                      <a:pt x="347" y="1"/>
                    </a:moveTo>
                    <a:cubicBezTo>
                      <a:pt x="158" y="1"/>
                      <a:pt x="0" y="158"/>
                      <a:pt x="0" y="347"/>
                    </a:cubicBezTo>
                    <a:cubicBezTo>
                      <a:pt x="0" y="536"/>
                      <a:pt x="158" y="694"/>
                      <a:pt x="347" y="694"/>
                    </a:cubicBezTo>
                    <a:lnTo>
                      <a:pt x="2395" y="694"/>
                    </a:lnTo>
                    <a:cubicBezTo>
                      <a:pt x="2584" y="694"/>
                      <a:pt x="2741" y="536"/>
                      <a:pt x="2741" y="347"/>
                    </a:cubicBezTo>
                    <a:cubicBezTo>
                      <a:pt x="2710" y="158"/>
                      <a:pt x="2552" y="1"/>
                      <a:pt x="2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30"/>
            <p:cNvGrpSpPr/>
            <p:nvPr/>
          </p:nvGrpSpPr>
          <p:grpSpPr>
            <a:xfrm>
              <a:off x="1500831" y="1982598"/>
              <a:ext cx="424483" cy="419640"/>
              <a:chOff x="-34421275" y="1912725"/>
              <a:chExt cx="295375" cy="292025"/>
            </a:xfrm>
          </p:grpSpPr>
          <p:sp>
            <p:nvSpPr>
              <p:cNvPr id="708" name="Google Shape;708;p30"/>
              <p:cNvSpPr/>
              <p:nvPr/>
            </p:nvSpPr>
            <p:spPr>
              <a:xfrm>
                <a:off x="-34421275" y="1974375"/>
                <a:ext cx="236300" cy="230375"/>
              </a:xfrm>
              <a:custGeom>
                <a:avLst/>
                <a:gdLst/>
                <a:ahLst/>
                <a:cxnLst/>
                <a:rect l="l" t="t" r="r" b="b"/>
                <a:pathLst>
                  <a:path w="9452" h="9215" extrusionOk="0">
                    <a:moveTo>
                      <a:pt x="2158" y="725"/>
                    </a:moveTo>
                    <a:cubicBezTo>
                      <a:pt x="2245" y="725"/>
                      <a:pt x="2332" y="764"/>
                      <a:pt x="2395" y="843"/>
                    </a:cubicBezTo>
                    <a:lnTo>
                      <a:pt x="3371" y="1851"/>
                    </a:lnTo>
                    <a:cubicBezTo>
                      <a:pt x="3497" y="1946"/>
                      <a:pt x="3497" y="2198"/>
                      <a:pt x="3371" y="2324"/>
                    </a:cubicBezTo>
                    <a:lnTo>
                      <a:pt x="3151" y="2544"/>
                    </a:lnTo>
                    <a:lnTo>
                      <a:pt x="1702" y="1095"/>
                    </a:lnTo>
                    <a:lnTo>
                      <a:pt x="1922" y="843"/>
                    </a:lnTo>
                    <a:cubicBezTo>
                      <a:pt x="1985" y="764"/>
                      <a:pt x="2072" y="725"/>
                      <a:pt x="2158" y="725"/>
                    </a:cubicBezTo>
                    <a:close/>
                    <a:moveTo>
                      <a:pt x="7345" y="5884"/>
                    </a:moveTo>
                    <a:cubicBezTo>
                      <a:pt x="7428" y="5884"/>
                      <a:pt x="7514" y="5915"/>
                      <a:pt x="7593" y="5978"/>
                    </a:cubicBezTo>
                    <a:lnTo>
                      <a:pt x="8570" y="6955"/>
                    </a:lnTo>
                    <a:cubicBezTo>
                      <a:pt x="8696" y="7081"/>
                      <a:pt x="8696" y="7301"/>
                      <a:pt x="8570" y="7428"/>
                    </a:cubicBezTo>
                    <a:lnTo>
                      <a:pt x="8349" y="7648"/>
                    </a:lnTo>
                    <a:lnTo>
                      <a:pt x="6900" y="6199"/>
                    </a:lnTo>
                    <a:lnTo>
                      <a:pt x="7120" y="5978"/>
                    </a:lnTo>
                    <a:cubicBezTo>
                      <a:pt x="7183" y="5915"/>
                      <a:pt x="7262" y="5884"/>
                      <a:pt x="7345" y="5884"/>
                    </a:cubicBezTo>
                    <a:close/>
                    <a:moveTo>
                      <a:pt x="1166" y="1568"/>
                    </a:moveTo>
                    <a:lnTo>
                      <a:pt x="2678" y="3048"/>
                    </a:lnTo>
                    <a:cubicBezTo>
                      <a:pt x="2521" y="3426"/>
                      <a:pt x="2584" y="3867"/>
                      <a:pt x="2867" y="4214"/>
                    </a:cubicBezTo>
                    <a:lnTo>
                      <a:pt x="5104" y="6451"/>
                    </a:lnTo>
                    <a:cubicBezTo>
                      <a:pt x="5301" y="6648"/>
                      <a:pt x="5559" y="6746"/>
                      <a:pt x="5826" y="6746"/>
                    </a:cubicBezTo>
                    <a:cubicBezTo>
                      <a:pt x="5985" y="6746"/>
                      <a:pt x="6148" y="6711"/>
                      <a:pt x="6301" y="6640"/>
                    </a:cubicBezTo>
                    <a:lnTo>
                      <a:pt x="7782" y="8152"/>
                    </a:lnTo>
                    <a:lnTo>
                      <a:pt x="7719" y="8215"/>
                    </a:lnTo>
                    <a:cubicBezTo>
                      <a:pt x="7522" y="8412"/>
                      <a:pt x="7264" y="8510"/>
                      <a:pt x="6997" y="8510"/>
                    </a:cubicBezTo>
                    <a:cubicBezTo>
                      <a:pt x="6838" y="8510"/>
                      <a:pt x="6675" y="8475"/>
                      <a:pt x="6522" y="8404"/>
                    </a:cubicBezTo>
                    <a:cubicBezTo>
                      <a:pt x="4348" y="7301"/>
                      <a:pt x="1891" y="4876"/>
                      <a:pt x="851" y="2796"/>
                    </a:cubicBezTo>
                    <a:cubicBezTo>
                      <a:pt x="693" y="2418"/>
                      <a:pt x="788" y="1946"/>
                      <a:pt x="1103" y="1631"/>
                    </a:cubicBezTo>
                    <a:lnTo>
                      <a:pt x="1166" y="1568"/>
                    </a:lnTo>
                    <a:close/>
                    <a:moveTo>
                      <a:pt x="2190" y="0"/>
                    </a:moveTo>
                    <a:cubicBezTo>
                      <a:pt x="1922" y="0"/>
                      <a:pt x="1654" y="103"/>
                      <a:pt x="1449" y="307"/>
                    </a:cubicBezTo>
                    <a:lnTo>
                      <a:pt x="662" y="1095"/>
                    </a:lnTo>
                    <a:cubicBezTo>
                      <a:pt x="158" y="1599"/>
                      <a:pt x="0" y="2387"/>
                      <a:pt x="315" y="3017"/>
                    </a:cubicBezTo>
                    <a:cubicBezTo>
                      <a:pt x="1386" y="5348"/>
                      <a:pt x="3907" y="7869"/>
                      <a:pt x="6270" y="9034"/>
                    </a:cubicBezTo>
                    <a:cubicBezTo>
                      <a:pt x="6521" y="9154"/>
                      <a:pt x="6789" y="9214"/>
                      <a:pt x="7054" y="9214"/>
                    </a:cubicBezTo>
                    <a:cubicBezTo>
                      <a:pt x="7488" y="9214"/>
                      <a:pt x="7910" y="9052"/>
                      <a:pt x="8223" y="8719"/>
                    </a:cubicBezTo>
                    <a:lnTo>
                      <a:pt x="9042" y="7900"/>
                    </a:lnTo>
                    <a:cubicBezTo>
                      <a:pt x="9452" y="7522"/>
                      <a:pt x="9452" y="6829"/>
                      <a:pt x="9042" y="6451"/>
                    </a:cubicBezTo>
                    <a:lnTo>
                      <a:pt x="8066" y="5474"/>
                    </a:lnTo>
                    <a:cubicBezTo>
                      <a:pt x="7876" y="5269"/>
                      <a:pt x="7609" y="5167"/>
                      <a:pt x="7341" y="5167"/>
                    </a:cubicBezTo>
                    <a:cubicBezTo>
                      <a:pt x="7073" y="5167"/>
                      <a:pt x="6805" y="5269"/>
                      <a:pt x="6616" y="5474"/>
                    </a:cubicBezTo>
                    <a:lnTo>
                      <a:pt x="6144" y="5947"/>
                    </a:lnTo>
                    <a:cubicBezTo>
                      <a:pt x="6081" y="5994"/>
                      <a:pt x="5994" y="6018"/>
                      <a:pt x="5907" y="6018"/>
                    </a:cubicBezTo>
                    <a:cubicBezTo>
                      <a:pt x="5821" y="6018"/>
                      <a:pt x="5734" y="5994"/>
                      <a:pt x="5671" y="5947"/>
                    </a:cubicBezTo>
                    <a:lnTo>
                      <a:pt x="3434" y="3678"/>
                    </a:lnTo>
                    <a:cubicBezTo>
                      <a:pt x="3308" y="3584"/>
                      <a:pt x="3308" y="3332"/>
                      <a:pt x="3434" y="3206"/>
                    </a:cubicBezTo>
                    <a:lnTo>
                      <a:pt x="3907" y="2733"/>
                    </a:lnTo>
                    <a:cubicBezTo>
                      <a:pt x="4285" y="2355"/>
                      <a:pt x="4285" y="1694"/>
                      <a:pt x="3907" y="1284"/>
                    </a:cubicBezTo>
                    <a:lnTo>
                      <a:pt x="2930" y="307"/>
                    </a:lnTo>
                    <a:cubicBezTo>
                      <a:pt x="2725" y="103"/>
                      <a:pt x="2458" y="0"/>
                      <a:pt x="2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34288175" y="1912725"/>
                <a:ext cx="162275" cy="163075"/>
              </a:xfrm>
              <a:custGeom>
                <a:avLst/>
                <a:gdLst/>
                <a:ahLst/>
                <a:cxnLst/>
                <a:rect l="l" t="t" r="r" b="b"/>
                <a:pathLst>
                  <a:path w="6491" h="6523" extrusionOk="0">
                    <a:moveTo>
                      <a:pt x="5766" y="726"/>
                    </a:moveTo>
                    <a:lnTo>
                      <a:pt x="5766" y="2458"/>
                    </a:lnTo>
                    <a:lnTo>
                      <a:pt x="5388" y="2049"/>
                    </a:lnTo>
                    <a:cubicBezTo>
                      <a:pt x="5325" y="2002"/>
                      <a:pt x="5238" y="1978"/>
                      <a:pt x="5152" y="1978"/>
                    </a:cubicBezTo>
                    <a:cubicBezTo>
                      <a:pt x="5065" y="1978"/>
                      <a:pt x="4978" y="2002"/>
                      <a:pt x="4915" y="2049"/>
                    </a:cubicBezTo>
                    <a:lnTo>
                      <a:pt x="1985" y="4979"/>
                    </a:lnTo>
                    <a:cubicBezTo>
                      <a:pt x="1922" y="5042"/>
                      <a:pt x="1891" y="5136"/>
                      <a:pt x="1891" y="5199"/>
                    </a:cubicBezTo>
                    <a:cubicBezTo>
                      <a:pt x="1891" y="5294"/>
                      <a:pt x="1922" y="5420"/>
                      <a:pt x="1985" y="5451"/>
                    </a:cubicBezTo>
                    <a:lnTo>
                      <a:pt x="2395" y="5829"/>
                    </a:lnTo>
                    <a:lnTo>
                      <a:pt x="662" y="5829"/>
                    </a:lnTo>
                    <a:lnTo>
                      <a:pt x="662" y="4097"/>
                    </a:lnTo>
                    <a:lnTo>
                      <a:pt x="1040" y="4506"/>
                    </a:lnTo>
                    <a:cubicBezTo>
                      <a:pt x="1103" y="4553"/>
                      <a:pt x="1198" y="4577"/>
                      <a:pt x="1288" y="4577"/>
                    </a:cubicBezTo>
                    <a:cubicBezTo>
                      <a:pt x="1379" y="4577"/>
                      <a:pt x="1466" y="4553"/>
                      <a:pt x="1513" y="4506"/>
                    </a:cubicBezTo>
                    <a:lnTo>
                      <a:pt x="4443" y="1576"/>
                    </a:lnTo>
                    <a:cubicBezTo>
                      <a:pt x="4506" y="1513"/>
                      <a:pt x="4569" y="1419"/>
                      <a:pt x="4569" y="1356"/>
                    </a:cubicBezTo>
                    <a:cubicBezTo>
                      <a:pt x="4569" y="1261"/>
                      <a:pt x="4537" y="1135"/>
                      <a:pt x="4443" y="1104"/>
                    </a:cubicBezTo>
                    <a:lnTo>
                      <a:pt x="4033" y="726"/>
                    </a:lnTo>
                    <a:close/>
                    <a:moveTo>
                      <a:pt x="3214" y="1"/>
                    </a:moveTo>
                    <a:cubicBezTo>
                      <a:pt x="3057" y="1"/>
                      <a:pt x="2931" y="96"/>
                      <a:pt x="2899" y="222"/>
                    </a:cubicBezTo>
                    <a:cubicBezTo>
                      <a:pt x="2868" y="316"/>
                      <a:pt x="2868" y="474"/>
                      <a:pt x="2994" y="568"/>
                    </a:cubicBezTo>
                    <a:lnTo>
                      <a:pt x="3687" y="1261"/>
                    </a:lnTo>
                    <a:lnTo>
                      <a:pt x="1261" y="3719"/>
                    </a:lnTo>
                    <a:lnTo>
                      <a:pt x="536" y="2994"/>
                    </a:lnTo>
                    <a:cubicBezTo>
                      <a:pt x="490" y="2948"/>
                      <a:pt x="393" y="2919"/>
                      <a:pt x="295" y="2919"/>
                    </a:cubicBezTo>
                    <a:cubicBezTo>
                      <a:pt x="259" y="2919"/>
                      <a:pt x="223" y="2922"/>
                      <a:pt x="190" y="2931"/>
                    </a:cubicBezTo>
                    <a:cubicBezTo>
                      <a:pt x="64" y="2962"/>
                      <a:pt x="1" y="3120"/>
                      <a:pt x="1" y="3246"/>
                    </a:cubicBezTo>
                    <a:lnTo>
                      <a:pt x="1" y="6144"/>
                    </a:lnTo>
                    <a:cubicBezTo>
                      <a:pt x="1" y="6365"/>
                      <a:pt x="158" y="6522"/>
                      <a:pt x="347" y="6522"/>
                    </a:cubicBezTo>
                    <a:lnTo>
                      <a:pt x="3246" y="6522"/>
                    </a:lnTo>
                    <a:cubicBezTo>
                      <a:pt x="3403" y="6522"/>
                      <a:pt x="3529" y="6428"/>
                      <a:pt x="3561" y="6302"/>
                    </a:cubicBezTo>
                    <a:cubicBezTo>
                      <a:pt x="3624" y="6207"/>
                      <a:pt x="3624" y="6050"/>
                      <a:pt x="3498" y="5955"/>
                    </a:cubicBezTo>
                    <a:lnTo>
                      <a:pt x="2773" y="5262"/>
                    </a:lnTo>
                    <a:lnTo>
                      <a:pt x="5230" y="2805"/>
                    </a:lnTo>
                    <a:lnTo>
                      <a:pt x="5924" y="3530"/>
                    </a:lnTo>
                    <a:cubicBezTo>
                      <a:pt x="5993" y="3576"/>
                      <a:pt x="6096" y="3605"/>
                      <a:pt x="6195" y="3605"/>
                    </a:cubicBezTo>
                    <a:cubicBezTo>
                      <a:pt x="6232" y="3605"/>
                      <a:pt x="6268" y="3601"/>
                      <a:pt x="6302" y="3593"/>
                    </a:cubicBezTo>
                    <a:cubicBezTo>
                      <a:pt x="6396" y="3561"/>
                      <a:pt x="6491" y="3404"/>
                      <a:pt x="6491" y="3277"/>
                    </a:cubicBezTo>
                    <a:lnTo>
                      <a:pt x="6491" y="379"/>
                    </a:lnTo>
                    <a:cubicBezTo>
                      <a:pt x="6459" y="159"/>
                      <a:pt x="6333" y="1"/>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30"/>
            <p:cNvGrpSpPr/>
            <p:nvPr/>
          </p:nvGrpSpPr>
          <p:grpSpPr>
            <a:xfrm>
              <a:off x="3411737" y="3223987"/>
              <a:ext cx="426747" cy="421077"/>
              <a:chOff x="-34418125" y="2271100"/>
              <a:chExt cx="296950" cy="293025"/>
            </a:xfrm>
          </p:grpSpPr>
          <p:sp>
            <p:nvSpPr>
              <p:cNvPr id="711" name="Google Shape;711;p30"/>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مربع نص 2">
            <a:extLst>
              <a:ext uri="{FF2B5EF4-FFF2-40B4-BE49-F238E27FC236}">
                <a16:creationId xmlns:a16="http://schemas.microsoft.com/office/drawing/2014/main" id="{BB8C034A-D4A9-24E1-7D87-78356DCB5AA0}"/>
              </a:ext>
            </a:extLst>
          </p:cNvPr>
          <p:cNvSpPr txBox="1"/>
          <p:nvPr/>
        </p:nvSpPr>
        <p:spPr>
          <a:xfrm>
            <a:off x="467833" y="113600"/>
            <a:ext cx="8601739" cy="461665"/>
          </a:xfrm>
          <a:prstGeom prst="rect">
            <a:avLst/>
          </a:prstGeom>
          <a:noFill/>
        </p:spPr>
        <p:txBody>
          <a:bodyPr wrap="square">
            <a:spAutoFit/>
          </a:bodyPr>
          <a:lstStyle/>
          <a:p>
            <a:pPr algn="ctr" rtl="1"/>
            <a:r>
              <a:rPr lang="ar-SA" sz="2400" b="1" dirty="0">
                <a:solidFill>
                  <a:schemeClr val="bg2"/>
                </a:solidFill>
                <a:latin typeface="Sakkal Majalla" panose="02000000000000000000" pitchFamily="2" charset="-78"/>
                <a:cs typeface="Sakkal Majalla" panose="02000000000000000000" pitchFamily="2" charset="-78"/>
              </a:rPr>
              <a:t>يعتمد المتخصصون في عمل تحليلات النماذج التنبؤية على البيانات من المصادر التالية :</a:t>
            </a:r>
            <a:endParaRPr lang="ar-SA" sz="2400" b="1" dirty="0">
              <a:ln w="0"/>
              <a:solidFill>
                <a:schemeClr val="bg2"/>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2C13553C-2C1E-A1A7-7412-F32E088F09CE}"/>
              </a:ext>
            </a:extLst>
          </p:cNvPr>
          <p:cNvSpPr txBox="1"/>
          <p:nvPr/>
        </p:nvSpPr>
        <p:spPr>
          <a:xfrm>
            <a:off x="6927715" y="1321275"/>
            <a:ext cx="1382603" cy="830997"/>
          </a:xfrm>
          <a:prstGeom prst="rect">
            <a:avLst/>
          </a:prstGeom>
          <a:noFill/>
        </p:spPr>
        <p:txBody>
          <a:bodyPr wrap="square">
            <a:spAutoFit/>
          </a:bodyPr>
          <a:lstStyle/>
          <a:p>
            <a:pPr algn="ctr" rtl="1"/>
            <a:r>
              <a:rPr lang="ar-SA" sz="2400" b="1" dirty="0">
                <a:solidFill>
                  <a:srgbClr val="FFBE4A"/>
                </a:solidFill>
                <a:latin typeface="Sakkal Majalla" panose="02000000000000000000" pitchFamily="2" charset="-78"/>
                <a:cs typeface="Sakkal Majalla" panose="02000000000000000000" pitchFamily="2" charset="-78"/>
              </a:rPr>
              <a:t>بيانات عملياتية</a:t>
            </a:r>
            <a:endParaRPr lang="ar-SA" sz="2400" b="1" dirty="0">
              <a:ln w="0"/>
              <a:solidFill>
                <a:srgbClr val="FFBE4A"/>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B74845B9-B571-1125-84C8-1C50887BC1C6}"/>
              </a:ext>
            </a:extLst>
          </p:cNvPr>
          <p:cNvSpPr txBox="1"/>
          <p:nvPr/>
        </p:nvSpPr>
        <p:spPr>
          <a:xfrm>
            <a:off x="4896455" y="3443690"/>
            <a:ext cx="1382603" cy="830997"/>
          </a:xfrm>
          <a:prstGeom prst="rect">
            <a:avLst/>
          </a:prstGeom>
          <a:noFill/>
        </p:spPr>
        <p:txBody>
          <a:bodyPr wrap="square">
            <a:spAutoFit/>
          </a:bodyPr>
          <a:lstStyle/>
          <a:p>
            <a:pPr algn="ctr" rtl="1"/>
            <a:r>
              <a:rPr lang="ar-SA" sz="2400" b="1" dirty="0">
                <a:solidFill>
                  <a:srgbClr val="FF9139"/>
                </a:solidFill>
                <a:latin typeface="Sakkal Majalla" panose="02000000000000000000" pitchFamily="2" charset="-78"/>
                <a:cs typeface="Sakkal Majalla" panose="02000000000000000000" pitchFamily="2" charset="-78"/>
              </a:rPr>
              <a:t>بيانات العملاء</a:t>
            </a:r>
            <a:endParaRPr lang="ar-SA" sz="2400" b="1" dirty="0">
              <a:ln w="0"/>
              <a:solidFill>
                <a:srgbClr val="FF9139"/>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2" name="مربع نص 21">
            <a:extLst>
              <a:ext uri="{FF2B5EF4-FFF2-40B4-BE49-F238E27FC236}">
                <a16:creationId xmlns:a16="http://schemas.microsoft.com/office/drawing/2014/main" id="{6ABF2996-4B71-D3A8-5F10-E32DE39CF1F0}"/>
              </a:ext>
            </a:extLst>
          </p:cNvPr>
          <p:cNvSpPr txBox="1"/>
          <p:nvPr/>
        </p:nvSpPr>
        <p:spPr>
          <a:xfrm>
            <a:off x="2906133" y="1470868"/>
            <a:ext cx="1382603" cy="830997"/>
          </a:xfrm>
          <a:prstGeom prst="rect">
            <a:avLst/>
          </a:prstGeom>
          <a:noFill/>
        </p:spPr>
        <p:txBody>
          <a:bodyPr wrap="square">
            <a:spAutoFit/>
          </a:bodyPr>
          <a:lstStyle/>
          <a:p>
            <a:pPr algn="ctr" rtl="1"/>
            <a:r>
              <a:rPr lang="ar-SA" sz="2400" b="1" dirty="0">
                <a:solidFill>
                  <a:srgbClr val="FF4F47"/>
                </a:solidFill>
                <a:latin typeface="Sakkal Majalla" panose="02000000000000000000" pitchFamily="2" charset="-78"/>
                <a:cs typeface="Sakkal Majalla" panose="02000000000000000000" pitchFamily="2" charset="-78"/>
              </a:rPr>
              <a:t>البيانات </a:t>
            </a:r>
          </a:p>
          <a:p>
            <a:pPr algn="ctr" rtl="1"/>
            <a:r>
              <a:rPr lang="ar-SA" sz="2400" b="1" dirty="0">
                <a:ln w="0"/>
                <a:solidFill>
                  <a:srgbClr val="FF4F47"/>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الطبية</a:t>
            </a:r>
          </a:p>
        </p:txBody>
      </p:sp>
      <p:sp>
        <p:nvSpPr>
          <p:cNvPr id="23" name="مربع نص 22">
            <a:extLst>
              <a:ext uri="{FF2B5EF4-FFF2-40B4-BE49-F238E27FC236}">
                <a16:creationId xmlns:a16="http://schemas.microsoft.com/office/drawing/2014/main" id="{F09B93ED-808A-6FA5-432F-A4ADB6A98D8E}"/>
              </a:ext>
            </a:extLst>
          </p:cNvPr>
          <p:cNvSpPr txBox="1"/>
          <p:nvPr/>
        </p:nvSpPr>
        <p:spPr>
          <a:xfrm>
            <a:off x="770511" y="3409871"/>
            <a:ext cx="1382603" cy="830997"/>
          </a:xfrm>
          <a:prstGeom prst="rect">
            <a:avLst/>
          </a:prstGeom>
          <a:noFill/>
        </p:spPr>
        <p:txBody>
          <a:bodyPr wrap="square">
            <a:spAutoFit/>
          </a:bodyPr>
          <a:lstStyle/>
          <a:p>
            <a:pPr algn="ctr" rtl="1"/>
            <a:r>
              <a:rPr lang="ar-SA" sz="2400" b="1" dirty="0">
                <a:solidFill>
                  <a:srgbClr val="B22620"/>
                </a:solidFill>
                <a:latin typeface="Sakkal Majalla" panose="02000000000000000000" pitchFamily="2" charset="-78"/>
                <a:cs typeface="Sakkal Majalla" panose="02000000000000000000" pitchFamily="2" charset="-78"/>
              </a:rPr>
              <a:t>البيانات </a:t>
            </a:r>
          </a:p>
          <a:p>
            <a:pPr algn="ctr" rtl="1"/>
            <a:r>
              <a:rPr lang="ar-SA" sz="2400" b="1" dirty="0">
                <a:ln w="0"/>
                <a:solidFill>
                  <a:srgbClr val="B2262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المالية</a:t>
            </a:r>
          </a:p>
        </p:txBody>
      </p:sp>
      <p:grpSp>
        <p:nvGrpSpPr>
          <p:cNvPr id="24" name="مجموعة 23">
            <a:extLst>
              <a:ext uri="{FF2B5EF4-FFF2-40B4-BE49-F238E27FC236}">
                <a16:creationId xmlns:a16="http://schemas.microsoft.com/office/drawing/2014/main" id="{5E3FAB8E-AB40-96D5-8F70-E4AD90933602}"/>
              </a:ext>
            </a:extLst>
          </p:cNvPr>
          <p:cNvGrpSpPr/>
          <p:nvPr/>
        </p:nvGrpSpPr>
        <p:grpSpPr>
          <a:xfrm>
            <a:off x="85060" y="4775125"/>
            <a:ext cx="8973880" cy="368915"/>
            <a:chOff x="85060" y="4775125"/>
            <a:chExt cx="8973880" cy="368915"/>
          </a:xfrm>
        </p:grpSpPr>
        <p:sp>
          <p:nvSpPr>
            <p:cNvPr id="25" name="Google Shape;1161;p24">
              <a:extLst>
                <a:ext uri="{FF2B5EF4-FFF2-40B4-BE49-F238E27FC236}">
                  <a16:creationId xmlns:a16="http://schemas.microsoft.com/office/drawing/2014/main" id="{53E0231D-6354-B6DB-CFA6-815A66577A8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مربع نص 25">
              <a:extLst>
                <a:ext uri="{FF2B5EF4-FFF2-40B4-BE49-F238E27FC236}">
                  <a16:creationId xmlns:a16="http://schemas.microsoft.com/office/drawing/2014/main" id="{844658FB-3824-B04E-9A77-40534CD18EF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73" name="Google Shape;673;p30"/>
          <p:cNvGrpSpPr/>
          <p:nvPr/>
        </p:nvGrpSpPr>
        <p:grpSpPr>
          <a:xfrm>
            <a:off x="571499" y="1170000"/>
            <a:ext cx="8001031" cy="3322807"/>
            <a:chOff x="571499" y="1170000"/>
            <a:chExt cx="8001031" cy="3322807"/>
          </a:xfrm>
        </p:grpSpPr>
        <p:sp>
          <p:nvSpPr>
            <p:cNvPr id="674" name="Google Shape;674;p30"/>
            <p:cNvSpPr/>
            <p:nvPr/>
          </p:nvSpPr>
          <p:spPr>
            <a:xfrm>
              <a:off x="1038865" y="1554071"/>
              <a:ext cx="1348410" cy="1348497"/>
            </a:xfrm>
            <a:custGeom>
              <a:avLst/>
              <a:gdLst/>
              <a:ahLst/>
              <a:cxnLst/>
              <a:rect l="l" t="t" r="r" b="b"/>
              <a:pathLst>
                <a:path w="15395" h="15396" extrusionOk="0">
                  <a:moveTo>
                    <a:pt x="7697" y="1"/>
                  </a:moveTo>
                  <a:cubicBezTo>
                    <a:pt x="3446" y="1"/>
                    <a:pt x="0" y="3447"/>
                    <a:pt x="0" y="7698"/>
                  </a:cubicBezTo>
                  <a:cubicBezTo>
                    <a:pt x="0" y="11949"/>
                    <a:pt x="3446" y="15395"/>
                    <a:pt x="7697" y="15395"/>
                  </a:cubicBezTo>
                  <a:cubicBezTo>
                    <a:pt x="11948" y="15395"/>
                    <a:pt x="15394" y="11949"/>
                    <a:pt x="15394" y="7698"/>
                  </a:cubicBezTo>
                  <a:cubicBezTo>
                    <a:pt x="15394" y="3447"/>
                    <a:pt x="11948" y="1"/>
                    <a:pt x="7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0"/>
            <p:cNvSpPr/>
            <p:nvPr/>
          </p:nvSpPr>
          <p:spPr>
            <a:xfrm>
              <a:off x="1084586" y="1599880"/>
              <a:ext cx="1103252" cy="1103165"/>
            </a:xfrm>
            <a:custGeom>
              <a:avLst/>
              <a:gdLst/>
              <a:ahLst/>
              <a:cxnLst/>
              <a:rect l="l" t="t" r="r" b="b"/>
              <a:pathLst>
                <a:path w="12596" h="12595" extrusionOk="0">
                  <a:moveTo>
                    <a:pt x="9962" y="0"/>
                  </a:moveTo>
                  <a:lnTo>
                    <a:pt x="0" y="9962"/>
                  </a:lnTo>
                  <a:cubicBezTo>
                    <a:pt x="387" y="10956"/>
                    <a:pt x="973" y="11851"/>
                    <a:pt x="1711" y="12595"/>
                  </a:cubicBezTo>
                  <a:lnTo>
                    <a:pt x="12596" y="1711"/>
                  </a:lnTo>
                  <a:cubicBezTo>
                    <a:pt x="11851" y="972"/>
                    <a:pt x="10956" y="387"/>
                    <a:pt x="9962"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a:off x="1296898" y="1812104"/>
              <a:ext cx="1020044" cy="1020132"/>
            </a:xfrm>
            <a:custGeom>
              <a:avLst/>
              <a:gdLst/>
              <a:ahLst/>
              <a:cxnLst/>
              <a:rect l="l" t="t" r="r" b="b"/>
              <a:pathLst>
                <a:path w="11646" h="11647" extrusionOk="0">
                  <a:moveTo>
                    <a:pt x="10804" y="0"/>
                  </a:moveTo>
                  <a:lnTo>
                    <a:pt x="0" y="10805"/>
                  </a:lnTo>
                  <a:cubicBezTo>
                    <a:pt x="411" y="11128"/>
                    <a:pt x="856" y="11411"/>
                    <a:pt x="1330" y="11646"/>
                  </a:cubicBezTo>
                  <a:lnTo>
                    <a:pt x="11646" y="1330"/>
                  </a:lnTo>
                  <a:cubicBezTo>
                    <a:pt x="11411" y="858"/>
                    <a:pt x="11128" y="413"/>
                    <a:pt x="10804"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1038865" y="1554071"/>
              <a:ext cx="1348410" cy="722947"/>
            </a:xfrm>
            <a:custGeom>
              <a:avLst/>
              <a:gdLst/>
              <a:ahLst/>
              <a:cxnLst/>
              <a:rect l="l" t="t" r="r" b="b"/>
              <a:pathLst>
                <a:path w="15395" h="8254" extrusionOk="0">
                  <a:moveTo>
                    <a:pt x="7697" y="1"/>
                  </a:moveTo>
                  <a:cubicBezTo>
                    <a:pt x="3446" y="1"/>
                    <a:pt x="0" y="3447"/>
                    <a:pt x="0" y="7698"/>
                  </a:cubicBezTo>
                  <a:cubicBezTo>
                    <a:pt x="0" y="7885"/>
                    <a:pt x="9" y="8070"/>
                    <a:pt x="23" y="8254"/>
                  </a:cubicBezTo>
                  <a:cubicBezTo>
                    <a:pt x="307" y="4263"/>
                    <a:pt x="3634" y="1113"/>
                    <a:pt x="7697" y="1113"/>
                  </a:cubicBezTo>
                  <a:cubicBezTo>
                    <a:pt x="11761" y="1113"/>
                    <a:pt x="15086" y="4263"/>
                    <a:pt x="15372" y="8254"/>
                  </a:cubicBezTo>
                  <a:cubicBezTo>
                    <a:pt x="15385" y="8070"/>
                    <a:pt x="15394" y="7885"/>
                    <a:pt x="15394" y="7698"/>
                  </a:cubicBezTo>
                  <a:cubicBezTo>
                    <a:pt x="15394" y="3447"/>
                    <a:pt x="11948" y="1"/>
                    <a:pt x="7697" y="1"/>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6759289" y="2760327"/>
              <a:ext cx="1348410" cy="1348410"/>
            </a:xfrm>
            <a:custGeom>
              <a:avLst/>
              <a:gdLst/>
              <a:ahLst/>
              <a:cxnLst/>
              <a:rect l="l" t="t" r="r" b="b"/>
              <a:pathLst>
                <a:path w="15395" h="15395" extrusionOk="0">
                  <a:moveTo>
                    <a:pt x="7697" y="1"/>
                  </a:moveTo>
                  <a:cubicBezTo>
                    <a:pt x="3446" y="1"/>
                    <a:pt x="0" y="3447"/>
                    <a:pt x="0" y="7698"/>
                  </a:cubicBezTo>
                  <a:cubicBezTo>
                    <a:pt x="0" y="11948"/>
                    <a:pt x="3446" y="15394"/>
                    <a:pt x="7697" y="15394"/>
                  </a:cubicBezTo>
                  <a:cubicBezTo>
                    <a:pt x="11948" y="15394"/>
                    <a:pt x="15394" y="11948"/>
                    <a:pt x="15394" y="7698"/>
                  </a:cubicBezTo>
                  <a:cubicBezTo>
                    <a:pt x="15394" y="3447"/>
                    <a:pt x="11948" y="1"/>
                    <a:pt x="7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6798178" y="2799303"/>
              <a:ext cx="1097296" cy="1097296"/>
            </a:xfrm>
            <a:custGeom>
              <a:avLst/>
              <a:gdLst/>
              <a:ahLst/>
              <a:cxnLst/>
              <a:rect l="l" t="t" r="r" b="b"/>
              <a:pathLst>
                <a:path w="12528" h="12528" extrusionOk="0">
                  <a:moveTo>
                    <a:pt x="9833" y="1"/>
                  </a:moveTo>
                  <a:lnTo>
                    <a:pt x="0" y="9834"/>
                  </a:lnTo>
                  <a:cubicBezTo>
                    <a:pt x="362" y="10847"/>
                    <a:pt x="928" y="11760"/>
                    <a:pt x="1651" y="12528"/>
                  </a:cubicBezTo>
                  <a:lnTo>
                    <a:pt x="12527" y="1650"/>
                  </a:lnTo>
                  <a:cubicBezTo>
                    <a:pt x="11761" y="928"/>
                    <a:pt x="10846" y="361"/>
                    <a:pt x="9833"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7003396" y="3004433"/>
              <a:ext cx="1025562" cy="1025650"/>
            </a:xfrm>
            <a:custGeom>
              <a:avLst/>
              <a:gdLst/>
              <a:ahLst/>
              <a:cxnLst/>
              <a:rect l="l" t="t" r="r" b="b"/>
              <a:pathLst>
                <a:path w="11709" h="11710" extrusionOk="0">
                  <a:moveTo>
                    <a:pt x="10837" y="1"/>
                  </a:moveTo>
                  <a:lnTo>
                    <a:pt x="1" y="10838"/>
                  </a:lnTo>
                  <a:cubicBezTo>
                    <a:pt x="402" y="11171"/>
                    <a:pt x="837" y="11463"/>
                    <a:pt x="1301" y="11709"/>
                  </a:cubicBezTo>
                  <a:lnTo>
                    <a:pt x="11709" y="1301"/>
                  </a:lnTo>
                  <a:cubicBezTo>
                    <a:pt x="11462" y="838"/>
                    <a:pt x="11170" y="402"/>
                    <a:pt x="10837"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6759289" y="3385789"/>
              <a:ext cx="1348410" cy="722947"/>
            </a:xfrm>
            <a:custGeom>
              <a:avLst/>
              <a:gdLst/>
              <a:ahLst/>
              <a:cxnLst/>
              <a:rect l="l" t="t" r="r" b="b"/>
              <a:pathLst>
                <a:path w="15395" h="8254" extrusionOk="0">
                  <a:moveTo>
                    <a:pt x="22" y="0"/>
                  </a:moveTo>
                  <a:cubicBezTo>
                    <a:pt x="10" y="185"/>
                    <a:pt x="0" y="370"/>
                    <a:pt x="0" y="557"/>
                  </a:cubicBezTo>
                  <a:cubicBezTo>
                    <a:pt x="0" y="4807"/>
                    <a:pt x="3446" y="8253"/>
                    <a:pt x="7697" y="8253"/>
                  </a:cubicBezTo>
                  <a:cubicBezTo>
                    <a:pt x="11948" y="8253"/>
                    <a:pt x="15394" y="4807"/>
                    <a:pt x="15394" y="557"/>
                  </a:cubicBezTo>
                  <a:cubicBezTo>
                    <a:pt x="15394" y="370"/>
                    <a:pt x="15385" y="185"/>
                    <a:pt x="15372" y="0"/>
                  </a:cubicBezTo>
                  <a:cubicBezTo>
                    <a:pt x="15086" y="3992"/>
                    <a:pt x="11761" y="7141"/>
                    <a:pt x="7697" y="7141"/>
                  </a:cubicBezTo>
                  <a:cubicBezTo>
                    <a:pt x="3634" y="7141"/>
                    <a:pt x="307" y="3992"/>
                    <a:pt x="22" y="0"/>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p:nvPr/>
          </p:nvSpPr>
          <p:spPr>
            <a:xfrm>
              <a:off x="4852423" y="1554071"/>
              <a:ext cx="1348410" cy="1348497"/>
            </a:xfrm>
            <a:custGeom>
              <a:avLst/>
              <a:gdLst/>
              <a:ahLst/>
              <a:cxnLst/>
              <a:rect l="l" t="t" r="r" b="b"/>
              <a:pathLst>
                <a:path w="15395" h="15396" extrusionOk="0">
                  <a:moveTo>
                    <a:pt x="7697" y="1"/>
                  </a:moveTo>
                  <a:cubicBezTo>
                    <a:pt x="3447" y="1"/>
                    <a:pt x="1" y="3447"/>
                    <a:pt x="1" y="7698"/>
                  </a:cubicBezTo>
                  <a:cubicBezTo>
                    <a:pt x="1" y="11949"/>
                    <a:pt x="3447" y="15395"/>
                    <a:pt x="7697" y="15395"/>
                  </a:cubicBezTo>
                  <a:cubicBezTo>
                    <a:pt x="11949" y="15395"/>
                    <a:pt x="15395" y="11949"/>
                    <a:pt x="15395" y="7698"/>
                  </a:cubicBezTo>
                  <a:cubicBezTo>
                    <a:pt x="15395" y="3447"/>
                    <a:pt x="11949" y="1"/>
                    <a:pt x="7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4882465" y="1584201"/>
              <a:ext cx="1087662" cy="1087574"/>
            </a:xfrm>
            <a:custGeom>
              <a:avLst/>
              <a:gdLst/>
              <a:ahLst/>
              <a:cxnLst/>
              <a:rect l="l" t="t" r="r" b="b"/>
              <a:pathLst>
                <a:path w="12418" h="12417" extrusionOk="0">
                  <a:moveTo>
                    <a:pt x="9633" y="0"/>
                  </a:moveTo>
                  <a:lnTo>
                    <a:pt x="1" y="9632"/>
                  </a:lnTo>
                  <a:cubicBezTo>
                    <a:pt x="323" y="10672"/>
                    <a:pt x="860" y="11617"/>
                    <a:pt x="1560" y="12417"/>
                  </a:cubicBezTo>
                  <a:lnTo>
                    <a:pt x="12417" y="1559"/>
                  </a:lnTo>
                  <a:cubicBezTo>
                    <a:pt x="11618" y="860"/>
                    <a:pt x="10674" y="322"/>
                    <a:pt x="9633"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5077610" y="1779259"/>
              <a:ext cx="1031868" cy="1031868"/>
            </a:xfrm>
            <a:custGeom>
              <a:avLst/>
              <a:gdLst/>
              <a:ahLst/>
              <a:cxnLst/>
              <a:rect l="l" t="t" r="r" b="b"/>
              <a:pathLst>
                <a:path w="11781" h="11781" extrusionOk="0">
                  <a:moveTo>
                    <a:pt x="10866" y="1"/>
                  </a:moveTo>
                  <a:lnTo>
                    <a:pt x="0" y="10867"/>
                  </a:lnTo>
                  <a:cubicBezTo>
                    <a:pt x="387" y="11212"/>
                    <a:pt x="809" y="11518"/>
                    <a:pt x="1259" y="11781"/>
                  </a:cubicBezTo>
                  <a:lnTo>
                    <a:pt x="11780" y="1259"/>
                  </a:lnTo>
                  <a:cubicBezTo>
                    <a:pt x="11518" y="808"/>
                    <a:pt x="11212" y="387"/>
                    <a:pt x="10866"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4852423" y="1554071"/>
              <a:ext cx="1348410" cy="722947"/>
            </a:xfrm>
            <a:custGeom>
              <a:avLst/>
              <a:gdLst/>
              <a:ahLst/>
              <a:cxnLst/>
              <a:rect l="l" t="t" r="r" b="b"/>
              <a:pathLst>
                <a:path w="15395" h="8254" extrusionOk="0">
                  <a:moveTo>
                    <a:pt x="7697" y="1"/>
                  </a:moveTo>
                  <a:cubicBezTo>
                    <a:pt x="3447" y="1"/>
                    <a:pt x="1" y="3447"/>
                    <a:pt x="1" y="7698"/>
                  </a:cubicBezTo>
                  <a:cubicBezTo>
                    <a:pt x="1" y="7885"/>
                    <a:pt x="10" y="8070"/>
                    <a:pt x="23" y="8254"/>
                  </a:cubicBezTo>
                  <a:cubicBezTo>
                    <a:pt x="308" y="4263"/>
                    <a:pt x="3634" y="1113"/>
                    <a:pt x="7697" y="1113"/>
                  </a:cubicBezTo>
                  <a:cubicBezTo>
                    <a:pt x="11761" y="1113"/>
                    <a:pt x="15087" y="4263"/>
                    <a:pt x="15372" y="8254"/>
                  </a:cubicBezTo>
                  <a:cubicBezTo>
                    <a:pt x="15386" y="8070"/>
                    <a:pt x="15395" y="7885"/>
                    <a:pt x="15395" y="7698"/>
                  </a:cubicBezTo>
                  <a:cubicBezTo>
                    <a:pt x="15395" y="3447"/>
                    <a:pt x="11949" y="1"/>
                    <a:pt x="7697" y="1"/>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2945644" y="2760327"/>
              <a:ext cx="1348410" cy="1348410"/>
            </a:xfrm>
            <a:custGeom>
              <a:avLst/>
              <a:gdLst/>
              <a:ahLst/>
              <a:cxnLst/>
              <a:rect l="l" t="t" r="r" b="b"/>
              <a:pathLst>
                <a:path w="15395" h="15395" extrusionOk="0">
                  <a:moveTo>
                    <a:pt x="7697" y="1"/>
                  </a:moveTo>
                  <a:cubicBezTo>
                    <a:pt x="3447" y="1"/>
                    <a:pt x="1" y="3447"/>
                    <a:pt x="1" y="7698"/>
                  </a:cubicBezTo>
                  <a:cubicBezTo>
                    <a:pt x="1" y="11948"/>
                    <a:pt x="3447" y="15394"/>
                    <a:pt x="7697" y="15394"/>
                  </a:cubicBezTo>
                  <a:cubicBezTo>
                    <a:pt x="11948" y="15394"/>
                    <a:pt x="15394" y="11948"/>
                    <a:pt x="15394" y="7698"/>
                  </a:cubicBezTo>
                  <a:cubicBezTo>
                    <a:pt x="15394" y="3447"/>
                    <a:pt x="11948" y="1"/>
                    <a:pt x="7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3192816" y="3007586"/>
              <a:ext cx="1024423" cy="1024336"/>
            </a:xfrm>
            <a:custGeom>
              <a:avLst/>
              <a:gdLst/>
              <a:ahLst/>
              <a:cxnLst/>
              <a:rect l="l" t="t" r="r" b="b"/>
              <a:pathLst>
                <a:path w="11696" h="11695" extrusionOk="0">
                  <a:moveTo>
                    <a:pt x="10831" y="1"/>
                  </a:moveTo>
                  <a:lnTo>
                    <a:pt x="1" y="10831"/>
                  </a:lnTo>
                  <a:cubicBezTo>
                    <a:pt x="405" y="11162"/>
                    <a:pt x="843" y="11451"/>
                    <a:pt x="1308" y="11695"/>
                  </a:cubicBezTo>
                  <a:lnTo>
                    <a:pt x="11696" y="1308"/>
                  </a:lnTo>
                  <a:cubicBezTo>
                    <a:pt x="11451" y="842"/>
                    <a:pt x="11163" y="404"/>
                    <a:pt x="10831" y="1"/>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2986022" y="2800792"/>
              <a:ext cx="1098785" cy="1098698"/>
            </a:xfrm>
            <a:custGeom>
              <a:avLst/>
              <a:gdLst/>
              <a:ahLst/>
              <a:cxnLst/>
              <a:rect l="l" t="t" r="r" b="b"/>
              <a:pathLst>
                <a:path w="12545" h="12544" extrusionOk="0">
                  <a:moveTo>
                    <a:pt x="9865" y="0"/>
                  </a:moveTo>
                  <a:lnTo>
                    <a:pt x="0" y="9864"/>
                  </a:lnTo>
                  <a:cubicBezTo>
                    <a:pt x="366" y="10872"/>
                    <a:pt x="939" y="11781"/>
                    <a:pt x="1665" y="12543"/>
                  </a:cubicBezTo>
                  <a:lnTo>
                    <a:pt x="12544" y="1664"/>
                  </a:lnTo>
                  <a:cubicBezTo>
                    <a:pt x="11782" y="938"/>
                    <a:pt x="10873" y="366"/>
                    <a:pt x="9865" y="0"/>
                  </a:cubicBezTo>
                  <a:close/>
                </a:path>
              </a:pathLst>
            </a:custGeom>
            <a:solidFill>
              <a:srgbClr val="FFFFFF">
                <a:alpha val="2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2945644" y="3385789"/>
              <a:ext cx="1348410" cy="722947"/>
            </a:xfrm>
            <a:custGeom>
              <a:avLst/>
              <a:gdLst/>
              <a:ahLst/>
              <a:cxnLst/>
              <a:rect l="l" t="t" r="r" b="b"/>
              <a:pathLst>
                <a:path w="15395" h="8254" extrusionOk="0">
                  <a:moveTo>
                    <a:pt x="23" y="0"/>
                  </a:moveTo>
                  <a:cubicBezTo>
                    <a:pt x="10" y="185"/>
                    <a:pt x="1" y="370"/>
                    <a:pt x="1" y="557"/>
                  </a:cubicBezTo>
                  <a:cubicBezTo>
                    <a:pt x="1" y="4807"/>
                    <a:pt x="3447" y="8253"/>
                    <a:pt x="7697" y="8253"/>
                  </a:cubicBezTo>
                  <a:cubicBezTo>
                    <a:pt x="11948" y="8253"/>
                    <a:pt x="15394" y="4807"/>
                    <a:pt x="15394" y="557"/>
                  </a:cubicBezTo>
                  <a:cubicBezTo>
                    <a:pt x="15394" y="370"/>
                    <a:pt x="15385" y="185"/>
                    <a:pt x="15372" y="0"/>
                  </a:cubicBezTo>
                  <a:cubicBezTo>
                    <a:pt x="15086" y="3992"/>
                    <a:pt x="11761" y="7141"/>
                    <a:pt x="7697" y="7141"/>
                  </a:cubicBezTo>
                  <a:cubicBezTo>
                    <a:pt x="3634" y="7141"/>
                    <a:pt x="308" y="3992"/>
                    <a:pt x="23" y="0"/>
                  </a:cubicBezTo>
                  <a:close/>
                </a:path>
              </a:pathLst>
            </a:custGeom>
            <a:solidFill>
              <a:srgbClr val="595959">
                <a:alpha val="47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a:off x="571499" y="1170000"/>
              <a:ext cx="8001031" cy="3322807"/>
            </a:xfrm>
            <a:custGeom>
              <a:avLst/>
              <a:gdLst/>
              <a:ahLst/>
              <a:cxnLst/>
              <a:rect l="l" t="t" r="r" b="b"/>
              <a:pathLst>
                <a:path w="91349" h="37937" extrusionOk="0">
                  <a:moveTo>
                    <a:pt x="13033" y="0"/>
                  </a:moveTo>
                  <a:cubicBezTo>
                    <a:pt x="6832" y="0"/>
                    <a:pt x="1708" y="4697"/>
                    <a:pt x="1028" y="10719"/>
                  </a:cubicBezTo>
                  <a:cubicBezTo>
                    <a:pt x="413" y="11097"/>
                    <a:pt x="0" y="11773"/>
                    <a:pt x="0" y="12549"/>
                  </a:cubicBezTo>
                  <a:cubicBezTo>
                    <a:pt x="0" y="13734"/>
                    <a:pt x="962" y="14696"/>
                    <a:pt x="2148" y="14696"/>
                  </a:cubicBezTo>
                  <a:cubicBezTo>
                    <a:pt x="3334" y="14696"/>
                    <a:pt x="4295" y="13734"/>
                    <a:pt x="4295" y="12549"/>
                  </a:cubicBezTo>
                  <a:cubicBezTo>
                    <a:pt x="4295" y="11844"/>
                    <a:pt x="3954" y="11219"/>
                    <a:pt x="3429" y="10829"/>
                  </a:cubicBezTo>
                  <a:cubicBezTo>
                    <a:pt x="4046" y="6077"/>
                    <a:pt x="8116" y="2395"/>
                    <a:pt x="13033" y="2395"/>
                  </a:cubicBezTo>
                  <a:cubicBezTo>
                    <a:pt x="18375" y="2395"/>
                    <a:pt x="22721" y="6741"/>
                    <a:pt x="22721" y="12083"/>
                  </a:cubicBezTo>
                  <a:lnTo>
                    <a:pt x="22721" y="25855"/>
                  </a:lnTo>
                  <a:cubicBezTo>
                    <a:pt x="22721" y="32517"/>
                    <a:pt x="28141" y="37937"/>
                    <a:pt x="34803" y="37937"/>
                  </a:cubicBezTo>
                  <a:cubicBezTo>
                    <a:pt x="41465" y="37937"/>
                    <a:pt x="46886" y="32517"/>
                    <a:pt x="46886" y="25855"/>
                  </a:cubicBezTo>
                  <a:lnTo>
                    <a:pt x="46886" y="12083"/>
                  </a:lnTo>
                  <a:cubicBezTo>
                    <a:pt x="46886" y="6741"/>
                    <a:pt x="51231" y="2395"/>
                    <a:pt x="56573" y="2395"/>
                  </a:cubicBezTo>
                  <a:cubicBezTo>
                    <a:pt x="61915" y="2395"/>
                    <a:pt x="66262" y="6741"/>
                    <a:pt x="66262" y="12083"/>
                  </a:cubicBezTo>
                  <a:lnTo>
                    <a:pt x="66262" y="25855"/>
                  </a:lnTo>
                  <a:cubicBezTo>
                    <a:pt x="66262" y="32517"/>
                    <a:pt x="71682" y="37937"/>
                    <a:pt x="78344" y="37937"/>
                  </a:cubicBezTo>
                  <a:cubicBezTo>
                    <a:pt x="84752" y="37937"/>
                    <a:pt x="90010" y="32922"/>
                    <a:pt x="90402" y="26611"/>
                  </a:cubicBezTo>
                  <a:cubicBezTo>
                    <a:pt x="90973" y="26225"/>
                    <a:pt x="91348" y="25572"/>
                    <a:pt x="91348" y="24831"/>
                  </a:cubicBezTo>
                  <a:cubicBezTo>
                    <a:pt x="91348" y="23644"/>
                    <a:pt x="90388" y="22683"/>
                    <a:pt x="89202" y="22683"/>
                  </a:cubicBezTo>
                  <a:cubicBezTo>
                    <a:pt x="88015" y="22683"/>
                    <a:pt x="87054" y="23644"/>
                    <a:pt x="87054" y="24831"/>
                  </a:cubicBezTo>
                  <a:cubicBezTo>
                    <a:pt x="87054" y="25572"/>
                    <a:pt x="87429" y="26224"/>
                    <a:pt x="88000" y="26610"/>
                  </a:cubicBezTo>
                  <a:cubicBezTo>
                    <a:pt x="87613" y="31600"/>
                    <a:pt x="83431" y="35543"/>
                    <a:pt x="78344" y="35543"/>
                  </a:cubicBezTo>
                  <a:cubicBezTo>
                    <a:pt x="73002" y="35543"/>
                    <a:pt x="68656" y="31196"/>
                    <a:pt x="68656" y="25855"/>
                  </a:cubicBezTo>
                  <a:lnTo>
                    <a:pt x="68656" y="12083"/>
                  </a:lnTo>
                  <a:cubicBezTo>
                    <a:pt x="68656" y="5421"/>
                    <a:pt x="63236" y="0"/>
                    <a:pt x="56573" y="0"/>
                  </a:cubicBezTo>
                  <a:cubicBezTo>
                    <a:pt x="49911" y="0"/>
                    <a:pt x="44492" y="5421"/>
                    <a:pt x="44492" y="12083"/>
                  </a:cubicBezTo>
                  <a:lnTo>
                    <a:pt x="44492" y="25855"/>
                  </a:lnTo>
                  <a:cubicBezTo>
                    <a:pt x="44492" y="31197"/>
                    <a:pt x="40145" y="35543"/>
                    <a:pt x="34803" y="35543"/>
                  </a:cubicBezTo>
                  <a:cubicBezTo>
                    <a:pt x="29461" y="35543"/>
                    <a:pt x="25115" y="31197"/>
                    <a:pt x="25115" y="25855"/>
                  </a:cubicBezTo>
                  <a:lnTo>
                    <a:pt x="25115" y="12083"/>
                  </a:lnTo>
                  <a:cubicBezTo>
                    <a:pt x="25115" y="5421"/>
                    <a:pt x="19696" y="0"/>
                    <a:pt x="13033" y="0"/>
                  </a:cubicBezTo>
                  <a:close/>
                </a:path>
              </a:pathLst>
            </a:custGeom>
            <a:gradFill>
              <a:gsLst>
                <a:gs pos="0">
                  <a:schemeClr val="accent1"/>
                </a:gs>
                <a:gs pos="38000">
                  <a:schemeClr val="accent2"/>
                </a:gs>
                <a:gs pos="71000">
                  <a:schemeClr val="accent4"/>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0"/>
            <p:cNvGrpSpPr/>
            <p:nvPr/>
          </p:nvGrpSpPr>
          <p:grpSpPr>
            <a:xfrm>
              <a:off x="7237429" y="3225137"/>
              <a:ext cx="418843" cy="418778"/>
              <a:chOff x="-31523625" y="1939525"/>
              <a:chExt cx="291450" cy="291425"/>
            </a:xfrm>
          </p:grpSpPr>
          <p:sp>
            <p:nvSpPr>
              <p:cNvPr id="692" name="Google Shape;692;p30"/>
              <p:cNvSpPr/>
              <p:nvPr/>
            </p:nvSpPr>
            <p:spPr>
              <a:xfrm>
                <a:off x="-31523625" y="1939525"/>
                <a:ext cx="291450" cy="291425"/>
              </a:xfrm>
              <a:custGeom>
                <a:avLst/>
                <a:gdLst/>
                <a:ahLst/>
                <a:cxnLst/>
                <a:rect l="l" t="t" r="r" b="b"/>
                <a:pathLst>
                  <a:path w="11658" h="11657" extrusionOk="0">
                    <a:moveTo>
                      <a:pt x="2269" y="756"/>
                    </a:moveTo>
                    <a:cubicBezTo>
                      <a:pt x="2899" y="756"/>
                      <a:pt x="3372" y="1260"/>
                      <a:pt x="3372" y="1859"/>
                    </a:cubicBezTo>
                    <a:cubicBezTo>
                      <a:pt x="3372" y="2363"/>
                      <a:pt x="3057" y="2615"/>
                      <a:pt x="2805" y="2867"/>
                    </a:cubicBezTo>
                    <a:cubicBezTo>
                      <a:pt x="2710" y="2962"/>
                      <a:pt x="2679" y="3025"/>
                      <a:pt x="2679" y="3119"/>
                    </a:cubicBezTo>
                    <a:lnTo>
                      <a:pt x="2679" y="7246"/>
                    </a:lnTo>
                    <a:cubicBezTo>
                      <a:pt x="2679" y="7341"/>
                      <a:pt x="2710" y="7435"/>
                      <a:pt x="2805" y="7498"/>
                    </a:cubicBezTo>
                    <a:cubicBezTo>
                      <a:pt x="3057" y="7750"/>
                      <a:pt x="3372" y="8002"/>
                      <a:pt x="3372" y="8506"/>
                    </a:cubicBezTo>
                    <a:cubicBezTo>
                      <a:pt x="3372" y="9137"/>
                      <a:pt x="2868" y="9609"/>
                      <a:pt x="2269" y="9609"/>
                    </a:cubicBezTo>
                    <a:lnTo>
                      <a:pt x="1765" y="9609"/>
                    </a:lnTo>
                    <a:cubicBezTo>
                      <a:pt x="1167" y="9609"/>
                      <a:pt x="663" y="9137"/>
                      <a:pt x="663" y="8506"/>
                    </a:cubicBezTo>
                    <a:cubicBezTo>
                      <a:pt x="663" y="8002"/>
                      <a:pt x="978" y="7750"/>
                      <a:pt x="1261" y="7498"/>
                    </a:cubicBezTo>
                    <a:cubicBezTo>
                      <a:pt x="1324" y="7404"/>
                      <a:pt x="1356" y="7341"/>
                      <a:pt x="1356" y="7246"/>
                    </a:cubicBezTo>
                    <a:lnTo>
                      <a:pt x="1356" y="3119"/>
                    </a:lnTo>
                    <a:cubicBezTo>
                      <a:pt x="1356" y="3025"/>
                      <a:pt x="1324" y="2930"/>
                      <a:pt x="1261" y="2867"/>
                    </a:cubicBezTo>
                    <a:cubicBezTo>
                      <a:pt x="978" y="2615"/>
                      <a:pt x="663" y="2363"/>
                      <a:pt x="663" y="1859"/>
                    </a:cubicBezTo>
                    <a:cubicBezTo>
                      <a:pt x="663" y="1229"/>
                      <a:pt x="1167" y="756"/>
                      <a:pt x="1765" y="756"/>
                    </a:cubicBezTo>
                    <a:close/>
                    <a:moveTo>
                      <a:pt x="10650" y="2048"/>
                    </a:moveTo>
                    <a:cubicBezTo>
                      <a:pt x="10870" y="2048"/>
                      <a:pt x="11028" y="2205"/>
                      <a:pt x="11028" y="2395"/>
                    </a:cubicBezTo>
                    <a:lnTo>
                      <a:pt x="11028" y="9294"/>
                    </a:lnTo>
                    <a:lnTo>
                      <a:pt x="10965" y="9294"/>
                    </a:lnTo>
                    <a:cubicBezTo>
                      <a:pt x="10965" y="9483"/>
                      <a:pt x="10807" y="9641"/>
                      <a:pt x="10618" y="9641"/>
                    </a:cubicBezTo>
                    <a:lnTo>
                      <a:pt x="3687" y="9641"/>
                    </a:lnTo>
                    <a:cubicBezTo>
                      <a:pt x="3939" y="9326"/>
                      <a:pt x="4097" y="8948"/>
                      <a:pt x="4097" y="8538"/>
                    </a:cubicBezTo>
                    <a:cubicBezTo>
                      <a:pt x="4097" y="8065"/>
                      <a:pt x="3876" y="7593"/>
                      <a:pt x="3561" y="7278"/>
                    </a:cubicBezTo>
                    <a:lnTo>
                      <a:pt x="3404" y="7120"/>
                    </a:lnTo>
                    <a:lnTo>
                      <a:pt x="3404" y="3245"/>
                    </a:lnTo>
                    <a:cubicBezTo>
                      <a:pt x="3624" y="3025"/>
                      <a:pt x="4002" y="2710"/>
                      <a:pt x="4097" y="2048"/>
                    </a:cubicBezTo>
                    <a:close/>
                    <a:moveTo>
                      <a:pt x="4758" y="10334"/>
                    </a:moveTo>
                    <a:lnTo>
                      <a:pt x="4758" y="10649"/>
                    </a:lnTo>
                    <a:cubicBezTo>
                      <a:pt x="4758" y="10838"/>
                      <a:pt x="4601" y="10995"/>
                      <a:pt x="4412" y="10995"/>
                    </a:cubicBezTo>
                    <a:lnTo>
                      <a:pt x="2710" y="10995"/>
                    </a:lnTo>
                    <a:cubicBezTo>
                      <a:pt x="2521" y="10995"/>
                      <a:pt x="2364" y="10838"/>
                      <a:pt x="2364" y="10649"/>
                    </a:cubicBezTo>
                    <a:lnTo>
                      <a:pt x="2364" y="10334"/>
                    </a:lnTo>
                    <a:close/>
                    <a:moveTo>
                      <a:pt x="1797" y="0"/>
                    </a:moveTo>
                    <a:cubicBezTo>
                      <a:pt x="820" y="0"/>
                      <a:pt x="1" y="788"/>
                      <a:pt x="1" y="1827"/>
                    </a:cubicBezTo>
                    <a:cubicBezTo>
                      <a:pt x="1" y="2300"/>
                      <a:pt x="190" y="2773"/>
                      <a:pt x="505" y="3088"/>
                    </a:cubicBezTo>
                    <a:lnTo>
                      <a:pt x="663" y="3245"/>
                    </a:lnTo>
                    <a:lnTo>
                      <a:pt x="663" y="7089"/>
                    </a:lnTo>
                    <a:cubicBezTo>
                      <a:pt x="474" y="7278"/>
                      <a:pt x="1" y="7719"/>
                      <a:pt x="1" y="8506"/>
                    </a:cubicBezTo>
                    <a:cubicBezTo>
                      <a:pt x="1" y="9452"/>
                      <a:pt x="694" y="10208"/>
                      <a:pt x="1639" y="10271"/>
                    </a:cubicBezTo>
                    <a:lnTo>
                      <a:pt x="1734" y="10271"/>
                    </a:lnTo>
                    <a:lnTo>
                      <a:pt x="1734" y="10649"/>
                    </a:lnTo>
                    <a:cubicBezTo>
                      <a:pt x="1734" y="11184"/>
                      <a:pt x="2206" y="11657"/>
                      <a:pt x="2742" y="11657"/>
                    </a:cubicBezTo>
                    <a:lnTo>
                      <a:pt x="4443" y="11657"/>
                    </a:lnTo>
                    <a:cubicBezTo>
                      <a:pt x="5010" y="11657"/>
                      <a:pt x="5451" y="11184"/>
                      <a:pt x="5451" y="10649"/>
                    </a:cubicBezTo>
                    <a:lnTo>
                      <a:pt x="5451" y="10334"/>
                    </a:lnTo>
                    <a:lnTo>
                      <a:pt x="10618" y="10334"/>
                    </a:lnTo>
                    <a:cubicBezTo>
                      <a:pt x="11185" y="10334"/>
                      <a:pt x="11658" y="9861"/>
                      <a:pt x="11658" y="9294"/>
                    </a:cubicBezTo>
                    <a:lnTo>
                      <a:pt x="11658" y="2395"/>
                    </a:lnTo>
                    <a:cubicBezTo>
                      <a:pt x="11658" y="1827"/>
                      <a:pt x="11185" y="1386"/>
                      <a:pt x="10618" y="1386"/>
                    </a:cubicBezTo>
                    <a:lnTo>
                      <a:pt x="4034" y="1386"/>
                    </a:lnTo>
                    <a:cubicBezTo>
                      <a:pt x="3845" y="599"/>
                      <a:pt x="3151" y="0"/>
                      <a:pt x="2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31404675" y="2007250"/>
                <a:ext cx="138625" cy="52800"/>
              </a:xfrm>
              <a:custGeom>
                <a:avLst/>
                <a:gdLst/>
                <a:ahLst/>
                <a:cxnLst/>
                <a:rect l="l" t="t" r="r" b="b"/>
                <a:pathLst>
                  <a:path w="5545" h="2112" extrusionOk="0">
                    <a:moveTo>
                      <a:pt x="4852" y="725"/>
                    </a:moveTo>
                    <a:lnTo>
                      <a:pt x="4852" y="1418"/>
                    </a:lnTo>
                    <a:lnTo>
                      <a:pt x="693" y="1418"/>
                    </a:lnTo>
                    <a:lnTo>
                      <a:pt x="693" y="725"/>
                    </a:lnTo>
                    <a:close/>
                    <a:moveTo>
                      <a:pt x="347" y="1"/>
                    </a:moveTo>
                    <a:cubicBezTo>
                      <a:pt x="158" y="1"/>
                      <a:pt x="0" y="158"/>
                      <a:pt x="0" y="379"/>
                    </a:cubicBezTo>
                    <a:lnTo>
                      <a:pt x="0" y="1733"/>
                    </a:lnTo>
                    <a:cubicBezTo>
                      <a:pt x="0" y="1954"/>
                      <a:pt x="158" y="2111"/>
                      <a:pt x="347" y="2111"/>
                    </a:cubicBezTo>
                    <a:lnTo>
                      <a:pt x="5199" y="2111"/>
                    </a:lnTo>
                    <a:cubicBezTo>
                      <a:pt x="5388" y="2111"/>
                      <a:pt x="5545" y="1954"/>
                      <a:pt x="5545" y="1733"/>
                    </a:cubicBezTo>
                    <a:lnTo>
                      <a:pt x="5545" y="379"/>
                    </a:lnTo>
                    <a:cubicBezTo>
                      <a:pt x="5514" y="158"/>
                      <a:pt x="5356" y="1"/>
                      <a:pt x="5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31404675" y="2077350"/>
                <a:ext cx="34675" cy="18150"/>
              </a:xfrm>
              <a:custGeom>
                <a:avLst/>
                <a:gdLst/>
                <a:ahLst/>
                <a:cxnLst/>
                <a:rect l="l" t="t" r="r" b="b"/>
                <a:pathLst>
                  <a:path w="1387" h="726" extrusionOk="0">
                    <a:moveTo>
                      <a:pt x="347" y="0"/>
                    </a:moveTo>
                    <a:cubicBezTo>
                      <a:pt x="158" y="0"/>
                      <a:pt x="0" y="158"/>
                      <a:pt x="0" y="347"/>
                    </a:cubicBezTo>
                    <a:cubicBezTo>
                      <a:pt x="0" y="568"/>
                      <a:pt x="158" y="725"/>
                      <a:pt x="347" y="725"/>
                    </a:cubicBezTo>
                    <a:lnTo>
                      <a:pt x="1008" y="725"/>
                    </a:lnTo>
                    <a:cubicBezTo>
                      <a:pt x="1229" y="725"/>
                      <a:pt x="1386" y="568"/>
                      <a:pt x="1386" y="347"/>
                    </a:cubicBezTo>
                    <a:cubicBezTo>
                      <a:pt x="1386" y="158"/>
                      <a:pt x="1229" y="0"/>
                      <a:pt x="1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31353475"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1" y="725"/>
                    </a:lnTo>
                    <a:cubicBezTo>
                      <a:pt x="1260" y="725"/>
                      <a:pt x="1418" y="568"/>
                      <a:pt x="1418" y="347"/>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0"/>
              <p:cNvSpPr/>
              <p:nvPr/>
            </p:nvSpPr>
            <p:spPr>
              <a:xfrm>
                <a:off x="-31301500"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2" y="725"/>
                    </a:lnTo>
                    <a:cubicBezTo>
                      <a:pt x="1261" y="725"/>
                      <a:pt x="1418" y="568"/>
                      <a:pt x="1418" y="347"/>
                    </a:cubicBezTo>
                    <a:cubicBezTo>
                      <a:pt x="1387" y="158"/>
                      <a:pt x="1229"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0"/>
              <p:cNvSpPr/>
              <p:nvPr/>
            </p:nvSpPr>
            <p:spPr>
              <a:xfrm>
                <a:off x="-31404675" y="2112000"/>
                <a:ext cx="34675" cy="17350"/>
              </a:xfrm>
              <a:custGeom>
                <a:avLst/>
                <a:gdLst/>
                <a:ahLst/>
                <a:cxnLst/>
                <a:rect l="l" t="t" r="r" b="b"/>
                <a:pathLst>
                  <a:path w="1387" h="694" extrusionOk="0">
                    <a:moveTo>
                      <a:pt x="347" y="1"/>
                    </a:moveTo>
                    <a:cubicBezTo>
                      <a:pt x="158" y="1"/>
                      <a:pt x="0" y="158"/>
                      <a:pt x="0" y="347"/>
                    </a:cubicBezTo>
                    <a:cubicBezTo>
                      <a:pt x="0" y="536"/>
                      <a:pt x="158" y="694"/>
                      <a:pt x="347" y="694"/>
                    </a:cubicBezTo>
                    <a:lnTo>
                      <a:pt x="1008" y="694"/>
                    </a:lnTo>
                    <a:cubicBezTo>
                      <a:pt x="1229" y="694"/>
                      <a:pt x="1386" y="536"/>
                      <a:pt x="1386" y="347"/>
                    </a:cubicBezTo>
                    <a:cubicBezTo>
                      <a:pt x="1386" y="158"/>
                      <a:pt x="1229"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0"/>
              <p:cNvSpPr/>
              <p:nvPr/>
            </p:nvSpPr>
            <p:spPr>
              <a:xfrm>
                <a:off x="-31353475"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31301500"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387" y="158"/>
                      <a:pt x="1229"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31404675" y="2145075"/>
                <a:ext cx="34675" cy="18150"/>
              </a:xfrm>
              <a:custGeom>
                <a:avLst/>
                <a:gdLst/>
                <a:ahLst/>
                <a:cxnLst/>
                <a:rect l="l" t="t" r="r" b="b"/>
                <a:pathLst>
                  <a:path w="1387" h="726" extrusionOk="0">
                    <a:moveTo>
                      <a:pt x="347" y="1"/>
                    </a:moveTo>
                    <a:cubicBezTo>
                      <a:pt x="158" y="1"/>
                      <a:pt x="0" y="158"/>
                      <a:pt x="0" y="379"/>
                    </a:cubicBezTo>
                    <a:cubicBezTo>
                      <a:pt x="0" y="568"/>
                      <a:pt x="158" y="726"/>
                      <a:pt x="347" y="726"/>
                    </a:cubicBezTo>
                    <a:lnTo>
                      <a:pt x="1008" y="726"/>
                    </a:lnTo>
                    <a:cubicBezTo>
                      <a:pt x="1229" y="726"/>
                      <a:pt x="1386" y="568"/>
                      <a:pt x="1386" y="379"/>
                    </a:cubicBezTo>
                    <a:cubicBezTo>
                      <a:pt x="1386" y="158"/>
                      <a:pt x="1229"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0"/>
              <p:cNvSpPr/>
              <p:nvPr/>
            </p:nvSpPr>
            <p:spPr>
              <a:xfrm>
                <a:off x="-31353475"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1" y="726"/>
                    </a:lnTo>
                    <a:cubicBezTo>
                      <a:pt x="1260" y="726"/>
                      <a:pt x="1418" y="568"/>
                      <a:pt x="1418" y="379"/>
                    </a:cubicBezTo>
                    <a:cubicBezTo>
                      <a:pt x="1418" y="158"/>
                      <a:pt x="1260"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31301500"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2" y="726"/>
                    </a:lnTo>
                    <a:cubicBezTo>
                      <a:pt x="1261" y="726"/>
                      <a:pt x="1418" y="568"/>
                      <a:pt x="1418" y="379"/>
                    </a:cubicBezTo>
                    <a:cubicBezTo>
                      <a:pt x="1387" y="158"/>
                      <a:pt x="1229"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0"/>
            <p:cNvGrpSpPr/>
            <p:nvPr/>
          </p:nvGrpSpPr>
          <p:grpSpPr>
            <a:xfrm>
              <a:off x="5316073" y="1983011"/>
              <a:ext cx="421106" cy="418814"/>
              <a:chOff x="-31523625" y="2298675"/>
              <a:chExt cx="293025" cy="291450"/>
            </a:xfrm>
          </p:grpSpPr>
          <p:sp>
            <p:nvSpPr>
              <p:cNvPr id="704" name="Google Shape;704;p30"/>
              <p:cNvSpPr/>
              <p:nvPr/>
            </p:nvSpPr>
            <p:spPr>
              <a:xfrm>
                <a:off x="-31523625" y="2298675"/>
                <a:ext cx="293025" cy="291450"/>
              </a:xfrm>
              <a:custGeom>
                <a:avLst/>
                <a:gdLst/>
                <a:ahLst/>
                <a:cxnLst/>
                <a:rect l="l" t="t" r="r" b="b"/>
                <a:pathLst>
                  <a:path w="11721" h="11658" extrusionOk="0">
                    <a:moveTo>
                      <a:pt x="4443" y="630"/>
                    </a:moveTo>
                    <a:cubicBezTo>
                      <a:pt x="4632" y="630"/>
                      <a:pt x="4790" y="788"/>
                      <a:pt x="4790" y="977"/>
                    </a:cubicBezTo>
                    <a:cubicBezTo>
                      <a:pt x="4790" y="1198"/>
                      <a:pt x="4632" y="1355"/>
                      <a:pt x="4443" y="1355"/>
                    </a:cubicBezTo>
                    <a:cubicBezTo>
                      <a:pt x="4254" y="1355"/>
                      <a:pt x="4097" y="1198"/>
                      <a:pt x="4097" y="977"/>
                    </a:cubicBezTo>
                    <a:cubicBezTo>
                      <a:pt x="4097" y="788"/>
                      <a:pt x="4254" y="630"/>
                      <a:pt x="4443" y="630"/>
                    </a:cubicBezTo>
                    <a:close/>
                    <a:moveTo>
                      <a:pt x="7153" y="3434"/>
                    </a:moveTo>
                    <a:cubicBezTo>
                      <a:pt x="6523" y="3938"/>
                      <a:pt x="6176" y="4663"/>
                      <a:pt x="6176" y="5482"/>
                    </a:cubicBezTo>
                    <a:lnTo>
                      <a:pt x="6176" y="7530"/>
                    </a:lnTo>
                    <a:lnTo>
                      <a:pt x="663" y="7530"/>
                    </a:lnTo>
                    <a:lnTo>
                      <a:pt x="663" y="5482"/>
                    </a:lnTo>
                    <a:cubicBezTo>
                      <a:pt x="663" y="4348"/>
                      <a:pt x="1576" y="3434"/>
                      <a:pt x="2710" y="3434"/>
                    </a:cubicBezTo>
                    <a:lnTo>
                      <a:pt x="4790" y="3434"/>
                    </a:lnTo>
                    <a:lnTo>
                      <a:pt x="4790" y="4474"/>
                    </a:lnTo>
                    <a:cubicBezTo>
                      <a:pt x="4790" y="4663"/>
                      <a:pt x="4947" y="4821"/>
                      <a:pt x="5136" y="4821"/>
                    </a:cubicBezTo>
                    <a:cubicBezTo>
                      <a:pt x="5357" y="4821"/>
                      <a:pt x="5514" y="4663"/>
                      <a:pt x="5514" y="4474"/>
                    </a:cubicBezTo>
                    <a:lnTo>
                      <a:pt x="5514" y="3434"/>
                    </a:lnTo>
                    <a:close/>
                    <a:moveTo>
                      <a:pt x="6176" y="8255"/>
                    </a:moveTo>
                    <a:lnTo>
                      <a:pt x="6176" y="8916"/>
                    </a:lnTo>
                    <a:lnTo>
                      <a:pt x="663" y="8916"/>
                    </a:lnTo>
                    <a:lnTo>
                      <a:pt x="663" y="8255"/>
                    </a:lnTo>
                    <a:close/>
                    <a:moveTo>
                      <a:pt x="8917" y="3434"/>
                    </a:moveTo>
                    <a:cubicBezTo>
                      <a:pt x="10083" y="3434"/>
                      <a:pt x="10965" y="4348"/>
                      <a:pt x="10965" y="5482"/>
                    </a:cubicBezTo>
                    <a:lnTo>
                      <a:pt x="10965" y="8916"/>
                    </a:lnTo>
                    <a:lnTo>
                      <a:pt x="6869" y="8916"/>
                    </a:lnTo>
                    <a:lnTo>
                      <a:pt x="6869" y="5482"/>
                    </a:lnTo>
                    <a:cubicBezTo>
                      <a:pt x="6869" y="4380"/>
                      <a:pt x="7783" y="3434"/>
                      <a:pt x="8917" y="3434"/>
                    </a:cubicBezTo>
                    <a:close/>
                    <a:moveTo>
                      <a:pt x="4790" y="9609"/>
                    </a:moveTo>
                    <a:lnTo>
                      <a:pt x="4790" y="10996"/>
                    </a:lnTo>
                    <a:lnTo>
                      <a:pt x="4128" y="10996"/>
                    </a:lnTo>
                    <a:lnTo>
                      <a:pt x="4128" y="9609"/>
                    </a:lnTo>
                    <a:close/>
                    <a:moveTo>
                      <a:pt x="4443" y="0"/>
                    </a:moveTo>
                    <a:cubicBezTo>
                      <a:pt x="3876" y="0"/>
                      <a:pt x="3404" y="473"/>
                      <a:pt x="3404" y="1040"/>
                    </a:cubicBezTo>
                    <a:cubicBezTo>
                      <a:pt x="3404" y="1576"/>
                      <a:pt x="3876" y="2048"/>
                      <a:pt x="4443" y="2048"/>
                    </a:cubicBezTo>
                    <a:cubicBezTo>
                      <a:pt x="4569" y="2048"/>
                      <a:pt x="4664" y="2017"/>
                      <a:pt x="4790" y="2017"/>
                    </a:cubicBezTo>
                    <a:lnTo>
                      <a:pt x="4790" y="2773"/>
                    </a:lnTo>
                    <a:lnTo>
                      <a:pt x="2710" y="2773"/>
                    </a:lnTo>
                    <a:cubicBezTo>
                      <a:pt x="1198" y="2773"/>
                      <a:pt x="1" y="4001"/>
                      <a:pt x="1" y="5482"/>
                    </a:cubicBezTo>
                    <a:lnTo>
                      <a:pt x="1" y="9231"/>
                    </a:lnTo>
                    <a:cubicBezTo>
                      <a:pt x="1" y="9420"/>
                      <a:pt x="159" y="9578"/>
                      <a:pt x="348" y="9578"/>
                    </a:cubicBezTo>
                    <a:lnTo>
                      <a:pt x="3467" y="9578"/>
                    </a:lnTo>
                    <a:lnTo>
                      <a:pt x="3467" y="11311"/>
                    </a:lnTo>
                    <a:cubicBezTo>
                      <a:pt x="3467" y="11500"/>
                      <a:pt x="3624" y="11657"/>
                      <a:pt x="3813" y="11657"/>
                    </a:cubicBezTo>
                    <a:lnTo>
                      <a:pt x="5199" y="11657"/>
                    </a:lnTo>
                    <a:cubicBezTo>
                      <a:pt x="5388" y="11657"/>
                      <a:pt x="5546" y="11500"/>
                      <a:pt x="5546" y="11311"/>
                    </a:cubicBezTo>
                    <a:lnTo>
                      <a:pt x="5546" y="9578"/>
                    </a:lnTo>
                    <a:lnTo>
                      <a:pt x="11374" y="9578"/>
                    </a:lnTo>
                    <a:cubicBezTo>
                      <a:pt x="11563" y="9578"/>
                      <a:pt x="11721" y="9420"/>
                      <a:pt x="11721" y="9231"/>
                    </a:cubicBezTo>
                    <a:lnTo>
                      <a:pt x="11721" y="5482"/>
                    </a:lnTo>
                    <a:cubicBezTo>
                      <a:pt x="11658" y="4001"/>
                      <a:pt x="10429" y="2773"/>
                      <a:pt x="8917" y="2773"/>
                    </a:cubicBezTo>
                    <a:lnTo>
                      <a:pt x="5451" y="2773"/>
                    </a:lnTo>
                    <a:lnTo>
                      <a:pt x="5451" y="1040"/>
                    </a:lnTo>
                    <a:cubicBezTo>
                      <a:pt x="5451" y="473"/>
                      <a:pt x="4979"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0"/>
              <p:cNvSpPr/>
              <p:nvPr/>
            </p:nvSpPr>
            <p:spPr>
              <a:xfrm>
                <a:off x="-31334575" y="2452250"/>
                <a:ext cx="67750" cy="51225"/>
              </a:xfrm>
              <a:custGeom>
                <a:avLst/>
                <a:gdLst/>
                <a:ahLst/>
                <a:cxnLst/>
                <a:rect l="l" t="t" r="r" b="b"/>
                <a:pathLst>
                  <a:path w="2710" h="2049" extrusionOk="0">
                    <a:moveTo>
                      <a:pt x="1670" y="694"/>
                    </a:moveTo>
                    <a:cubicBezTo>
                      <a:pt x="1890" y="694"/>
                      <a:pt x="2048" y="851"/>
                      <a:pt x="2048" y="1040"/>
                    </a:cubicBezTo>
                    <a:cubicBezTo>
                      <a:pt x="2048" y="1229"/>
                      <a:pt x="1890" y="1387"/>
                      <a:pt x="1670" y="1387"/>
                    </a:cubicBezTo>
                    <a:lnTo>
                      <a:pt x="1008" y="1387"/>
                    </a:lnTo>
                    <a:cubicBezTo>
                      <a:pt x="819" y="1387"/>
                      <a:pt x="662" y="1229"/>
                      <a:pt x="662" y="1040"/>
                    </a:cubicBezTo>
                    <a:cubicBezTo>
                      <a:pt x="662" y="851"/>
                      <a:pt x="819" y="694"/>
                      <a:pt x="1008" y="694"/>
                    </a:cubicBezTo>
                    <a:close/>
                    <a:moveTo>
                      <a:pt x="1008" y="1"/>
                    </a:moveTo>
                    <a:cubicBezTo>
                      <a:pt x="473" y="1"/>
                      <a:pt x="0" y="473"/>
                      <a:pt x="0" y="1040"/>
                    </a:cubicBezTo>
                    <a:cubicBezTo>
                      <a:pt x="0" y="1576"/>
                      <a:pt x="473" y="2049"/>
                      <a:pt x="1008" y="2049"/>
                    </a:cubicBezTo>
                    <a:lnTo>
                      <a:pt x="1670" y="2049"/>
                    </a:lnTo>
                    <a:cubicBezTo>
                      <a:pt x="2237" y="2049"/>
                      <a:pt x="2710" y="1576"/>
                      <a:pt x="2710" y="1040"/>
                    </a:cubicBezTo>
                    <a:cubicBezTo>
                      <a:pt x="2710" y="473"/>
                      <a:pt x="2269" y="1"/>
                      <a:pt x="1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0"/>
              <p:cNvSpPr/>
              <p:nvPr/>
            </p:nvSpPr>
            <p:spPr>
              <a:xfrm>
                <a:off x="-31334575" y="2419175"/>
                <a:ext cx="68525" cy="17350"/>
              </a:xfrm>
              <a:custGeom>
                <a:avLst/>
                <a:gdLst/>
                <a:ahLst/>
                <a:cxnLst/>
                <a:rect l="l" t="t" r="r" b="b"/>
                <a:pathLst>
                  <a:path w="2741" h="694" extrusionOk="0">
                    <a:moveTo>
                      <a:pt x="347" y="1"/>
                    </a:moveTo>
                    <a:cubicBezTo>
                      <a:pt x="158" y="1"/>
                      <a:pt x="0" y="158"/>
                      <a:pt x="0" y="347"/>
                    </a:cubicBezTo>
                    <a:cubicBezTo>
                      <a:pt x="0" y="536"/>
                      <a:pt x="158" y="694"/>
                      <a:pt x="347" y="694"/>
                    </a:cubicBezTo>
                    <a:lnTo>
                      <a:pt x="2395" y="694"/>
                    </a:lnTo>
                    <a:cubicBezTo>
                      <a:pt x="2584" y="694"/>
                      <a:pt x="2741" y="536"/>
                      <a:pt x="2741" y="347"/>
                    </a:cubicBezTo>
                    <a:cubicBezTo>
                      <a:pt x="2710" y="158"/>
                      <a:pt x="2552" y="1"/>
                      <a:pt x="2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30"/>
            <p:cNvGrpSpPr/>
            <p:nvPr/>
          </p:nvGrpSpPr>
          <p:grpSpPr>
            <a:xfrm>
              <a:off x="3411737" y="3223987"/>
              <a:ext cx="426747" cy="421077"/>
              <a:chOff x="-34418125" y="2271100"/>
              <a:chExt cx="296950" cy="293025"/>
            </a:xfrm>
          </p:grpSpPr>
          <p:sp>
            <p:nvSpPr>
              <p:cNvPr id="711" name="Google Shape;711;p30"/>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مربع نص 2">
            <a:extLst>
              <a:ext uri="{FF2B5EF4-FFF2-40B4-BE49-F238E27FC236}">
                <a16:creationId xmlns:a16="http://schemas.microsoft.com/office/drawing/2014/main" id="{BB8C034A-D4A9-24E1-7D87-78356DCB5AA0}"/>
              </a:ext>
            </a:extLst>
          </p:cNvPr>
          <p:cNvSpPr txBox="1"/>
          <p:nvPr/>
        </p:nvSpPr>
        <p:spPr>
          <a:xfrm>
            <a:off x="467833" y="113600"/>
            <a:ext cx="8601739" cy="461665"/>
          </a:xfrm>
          <a:prstGeom prst="rect">
            <a:avLst/>
          </a:prstGeom>
          <a:noFill/>
        </p:spPr>
        <p:txBody>
          <a:bodyPr wrap="square">
            <a:spAutoFit/>
          </a:bodyPr>
          <a:lstStyle/>
          <a:p>
            <a:pPr algn="ctr" rtl="1"/>
            <a:r>
              <a:rPr lang="ar-SA" sz="2400" b="1" dirty="0">
                <a:solidFill>
                  <a:schemeClr val="bg2"/>
                </a:solidFill>
                <a:latin typeface="Sakkal Majalla" panose="02000000000000000000" pitchFamily="2" charset="-78"/>
                <a:cs typeface="Sakkal Majalla" panose="02000000000000000000" pitchFamily="2" charset="-78"/>
              </a:rPr>
              <a:t>يعتمد المتخصصون في عمل تحليلات النماذج التنبؤية على البيانات من المصادر التالية :</a:t>
            </a:r>
            <a:endParaRPr lang="ar-SA" sz="2400" b="1" dirty="0">
              <a:ln w="0"/>
              <a:solidFill>
                <a:schemeClr val="bg2"/>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2C13553C-2C1E-A1A7-7412-F32E088F09CE}"/>
              </a:ext>
            </a:extLst>
          </p:cNvPr>
          <p:cNvSpPr txBox="1"/>
          <p:nvPr/>
        </p:nvSpPr>
        <p:spPr>
          <a:xfrm>
            <a:off x="6927715" y="1321275"/>
            <a:ext cx="1482638" cy="830997"/>
          </a:xfrm>
          <a:prstGeom prst="rect">
            <a:avLst/>
          </a:prstGeom>
          <a:noFill/>
        </p:spPr>
        <p:txBody>
          <a:bodyPr wrap="square">
            <a:spAutoFit/>
          </a:bodyPr>
          <a:lstStyle/>
          <a:p>
            <a:pPr algn="ctr" rtl="1"/>
            <a:r>
              <a:rPr lang="ar-SA" sz="2400" b="1" dirty="0">
                <a:solidFill>
                  <a:srgbClr val="FFBE4A"/>
                </a:solidFill>
                <a:latin typeface="Sakkal Majalla" panose="02000000000000000000" pitchFamily="2" charset="-78"/>
                <a:cs typeface="Sakkal Majalla" panose="02000000000000000000" pitchFamily="2" charset="-78"/>
              </a:rPr>
              <a:t>المعلومات </a:t>
            </a:r>
          </a:p>
          <a:p>
            <a:pPr algn="ctr" rtl="1"/>
            <a:r>
              <a:rPr lang="ar-SA" sz="2400" b="1" dirty="0">
                <a:ln w="0"/>
                <a:solidFill>
                  <a:srgbClr val="FFBE4A"/>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الديموغرافية</a:t>
            </a:r>
          </a:p>
        </p:txBody>
      </p:sp>
      <p:sp>
        <p:nvSpPr>
          <p:cNvPr id="11" name="مربع نص 10">
            <a:extLst>
              <a:ext uri="{FF2B5EF4-FFF2-40B4-BE49-F238E27FC236}">
                <a16:creationId xmlns:a16="http://schemas.microsoft.com/office/drawing/2014/main" id="{B74845B9-B571-1125-84C8-1C50887BC1C6}"/>
              </a:ext>
            </a:extLst>
          </p:cNvPr>
          <p:cNvSpPr txBox="1"/>
          <p:nvPr/>
        </p:nvSpPr>
        <p:spPr>
          <a:xfrm>
            <a:off x="4896455" y="3443690"/>
            <a:ext cx="1382603" cy="830997"/>
          </a:xfrm>
          <a:prstGeom prst="rect">
            <a:avLst/>
          </a:prstGeom>
          <a:noFill/>
        </p:spPr>
        <p:txBody>
          <a:bodyPr wrap="square">
            <a:spAutoFit/>
          </a:bodyPr>
          <a:lstStyle/>
          <a:p>
            <a:pPr algn="ctr" rtl="1"/>
            <a:r>
              <a:rPr lang="ar-SA" sz="2400" b="1" dirty="0">
                <a:solidFill>
                  <a:srgbClr val="FF9139"/>
                </a:solidFill>
                <a:latin typeface="Sakkal Majalla" panose="02000000000000000000" pitchFamily="2" charset="-78"/>
                <a:cs typeface="Sakkal Majalla" panose="02000000000000000000" pitchFamily="2" charset="-78"/>
              </a:rPr>
              <a:t>البيانات </a:t>
            </a:r>
          </a:p>
          <a:p>
            <a:pPr algn="ctr" rtl="1"/>
            <a:r>
              <a:rPr lang="ar-SA" sz="2400" b="1" dirty="0">
                <a:ln w="0"/>
                <a:solidFill>
                  <a:srgbClr val="FF9139"/>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الجغرافية</a:t>
            </a:r>
          </a:p>
        </p:txBody>
      </p:sp>
      <p:sp>
        <p:nvSpPr>
          <p:cNvPr id="22" name="مربع نص 21">
            <a:extLst>
              <a:ext uri="{FF2B5EF4-FFF2-40B4-BE49-F238E27FC236}">
                <a16:creationId xmlns:a16="http://schemas.microsoft.com/office/drawing/2014/main" id="{6ABF2996-4B71-D3A8-5F10-E32DE39CF1F0}"/>
              </a:ext>
            </a:extLst>
          </p:cNvPr>
          <p:cNvSpPr txBox="1"/>
          <p:nvPr/>
        </p:nvSpPr>
        <p:spPr>
          <a:xfrm>
            <a:off x="2906133" y="1470868"/>
            <a:ext cx="1382603" cy="1200329"/>
          </a:xfrm>
          <a:prstGeom prst="rect">
            <a:avLst/>
          </a:prstGeom>
          <a:noFill/>
        </p:spPr>
        <p:txBody>
          <a:bodyPr wrap="square">
            <a:spAutoFit/>
          </a:bodyPr>
          <a:lstStyle/>
          <a:p>
            <a:pPr algn="ctr" rtl="1"/>
            <a:r>
              <a:rPr lang="ar-SA" sz="2400" b="1" dirty="0">
                <a:solidFill>
                  <a:srgbClr val="FF4F47"/>
                </a:solidFill>
                <a:latin typeface="Sakkal Majalla" panose="02000000000000000000" pitchFamily="2" charset="-78"/>
                <a:cs typeface="Sakkal Majalla" panose="02000000000000000000" pitchFamily="2" charset="-78"/>
              </a:rPr>
              <a:t>بيانات التسويق الرقمي</a:t>
            </a:r>
            <a:endParaRPr lang="ar-SA" sz="2400" b="1" dirty="0">
              <a:ln w="0"/>
              <a:solidFill>
                <a:srgbClr val="FF4F47"/>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23" name="مربع نص 22">
            <a:extLst>
              <a:ext uri="{FF2B5EF4-FFF2-40B4-BE49-F238E27FC236}">
                <a16:creationId xmlns:a16="http://schemas.microsoft.com/office/drawing/2014/main" id="{F09B93ED-808A-6FA5-432F-A4ADB6A98D8E}"/>
              </a:ext>
            </a:extLst>
          </p:cNvPr>
          <p:cNvSpPr txBox="1"/>
          <p:nvPr/>
        </p:nvSpPr>
        <p:spPr>
          <a:xfrm>
            <a:off x="770511" y="3409871"/>
            <a:ext cx="1382603" cy="830997"/>
          </a:xfrm>
          <a:prstGeom prst="rect">
            <a:avLst/>
          </a:prstGeom>
          <a:noFill/>
        </p:spPr>
        <p:txBody>
          <a:bodyPr wrap="square">
            <a:spAutoFit/>
          </a:bodyPr>
          <a:lstStyle/>
          <a:p>
            <a:pPr algn="ctr" rtl="1"/>
            <a:r>
              <a:rPr lang="ar-SA" sz="2400" b="1" dirty="0">
                <a:solidFill>
                  <a:srgbClr val="B22620"/>
                </a:solidFill>
                <a:latin typeface="Sakkal Majalla" panose="02000000000000000000" pitchFamily="2" charset="-78"/>
                <a:cs typeface="Sakkal Majalla" panose="02000000000000000000" pitchFamily="2" charset="-78"/>
              </a:rPr>
              <a:t>إحصائيات </a:t>
            </a:r>
          </a:p>
          <a:p>
            <a:pPr algn="ctr" rtl="1"/>
            <a:r>
              <a:rPr lang="ar-SA" sz="2400" b="1" dirty="0">
                <a:ln w="0"/>
                <a:solidFill>
                  <a:srgbClr val="B2262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الويب</a:t>
            </a:r>
          </a:p>
        </p:txBody>
      </p:sp>
      <p:grpSp>
        <p:nvGrpSpPr>
          <p:cNvPr id="24" name="مجموعة 23">
            <a:extLst>
              <a:ext uri="{FF2B5EF4-FFF2-40B4-BE49-F238E27FC236}">
                <a16:creationId xmlns:a16="http://schemas.microsoft.com/office/drawing/2014/main" id="{5E3FAB8E-AB40-96D5-8F70-E4AD90933602}"/>
              </a:ext>
            </a:extLst>
          </p:cNvPr>
          <p:cNvGrpSpPr/>
          <p:nvPr/>
        </p:nvGrpSpPr>
        <p:grpSpPr>
          <a:xfrm>
            <a:off x="85060" y="4775125"/>
            <a:ext cx="8973880" cy="368915"/>
            <a:chOff x="85060" y="4775125"/>
            <a:chExt cx="8973880" cy="368915"/>
          </a:xfrm>
        </p:grpSpPr>
        <p:sp>
          <p:nvSpPr>
            <p:cNvPr id="25" name="Google Shape;1161;p24">
              <a:extLst>
                <a:ext uri="{FF2B5EF4-FFF2-40B4-BE49-F238E27FC236}">
                  <a16:creationId xmlns:a16="http://schemas.microsoft.com/office/drawing/2014/main" id="{53E0231D-6354-B6DB-CFA6-815A66577A8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مربع نص 25">
              <a:extLst>
                <a:ext uri="{FF2B5EF4-FFF2-40B4-BE49-F238E27FC236}">
                  <a16:creationId xmlns:a16="http://schemas.microsoft.com/office/drawing/2014/main" id="{844658FB-3824-B04E-9A77-40534CD18EF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4" name="Google Shape;433;p24">
            <a:extLst>
              <a:ext uri="{FF2B5EF4-FFF2-40B4-BE49-F238E27FC236}">
                <a16:creationId xmlns:a16="http://schemas.microsoft.com/office/drawing/2014/main" id="{CA43D1C5-1C26-E364-3002-19D5DF5F3079}"/>
              </a:ext>
            </a:extLst>
          </p:cNvPr>
          <p:cNvSpPr/>
          <p:nvPr/>
        </p:nvSpPr>
        <p:spPr>
          <a:xfrm>
            <a:off x="1425806" y="1941302"/>
            <a:ext cx="420811" cy="370882"/>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no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4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3975590"/>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2768498" y="64355"/>
            <a:ext cx="5636763" cy="584775"/>
          </a:xfrm>
          <a:prstGeom prst="rect">
            <a:avLst/>
          </a:prstGeom>
          <a:noFill/>
        </p:spPr>
        <p:txBody>
          <a:bodyPr wrap="square">
            <a:spAutoFit/>
          </a:bodyPr>
          <a:lstStyle/>
          <a:p>
            <a:pPr algn="ctr" rtl="1"/>
            <a:r>
              <a:rPr lang="ar-SA" sz="3200" b="1" dirty="0">
                <a:solidFill>
                  <a:schemeClr val="tx1"/>
                </a:solidFill>
                <a:latin typeface="Sakkal Majalla" panose="02000000000000000000" pitchFamily="2" charset="-78"/>
                <a:cs typeface="Sakkal Majalla" panose="02000000000000000000" pitchFamily="2" charset="-78"/>
              </a:rPr>
              <a:t>مقارنة بين النماذج </a:t>
            </a:r>
            <a:r>
              <a:rPr lang="ar-SA" sz="3200" b="1" dirty="0" err="1">
                <a:solidFill>
                  <a:schemeClr val="tx1"/>
                </a:solidFill>
                <a:latin typeface="Sakkal Majalla" panose="02000000000000000000" pitchFamily="2" charset="-78"/>
                <a:cs typeface="Sakkal Majalla" panose="02000000000000000000" pitchFamily="2" charset="-78"/>
              </a:rPr>
              <a:t>المعاملية</a:t>
            </a:r>
            <a:r>
              <a:rPr lang="ar-SA" sz="3200" b="1" dirty="0">
                <a:solidFill>
                  <a:schemeClr val="tx1"/>
                </a:solidFill>
                <a:latin typeface="Sakkal Majalla" panose="02000000000000000000" pitchFamily="2" charset="-78"/>
                <a:cs typeface="Sakkal Majalla" panose="02000000000000000000" pitchFamily="2" charset="-78"/>
              </a:rPr>
              <a:t> وغير </a:t>
            </a:r>
            <a:r>
              <a:rPr lang="ar-SA" sz="3200" b="1" dirty="0" err="1">
                <a:solidFill>
                  <a:schemeClr val="tx1"/>
                </a:solidFill>
                <a:latin typeface="Sakkal Majalla" panose="02000000000000000000" pitchFamily="2" charset="-78"/>
                <a:cs typeface="Sakkal Majalla" panose="02000000000000000000" pitchFamily="2" charset="-78"/>
              </a:rPr>
              <a:t>المعاملية</a:t>
            </a:r>
            <a:endParaRPr lang="ar-SA" sz="6000" b="1" dirty="0">
              <a:ln w="0"/>
              <a:solidFill>
                <a:schemeClr val="tx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11" name="جدول 11">
            <a:extLst>
              <a:ext uri="{FF2B5EF4-FFF2-40B4-BE49-F238E27FC236}">
                <a16:creationId xmlns:a16="http://schemas.microsoft.com/office/drawing/2014/main" id="{8A2E8E89-6CE9-B0C5-3D88-C327474091A8}"/>
              </a:ext>
            </a:extLst>
          </p:cNvPr>
          <p:cNvGraphicFramePr>
            <a:graphicFrameLocks noGrp="1"/>
          </p:cNvGraphicFramePr>
          <p:nvPr>
            <p:extLst>
              <p:ext uri="{D42A27DB-BD31-4B8C-83A1-F6EECF244321}">
                <p14:modId xmlns:p14="http://schemas.microsoft.com/office/powerpoint/2010/main" val="116407053"/>
              </p:ext>
            </p:extLst>
          </p:nvPr>
        </p:nvGraphicFramePr>
        <p:xfrm>
          <a:off x="2746744" y="1080750"/>
          <a:ext cx="6096000" cy="3167278"/>
        </p:xfrm>
        <a:graphic>
          <a:graphicData uri="http://schemas.openxmlformats.org/drawingml/2006/table">
            <a:tbl>
              <a:tblPr rtl="1" firstRow="1" bandRow="1">
                <a:tableStyleId>{C083E6E3-FA7D-4D7B-A595-EF9225AFEA82}</a:tableStyleId>
              </a:tblPr>
              <a:tblGrid>
                <a:gridCol w="921488">
                  <a:extLst>
                    <a:ext uri="{9D8B030D-6E8A-4147-A177-3AD203B41FA5}">
                      <a16:colId xmlns:a16="http://schemas.microsoft.com/office/drawing/2014/main" val="3859461323"/>
                    </a:ext>
                  </a:extLst>
                </a:gridCol>
                <a:gridCol w="2360428">
                  <a:extLst>
                    <a:ext uri="{9D8B030D-6E8A-4147-A177-3AD203B41FA5}">
                      <a16:colId xmlns:a16="http://schemas.microsoft.com/office/drawing/2014/main" val="3230463330"/>
                    </a:ext>
                  </a:extLst>
                </a:gridCol>
                <a:gridCol w="2814084">
                  <a:extLst>
                    <a:ext uri="{9D8B030D-6E8A-4147-A177-3AD203B41FA5}">
                      <a16:colId xmlns:a16="http://schemas.microsoft.com/office/drawing/2014/main" val="2102543452"/>
                    </a:ext>
                  </a:extLst>
                </a:gridCol>
              </a:tblGrid>
              <a:tr h="402047">
                <a:tc>
                  <a:txBody>
                    <a:bodyPr/>
                    <a:lstStyle/>
                    <a:p>
                      <a:pPr algn="ctr" rtl="1"/>
                      <a:r>
                        <a:rPr lang="ar-SA" sz="1600" b="0" i="0" u="none" strike="noStrike" cap="none" dirty="0">
                          <a:solidFill>
                            <a:srgbClr val="FF0000"/>
                          </a:solidFill>
                          <a:latin typeface="Sakkal Majalla" panose="02000000000000000000" pitchFamily="2" charset="-78"/>
                          <a:cs typeface="Sakkal Majalla" panose="02000000000000000000" pitchFamily="2" charset="-78"/>
                          <a:sym typeface="Arial"/>
                        </a:rPr>
                        <a:t>المعيار</a:t>
                      </a:r>
                    </a:p>
                  </a:txBody>
                  <a:tcPr/>
                </a:tc>
                <a:tc>
                  <a:txBody>
                    <a:bodyPr/>
                    <a:lstStyle/>
                    <a:p>
                      <a:pPr algn="ctr" rtl="1"/>
                      <a:r>
                        <a:rPr lang="ar-SA" sz="1600" b="0" i="0" u="none" strike="noStrike" cap="none" dirty="0">
                          <a:solidFill>
                            <a:srgbClr val="FF0000"/>
                          </a:solidFill>
                          <a:latin typeface="Sakkal Majalla" panose="02000000000000000000" pitchFamily="2" charset="-78"/>
                          <a:cs typeface="Sakkal Majalla" panose="02000000000000000000" pitchFamily="2" charset="-78"/>
                          <a:sym typeface="Arial"/>
                        </a:rPr>
                        <a:t>النماذج </a:t>
                      </a:r>
                      <a:r>
                        <a:rPr lang="ar-SA" sz="1600" b="0" i="0" u="none" strike="noStrike" cap="none" dirty="0" err="1">
                          <a:solidFill>
                            <a:srgbClr val="FF0000"/>
                          </a:solidFill>
                          <a:latin typeface="Sakkal Majalla" panose="02000000000000000000" pitchFamily="2" charset="-78"/>
                          <a:cs typeface="Sakkal Majalla" panose="02000000000000000000" pitchFamily="2" charset="-78"/>
                          <a:sym typeface="Arial"/>
                        </a:rPr>
                        <a:t>المعاملية</a:t>
                      </a:r>
                      <a:endParaRPr lang="ar-SA" sz="1600" b="0" i="0" u="none" strike="noStrike" cap="none" dirty="0">
                        <a:solidFill>
                          <a:srgbClr val="FF0000"/>
                        </a:solidFill>
                        <a:latin typeface="Sakkal Majalla" panose="02000000000000000000" pitchFamily="2" charset="-78"/>
                        <a:cs typeface="Sakkal Majalla" panose="02000000000000000000" pitchFamily="2" charset="-78"/>
                        <a:sym typeface="Arial"/>
                      </a:endParaRPr>
                    </a:p>
                  </a:txBody>
                  <a:tcPr/>
                </a:tc>
                <a:tc>
                  <a:txBody>
                    <a:bodyPr/>
                    <a:lstStyle/>
                    <a:p>
                      <a:pPr algn="ctr" rtl="1"/>
                      <a:r>
                        <a:rPr lang="ar-SA" sz="1600" b="0" i="0" u="none" strike="noStrike" cap="none" dirty="0">
                          <a:solidFill>
                            <a:srgbClr val="FF0000"/>
                          </a:solidFill>
                          <a:latin typeface="Sakkal Majalla" panose="02000000000000000000" pitchFamily="2" charset="-78"/>
                          <a:cs typeface="Sakkal Majalla" panose="02000000000000000000" pitchFamily="2" charset="-78"/>
                          <a:sym typeface="Arial"/>
                        </a:rPr>
                        <a:t>النماذج غير </a:t>
                      </a:r>
                      <a:r>
                        <a:rPr lang="ar-SA" sz="1600" b="0" i="0" u="none" strike="noStrike" cap="none" dirty="0" err="1">
                          <a:solidFill>
                            <a:srgbClr val="FF0000"/>
                          </a:solidFill>
                          <a:latin typeface="Sakkal Majalla" panose="02000000000000000000" pitchFamily="2" charset="-78"/>
                          <a:cs typeface="Sakkal Majalla" panose="02000000000000000000" pitchFamily="2" charset="-78"/>
                          <a:sym typeface="Arial"/>
                        </a:rPr>
                        <a:t>المعاملية</a:t>
                      </a:r>
                      <a:endParaRPr lang="ar-SA" sz="1600" b="0" i="0" u="none" strike="noStrike" cap="none" dirty="0">
                        <a:solidFill>
                          <a:srgbClr val="FF0000"/>
                        </a:solidFill>
                        <a:latin typeface="Sakkal Majalla" panose="02000000000000000000" pitchFamily="2" charset="-78"/>
                        <a:cs typeface="Sakkal Majalla" panose="02000000000000000000" pitchFamily="2" charset="-78"/>
                        <a:sym typeface="Arial"/>
                      </a:endParaRPr>
                    </a:p>
                  </a:txBody>
                  <a:tcPr/>
                </a:tc>
                <a:extLst>
                  <a:ext uri="{0D108BD9-81ED-4DB2-BD59-A6C34878D82A}">
                    <a16:rowId xmlns:a16="http://schemas.microsoft.com/office/drawing/2014/main" val="3086135871"/>
                  </a:ext>
                </a:extLst>
              </a:tr>
              <a:tr h="606564">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بيانات التدريب</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تتطلب بيانات تدريب أقل من النماذج غير </a:t>
                      </a:r>
                      <a:r>
                        <a:rPr lang="ar-SA" sz="1400" b="0" i="0" u="none" strike="noStrike" cap="none" dirty="0" err="1">
                          <a:solidFill>
                            <a:srgbClr val="000000"/>
                          </a:solidFill>
                          <a:latin typeface="Sakkal Majalla" panose="02000000000000000000" pitchFamily="2" charset="-78"/>
                          <a:cs typeface="Sakkal Majalla" panose="02000000000000000000" pitchFamily="2" charset="-78"/>
                          <a:sym typeface="Arial"/>
                        </a:rPr>
                        <a:t>المعاملية</a:t>
                      </a:r>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 .</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تتطلب بيانات أكثر بكثير من النماذج </a:t>
                      </a:r>
                      <a:r>
                        <a:rPr lang="ar-SA" sz="1400" b="0" i="0" u="none" strike="noStrike" cap="none" dirty="0" err="1">
                          <a:solidFill>
                            <a:srgbClr val="000000"/>
                          </a:solidFill>
                          <a:latin typeface="Sakkal Majalla" panose="02000000000000000000" pitchFamily="2" charset="-78"/>
                          <a:cs typeface="Sakkal Majalla" panose="02000000000000000000" pitchFamily="2" charset="-78"/>
                          <a:sym typeface="Arial"/>
                        </a:rPr>
                        <a:t>المعاملية</a:t>
                      </a:r>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 لتقدير العلاقة أو دالة التعيين .</a:t>
                      </a:r>
                    </a:p>
                  </a:txBody>
                  <a:tcPr/>
                </a:tc>
                <a:extLst>
                  <a:ext uri="{0D108BD9-81ED-4DB2-BD59-A6C34878D82A}">
                    <a16:rowId xmlns:a16="http://schemas.microsoft.com/office/drawing/2014/main" val="745387434"/>
                  </a:ext>
                </a:extLst>
              </a:tr>
              <a:tr h="606564">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سرعة التدريب</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أسرع إنجازًا من الناحية الحسابية ويمكن تدريبها بشكل أسرع لوجود معاملات محدودة للتدريب .</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تستغرق وقتًا أطول للتدريب حيث تتضمن تحليل علاقات أكثر تعقيدًا يتم تقديرها أثناء عملية التدريب .</a:t>
                      </a:r>
                    </a:p>
                  </a:txBody>
                  <a:tcPr/>
                </a:tc>
                <a:extLst>
                  <a:ext uri="{0D108BD9-81ED-4DB2-BD59-A6C34878D82A}">
                    <a16:rowId xmlns:a16="http://schemas.microsoft.com/office/drawing/2014/main" val="1271974352"/>
                  </a:ext>
                </a:extLst>
              </a:tr>
              <a:tr h="606564">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الملاءمة</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قد لا تقدم هذه النماذج أفضل ملاءمة للبيانات ومن المستبعد أن تتطابق تمامًا مع دالة التعيين .</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توفر هذه النماذج تنبؤات أكثر دقة من النماذج </a:t>
                      </a:r>
                      <a:r>
                        <a:rPr lang="ar-SA" sz="1400" b="0" i="0" u="none" strike="noStrike" cap="none" dirty="0" err="1">
                          <a:solidFill>
                            <a:srgbClr val="000000"/>
                          </a:solidFill>
                          <a:latin typeface="Sakkal Majalla" panose="02000000000000000000" pitchFamily="2" charset="-78"/>
                          <a:cs typeface="Sakkal Majalla" panose="02000000000000000000" pitchFamily="2" charset="-78"/>
                          <a:sym typeface="Arial"/>
                        </a:rPr>
                        <a:t>المعاملية</a:t>
                      </a:r>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 من حيث ملاءمة البيانات ولكن الخوارزميات في هذه النماذج تكون عرضة لمشكلة فرط التخصيص</a:t>
                      </a:r>
                    </a:p>
                  </a:txBody>
                  <a:tcPr/>
                </a:tc>
                <a:extLst>
                  <a:ext uri="{0D108BD9-81ED-4DB2-BD59-A6C34878D82A}">
                    <a16:rowId xmlns:a16="http://schemas.microsoft.com/office/drawing/2014/main" val="3861994886"/>
                  </a:ext>
                </a:extLst>
              </a:tr>
              <a:tr h="695627">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التعقيد</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تتميز إجراءاتها بسهولة فهمها وتفسيرها .</a:t>
                      </a:r>
                    </a:p>
                  </a:txBody>
                  <a:tcPr/>
                </a:tc>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إجراءاتها أكثر تعقيدًا وصعوبة سواء من ناحية إمكانية التفسير أو الفهم .</a:t>
                      </a:r>
                    </a:p>
                  </a:txBody>
                  <a:tcPr/>
                </a:tc>
                <a:extLst>
                  <a:ext uri="{0D108BD9-81ED-4DB2-BD59-A6C34878D82A}">
                    <a16:rowId xmlns:a16="http://schemas.microsoft.com/office/drawing/2014/main" val="3364334702"/>
                  </a:ext>
                </a:extLst>
              </a:tr>
            </a:tbl>
          </a:graphicData>
        </a:graphic>
      </p:graphicFrame>
    </p:spTree>
    <p:extLst>
      <p:ext uri="{BB962C8B-B14F-4D97-AF65-F5344CB8AC3E}">
        <p14:creationId xmlns:p14="http://schemas.microsoft.com/office/powerpoint/2010/main" val="23769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006421" y="574159"/>
            <a:ext cx="5895625" cy="394467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723956CF-755C-4A8B-DE1B-3E316CCA0275}"/>
              </a:ext>
            </a:extLst>
          </p:cNvPr>
          <p:cNvPicPr>
            <a:picLocks noChangeAspect="1"/>
          </p:cNvPicPr>
          <p:nvPr/>
        </p:nvPicPr>
        <p:blipFill>
          <a:blip r:embed="rId4"/>
          <a:stretch>
            <a:fillRect/>
          </a:stretch>
        </p:blipFill>
        <p:spPr>
          <a:xfrm>
            <a:off x="3136605" y="752170"/>
            <a:ext cx="5611883" cy="638175"/>
          </a:xfrm>
          <a:prstGeom prst="rect">
            <a:avLst/>
          </a:prstGeom>
        </p:spPr>
      </p:pic>
      <p:pic>
        <p:nvPicPr>
          <p:cNvPr id="3" name="صورة 2">
            <a:extLst>
              <a:ext uri="{FF2B5EF4-FFF2-40B4-BE49-F238E27FC236}">
                <a16:creationId xmlns:a16="http://schemas.microsoft.com/office/drawing/2014/main" id="{78FFC0A4-6724-0EE6-3925-5A9662979AAC}"/>
              </a:ext>
            </a:extLst>
          </p:cNvPr>
          <p:cNvPicPr>
            <a:picLocks noChangeAspect="1"/>
          </p:cNvPicPr>
          <p:nvPr/>
        </p:nvPicPr>
        <p:blipFill>
          <a:blip r:embed="rId5"/>
          <a:stretch>
            <a:fillRect/>
          </a:stretch>
        </p:blipFill>
        <p:spPr>
          <a:xfrm>
            <a:off x="3130804" y="1720217"/>
            <a:ext cx="5611884" cy="2543175"/>
          </a:xfrm>
          <a:prstGeom prst="rect">
            <a:avLst/>
          </a:prstGeom>
        </p:spPr>
      </p:pic>
      <p:sp>
        <p:nvSpPr>
          <p:cNvPr id="6" name="مستطيل 5">
            <a:extLst>
              <a:ext uri="{FF2B5EF4-FFF2-40B4-BE49-F238E27FC236}">
                <a16:creationId xmlns:a16="http://schemas.microsoft.com/office/drawing/2014/main" id="{042000E3-C245-2260-66C6-CC46AA10570B}"/>
              </a:ext>
            </a:extLst>
          </p:cNvPr>
          <p:cNvSpPr/>
          <p:nvPr/>
        </p:nvSpPr>
        <p:spPr>
          <a:xfrm>
            <a:off x="3232298" y="1857153"/>
            <a:ext cx="5390707" cy="609602"/>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عنوان 1">
            <a:extLst>
              <a:ext uri="{FF2B5EF4-FFF2-40B4-BE49-F238E27FC236}">
                <a16:creationId xmlns:a16="http://schemas.microsoft.com/office/drawing/2014/main" id="{B540BEFD-041E-97F1-8D3C-BAA44D243114}"/>
              </a:ext>
            </a:extLst>
          </p:cNvPr>
          <p:cNvSpPr txBox="1">
            <a:spLocks/>
          </p:cNvSpPr>
          <p:nvPr/>
        </p:nvSpPr>
        <p:spPr>
          <a:xfrm>
            <a:off x="4916042" y="47289"/>
            <a:ext cx="2233276" cy="600076"/>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000" dirty="0">
                <a:solidFill>
                  <a:srgbClr val="FF0000"/>
                </a:solidFill>
                <a:latin typeface="Calibri" panose="020F0502020204030204" pitchFamily="34" charset="0"/>
                <a:ea typeface="+mn-ea"/>
                <a:cs typeface="Calibri" panose="020F0502020204030204" pitchFamily="34" charset="0"/>
              </a:rPr>
              <a:t>تقويم تكويني</a:t>
            </a:r>
          </a:p>
        </p:txBody>
      </p:sp>
    </p:spTree>
    <p:extLst>
      <p:ext uri="{BB962C8B-B14F-4D97-AF65-F5344CB8AC3E}">
        <p14:creationId xmlns:p14="http://schemas.microsoft.com/office/powerpoint/2010/main" val="8557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006421" y="735701"/>
            <a:ext cx="5895625" cy="3857563"/>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76F0C992-357B-8263-7371-F5C01274B27F}"/>
              </a:ext>
            </a:extLst>
          </p:cNvPr>
          <p:cNvPicPr>
            <a:picLocks noChangeAspect="1"/>
          </p:cNvPicPr>
          <p:nvPr/>
        </p:nvPicPr>
        <p:blipFill>
          <a:blip r:embed="rId4"/>
          <a:stretch>
            <a:fillRect/>
          </a:stretch>
        </p:blipFill>
        <p:spPr>
          <a:xfrm>
            <a:off x="3198964" y="1043922"/>
            <a:ext cx="5510538" cy="514350"/>
          </a:xfrm>
          <a:prstGeom prst="rect">
            <a:avLst/>
          </a:prstGeom>
        </p:spPr>
      </p:pic>
      <p:pic>
        <p:nvPicPr>
          <p:cNvPr id="3" name="صورة 2">
            <a:extLst>
              <a:ext uri="{FF2B5EF4-FFF2-40B4-BE49-F238E27FC236}">
                <a16:creationId xmlns:a16="http://schemas.microsoft.com/office/drawing/2014/main" id="{9D3CE54D-3D9A-F622-813D-E839DB4B8815}"/>
              </a:ext>
            </a:extLst>
          </p:cNvPr>
          <p:cNvPicPr>
            <a:picLocks noChangeAspect="1"/>
          </p:cNvPicPr>
          <p:nvPr/>
        </p:nvPicPr>
        <p:blipFill>
          <a:blip r:embed="rId5"/>
          <a:stretch>
            <a:fillRect/>
          </a:stretch>
        </p:blipFill>
        <p:spPr>
          <a:xfrm>
            <a:off x="3198964" y="1664598"/>
            <a:ext cx="5510538" cy="2743200"/>
          </a:xfrm>
          <a:prstGeom prst="rect">
            <a:avLst/>
          </a:prstGeom>
        </p:spPr>
      </p:pic>
      <p:pic>
        <p:nvPicPr>
          <p:cNvPr id="7" name="صورة 6">
            <a:extLst>
              <a:ext uri="{FF2B5EF4-FFF2-40B4-BE49-F238E27FC236}">
                <a16:creationId xmlns:a16="http://schemas.microsoft.com/office/drawing/2014/main" id="{24E1A488-9A31-CED4-B4D5-F45B46ABD94D}"/>
              </a:ext>
            </a:extLst>
          </p:cNvPr>
          <p:cNvPicPr>
            <a:picLocks noChangeAspect="1"/>
          </p:cNvPicPr>
          <p:nvPr/>
        </p:nvPicPr>
        <p:blipFill>
          <a:blip r:embed="rId6"/>
          <a:stretch>
            <a:fillRect/>
          </a:stretch>
        </p:blipFill>
        <p:spPr>
          <a:xfrm>
            <a:off x="4449029" y="3036970"/>
            <a:ext cx="1388213" cy="520996"/>
          </a:xfrm>
          <a:prstGeom prst="rect">
            <a:avLst/>
          </a:prstGeom>
        </p:spPr>
      </p:pic>
      <p:pic>
        <p:nvPicPr>
          <p:cNvPr id="12" name="صورة 11">
            <a:extLst>
              <a:ext uri="{FF2B5EF4-FFF2-40B4-BE49-F238E27FC236}">
                <a16:creationId xmlns:a16="http://schemas.microsoft.com/office/drawing/2014/main" id="{1405D1CC-23FC-220E-5AF7-85AFC6D6DBD7}"/>
              </a:ext>
            </a:extLst>
          </p:cNvPr>
          <p:cNvPicPr>
            <a:picLocks noChangeAspect="1"/>
          </p:cNvPicPr>
          <p:nvPr/>
        </p:nvPicPr>
        <p:blipFill>
          <a:blip r:embed="rId7"/>
          <a:stretch>
            <a:fillRect/>
          </a:stretch>
        </p:blipFill>
        <p:spPr>
          <a:xfrm>
            <a:off x="3540641" y="3527556"/>
            <a:ext cx="1503233" cy="520997"/>
          </a:xfrm>
          <a:prstGeom prst="rect">
            <a:avLst/>
          </a:prstGeom>
        </p:spPr>
      </p:pic>
      <p:sp>
        <p:nvSpPr>
          <p:cNvPr id="13" name="عنوان 1">
            <a:extLst>
              <a:ext uri="{FF2B5EF4-FFF2-40B4-BE49-F238E27FC236}">
                <a16:creationId xmlns:a16="http://schemas.microsoft.com/office/drawing/2014/main" id="{A29C0493-E541-4F2A-F0D4-43DAE3E4F20C}"/>
              </a:ext>
            </a:extLst>
          </p:cNvPr>
          <p:cNvSpPr txBox="1">
            <a:spLocks/>
          </p:cNvSpPr>
          <p:nvPr/>
        </p:nvSpPr>
        <p:spPr>
          <a:xfrm>
            <a:off x="4916042" y="47289"/>
            <a:ext cx="2233276" cy="600076"/>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000" dirty="0">
                <a:solidFill>
                  <a:srgbClr val="FF0000"/>
                </a:solidFill>
                <a:latin typeface="Calibri" panose="020F0502020204030204" pitchFamily="34" charset="0"/>
                <a:ea typeface="+mn-ea"/>
                <a:cs typeface="Calibri" panose="020F0502020204030204" pitchFamily="34" charset="0"/>
              </a:rPr>
              <a:t>تقويم تكويني</a:t>
            </a:r>
          </a:p>
        </p:txBody>
      </p:sp>
    </p:spTree>
    <p:extLst>
      <p:ext uri="{BB962C8B-B14F-4D97-AF65-F5344CB8AC3E}">
        <p14:creationId xmlns:p14="http://schemas.microsoft.com/office/powerpoint/2010/main" val="34497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1" name="Google Shape;341;p22"/>
          <p:cNvGrpSpPr/>
          <p:nvPr/>
        </p:nvGrpSpPr>
        <p:grpSpPr>
          <a:xfrm>
            <a:off x="2941556" y="1149200"/>
            <a:ext cx="3262016" cy="3589347"/>
            <a:chOff x="2941556" y="1149200"/>
            <a:chExt cx="3262016" cy="3589347"/>
          </a:xfrm>
        </p:grpSpPr>
        <p:grpSp>
          <p:nvGrpSpPr>
            <p:cNvPr id="342" name="Google Shape;342;p22"/>
            <p:cNvGrpSpPr/>
            <p:nvPr/>
          </p:nvGrpSpPr>
          <p:grpSpPr>
            <a:xfrm>
              <a:off x="3305700" y="1442075"/>
              <a:ext cx="2521570" cy="2949325"/>
              <a:chOff x="3305700" y="1442075"/>
              <a:chExt cx="2521570" cy="2949325"/>
            </a:xfrm>
          </p:grpSpPr>
          <p:sp>
            <p:nvSpPr>
              <p:cNvPr id="343" name="Google Shape;343;p22"/>
              <p:cNvSpPr/>
              <p:nvPr/>
            </p:nvSpPr>
            <p:spPr>
              <a:xfrm rot="5400000">
                <a:off x="3116813" y="1670713"/>
                <a:ext cx="2920200" cy="2462925"/>
              </a:xfrm>
              <a:prstGeom prst="flowChartPreparation">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22"/>
              <p:cNvCxnSpPr/>
              <p:nvPr/>
            </p:nvCxnSpPr>
            <p:spPr>
              <a:xfrm>
                <a:off x="3305700" y="2207225"/>
                <a:ext cx="2510700" cy="1443900"/>
              </a:xfrm>
              <a:prstGeom prst="straightConnector1">
                <a:avLst/>
              </a:prstGeom>
              <a:noFill/>
              <a:ln w="19050" cap="flat" cmpd="sng">
                <a:solidFill>
                  <a:schemeClr val="dk2"/>
                </a:solidFill>
                <a:prstDash val="solid"/>
                <a:round/>
                <a:headEnd type="none" w="med" len="med"/>
                <a:tailEnd type="none" w="med" len="med"/>
              </a:ln>
            </p:spPr>
          </p:cxnSp>
          <p:cxnSp>
            <p:nvCxnSpPr>
              <p:cNvPr id="345" name="Google Shape;345;p22"/>
              <p:cNvCxnSpPr/>
              <p:nvPr/>
            </p:nvCxnSpPr>
            <p:spPr>
              <a:xfrm flipH="1">
                <a:off x="3305700" y="2207225"/>
                <a:ext cx="2510700" cy="1443900"/>
              </a:xfrm>
              <a:prstGeom prst="straightConnector1">
                <a:avLst/>
              </a:prstGeom>
              <a:noFill/>
              <a:ln w="19050" cap="flat" cmpd="sng">
                <a:solidFill>
                  <a:schemeClr val="dk2"/>
                </a:solidFill>
                <a:prstDash val="solid"/>
                <a:round/>
                <a:headEnd type="none" w="med" len="med"/>
                <a:tailEnd type="none" w="med" len="med"/>
              </a:ln>
            </p:spPr>
          </p:cxnSp>
          <p:cxnSp>
            <p:nvCxnSpPr>
              <p:cNvPr id="346" name="Google Shape;346;p22"/>
              <p:cNvCxnSpPr/>
              <p:nvPr/>
            </p:nvCxnSpPr>
            <p:spPr>
              <a:xfrm flipH="1">
                <a:off x="3317450" y="1469400"/>
                <a:ext cx="1267500" cy="2160000"/>
              </a:xfrm>
              <a:prstGeom prst="straightConnector1">
                <a:avLst/>
              </a:prstGeom>
              <a:noFill/>
              <a:ln w="19050" cap="flat" cmpd="sng">
                <a:solidFill>
                  <a:schemeClr val="dk2"/>
                </a:solidFill>
                <a:prstDash val="solid"/>
                <a:round/>
                <a:headEnd type="none" w="med" len="med"/>
                <a:tailEnd type="none" w="med" len="med"/>
              </a:ln>
            </p:spPr>
          </p:cxnSp>
          <p:cxnSp>
            <p:nvCxnSpPr>
              <p:cNvPr id="347" name="Google Shape;347;p22"/>
              <p:cNvCxnSpPr/>
              <p:nvPr/>
            </p:nvCxnSpPr>
            <p:spPr>
              <a:xfrm>
                <a:off x="4559770" y="1469400"/>
                <a:ext cx="1267500" cy="2160000"/>
              </a:xfrm>
              <a:prstGeom prst="straightConnector1">
                <a:avLst/>
              </a:prstGeom>
              <a:noFill/>
              <a:ln w="19050" cap="flat" cmpd="sng">
                <a:solidFill>
                  <a:schemeClr val="dk2"/>
                </a:solidFill>
                <a:prstDash val="solid"/>
                <a:round/>
                <a:headEnd type="none" w="med" len="med"/>
                <a:tailEnd type="none" w="med" len="med"/>
              </a:ln>
            </p:spPr>
          </p:cxnSp>
          <p:cxnSp>
            <p:nvCxnSpPr>
              <p:cNvPr id="348" name="Google Shape;348;p22"/>
              <p:cNvCxnSpPr/>
              <p:nvPr/>
            </p:nvCxnSpPr>
            <p:spPr>
              <a:xfrm rot="10800000">
                <a:off x="3317450" y="2231400"/>
                <a:ext cx="1267500" cy="2160000"/>
              </a:xfrm>
              <a:prstGeom prst="straightConnector1">
                <a:avLst/>
              </a:prstGeom>
              <a:noFill/>
              <a:ln w="19050" cap="flat" cmpd="sng">
                <a:solidFill>
                  <a:schemeClr val="dk2"/>
                </a:solidFill>
                <a:prstDash val="solid"/>
                <a:round/>
                <a:headEnd type="none" w="med" len="med"/>
                <a:tailEnd type="none" w="med" len="med"/>
              </a:ln>
            </p:spPr>
          </p:cxnSp>
          <p:cxnSp>
            <p:nvCxnSpPr>
              <p:cNvPr id="349" name="Google Shape;349;p22"/>
              <p:cNvCxnSpPr/>
              <p:nvPr/>
            </p:nvCxnSpPr>
            <p:spPr>
              <a:xfrm rot="10800000" flipH="1">
                <a:off x="4559770" y="2231400"/>
                <a:ext cx="1267500" cy="2160000"/>
              </a:xfrm>
              <a:prstGeom prst="straightConnector1">
                <a:avLst/>
              </a:prstGeom>
              <a:noFill/>
              <a:ln w="19050" cap="flat" cmpd="sng">
                <a:solidFill>
                  <a:schemeClr val="dk2"/>
                </a:solidFill>
                <a:prstDash val="solid"/>
                <a:round/>
                <a:headEnd type="none" w="med" len="med"/>
                <a:tailEnd type="none" w="med" len="med"/>
              </a:ln>
            </p:spPr>
          </p:cxnSp>
        </p:grpSp>
        <p:sp>
          <p:nvSpPr>
            <p:cNvPr id="350" name="Google Shape;350;p22"/>
            <p:cNvSpPr/>
            <p:nvPr/>
          </p:nvSpPr>
          <p:spPr>
            <a:xfrm>
              <a:off x="4167759" y="1149200"/>
              <a:ext cx="810000" cy="810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4167759" y="3928547"/>
              <a:ext cx="810000" cy="81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5400000">
              <a:off x="5393572" y="1829744"/>
              <a:ext cx="810000" cy="81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5400000">
              <a:off x="2941556" y="1829744"/>
              <a:ext cx="810000" cy="81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5400000">
              <a:off x="5393572" y="3224575"/>
              <a:ext cx="810000" cy="810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rot="5400000">
              <a:off x="2941556" y="3224575"/>
              <a:ext cx="810000" cy="810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4202421" y="2537122"/>
              <a:ext cx="740400" cy="740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22"/>
          <p:cNvSpPr txBox="1">
            <a:spLocks noGrp="1"/>
          </p:cNvSpPr>
          <p:nvPr>
            <p:ph type="body" idx="1"/>
          </p:nvPr>
        </p:nvSpPr>
        <p:spPr>
          <a:xfrm>
            <a:off x="5393575" y="3438475"/>
            <a:ext cx="8100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3</a:t>
            </a:r>
            <a:endParaRPr b="1" dirty="0">
              <a:solidFill>
                <a:schemeClr val="lt1"/>
              </a:solidFill>
              <a:latin typeface="Fira Sans Extra Condensed"/>
              <a:ea typeface="Fira Sans Extra Condensed"/>
              <a:cs typeface="Fira Sans Extra Condensed"/>
              <a:sym typeface="Fira Sans Extra Condensed"/>
            </a:endParaRPr>
          </a:p>
        </p:txBody>
      </p:sp>
      <p:sp>
        <p:nvSpPr>
          <p:cNvPr id="370" name="Google Shape;370;p22"/>
          <p:cNvSpPr txBox="1">
            <a:spLocks noGrp="1"/>
          </p:cNvSpPr>
          <p:nvPr>
            <p:ph type="body" idx="1"/>
          </p:nvPr>
        </p:nvSpPr>
        <p:spPr>
          <a:xfrm>
            <a:off x="2904950" y="2057893"/>
            <a:ext cx="8466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6</a:t>
            </a:r>
            <a:endParaRPr b="1" dirty="0">
              <a:solidFill>
                <a:schemeClr val="lt1"/>
              </a:solidFill>
              <a:latin typeface="Fira Sans Extra Condensed"/>
              <a:ea typeface="Fira Sans Extra Condensed"/>
              <a:cs typeface="Fira Sans Extra Condensed"/>
              <a:sym typeface="Fira Sans Extra Condensed"/>
            </a:endParaRPr>
          </a:p>
        </p:txBody>
      </p:sp>
      <p:sp>
        <p:nvSpPr>
          <p:cNvPr id="371" name="Google Shape;371;p22"/>
          <p:cNvSpPr txBox="1">
            <a:spLocks noGrp="1"/>
          </p:cNvSpPr>
          <p:nvPr>
            <p:ph type="body" idx="1"/>
          </p:nvPr>
        </p:nvSpPr>
        <p:spPr>
          <a:xfrm>
            <a:off x="2941550" y="3438475"/>
            <a:ext cx="8100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5</a:t>
            </a:r>
            <a:endParaRPr b="1" dirty="0">
              <a:solidFill>
                <a:schemeClr val="lt1"/>
              </a:solidFill>
              <a:latin typeface="Fira Sans Extra Condensed"/>
              <a:ea typeface="Fira Sans Extra Condensed"/>
              <a:cs typeface="Fira Sans Extra Condensed"/>
              <a:sym typeface="Fira Sans Extra Condensed"/>
            </a:endParaRPr>
          </a:p>
        </p:txBody>
      </p:sp>
      <p:sp>
        <p:nvSpPr>
          <p:cNvPr id="372" name="Google Shape;372;p22"/>
          <p:cNvSpPr txBox="1">
            <a:spLocks noGrp="1"/>
          </p:cNvSpPr>
          <p:nvPr>
            <p:ph type="body" idx="1"/>
          </p:nvPr>
        </p:nvSpPr>
        <p:spPr>
          <a:xfrm>
            <a:off x="4167750" y="4185943"/>
            <a:ext cx="8100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4</a:t>
            </a:r>
            <a:endParaRPr b="1" dirty="0">
              <a:solidFill>
                <a:schemeClr val="lt1"/>
              </a:solidFill>
              <a:latin typeface="Fira Sans Extra Condensed"/>
              <a:ea typeface="Fira Sans Extra Condensed"/>
              <a:cs typeface="Fira Sans Extra Condensed"/>
              <a:sym typeface="Fira Sans Extra Condensed"/>
            </a:endParaRPr>
          </a:p>
        </p:txBody>
      </p:sp>
      <p:sp>
        <p:nvSpPr>
          <p:cNvPr id="373" name="Google Shape;373;p22"/>
          <p:cNvSpPr txBox="1">
            <a:spLocks noGrp="1"/>
          </p:cNvSpPr>
          <p:nvPr>
            <p:ph type="body" idx="1"/>
          </p:nvPr>
        </p:nvSpPr>
        <p:spPr>
          <a:xfrm>
            <a:off x="4076432" y="1384219"/>
            <a:ext cx="9945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1</a:t>
            </a:r>
            <a:endParaRPr b="1" dirty="0">
              <a:solidFill>
                <a:schemeClr val="lt1"/>
              </a:solidFill>
              <a:latin typeface="Fira Sans Extra Condensed"/>
              <a:ea typeface="Fira Sans Extra Condensed"/>
              <a:cs typeface="Fira Sans Extra Condensed"/>
              <a:sym typeface="Fira Sans Extra Condensed"/>
            </a:endParaRPr>
          </a:p>
        </p:txBody>
      </p:sp>
      <p:sp>
        <p:nvSpPr>
          <p:cNvPr id="374" name="Google Shape;374;p22"/>
          <p:cNvSpPr txBox="1">
            <a:spLocks noGrp="1"/>
          </p:cNvSpPr>
          <p:nvPr>
            <p:ph type="body" idx="1"/>
          </p:nvPr>
        </p:nvSpPr>
        <p:spPr>
          <a:xfrm>
            <a:off x="5393575" y="2057893"/>
            <a:ext cx="810000" cy="3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1" dirty="0">
                <a:solidFill>
                  <a:schemeClr val="lt1"/>
                </a:solidFill>
                <a:latin typeface="Fira Sans Extra Condensed"/>
                <a:ea typeface="Fira Sans Extra Condensed"/>
                <a:cs typeface="Fira Sans Extra Condensed"/>
                <a:sym typeface="Fira Sans Extra Condensed"/>
              </a:rPr>
              <a:t>2</a:t>
            </a:r>
            <a:endParaRPr b="1" dirty="0">
              <a:solidFill>
                <a:schemeClr val="lt1"/>
              </a:solidFill>
              <a:latin typeface="Fira Sans Extra Condensed"/>
              <a:ea typeface="Fira Sans Extra Condensed"/>
              <a:cs typeface="Fira Sans Extra Condensed"/>
              <a:sym typeface="Fira Sans Extra Condensed"/>
            </a:endParaRPr>
          </a:p>
        </p:txBody>
      </p:sp>
      <p:sp>
        <p:nvSpPr>
          <p:cNvPr id="2" name="مربع نص 1">
            <a:extLst>
              <a:ext uri="{FF2B5EF4-FFF2-40B4-BE49-F238E27FC236}">
                <a16:creationId xmlns:a16="http://schemas.microsoft.com/office/drawing/2014/main" id="{77D50FEB-86E8-80C0-2411-3560A3E1F315}"/>
              </a:ext>
            </a:extLst>
          </p:cNvPr>
          <p:cNvSpPr txBox="1"/>
          <p:nvPr/>
        </p:nvSpPr>
        <p:spPr>
          <a:xfrm>
            <a:off x="2765152" y="65234"/>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مهام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15" name="مجموعة 14">
            <a:extLst>
              <a:ext uri="{FF2B5EF4-FFF2-40B4-BE49-F238E27FC236}">
                <a16:creationId xmlns:a16="http://schemas.microsoft.com/office/drawing/2014/main" id="{7B2773A7-56D2-FBD3-99A7-B0C968D35A39}"/>
              </a:ext>
            </a:extLst>
          </p:cNvPr>
          <p:cNvGrpSpPr/>
          <p:nvPr/>
        </p:nvGrpSpPr>
        <p:grpSpPr>
          <a:xfrm>
            <a:off x="85060" y="4775125"/>
            <a:ext cx="8973880" cy="368915"/>
            <a:chOff x="85060" y="4775125"/>
            <a:chExt cx="8973880" cy="368915"/>
          </a:xfrm>
        </p:grpSpPr>
        <p:sp>
          <p:nvSpPr>
            <p:cNvPr id="16" name="Google Shape;1161;p24">
              <a:extLst>
                <a:ext uri="{FF2B5EF4-FFF2-40B4-BE49-F238E27FC236}">
                  <a16:creationId xmlns:a16="http://schemas.microsoft.com/office/drawing/2014/main" id="{E24B76D1-5ADC-E9E4-8B51-40D6EA4F4129}"/>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مربع نص 16">
              <a:extLst>
                <a:ext uri="{FF2B5EF4-FFF2-40B4-BE49-F238E27FC236}">
                  <a16:creationId xmlns:a16="http://schemas.microsoft.com/office/drawing/2014/main" id="{7598F343-FFAE-0FC8-DA79-332FC5861E5C}"/>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19" name="مربع نص 18">
            <a:extLst>
              <a:ext uri="{FF2B5EF4-FFF2-40B4-BE49-F238E27FC236}">
                <a16:creationId xmlns:a16="http://schemas.microsoft.com/office/drawing/2014/main" id="{8301BC5B-87E2-043E-E384-7EA74B7EF973}"/>
              </a:ext>
            </a:extLst>
          </p:cNvPr>
          <p:cNvSpPr txBox="1"/>
          <p:nvPr/>
        </p:nvSpPr>
        <p:spPr>
          <a:xfrm>
            <a:off x="6827609" y="1238893"/>
            <a:ext cx="2104073" cy="338554"/>
          </a:xfrm>
          <a:prstGeom prst="rect">
            <a:avLst/>
          </a:prstGeom>
          <a:noFill/>
        </p:spPr>
        <p:txBody>
          <a:bodyPr wrap="square">
            <a:spAutoFit/>
          </a:bodyPr>
          <a:lstStyle/>
          <a:p>
            <a:pPr algn="r" rtl="1"/>
            <a:r>
              <a:rPr lang="ar-SA" sz="1600" b="1" dirty="0">
                <a:solidFill>
                  <a:srgbClr val="FF4F47"/>
                </a:solidFill>
                <a:latin typeface="Sakkal Majalla" panose="02000000000000000000" pitchFamily="2" charset="-78"/>
                <a:ea typeface="+mn-ea"/>
                <a:cs typeface="Sakkal Majalla" panose="02000000000000000000" pitchFamily="2" charset="-78"/>
              </a:rPr>
              <a:t>1. التصنيف </a:t>
            </a:r>
            <a:r>
              <a:rPr lang="en-US" sz="1600" b="1" dirty="0">
                <a:solidFill>
                  <a:srgbClr val="FF4F47"/>
                </a:solidFill>
                <a:latin typeface="Sakkal Majalla" panose="02000000000000000000" pitchFamily="2" charset="-78"/>
                <a:ea typeface="+mn-ea"/>
                <a:cs typeface="Sakkal Majalla" panose="02000000000000000000" pitchFamily="2" charset="-78"/>
              </a:rPr>
              <a:t>Classification</a:t>
            </a:r>
            <a:endParaRPr lang="ar-SA" sz="1600" b="1" dirty="0">
              <a:solidFill>
                <a:srgbClr val="FF4F47"/>
              </a:solidFill>
              <a:latin typeface="Sakkal Majalla" panose="02000000000000000000" pitchFamily="2" charset="-78"/>
              <a:ea typeface="+mn-ea"/>
              <a:cs typeface="Sakkal Majalla" panose="02000000000000000000" pitchFamily="2" charset="-78"/>
            </a:endParaRPr>
          </a:p>
        </p:txBody>
      </p:sp>
      <p:sp>
        <p:nvSpPr>
          <p:cNvPr id="23" name="مربع نص 22">
            <a:extLst>
              <a:ext uri="{FF2B5EF4-FFF2-40B4-BE49-F238E27FC236}">
                <a16:creationId xmlns:a16="http://schemas.microsoft.com/office/drawing/2014/main" id="{1CCD5C47-88A7-5F6C-CBAC-D6A6EFD3DA7D}"/>
              </a:ext>
            </a:extLst>
          </p:cNvPr>
          <p:cNvSpPr txBox="1"/>
          <p:nvPr/>
        </p:nvSpPr>
        <p:spPr>
          <a:xfrm>
            <a:off x="6654323" y="2412329"/>
            <a:ext cx="2231331" cy="338554"/>
          </a:xfrm>
          <a:prstGeom prst="rect">
            <a:avLst/>
          </a:prstGeom>
          <a:noFill/>
        </p:spPr>
        <p:txBody>
          <a:bodyPr wrap="square">
            <a:spAutoFit/>
          </a:bodyPr>
          <a:lstStyle/>
          <a:p>
            <a:pPr algn="r" rtl="1"/>
            <a:r>
              <a:rPr lang="ar-SA" sz="1600" b="1" dirty="0">
                <a:solidFill>
                  <a:srgbClr val="FF9139"/>
                </a:solidFill>
                <a:latin typeface="Sakkal Majalla" panose="02000000000000000000" pitchFamily="2" charset="-78"/>
                <a:ea typeface="+mn-ea"/>
                <a:cs typeface="Sakkal Majalla" panose="02000000000000000000" pitchFamily="2" charset="-78"/>
              </a:rPr>
              <a:t>2.الانحدار </a:t>
            </a:r>
            <a:r>
              <a:rPr lang="en-US" sz="1600" b="1" dirty="0">
                <a:solidFill>
                  <a:srgbClr val="FF9139"/>
                </a:solidFill>
                <a:latin typeface="Sakkal Majalla" panose="02000000000000000000" pitchFamily="2" charset="-78"/>
                <a:ea typeface="+mn-ea"/>
                <a:cs typeface="Sakkal Majalla" panose="02000000000000000000" pitchFamily="2" charset="-78"/>
              </a:rPr>
              <a:t>Regression</a:t>
            </a:r>
            <a:endParaRPr lang="ar-SA" sz="1600" b="1" dirty="0">
              <a:solidFill>
                <a:srgbClr val="FF9139"/>
              </a:solidFill>
              <a:latin typeface="Sakkal Majalla" panose="02000000000000000000" pitchFamily="2" charset="-78"/>
              <a:ea typeface="+mn-ea"/>
              <a:cs typeface="Sakkal Majalla" panose="02000000000000000000" pitchFamily="2" charset="-78"/>
            </a:endParaRPr>
          </a:p>
        </p:txBody>
      </p:sp>
      <p:sp>
        <p:nvSpPr>
          <p:cNvPr id="27" name="مربع نص 26">
            <a:extLst>
              <a:ext uri="{FF2B5EF4-FFF2-40B4-BE49-F238E27FC236}">
                <a16:creationId xmlns:a16="http://schemas.microsoft.com/office/drawing/2014/main" id="{59763AAB-DA6F-8819-7B18-175D88882C24}"/>
              </a:ext>
            </a:extLst>
          </p:cNvPr>
          <p:cNvSpPr txBox="1"/>
          <p:nvPr/>
        </p:nvSpPr>
        <p:spPr>
          <a:xfrm>
            <a:off x="7012194" y="3712207"/>
            <a:ext cx="1919488" cy="338554"/>
          </a:xfrm>
          <a:prstGeom prst="rect">
            <a:avLst/>
          </a:prstGeom>
          <a:noFill/>
        </p:spPr>
        <p:txBody>
          <a:bodyPr wrap="square">
            <a:spAutoFit/>
          </a:bodyPr>
          <a:lstStyle/>
          <a:p>
            <a:pPr algn="r" rtl="1"/>
            <a:r>
              <a:rPr lang="ar-SA" sz="1600" b="1" dirty="0">
                <a:solidFill>
                  <a:srgbClr val="FFBE4A"/>
                </a:solidFill>
                <a:latin typeface="Sakkal Majalla" panose="02000000000000000000" pitchFamily="2" charset="-78"/>
                <a:ea typeface="+mn-ea"/>
                <a:cs typeface="Sakkal Majalla" panose="02000000000000000000" pitchFamily="2" charset="-78"/>
              </a:rPr>
              <a:t>3. التوقع </a:t>
            </a:r>
            <a:r>
              <a:rPr lang="en-US" sz="1600" b="1" dirty="0">
                <a:solidFill>
                  <a:srgbClr val="FFBE4A"/>
                </a:solidFill>
                <a:latin typeface="Sakkal Majalla" panose="02000000000000000000" pitchFamily="2" charset="-78"/>
                <a:ea typeface="+mn-ea"/>
                <a:cs typeface="Sakkal Majalla" panose="02000000000000000000" pitchFamily="2" charset="-78"/>
              </a:rPr>
              <a:t>Forecasting</a:t>
            </a:r>
            <a:endParaRPr lang="ar-SA" sz="1600" b="1" dirty="0">
              <a:solidFill>
                <a:srgbClr val="FFBE4A"/>
              </a:solidFill>
              <a:latin typeface="Sakkal Majalla" panose="02000000000000000000" pitchFamily="2" charset="-78"/>
              <a:ea typeface="+mn-ea"/>
              <a:cs typeface="Sakkal Majalla" panose="02000000000000000000" pitchFamily="2" charset="-78"/>
            </a:endParaRPr>
          </a:p>
        </p:txBody>
      </p:sp>
      <p:sp>
        <p:nvSpPr>
          <p:cNvPr id="31" name="مربع نص 30">
            <a:extLst>
              <a:ext uri="{FF2B5EF4-FFF2-40B4-BE49-F238E27FC236}">
                <a16:creationId xmlns:a16="http://schemas.microsoft.com/office/drawing/2014/main" id="{CC27FB9F-8664-F126-56F2-74F5850A75CE}"/>
              </a:ext>
            </a:extLst>
          </p:cNvPr>
          <p:cNvSpPr txBox="1"/>
          <p:nvPr/>
        </p:nvSpPr>
        <p:spPr>
          <a:xfrm>
            <a:off x="307281" y="3818794"/>
            <a:ext cx="1605929" cy="338554"/>
          </a:xfrm>
          <a:prstGeom prst="rect">
            <a:avLst/>
          </a:prstGeom>
          <a:noFill/>
        </p:spPr>
        <p:txBody>
          <a:bodyPr wrap="square">
            <a:spAutoFit/>
          </a:bodyPr>
          <a:lstStyle/>
          <a:p>
            <a:pPr algn="r" rtl="1"/>
            <a:r>
              <a:rPr lang="ar-SA" sz="1600" b="1" dirty="0">
                <a:solidFill>
                  <a:srgbClr val="008C9E"/>
                </a:solidFill>
                <a:latin typeface="Sakkal Majalla" panose="02000000000000000000" pitchFamily="2" charset="-78"/>
                <a:ea typeface="+mn-ea"/>
                <a:cs typeface="Sakkal Majalla" panose="02000000000000000000" pitchFamily="2" charset="-78"/>
              </a:rPr>
              <a:t>4. التجميع </a:t>
            </a:r>
            <a:r>
              <a:rPr lang="en-US" sz="1600" b="1" dirty="0">
                <a:solidFill>
                  <a:srgbClr val="008C9E"/>
                </a:solidFill>
                <a:latin typeface="Sakkal Majalla" panose="02000000000000000000" pitchFamily="2" charset="-78"/>
                <a:ea typeface="+mn-ea"/>
                <a:cs typeface="Sakkal Majalla" panose="02000000000000000000" pitchFamily="2" charset="-78"/>
              </a:rPr>
              <a:t>Clustering</a:t>
            </a:r>
            <a:endParaRPr lang="ar-SA" sz="1600" b="1" dirty="0">
              <a:solidFill>
                <a:srgbClr val="008C9E"/>
              </a:solidFill>
              <a:latin typeface="Sakkal Majalla" panose="02000000000000000000" pitchFamily="2" charset="-78"/>
              <a:ea typeface="+mn-ea"/>
              <a:cs typeface="Sakkal Majalla" panose="02000000000000000000" pitchFamily="2" charset="-78"/>
            </a:endParaRPr>
          </a:p>
        </p:txBody>
      </p:sp>
      <p:sp>
        <p:nvSpPr>
          <p:cNvPr id="323" name="مربع نص 322">
            <a:extLst>
              <a:ext uri="{FF2B5EF4-FFF2-40B4-BE49-F238E27FC236}">
                <a16:creationId xmlns:a16="http://schemas.microsoft.com/office/drawing/2014/main" id="{35B61B3C-D516-7364-8A9A-951C1B889129}"/>
              </a:ext>
            </a:extLst>
          </p:cNvPr>
          <p:cNvSpPr txBox="1"/>
          <p:nvPr/>
        </p:nvSpPr>
        <p:spPr>
          <a:xfrm>
            <a:off x="108446" y="2493470"/>
            <a:ext cx="1813877" cy="584775"/>
          </a:xfrm>
          <a:prstGeom prst="rect">
            <a:avLst/>
          </a:prstGeom>
          <a:noFill/>
        </p:spPr>
        <p:txBody>
          <a:bodyPr wrap="square">
            <a:spAutoFit/>
          </a:bodyPr>
          <a:lstStyle/>
          <a:p>
            <a:pPr algn="ctr" rtl="1"/>
            <a:r>
              <a:rPr lang="ar-SA" sz="1600" b="1" dirty="0">
                <a:solidFill>
                  <a:srgbClr val="00C5CE"/>
                </a:solidFill>
                <a:latin typeface="Sakkal Majalla" panose="02000000000000000000" pitchFamily="2" charset="-78"/>
                <a:ea typeface="+mn-ea"/>
                <a:cs typeface="Sakkal Majalla" panose="02000000000000000000" pitchFamily="2" charset="-78"/>
              </a:rPr>
              <a:t>5. نموذج اكتشاف القيم الشاذة </a:t>
            </a:r>
            <a:r>
              <a:rPr lang="en-US" sz="1600" b="1" dirty="0">
                <a:solidFill>
                  <a:srgbClr val="00C5CE"/>
                </a:solidFill>
                <a:latin typeface="Sakkal Majalla" panose="02000000000000000000" pitchFamily="2" charset="-78"/>
                <a:ea typeface="+mn-ea"/>
                <a:cs typeface="Sakkal Majalla" panose="02000000000000000000" pitchFamily="2" charset="-78"/>
              </a:rPr>
              <a:t>Outlier Detection</a:t>
            </a:r>
            <a:endParaRPr lang="ar-SA" sz="1600" b="1" dirty="0">
              <a:solidFill>
                <a:srgbClr val="00C5CE"/>
              </a:solidFill>
              <a:latin typeface="Sakkal Majalla" panose="02000000000000000000" pitchFamily="2" charset="-78"/>
              <a:ea typeface="+mn-ea"/>
              <a:cs typeface="Sakkal Majalla" panose="02000000000000000000" pitchFamily="2" charset="-78"/>
            </a:endParaRPr>
          </a:p>
        </p:txBody>
      </p:sp>
      <p:sp>
        <p:nvSpPr>
          <p:cNvPr id="327" name="مربع نص 326">
            <a:extLst>
              <a:ext uri="{FF2B5EF4-FFF2-40B4-BE49-F238E27FC236}">
                <a16:creationId xmlns:a16="http://schemas.microsoft.com/office/drawing/2014/main" id="{D3F4AD14-C9C1-BED6-F34B-B1551B5285D9}"/>
              </a:ext>
            </a:extLst>
          </p:cNvPr>
          <p:cNvSpPr txBox="1"/>
          <p:nvPr/>
        </p:nvSpPr>
        <p:spPr>
          <a:xfrm>
            <a:off x="225691" y="1180784"/>
            <a:ext cx="1653705" cy="584775"/>
          </a:xfrm>
          <a:prstGeom prst="rect">
            <a:avLst/>
          </a:prstGeom>
          <a:noFill/>
        </p:spPr>
        <p:txBody>
          <a:bodyPr wrap="square">
            <a:spAutoFit/>
          </a:bodyPr>
          <a:lstStyle/>
          <a:p>
            <a:pPr algn="ctr" rtl="1"/>
            <a:r>
              <a:rPr lang="ar-SA" sz="1600" b="1" dirty="0">
                <a:solidFill>
                  <a:srgbClr val="B22620"/>
                </a:solidFill>
                <a:latin typeface="Sakkal Majalla" panose="02000000000000000000" pitchFamily="2" charset="-78"/>
                <a:ea typeface="+mn-ea"/>
                <a:cs typeface="Sakkal Majalla" panose="02000000000000000000" pitchFamily="2" charset="-78"/>
              </a:rPr>
              <a:t>6. السلاسل الزمنية </a:t>
            </a:r>
            <a:r>
              <a:rPr lang="en-US" sz="1600" b="1" dirty="0">
                <a:solidFill>
                  <a:srgbClr val="B22620"/>
                </a:solidFill>
                <a:latin typeface="Sakkal Majalla" panose="02000000000000000000" pitchFamily="2" charset="-78"/>
                <a:ea typeface="+mn-ea"/>
                <a:cs typeface="Sakkal Majalla" panose="02000000000000000000" pitchFamily="2" charset="-78"/>
              </a:rPr>
              <a:t>Time Series</a:t>
            </a:r>
            <a:endParaRPr lang="ar-SA" sz="1600" b="1" dirty="0">
              <a:solidFill>
                <a:srgbClr val="B22620"/>
              </a:solidFill>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1239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3"/>
                                        </p:tgtEl>
                                        <p:attrNameLst>
                                          <p:attrName>style.visibility</p:attrName>
                                        </p:attrNameLst>
                                      </p:cBhvr>
                                      <p:to>
                                        <p:strVal val="visible"/>
                                      </p:to>
                                    </p:set>
                                    <p:anim calcmode="lin" valueType="num">
                                      <p:cBhvr additive="base">
                                        <p:cTn id="35" dur="500" fill="hold"/>
                                        <p:tgtEl>
                                          <p:spTgt spid="323"/>
                                        </p:tgtEl>
                                        <p:attrNameLst>
                                          <p:attrName>ppt_x</p:attrName>
                                        </p:attrNameLst>
                                      </p:cBhvr>
                                      <p:tavLst>
                                        <p:tav tm="0">
                                          <p:val>
                                            <p:strVal val="#ppt_x"/>
                                          </p:val>
                                        </p:tav>
                                        <p:tav tm="100000">
                                          <p:val>
                                            <p:strVal val="#ppt_x"/>
                                          </p:val>
                                        </p:tav>
                                      </p:tavLst>
                                    </p:anim>
                                    <p:anim calcmode="lin" valueType="num">
                                      <p:cBhvr additive="base">
                                        <p:cTn id="36"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7"/>
                                        </p:tgtEl>
                                        <p:attrNameLst>
                                          <p:attrName>style.visibility</p:attrName>
                                        </p:attrNameLst>
                                      </p:cBhvr>
                                      <p:to>
                                        <p:strVal val="visible"/>
                                      </p:to>
                                    </p:set>
                                    <p:anim calcmode="lin" valueType="num">
                                      <p:cBhvr additive="base">
                                        <p:cTn id="41" dur="500" fill="hold"/>
                                        <p:tgtEl>
                                          <p:spTgt spid="327"/>
                                        </p:tgtEl>
                                        <p:attrNameLst>
                                          <p:attrName>ppt_x</p:attrName>
                                        </p:attrNameLst>
                                      </p:cBhvr>
                                      <p:tavLst>
                                        <p:tav tm="0">
                                          <p:val>
                                            <p:strVal val="#ppt_x"/>
                                          </p:val>
                                        </p:tav>
                                        <p:tav tm="100000">
                                          <p:val>
                                            <p:strVal val="#ppt_x"/>
                                          </p:val>
                                        </p:tav>
                                      </p:tavLst>
                                    </p:anim>
                                    <p:anim calcmode="lin" valueType="num">
                                      <p:cBhvr additive="base">
                                        <p:cTn id="42"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3" grpId="0"/>
      <p:bldP spid="27" grpId="0"/>
      <p:bldP spid="31" grpId="0"/>
      <p:bldP spid="323" grpId="0"/>
      <p:bldP spid="3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مهام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2FF8A71A-1AD5-5901-E731-F5B65AD3CBE0}"/>
              </a:ext>
            </a:extLst>
          </p:cNvPr>
          <p:cNvSpPr txBox="1"/>
          <p:nvPr/>
        </p:nvSpPr>
        <p:spPr>
          <a:xfrm>
            <a:off x="2648740" y="879284"/>
            <a:ext cx="6079356" cy="646331"/>
          </a:xfrm>
          <a:prstGeom prst="rect">
            <a:avLst/>
          </a:prstGeom>
          <a:noFill/>
        </p:spPr>
        <p:txBody>
          <a:bodyPr wrap="square">
            <a:spAutoFit/>
          </a:bodyPr>
          <a:lstStyle/>
          <a:p>
            <a:pPr algn="ctr" rtl="1"/>
            <a:r>
              <a:rPr lang="ar-SA" sz="1800" dirty="0">
                <a:latin typeface="Sakkal Majalla" panose="02000000000000000000" pitchFamily="2" charset="-78"/>
                <a:ea typeface="Calibri" panose="020F0502020204030204" pitchFamily="34" charset="0"/>
                <a:cs typeface="Sakkal Majalla" panose="02000000000000000000" pitchFamily="2" charset="-78"/>
              </a:rPr>
              <a:t>تعد نماذج </a:t>
            </a:r>
            <a:r>
              <a:rPr lang="ar-SA" sz="1800"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التصنيف </a:t>
            </a:r>
            <a:r>
              <a:rPr lang="ar-SA" sz="1800" dirty="0">
                <a:latin typeface="Sakkal Majalla" panose="02000000000000000000" pitchFamily="2" charset="-78"/>
                <a:ea typeface="Calibri" panose="020F0502020204030204" pitchFamily="34" charset="0"/>
                <a:cs typeface="Sakkal Majalla" panose="02000000000000000000" pitchFamily="2" charset="-78"/>
              </a:rPr>
              <a:t> </a:t>
            </a:r>
            <a:r>
              <a:rPr lang="en-US" sz="1800" dirty="0">
                <a:latin typeface="Sakkal Majalla" panose="02000000000000000000" pitchFamily="2" charset="-78"/>
                <a:ea typeface="Calibri" panose="020F0502020204030204" pitchFamily="34" charset="0"/>
                <a:cs typeface="Sakkal Majalla" panose="02000000000000000000" pitchFamily="2" charset="-78"/>
              </a:rPr>
              <a:t>Classification  </a:t>
            </a:r>
            <a:r>
              <a:rPr lang="ar-SA" sz="1800" dirty="0">
                <a:latin typeface="Sakkal Majalla" panose="02000000000000000000" pitchFamily="2" charset="-78"/>
                <a:ea typeface="Calibri" panose="020F0502020204030204" pitchFamily="34" charset="0"/>
                <a:cs typeface="Sakkal Majalla" panose="02000000000000000000" pitchFamily="2" charset="-78"/>
              </a:rPr>
              <a:t> </a:t>
            </a:r>
            <a:r>
              <a:rPr lang="ar-SA" sz="1800"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والانحدار</a:t>
            </a:r>
            <a:r>
              <a:rPr lang="ar-SA" sz="1800" dirty="0">
                <a:latin typeface="Sakkal Majalla" panose="02000000000000000000" pitchFamily="2" charset="-78"/>
                <a:ea typeface="Calibri" panose="020F0502020204030204" pitchFamily="34" charset="0"/>
                <a:cs typeface="Sakkal Majalla" panose="02000000000000000000" pitchFamily="2" charset="-78"/>
              </a:rPr>
              <a:t>  </a:t>
            </a:r>
            <a:r>
              <a:rPr lang="en-US" sz="1800" dirty="0">
                <a:latin typeface="Sakkal Majalla" panose="02000000000000000000" pitchFamily="2" charset="-78"/>
                <a:ea typeface="Calibri" panose="020F0502020204030204" pitchFamily="34" charset="0"/>
                <a:cs typeface="Sakkal Majalla" panose="02000000000000000000" pitchFamily="2" charset="-78"/>
              </a:rPr>
              <a:t> Regression  </a:t>
            </a:r>
            <a:r>
              <a:rPr lang="ar-SA" sz="1800" dirty="0">
                <a:latin typeface="Sakkal Majalla" panose="02000000000000000000" pitchFamily="2" charset="-78"/>
                <a:ea typeface="Calibri" panose="020F0502020204030204" pitchFamily="34" charset="0"/>
                <a:cs typeface="Sakkal Majalla" panose="02000000000000000000" pitchFamily="2" charset="-78"/>
              </a:rPr>
              <a:t>من أهم وأكثر النماذج استخداما في مهام النمذجة التنبؤية.</a:t>
            </a:r>
          </a:p>
        </p:txBody>
      </p:sp>
      <p:pic>
        <p:nvPicPr>
          <p:cNvPr id="8" name="صورة 7">
            <a:extLst>
              <a:ext uri="{FF2B5EF4-FFF2-40B4-BE49-F238E27FC236}">
                <a16:creationId xmlns:a16="http://schemas.microsoft.com/office/drawing/2014/main" id="{38197386-54C3-B22C-EBB9-74AA8E5DB76E}"/>
              </a:ext>
            </a:extLst>
          </p:cNvPr>
          <p:cNvPicPr>
            <a:picLocks noChangeAspect="1"/>
          </p:cNvPicPr>
          <p:nvPr/>
        </p:nvPicPr>
        <p:blipFill rotWithShape="1">
          <a:blip r:embed="rId4"/>
          <a:srcRect l="19504" t="43503" r="14011" b="18393"/>
          <a:stretch/>
        </p:blipFill>
        <p:spPr>
          <a:xfrm>
            <a:off x="6214729" y="2055607"/>
            <a:ext cx="2610293" cy="201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صورة 8">
            <a:extLst>
              <a:ext uri="{FF2B5EF4-FFF2-40B4-BE49-F238E27FC236}">
                <a16:creationId xmlns:a16="http://schemas.microsoft.com/office/drawing/2014/main" id="{1FFF2940-21B9-2896-E8F8-3D1D838F182B}"/>
              </a:ext>
            </a:extLst>
          </p:cNvPr>
          <p:cNvPicPr>
            <a:picLocks noChangeAspect="1"/>
          </p:cNvPicPr>
          <p:nvPr/>
        </p:nvPicPr>
        <p:blipFill rotWithShape="1">
          <a:blip r:embed="rId4"/>
          <a:srcRect l="19504" t="3468" r="14011" b="57325"/>
          <a:stretch/>
        </p:blipFill>
        <p:spPr>
          <a:xfrm>
            <a:off x="2796363" y="2055607"/>
            <a:ext cx="2488018" cy="1956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مربع نص 11">
            <a:extLst>
              <a:ext uri="{FF2B5EF4-FFF2-40B4-BE49-F238E27FC236}">
                <a16:creationId xmlns:a16="http://schemas.microsoft.com/office/drawing/2014/main" id="{4CDD0AD4-A8F5-FCFE-F7E2-344224059865}"/>
              </a:ext>
            </a:extLst>
          </p:cNvPr>
          <p:cNvSpPr txBox="1"/>
          <p:nvPr/>
        </p:nvSpPr>
        <p:spPr>
          <a:xfrm>
            <a:off x="3067264" y="4119109"/>
            <a:ext cx="1832497" cy="523220"/>
          </a:xfrm>
          <a:prstGeom prst="rect">
            <a:avLst/>
          </a:prstGeom>
          <a:noFill/>
        </p:spPr>
        <p:txBody>
          <a:bodyPr wrap="square">
            <a:spAutoFit/>
          </a:bodyPr>
          <a:lstStyle/>
          <a:p>
            <a:pPr algn="ctr" rtl="1"/>
            <a:r>
              <a:rPr lang="en-US" sz="2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Classification </a:t>
            </a:r>
            <a:endParaRPr lang="ar-SA" sz="2800" dirty="0">
              <a:solidFill>
                <a:srgbClr val="FF4F47"/>
              </a:solidFill>
            </a:endParaRPr>
          </a:p>
        </p:txBody>
      </p:sp>
      <p:sp>
        <p:nvSpPr>
          <p:cNvPr id="14" name="مربع نص 13">
            <a:extLst>
              <a:ext uri="{FF2B5EF4-FFF2-40B4-BE49-F238E27FC236}">
                <a16:creationId xmlns:a16="http://schemas.microsoft.com/office/drawing/2014/main" id="{B6D6A547-6F98-EE57-2917-3266055F3BC0}"/>
              </a:ext>
            </a:extLst>
          </p:cNvPr>
          <p:cNvSpPr txBox="1"/>
          <p:nvPr/>
        </p:nvSpPr>
        <p:spPr>
          <a:xfrm>
            <a:off x="6071188" y="4152803"/>
            <a:ext cx="2897374" cy="523220"/>
          </a:xfrm>
          <a:prstGeom prst="rect">
            <a:avLst/>
          </a:prstGeom>
          <a:noFill/>
        </p:spPr>
        <p:txBody>
          <a:bodyPr wrap="square">
            <a:spAutoFit/>
          </a:bodyPr>
          <a:lstStyle/>
          <a:p>
            <a:pPr algn="ctr" rtl="1"/>
            <a:r>
              <a:rPr lang="en-US" sz="2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Regression</a:t>
            </a:r>
            <a:endParaRPr lang="ar-SA" sz="2800" dirty="0">
              <a:solidFill>
                <a:srgbClr val="FF4F47"/>
              </a:solidFill>
            </a:endParaRPr>
          </a:p>
        </p:txBody>
      </p:sp>
    </p:spTree>
    <p:extLst>
      <p:ext uri="{BB962C8B-B14F-4D97-AF65-F5344CB8AC3E}">
        <p14:creationId xmlns:p14="http://schemas.microsoft.com/office/powerpoint/2010/main" val="26997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6" name="Google Shape;1286;p43"/>
          <p:cNvSpPr/>
          <p:nvPr/>
        </p:nvSpPr>
        <p:spPr>
          <a:xfrm>
            <a:off x="1274320" y="846409"/>
            <a:ext cx="1523589" cy="782544"/>
          </a:xfrm>
          <a:custGeom>
            <a:avLst/>
            <a:gdLst/>
            <a:ahLst/>
            <a:cxnLst/>
            <a:rect l="l" t="t" r="r" b="b"/>
            <a:pathLst>
              <a:path w="23276" h="11955" extrusionOk="0">
                <a:moveTo>
                  <a:pt x="1" y="1"/>
                </a:moveTo>
                <a:lnTo>
                  <a:pt x="1" y="7736"/>
                </a:lnTo>
                <a:lnTo>
                  <a:pt x="11637" y="11954"/>
                </a:lnTo>
                <a:lnTo>
                  <a:pt x="23276" y="7736"/>
                </a:lnTo>
                <a:lnTo>
                  <a:pt x="23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1274320" y="858131"/>
            <a:ext cx="761794" cy="782544"/>
          </a:xfrm>
          <a:custGeom>
            <a:avLst/>
            <a:gdLst/>
            <a:ahLst/>
            <a:cxnLst/>
            <a:rect l="l" t="t" r="r" b="b"/>
            <a:pathLst>
              <a:path w="11638" h="11955" extrusionOk="0">
                <a:moveTo>
                  <a:pt x="1" y="1"/>
                </a:moveTo>
                <a:lnTo>
                  <a:pt x="1" y="7736"/>
                </a:lnTo>
                <a:lnTo>
                  <a:pt x="11637" y="11954"/>
                </a:lnTo>
                <a:lnTo>
                  <a:pt x="11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425302" y="1900949"/>
            <a:ext cx="3139169" cy="2798640"/>
          </a:xfrm>
          <a:custGeom>
            <a:avLst/>
            <a:gdLst/>
            <a:ahLst/>
            <a:cxnLst/>
            <a:rect l="l" t="t" r="r" b="b"/>
            <a:pathLst>
              <a:path w="33777" h="9717" extrusionOk="0">
                <a:moveTo>
                  <a:pt x="33484" y="293"/>
                </a:moveTo>
                <a:lnTo>
                  <a:pt x="33484" y="9425"/>
                </a:lnTo>
                <a:lnTo>
                  <a:pt x="292" y="9425"/>
                </a:lnTo>
                <a:lnTo>
                  <a:pt x="292" y="293"/>
                </a:lnTo>
                <a:close/>
                <a:moveTo>
                  <a:pt x="0" y="1"/>
                </a:moveTo>
                <a:lnTo>
                  <a:pt x="0" y="9717"/>
                </a:lnTo>
                <a:lnTo>
                  <a:pt x="33777" y="9717"/>
                </a:lnTo>
                <a:lnTo>
                  <a:pt x="33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1944056" y="1669102"/>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6765860" y="797328"/>
            <a:ext cx="1523720" cy="782544"/>
          </a:xfrm>
          <a:custGeom>
            <a:avLst/>
            <a:gdLst/>
            <a:ahLst/>
            <a:cxnLst/>
            <a:rect l="l" t="t" r="r" b="b"/>
            <a:pathLst>
              <a:path w="23278" h="11955" extrusionOk="0">
                <a:moveTo>
                  <a:pt x="1" y="1"/>
                </a:moveTo>
                <a:lnTo>
                  <a:pt x="1" y="7736"/>
                </a:lnTo>
                <a:lnTo>
                  <a:pt x="11639" y="11954"/>
                </a:lnTo>
                <a:lnTo>
                  <a:pt x="23277" y="7736"/>
                </a:lnTo>
                <a:lnTo>
                  <a:pt x="232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6765860" y="797328"/>
            <a:ext cx="761925" cy="782544"/>
          </a:xfrm>
          <a:custGeom>
            <a:avLst/>
            <a:gdLst/>
            <a:ahLst/>
            <a:cxnLst/>
            <a:rect l="l" t="t" r="r" b="b"/>
            <a:pathLst>
              <a:path w="11640" h="11955" extrusionOk="0">
                <a:moveTo>
                  <a:pt x="1" y="1"/>
                </a:moveTo>
                <a:lnTo>
                  <a:pt x="1" y="7736"/>
                </a:lnTo>
                <a:lnTo>
                  <a:pt x="11639" y="11954"/>
                </a:lnTo>
                <a:lnTo>
                  <a:pt x="11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5834711" y="1900949"/>
            <a:ext cx="3011577" cy="2798641"/>
          </a:xfrm>
          <a:custGeom>
            <a:avLst/>
            <a:gdLst/>
            <a:ahLst/>
            <a:cxnLst/>
            <a:rect l="l" t="t" r="r" b="b"/>
            <a:pathLst>
              <a:path w="33778" h="9717" extrusionOk="0">
                <a:moveTo>
                  <a:pt x="33486" y="293"/>
                </a:moveTo>
                <a:lnTo>
                  <a:pt x="33486" y="9425"/>
                </a:lnTo>
                <a:lnTo>
                  <a:pt x="293" y="9425"/>
                </a:lnTo>
                <a:lnTo>
                  <a:pt x="293" y="293"/>
                </a:lnTo>
                <a:close/>
                <a:moveTo>
                  <a:pt x="0" y="1"/>
                </a:moveTo>
                <a:lnTo>
                  <a:pt x="0" y="9717"/>
                </a:lnTo>
                <a:lnTo>
                  <a:pt x="33778" y="9717"/>
                </a:lnTo>
                <a:lnTo>
                  <a:pt x="337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7437707" y="1660169"/>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مجموعة 17">
            <a:extLst>
              <a:ext uri="{FF2B5EF4-FFF2-40B4-BE49-F238E27FC236}">
                <a16:creationId xmlns:a16="http://schemas.microsoft.com/office/drawing/2014/main" id="{FA424EC0-9F5C-1E28-9B7C-F515B4D47F7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B48C03-CB3D-0EBA-553D-ED16183797D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مربع نص 19">
              <a:extLst>
                <a:ext uri="{FF2B5EF4-FFF2-40B4-BE49-F238E27FC236}">
                  <a16:creationId xmlns:a16="http://schemas.microsoft.com/office/drawing/2014/main" id="{F949C6B9-54DD-F1A8-29DC-C384E900E9A2}"/>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1281" name="مربع نص 1280">
            <a:extLst>
              <a:ext uri="{FF2B5EF4-FFF2-40B4-BE49-F238E27FC236}">
                <a16:creationId xmlns:a16="http://schemas.microsoft.com/office/drawing/2014/main" id="{2E58A079-E446-16EC-883D-CAC33A40BFAC}"/>
              </a:ext>
            </a:extLst>
          </p:cNvPr>
          <p:cNvSpPr txBox="1"/>
          <p:nvPr/>
        </p:nvSpPr>
        <p:spPr>
          <a:xfrm>
            <a:off x="2593934" y="169615"/>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مهام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283" name="مربع نص 1282">
            <a:extLst>
              <a:ext uri="{FF2B5EF4-FFF2-40B4-BE49-F238E27FC236}">
                <a16:creationId xmlns:a16="http://schemas.microsoft.com/office/drawing/2014/main" id="{FE862102-016A-E879-22E9-F704FE275289}"/>
              </a:ext>
            </a:extLst>
          </p:cNvPr>
          <p:cNvSpPr txBox="1"/>
          <p:nvPr/>
        </p:nvSpPr>
        <p:spPr>
          <a:xfrm>
            <a:off x="6765859" y="822182"/>
            <a:ext cx="1523721" cy="830997"/>
          </a:xfrm>
          <a:prstGeom prst="rect">
            <a:avLst/>
          </a:prstGeom>
          <a:noFill/>
        </p:spPr>
        <p:txBody>
          <a:bodyPr wrap="square">
            <a:spAutoFit/>
          </a:bodyPr>
          <a:lstStyle/>
          <a:p>
            <a:pPr algn="ctr" rtl="1"/>
            <a:r>
              <a:rPr lang="ar-SA" sz="16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التصنيف </a:t>
            </a:r>
            <a:r>
              <a:rPr lang="en-US" sz="16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Classification</a:t>
            </a:r>
            <a:br>
              <a:rPr lang="en-US" sz="16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br>
            <a:endParaRPr lang="ar-SA" sz="1600" dirty="0">
              <a:solidFill>
                <a:srgbClr val="FFFFFF"/>
              </a:solidFill>
            </a:endParaRPr>
          </a:p>
        </p:txBody>
      </p:sp>
      <p:sp>
        <p:nvSpPr>
          <p:cNvPr id="1314" name="مربع نص 1313">
            <a:extLst>
              <a:ext uri="{FF2B5EF4-FFF2-40B4-BE49-F238E27FC236}">
                <a16:creationId xmlns:a16="http://schemas.microsoft.com/office/drawing/2014/main" id="{7999D812-187C-34AB-AD0B-83D03C71F664}"/>
              </a:ext>
            </a:extLst>
          </p:cNvPr>
          <p:cNvSpPr txBox="1"/>
          <p:nvPr/>
        </p:nvSpPr>
        <p:spPr>
          <a:xfrm>
            <a:off x="5967735" y="2161224"/>
            <a:ext cx="2745531" cy="2031325"/>
          </a:xfrm>
          <a:prstGeom prst="rect">
            <a:avLst/>
          </a:prstGeom>
          <a:noFill/>
        </p:spPr>
        <p:txBody>
          <a:bodyPr wrap="square">
            <a:spAutoFit/>
          </a:bodyPr>
          <a:lstStyle/>
          <a:p>
            <a:pPr algn="just" rtl="1"/>
            <a:r>
              <a:rPr lang="ar-SA" sz="1400" dirty="0">
                <a:latin typeface="Sakkal Majalla" panose="02000000000000000000" pitchFamily="2" charset="-78"/>
                <a:ea typeface="Calibri" panose="020F0502020204030204" pitchFamily="34" charset="0"/>
                <a:cs typeface="Sakkal Majalla" panose="02000000000000000000" pitchFamily="2" charset="-78"/>
              </a:rPr>
              <a:t>يعتمد نموذج التصنيف على عملية </a:t>
            </a:r>
            <a:r>
              <a:rPr lang="ar-SA" sz="1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تقييم المتغيرات المدخلة ثم تصنيفها ضمن مجموعات لتكوين بيانات المخرجات</a:t>
            </a:r>
            <a:r>
              <a:rPr lang="ar-SA" sz="1400" dirty="0">
                <a:latin typeface="Sakkal Majalla" panose="02000000000000000000" pitchFamily="2" charset="-78"/>
                <a:ea typeface="Calibri" panose="020F0502020204030204" pitchFamily="34" charset="0"/>
                <a:cs typeface="Sakkal Majalla" panose="02000000000000000000" pitchFamily="2" charset="-78"/>
              </a:rPr>
              <a:t>، وبذلك فإن المتغير الذي سيتم توقعه ستكون له قيما متقطعة  </a:t>
            </a:r>
            <a:r>
              <a:rPr lang="en-US" sz="1400" dirty="0">
                <a:latin typeface="Sakkal Majalla" panose="02000000000000000000" pitchFamily="2" charset="-78"/>
                <a:ea typeface="Calibri" panose="020F0502020204030204" pitchFamily="34" charset="0"/>
                <a:cs typeface="Sakkal Majalla" panose="02000000000000000000" pitchFamily="2" charset="-78"/>
              </a:rPr>
              <a:t>Discrete ، </a:t>
            </a:r>
            <a:r>
              <a:rPr lang="ar-SA" sz="1400" dirty="0">
                <a:latin typeface="Sakkal Majalla" panose="02000000000000000000" pitchFamily="2" charset="-78"/>
                <a:ea typeface="Calibri" panose="020F0502020204030204" pitchFamily="34" charset="0"/>
                <a:cs typeface="Sakkal Majalla" panose="02000000000000000000" pitchFamily="2" charset="-78"/>
              </a:rPr>
              <a:t>وقد تكون هذه القيم ببساطة مجرد إجابة لسؤال معين بـ "نعم" أو "لا". ويستخدم نموذج التصنيف في تقييم عمليات التمويل والبيع بالتجزئة، حيث بمقدوره جمع المعلومات بسرعة وتصنيفها في مجموعات لتقديم الإجابات عن الأسئلة المتعلقة بتلك العمليات.</a:t>
            </a:r>
          </a:p>
        </p:txBody>
      </p:sp>
      <p:sp>
        <p:nvSpPr>
          <p:cNvPr id="1316" name="مربع نص 1315">
            <a:extLst>
              <a:ext uri="{FF2B5EF4-FFF2-40B4-BE49-F238E27FC236}">
                <a16:creationId xmlns:a16="http://schemas.microsoft.com/office/drawing/2014/main" id="{46A63482-CEA4-D5EA-777A-F100FBF2600D}"/>
              </a:ext>
            </a:extLst>
          </p:cNvPr>
          <p:cNvSpPr txBox="1"/>
          <p:nvPr/>
        </p:nvSpPr>
        <p:spPr>
          <a:xfrm>
            <a:off x="1349101" y="881389"/>
            <a:ext cx="1369935" cy="584775"/>
          </a:xfrm>
          <a:prstGeom prst="rect">
            <a:avLst/>
          </a:prstGeom>
          <a:noFill/>
        </p:spPr>
        <p:txBody>
          <a:bodyPr wrap="square">
            <a:spAutoFit/>
          </a:bodyPr>
          <a:lstStyle/>
          <a:p>
            <a:pPr algn="ctr" rtl="1"/>
            <a:r>
              <a:rPr lang="ar-SA" sz="16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الانحدار </a:t>
            </a:r>
            <a:r>
              <a:rPr lang="en-US" sz="1600" dirty="0">
                <a:solidFill>
                  <a:srgbClr val="FFFFFF"/>
                </a:solidFill>
                <a:latin typeface="Sakkal Majalla" panose="02000000000000000000" pitchFamily="2" charset="-78"/>
                <a:ea typeface="Calibri" panose="020F0502020204030204" pitchFamily="34" charset="0"/>
                <a:cs typeface="Sakkal Majalla" panose="02000000000000000000" pitchFamily="2" charset="-78"/>
              </a:rPr>
              <a:t>Regression</a:t>
            </a:r>
            <a:endParaRPr lang="ar-SA" sz="1600" dirty="0">
              <a:solidFill>
                <a:srgbClr val="FFFFFF"/>
              </a:solidFill>
            </a:endParaRPr>
          </a:p>
        </p:txBody>
      </p:sp>
      <p:sp>
        <p:nvSpPr>
          <p:cNvPr id="1318" name="مربع نص 1317">
            <a:extLst>
              <a:ext uri="{FF2B5EF4-FFF2-40B4-BE49-F238E27FC236}">
                <a16:creationId xmlns:a16="http://schemas.microsoft.com/office/drawing/2014/main" id="{9AFCD5AC-F19C-E039-9D75-4A0F0410EA1A}"/>
              </a:ext>
            </a:extLst>
          </p:cNvPr>
          <p:cNvSpPr txBox="1"/>
          <p:nvPr/>
        </p:nvSpPr>
        <p:spPr>
          <a:xfrm>
            <a:off x="430734" y="1980574"/>
            <a:ext cx="3128303" cy="2677656"/>
          </a:xfrm>
          <a:prstGeom prst="rect">
            <a:avLst/>
          </a:prstGeom>
          <a:noFill/>
        </p:spPr>
        <p:txBody>
          <a:bodyPr wrap="square">
            <a:spAutoFit/>
          </a:bodyPr>
          <a:lstStyle/>
          <a:p>
            <a:pPr algn="just" rtl="1"/>
            <a:r>
              <a:rPr lang="ar-SA" sz="1400" dirty="0">
                <a:latin typeface="Sakkal Majalla" panose="02000000000000000000" pitchFamily="2" charset="-78"/>
                <a:ea typeface="Calibri" panose="020F0502020204030204" pitchFamily="34" charset="0"/>
                <a:cs typeface="Sakkal Majalla" panose="02000000000000000000" pitchFamily="2" charset="-78"/>
              </a:rPr>
              <a:t>يعتمد نموذج الانحدار على </a:t>
            </a:r>
            <a:r>
              <a:rPr lang="ar-SA" sz="1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مبدأ إيجاد علاقات رياضية تربط بين متغيرين،</a:t>
            </a:r>
            <a:r>
              <a:rPr lang="ar-SA" sz="1400" dirty="0">
                <a:latin typeface="Sakkal Majalla" panose="02000000000000000000" pitchFamily="2" charset="-78"/>
                <a:ea typeface="Calibri" panose="020F0502020204030204" pitchFamily="34" charset="0"/>
                <a:cs typeface="Sakkal Majalla" panose="02000000000000000000" pitchFamily="2" charset="-78"/>
              </a:rPr>
              <a:t> بحيث يمكن تنبؤ أحدهما من خلال معرفة المتغير الآخر، ويطلق على </a:t>
            </a:r>
            <a:r>
              <a:rPr lang="ar-SA" sz="1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المتغير المدخل اسم المتغير المستقل  </a:t>
            </a:r>
            <a:r>
              <a:rPr lang="en-US" sz="1400" dirty="0">
                <a:latin typeface="Sakkal Majalla" panose="02000000000000000000" pitchFamily="2" charset="-78"/>
                <a:ea typeface="Calibri" panose="020F0502020204030204" pitchFamily="34" charset="0"/>
                <a:cs typeface="Sakkal Majalla" panose="02000000000000000000" pitchFamily="2" charset="-78"/>
              </a:rPr>
              <a:t>Independent Variable ، </a:t>
            </a:r>
            <a:r>
              <a:rPr lang="ar-SA" sz="1400" dirty="0">
                <a:latin typeface="Sakkal Majalla" panose="02000000000000000000" pitchFamily="2" charset="-78"/>
                <a:ea typeface="Calibri" panose="020F0502020204030204" pitchFamily="34" charset="0"/>
                <a:cs typeface="Sakkal Majalla" panose="02000000000000000000" pitchFamily="2" charset="-78"/>
              </a:rPr>
              <a:t>بينما يطلق على </a:t>
            </a:r>
            <a:r>
              <a:rPr lang="ar-SA" sz="1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المتغير المخرج اسم المتغير التابع  </a:t>
            </a:r>
            <a:r>
              <a:rPr lang="en-US" sz="1400" dirty="0">
                <a:latin typeface="Sakkal Majalla" panose="02000000000000000000" pitchFamily="2" charset="-78"/>
                <a:ea typeface="Calibri" panose="020F0502020204030204" pitchFamily="34" charset="0"/>
                <a:cs typeface="Sakkal Majalla" panose="02000000000000000000" pitchFamily="2" charset="-78"/>
              </a:rPr>
              <a:t>Dependent Variable ، </a:t>
            </a:r>
            <a:r>
              <a:rPr lang="ar-SA" sz="1400" dirty="0">
                <a:latin typeface="Sakkal Majalla" panose="02000000000000000000" pitchFamily="2" charset="-78"/>
                <a:ea typeface="Calibri" panose="020F0502020204030204" pitchFamily="34" charset="0"/>
                <a:cs typeface="Sakkal Majalla" panose="02000000000000000000" pitchFamily="2" charset="-78"/>
              </a:rPr>
              <a:t>ويتنبأ هـذا النموذج بالقيم المحتملة للمتغيرات التابعة من خلال معالجة قيم المتغيرات المستقلة، يتم تمثيل هذا النموذج بيانيا في صورة خط مستقيم (انحدار خطي) يتقارب مع جميع نقاط البيانات المستقلة. ويمكن لنموذج الانحدار على سبيل المثال التنبؤ بمدة بقاء شخص إبان دخول المستشفى، ويمثل عدد الأيام في المستشفى المتغير التابع، أما معدل النبض لذلك الشخص مثلا فيمثل المتغير المستقل.</a:t>
            </a:r>
            <a:endParaRPr lang="ar-SA" dirty="0"/>
          </a:p>
        </p:txBody>
      </p:sp>
    </p:spTree>
    <p:extLst>
      <p:ext uri="{BB962C8B-B14F-4D97-AF65-F5344CB8AC3E}">
        <p14:creationId xmlns:p14="http://schemas.microsoft.com/office/powerpoint/2010/main" val="19327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4"/>
                                        </p:tgtEl>
                                        <p:attrNameLst>
                                          <p:attrName>style.visibility</p:attrName>
                                        </p:attrNameLst>
                                      </p:cBhvr>
                                      <p:to>
                                        <p:strVal val="visible"/>
                                      </p:to>
                                    </p:set>
                                    <p:anim calcmode="lin" valueType="num">
                                      <p:cBhvr additive="base">
                                        <p:cTn id="11" dur="500" fill="hold"/>
                                        <p:tgtEl>
                                          <p:spTgt spid="1314"/>
                                        </p:tgtEl>
                                        <p:attrNameLst>
                                          <p:attrName>ppt_x</p:attrName>
                                        </p:attrNameLst>
                                      </p:cBhvr>
                                      <p:tavLst>
                                        <p:tav tm="0">
                                          <p:val>
                                            <p:strVal val="#ppt_x"/>
                                          </p:val>
                                        </p:tav>
                                        <p:tav tm="100000">
                                          <p:val>
                                            <p:strVal val="#ppt_x"/>
                                          </p:val>
                                        </p:tav>
                                      </p:tavLst>
                                    </p:anim>
                                    <p:anim calcmode="lin" valueType="num">
                                      <p:cBhvr additive="base">
                                        <p:cTn id="12" dur="500" fill="hold"/>
                                        <p:tgtEl>
                                          <p:spTgt spid="13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8"/>
                                        </p:tgtEl>
                                        <p:attrNameLst>
                                          <p:attrName>style.visibility</p:attrName>
                                        </p:attrNameLst>
                                      </p:cBhvr>
                                      <p:to>
                                        <p:strVal val="visible"/>
                                      </p:to>
                                    </p:set>
                                    <p:anim calcmode="lin" valueType="num">
                                      <p:cBhvr additive="base">
                                        <p:cTn id="17" dur="500" fill="hold"/>
                                        <p:tgtEl>
                                          <p:spTgt spid="1318"/>
                                        </p:tgtEl>
                                        <p:attrNameLst>
                                          <p:attrName>ppt_x</p:attrName>
                                        </p:attrNameLst>
                                      </p:cBhvr>
                                      <p:tavLst>
                                        <p:tav tm="0">
                                          <p:val>
                                            <p:strVal val="#ppt_x"/>
                                          </p:val>
                                        </p:tav>
                                        <p:tav tm="100000">
                                          <p:val>
                                            <p:strVal val="#ppt_x"/>
                                          </p:val>
                                        </p:tav>
                                      </p:tavLst>
                                    </p:anim>
                                    <p:anim calcmode="lin" valueType="num">
                                      <p:cBhvr additive="base">
                                        <p:cTn id="18" dur="500" fill="hold"/>
                                        <p:tgtEl>
                                          <p:spTgt spid="1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p:bldP spid="1314" grpId="0"/>
      <p:bldP spid="13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24"/>
          <p:cNvGrpSpPr/>
          <p:nvPr/>
        </p:nvGrpSpPr>
        <p:grpSpPr>
          <a:xfrm>
            <a:off x="187287" y="1170000"/>
            <a:ext cx="8595206" cy="3400804"/>
            <a:chOff x="187287" y="1170000"/>
            <a:chExt cx="8595206" cy="3400804"/>
          </a:xfrm>
        </p:grpSpPr>
        <p:sp>
          <p:nvSpPr>
            <p:cNvPr id="416" name="Google Shape;416;p24"/>
            <p:cNvSpPr/>
            <p:nvPr/>
          </p:nvSpPr>
          <p:spPr>
            <a:xfrm>
              <a:off x="3119515" y="1583146"/>
              <a:ext cx="719246" cy="719331"/>
            </a:xfrm>
            <a:custGeom>
              <a:avLst/>
              <a:gdLst/>
              <a:ahLst/>
              <a:cxnLst/>
              <a:rect l="l" t="t" r="r" b="b"/>
              <a:pathLst>
                <a:path w="8506" h="8507" extrusionOk="0">
                  <a:moveTo>
                    <a:pt x="4253" y="0"/>
                  </a:moveTo>
                  <a:cubicBezTo>
                    <a:pt x="1904" y="0"/>
                    <a:pt x="0" y="1904"/>
                    <a:pt x="0" y="4253"/>
                  </a:cubicBezTo>
                  <a:cubicBezTo>
                    <a:pt x="0" y="6603"/>
                    <a:pt x="1904" y="8507"/>
                    <a:pt x="4253" y="8507"/>
                  </a:cubicBezTo>
                  <a:cubicBezTo>
                    <a:pt x="6602" y="8507"/>
                    <a:pt x="8506" y="6603"/>
                    <a:pt x="8506" y="4253"/>
                  </a:cubicBezTo>
                  <a:cubicBezTo>
                    <a:pt x="8506" y="1904"/>
                    <a:pt x="6602" y="0"/>
                    <a:pt x="4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4"/>
            <p:cNvGrpSpPr/>
            <p:nvPr/>
          </p:nvGrpSpPr>
          <p:grpSpPr>
            <a:xfrm>
              <a:off x="187287" y="1170085"/>
              <a:ext cx="2892923" cy="3400719"/>
              <a:chOff x="187287" y="1170085"/>
              <a:chExt cx="2892923" cy="3400719"/>
            </a:xfrm>
          </p:grpSpPr>
          <p:sp>
            <p:nvSpPr>
              <p:cNvPr id="426" name="Google Shape;426;p24"/>
              <p:cNvSpPr/>
              <p:nvPr/>
            </p:nvSpPr>
            <p:spPr>
              <a:xfrm>
                <a:off x="1088201" y="3748567"/>
                <a:ext cx="822406" cy="822237"/>
              </a:xfrm>
              <a:custGeom>
                <a:avLst/>
                <a:gdLst/>
                <a:ahLst/>
                <a:cxnLst/>
                <a:rect l="l" t="t" r="r" b="b"/>
                <a:pathLst>
                  <a:path w="9726" h="9724" extrusionOk="0">
                    <a:moveTo>
                      <a:pt x="4863" y="593"/>
                    </a:moveTo>
                    <a:cubicBezTo>
                      <a:pt x="7217" y="593"/>
                      <a:pt x="9133" y="2508"/>
                      <a:pt x="9133" y="4863"/>
                    </a:cubicBezTo>
                    <a:cubicBezTo>
                      <a:pt x="9133" y="7217"/>
                      <a:pt x="7217" y="9132"/>
                      <a:pt x="4863" y="9132"/>
                    </a:cubicBezTo>
                    <a:cubicBezTo>
                      <a:pt x="2509" y="9132"/>
                      <a:pt x="593" y="7217"/>
                      <a:pt x="593" y="4863"/>
                    </a:cubicBezTo>
                    <a:cubicBezTo>
                      <a:pt x="593" y="2508"/>
                      <a:pt x="2509" y="593"/>
                      <a:pt x="4863" y="593"/>
                    </a:cubicBezTo>
                    <a:close/>
                    <a:moveTo>
                      <a:pt x="4863" y="0"/>
                    </a:moveTo>
                    <a:cubicBezTo>
                      <a:pt x="2182" y="0"/>
                      <a:pt x="1" y="2182"/>
                      <a:pt x="1" y="4863"/>
                    </a:cubicBezTo>
                    <a:cubicBezTo>
                      <a:pt x="1" y="7543"/>
                      <a:pt x="2182" y="9724"/>
                      <a:pt x="4863" y="9724"/>
                    </a:cubicBezTo>
                    <a:cubicBezTo>
                      <a:pt x="7544" y="9724"/>
                      <a:pt x="9725" y="7543"/>
                      <a:pt x="9725" y="4863"/>
                    </a:cubicBezTo>
                    <a:cubicBezTo>
                      <a:pt x="9725" y="2182"/>
                      <a:pt x="7544" y="0"/>
                      <a:pt x="4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187287" y="2565530"/>
                <a:ext cx="2892923" cy="1507322"/>
              </a:xfrm>
              <a:custGeom>
                <a:avLst/>
                <a:gdLst/>
                <a:ahLst/>
                <a:cxnLst/>
                <a:rect l="l" t="t" r="r" b="b"/>
                <a:pathLst>
                  <a:path w="16565" h="17826" extrusionOk="0">
                    <a:moveTo>
                      <a:pt x="646" y="1"/>
                    </a:moveTo>
                    <a:cubicBezTo>
                      <a:pt x="315" y="1"/>
                      <a:pt x="0" y="256"/>
                      <a:pt x="0" y="644"/>
                    </a:cubicBezTo>
                    <a:lnTo>
                      <a:pt x="0" y="15095"/>
                    </a:lnTo>
                    <a:cubicBezTo>
                      <a:pt x="0" y="16603"/>
                      <a:pt x="1222" y="17825"/>
                      <a:pt x="2730" y="17825"/>
                    </a:cubicBezTo>
                    <a:lnTo>
                      <a:pt x="13835" y="17825"/>
                    </a:lnTo>
                    <a:cubicBezTo>
                      <a:pt x="15342" y="17825"/>
                      <a:pt x="16565" y="16603"/>
                      <a:pt x="16565" y="15095"/>
                    </a:cubicBezTo>
                    <a:lnTo>
                      <a:pt x="16565" y="813"/>
                    </a:lnTo>
                    <a:cubicBezTo>
                      <a:pt x="16565" y="426"/>
                      <a:pt x="16250" y="170"/>
                      <a:pt x="15919" y="170"/>
                    </a:cubicBezTo>
                    <a:cubicBezTo>
                      <a:pt x="15766" y="170"/>
                      <a:pt x="15610" y="225"/>
                      <a:pt x="15479" y="345"/>
                    </a:cubicBezTo>
                    <a:cubicBezTo>
                      <a:pt x="13611" y="2068"/>
                      <a:pt x="11115" y="3122"/>
                      <a:pt x="8373" y="3122"/>
                    </a:cubicBezTo>
                    <a:cubicBezTo>
                      <a:pt x="5547" y="3122"/>
                      <a:pt x="2982" y="2004"/>
                      <a:pt x="1096" y="186"/>
                    </a:cubicBezTo>
                    <a:cubicBezTo>
                      <a:pt x="964" y="58"/>
                      <a:pt x="803" y="1"/>
                      <a:pt x="64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934222" y="1377672"/>
                <a:ext cx="1130365" cy="1130280"/>
              </a:xfrm>
              <a:custGeom>
                <a:avLst/>
                <a:gdLst/>
                <a:ahLst/>
                <a:cxnLst/>
                <a:rect l="l" t="t" r="r" b="b"/>
                <a:pathLst>
                  <a:path w="13368" h="13367" extrusionOk="0">
                    <a:moveTo>
                      <a:pt x="6684" y="0"/>
                    </a:moveTo>
                    <a:cubicBezTo>
                      <a:pt x="4912" y="0"/>
                      <a:pt x="3211" y="704"/>
                      <a:pt x="1958" y="1957"/>
                    </a:cubicBezTo>
                    <a:cubicBezTo>
                      <a:pt x="705" y="3211"/>
                      <a:pt x="0" y="4911"/>
                      <a:pt x="0" y="6683"/>
                    </a:cubicBezTo>
                    <a:cubicBezTo>
                      <a:pt x="0" y="8456"/>
                      <a:pt x="705" y="10156"/>
                      <a:pt x="1958" y="11409"/>
                    </a:cubicBezTo>
                    <a:cubicBezTo>
                      <a:pt x="3211" y="12662"/>
                      <a:pt x="4912" y="13367"/>
                      <a:pt x="6684" y="13367"/>
                    </a:cubicBezTo>
                    <a:cubicBezTo>
                      <a:pt x="8456" y="13367"/>
                      <a:pt x="10157" y="12662"/>
                      <a:pt x="11410" y="11409"/>
                    </a:cubicBezTo>
                    <a:cubicBezTo>
                      <a:pt x="12662" y="10156"/>
                      <a:pt x="13367" y="8456"/>
                      <a:pt x="13367" y="6683"/>
                    </a:cubicBezTo>
                    <a:cubicBezTo>
                      <a:pt x="13367" y="4911"/>
                      <a:pt x="12662" y="3211"/>
                      <a:pt x="11410" y="1957"/>
                    </a:cubicBezTo>
                    <a:cubicBezTo>
                      <a:pt x="10157" y="704"/>
                      <a:pt x="8456" y="0"/>
                      <a:pt x="6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1132001" y="1583146"/>
                <a:ext cx="719415" cy="719331"/>
              </a:xfrm>
              <a:custGeom>
                <a:avLst/>
                <a:gdLst/>
                <a:ahLst/>
                <a:cxnLst/>
                <a:rect l="l" t="t" r="r" b="b"/>
                <a:pathLst>
                  <a:path w="8508" h="8507" extrusionOk="0">
                    <a:moveTo>
                      <a:pt x="4254" y="0"/>
                    </a:moveTo>
                    <a:cubicBezTo>
                      <a:pt x="1906" y="0"/>
                      <a:pt x="0" y="1904"/>
                      <a:pt x="0" y="4253"/>
                    </a:cubicBezTo>
                    <a:cubicBezTo>
                      <a:pt x="0" y="6603"/>
                      <a:pt x="1906" y="8507"/>
                      <a:pt x="4254" y="8507"/>
                    </a:cubicBezTo>
                    <a:cubicBezTo>
                      <a:pt x="6603" y="8507"/>
                      <a:pt x="8507" y="6603"/>
                      <a:pt x="8507" y="4253"/>
                    </a:cubicBezTo>
                    <a:cubicBezTo>
                      <a:pt x="8507" y="1904"/>
                      <a:pt x="6603" y="0"/>
                      <a:pt x="4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723844" y="1170085"/>
                <a:ext cx="1771564" cy="1545457"/>
              </a:xfrm>
              <a:custGeom>
                <a:avLst/>
                <a:gdLst/>
                <a:ahLst/>
                <a:cxnLst/>
                <a:rect l="l" t="t" r="r" b="b"/>
                <a:pathLst>
                  <a:path w="20951" h="18277" extrusionOk="0">
                    <a:moveTo>
                      <a:pt x="9162" y="0"/>
                    </a:moveTo>
                    <a:cubicBezTo>
                      <a:pt x="9031" y="0"/>
                      <a:pt x="8899" y="3"/>
                      <a:pt x="8768" y="9"/>
                    </a:cubicBezTo>
                    <a:cubicBezTo>
                      <a:pt x="3937" y="217"/>
                      <a:pt x="102" y="4170"/>
                      <a:pt x="35" y="9009"/>
                    </a:cubicBezTo>
                    <a:cubicBezTo>
                      <a:pt x="0" y="11474"/>
                      <a:pt x="934" y="13799"/>
                      <a:pt x="2665" y="15555"/>
                    </a:cubicBezTo>
                    <a:cubicBezTo>
                      <a:pt x="4396" y="17310"/>
                      <a:pt x="6707" y="18277"/>
                      <a:pt x="9172" y="18277"/>
                    </a:cubicBezTo>
                    <a:cubicBezTo>
                      <a:pt x="13727" y="18277"/>
                      <a:pt x="17620" y="14878"/>
                      <a:pt x="18228" y="10370"/>
                    </a:cubicBezTo>
                    <a:cubicBezTo>
                      <a:pt x="18301" y="9828"/>
                      <a:pt x="18742" y="9434"/>
                      <a:pt x="19276" y="9434"/>
                    </a:cubicBezTo>
                    <a:lnTo>
                      <a:pt x="20951" y="9434"/>
                    </a:lnTo>
                    <a:lnTo>
                      <a:pt x="20951" y="8842"/>
                    </a:lnTo>
                    <a:lnTo>
                      <a:pt x="19276" y="8842"/>
                    </a:lnTo>
                    <a:cubicBezTo>
                      <a:pt x="18455" y="8842"/>
                      <a:pt x="17752" y="9465"/>
                      <a:pt x="17641" y="10291"/>
                    </a:cubicBezTo>
                    <a:cubicBezTo>
                      <a:pt x="17073" y="14506"/>
                      <a:pt x="13432" y="17684"/>
                      <a:pt x="9172" y="17684"/>
                    </a:cubicBezTo>
                    <a:cubicBezTo>
                      <a:pt x="6867" y="17684"/>
                      <a:pt x="4706" y="16780"/>
                      <a:pt x="3087" y="15138"/>
                    </a:cubicBezTo>
                    <a:cubicBezTo>
                      <a:pt x="1468" y="13497"/>
                      <a:pt x="594" y="11323"/>
                      <a:pt x="626" y="9017"/>
                    </a:cubicBezTo>
                    <a:cubicBezTo>
                      <a:pt x="690" y="4492"/>
                      <a:pt x="4277" y="795"/>
                      <a:pt x="8792" y="600"/>
                    </a:cubicBezTo>
                    <a:cubicBezTo>
                      <a:pt x="8916" y="595"/>
                      <a:pt x="9040" y="592"/>
                      <a:pt x="9164" y="592"/>
                    </a:cubicBezTo>
                    <a:cubicBezTo>
                      <a:pt x="11037" y="592"/>
                      <a:pt x="12865" y="1206"/>
                      <a:pt x="14350" y="2339"/>
                    </a:cubicBezTo>
                    <a:lnTo>
                      <a:pt x="14709" y="1869"/>
                    </a:lnTo>
                    <a:cubicBezTo>
                      <a:pt x="13121" y="657"/>
                      <a:pt x="11165" y="0"/>
                      <a:pt x="9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1203706" y="3864072"/>
                <a:ext cx="591311" cy="591226"/>
              </a:xfrm>
              <a:custGeom>
                <a:avLst/>
                <a:gdLst/>
                <a:ahLst/>
                <a:cxnLst/>
                <a:rect l="l" t="t" r="r" b="b"/>
                <a:pathLst>
                  <a:path w="6993" h="6992" extrusionOk="0">
                    <a:moveTo>
                      <a:pt x="3497" y="0"/>
                    </a:moveTo>
                    <a:cubicBezTo>
                      <a:pt x="1566" y="0"/>
                      <a:pt x="1" y="1566"/>
                      <a:pt x="1" y="3497"/>
                    </a:cubicBezTo>
                    <a:cubicBezTo>
                      <a:pt x="1" y="5427"/>
                      <a:pt x="1566" y="6992"/>
                      <a:pt x="3497" y="6992"/>
                    </a:cubicBezTo>
                    <a:cubicBezTo>
                      <a:pt x="5428" y="6992"/>
                      <a:pt x="6992" y="5427"/>
                      <a:pt x="6992" y="3497"/>
                    </a:cubicBezTo>
                    <a:cubicBezTo>
                      <a:pt x="6992" y="1566"/>
                      <a:pt x="5428" y="0"/>
                      <a:pt x="3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24"/>
            <p:cNvGrpSpPr/>
            <p:nvPr/>
          </p:nvGrpSpPr>
          <p:grpSpPr>
            <a:xfrm>
              <a:off x="6041548" y="1170000"/>
              <a:ext cx="2740945" cy="3400804"/>
              <a:chOff x="6041548" y="1170000"/>
              <a:chExt cx="2740945" cy="3400804"/>
            </a:xfrm>
          </p:grpSpPr>
          <p:sp>
            <p:nvSpPr>
              <p:cNvPr id="435" name="Google Shape;435;p24"/>
              <p:cNvSpPr/>
              <p:nvPr/>
            </p:nvSpPr>
            <p:spPr>
              <a:xfrm>
                <a:off x="6990790" y="3748567"/>
                <a:ext cx="822237" cy="822237"/>
              </a:xfrm>
              <a:custGeom>
                <a:avLst/>
                <a:gdLst/>
                <a:ahLst/>
                <a:cxnLst/>
                <a:rect l="l" t="t" r="r" b="b"/>
                <a:pathLst>
                  <a:path w="9724" h="9724" extrusionOk="0">
                    <a:moveTo>
                      <a:pt x="4863" y="593"/>
                    </a:moveTo>
                    <a:cubicBezTo>
                      <a:pt x="7216" y="593"/>
                      <a:pt x="9132" y="2508"/>
                      <a:pt x="9132" y="4863"/>
                    </a:cubicBezTo>
                    <a:cubicBezTo>
                      <a:pt x="9132" y="7217"/>
                      <a:pt x="7217" y="9132"/>
                      <a:pt x="4863" y="9132"/>
                    </a:cubicBezTo>
                    <a:cubicBezTo>
                      <a:pt x="2508" y="9132"/>
                      <a:pt x="593" y="7217"/>
                      <a:pt x="593" y="4863"/>
                    </a:cubicBezTo>
                    <a:cubicBezTo>
                      <a:pt x="593" y="2508"/>
                      <a:pt x="2508" y="593"/>
                      <a:pt x="4863" y="593"/>
                    </a:cubicBezTo>
                    <a:close/>
                    <a:moveTo>
                      <a:pt x="4863" y="0"/>
                    </a:moveTo>
                    <a:cubicBezTo>
                      <a:pt x="2182" y="0"/>
                      <a:pt x="1" y="2182"/>
                      <a:pt x="1" y="4863"/>
                    </a:cubicBezTo>
                    <a:cubicBezTo>
                      <a:pt x="1" y="7543"/>
                      <a:pt x="2182" y="9724"/>
                      <a:pt x="4863" y="9724"/>
                    </a:cubicBezTo>
                    <a:cubicBezTo>
                      <a:pt x="7544" y="9724"/>
                      <a:pt x="9724" y="7543"/>
                      <a:pt x="9724" y="4863"/>
                    </a:cubicBezTo>
                    <a:cubicBezTo>
                      <a:pt x="9724" y="2182"/>
                      <a:pt x="7544" y="0"/>
                      <a:pt x="4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6626349" y="1170000"/>
                <a:ext cx="1771564" cy="1545542"/>
              </a:xfrm>
              <a:custGeom>
                <a:avLst/>
                <a:gdLst/>
                <a:ahLst/>
                <a:cxnLst/>
                <a:rect l="l" t="t" r="r" b="b"/>
                <a:pathLst>
                  <a:path w="20951" h="18278" extrusionOk="0">
                    <a:moveTo>
                      <a:pt x="9165" y="1"/>
                    </a:moveTo>
                    <a:cubicBezTo>
                      <a:pt x="9033" y="1"/>
                      <a:pt x="8900" y="4"/>
                      <a:pt x="8768" y="10"/>
                    </a:cubicBezTo>
                    <a:cubicBezTo>
                      <a:pt x="3938" y="218"/>
                      <a:pt x="102" y="4171"/>
                      <a:pt x="35" y="9010"/>
                    </a:cubicBezTo>
                    <a:cubicBezTo>
                      <a:pt x="1" y="11475"/>
                      <a:pt x="935" y="13800"/>
                      <a:pt x="2665" y="15556"/>
                    </a:cubicBezTo>
                    <a:cubicBezTo>
                      <a:pt x="4397" y="17311"/>
                      <a:pt x="6707" y="18278"/>
                      <a:pt x="9173" y="18278"/>
                    </a:cubicBezTo>
                    <a:cubicBezTo>
                      <a:pt x="13727" y="18278"/>
                      <a:pt x="17620" y="14879"/>
                      <a:pt x="18228" y="10371"/>
                    </a:cubicBezTo>
                    <a:cubicBezTo>
                      <a:pt x="18301" y="9829"/>
                      <a:pt x="18742" y="9435"/>
                      <a:pt x="19277" y="9435"/>
                    </a:cubicBezTo>
                    <a:lnTo>
                      <a:pt x="20951" y="9435"/>
                    </a:lnTo>
                    <a:lnTo>
                      <a:pt x="20951" y="8843"/>
                    </a:lnTo>
                    <a:lnTo>
                      <a:pt x="19277" y="8843"/>
                    </a:lnTo>
                    <a:cubicBezTo>
                      <a:pt x="18456" y="8843"/>
                      <a:pt x="17752" y="9466"/>
                      <a:pt x="17642" y="10292"/>
                    </a:cubicBezTo>
                    <a:cubicBezTo>
                      <a:pt x="17073" y="14507"/>
                      <a:pt x="13432" y="17685"/>
                      <a:pt x="9172" y="17685"/>
                    </a:cubicBezTo>
                    <a:cubicBezTo>
                      <a:pt x="6868" y="17685"/>
                      <a:pt x="4706" y="16781"/>
                      <a:pt x="3087" y="15139"/>
                    </a:cubicBezTo>
                    <a:cubicBezTo>
                      <a:pt x="1468" y="13498"/>
                      <a:pt x="595" y="11324"/>
                      <a:pt x="627" y="9018"/>
                    </a:cubicBezTo>
                    <a:cubicBezTo>
                      <a:pt x="690" y="4493"/>
                      <a:pt x="4277" y="796"/>
                      <a:pt x="8793" y="601"/>
                    </a:cubicBezTo>
                    <a:cubicBezTo>
                      <a:pt x="8917" y="596"/>
                      <a:pt x="9041" y="593"/>
                      <a:pt x="9165" y="593"/>
                    </a:cubicBezTo>
                    <a:cubicBezTo>
                      <a:pt x="11037" y="593"/>
                      <a:pt x="12866" y="1207"/>
                      <a:pt x="14351" y="2340"/>
                    </a:cubicBezTo>
                    <a:lnTo>
                      <a:pt x="14710" y="1870"/>
                    </a:lnTo>
                    <a:cubicBezTo>
                      <a:pt x="13122" y="658"/>
                      <a:pt x="11165" y="1"/>
                      <a:pt x="9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6836812" y="1377672"/>
                <a:ext cx="1130280" cy="1130280"/>
              </a:xfrm>
              <a:custGeom>
                <a:avLst/>
                <a:gdLst/>
                <a:ahLst/>
                <a:cxnLst/>
                <a:rect l="l" t="t" r="r" b="b"/>
                <a:pathLst>
                  <a:path w="13367" h="13367" extrusionOk="0">
                    <a:moveTo>
                      <a:pt x="6683" y="0"/>
                    </a:moveTo>
                    <a:cubicBezTo>
                      <a:pt x="4911" y="0"/>
                      <a:pt x="3211" y="704"/>
                      <a:pt x="1958" y="1957"/>
                    </a:cubicBezTo>
                    <a:cubicBezTo>
                      <a:pt x="704" y="3211"/>
                      <a:pt x="0" y="4911"/>
                      <a:pt x="0" y="6683"/>
                    </a:cubicBezTo>
                    <a:cubicBezTo>
                      <a:pt x="0" y="8456"/>
                      <a:pt x="704" y="10156"/>
                      <a:pt x="1958" y="11409"/>
                    </a:cubicBezTo>
                    <a:cubicBezTo>
                      <a:pt x="3211" y="12662"/>
                      <a:pt x="4911" y="13367"/>
                      <a:pt x="6683" y="13367"/>
                    </a:cubicBezTo>
                    <a:cubicBezTo>
                      <a:pt x="8456" y="13367"/>
                      <a:pt x="10155" y="12662"/>
                      <a:pt x="11409" y="11409"/>
                    </a:cubicBezTo>
                    <a:cubicBezTo>
                      <a:pt x="12662" y="10156"/>
                      <a:pt x="13366" y="8456"/>
                      <a:pt x="13366" y="6683"/>
                    </a:cubicBezTo>
                    <a:cubicBezTo>
                      <a:pt x="13366" y="4911"/>
                      <a:pt x="12662" y="3211"/>
                      <a:pt x="11409" y="1957"/>
                    </a:cubicBezTo>
                    <a:cubicBezTo>
                      <a:pt x="10155" y="704"/>
                      <a:pt x="8456" y="0"/>
                      <a:pt x="66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6041548" y="2565530"/>
                <a:ext cx="2740945" cy="1507322"/>
              </a:xfrm>
              <a:custGeom>
                <a:avLst/>
                <a:gdLst/>
                <a:ahLst/>
                <a:cxnLst/>
                <a:rect l="l" t="t" r="r" b="b"/>
                <a:pathLst>
                  <a:path w="16565" h="17826" extrusionOk="0">
                    <a:moveTo>
                      <a:pt x="647" y="1"/>
                    </a:moveTo>
                    <a:cubicBezTo>
                      <a:pt x="315" y="1"/>
                      <a:pt x="0" y="256"/>
                      <a:pt x="0" y="644"/>
                    </a:cubicBezTo>
                    <a:lnTo>
                      <a:pt x="0" y="15095"/>
                    </a:lnTo>
                    <a:cubicBezTo>
                      <a:pt x="0" y="16603"/>
                      <a:pt x="1223" y="17825"/>
                      <a:pt x="2731" y="17825"/>
                    </a:cubicBezTo>
                    <a:lnTo>
                      <a:pt x="13835" y="17825"/>
                    </a:lnTo>
                    <a:cubicBezTo>
                      <a:pt x="15343" y="17825"/>
                      <a:pt x="16564" y="16603"/>
                      <a:pt x="16564" y="15095"/>
                    </a:cubicBezTo>
                    <a:lnTo>
                      <a:pt x="16564" y="813"/>
                    </a:lnTo>
                    <a:cubicBezTo>
                      <a:pt x="16564" y="426"/>
                      <a:pt x="16250" y="170"/>
                      <a:pt x="15919" y="170"/>
                    </a:cubicBezTo>
                    <a:cubicBezTo>
                      <a:pt x="15767" y="170"/>
                      <a:pt x="15611" y="225"/>
                      <a:pt x="15480" y="345"/>
                    </a:cubicBezTo>
                    <a:cubicBezTo>
                      <a:pt x="13612" y="2068"/>
                      <a:pt x="11116" y="3122"/>
                      <a:pt x="8374" y="3122"/>
                    </a:cubicBezTo>
                    <a:cubicBezTo>
                      <a:pt x="5547" y="3122"/>
                      <a:pt x="2983" y="2004"/>
                      <a:pt x="1097" y="186"/>
                    </a:cubicBezTo>
                    <a:cubicBezTo>
                      <a:pt x="964" y="58"/>
                      <a:pt x="804" y="1"/>
                      <a:pt x="64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7106295" y="3864072"/>
                <a:ext cx="591311" cy="591226"/>
              </a:xfrm>
              <a:custGeom>
                <a:avLst/>
                <a:gdLst/>
                <a:ahLst/>
                <a:cxnLst/>
                <a:rect l="l" t="t" r="r" b="b"/>
                <a:pathLst>
                  <a:path w="6993" h="6992" extrusionOk="0">
                    <a:moveTo>
                      <a:pt x="3496" y="0"/>
                    </a:moveTo>
                    <a:cubicBezTo>
                      <a:pt x="1566" y="0"/>
                      <a:pt x="1" y="1566"/>
                      <a:pt x="1" y="3497"/>
                    </a:cubicBezTo>
                    <a:cubicBezTo>
                      <a:pt x="1" y="5427"/>
                      <a:pt x="1566" y="6992"/>
                      <a:pt x="3496" y="6992"/>
                    </a:cubicBezTo>
                    <a:cubicBezTo>
                      <a:pt x="5427" y="6992"/>
                      <a:pt x="6992" y="5427"/>
                      <a:pt x="6992" y="3497"/>
                    </a:cubicBezTo>
                    <a:cubicBezTo>
                      <a:pt x="6992" y="1566"/>
                      <a:pt x="5427" y="0"/>
                      <a:pt x="3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7042285" y="1583146"/>
                <a:ext cx="719331" cy="719331"/>
              </a:xfrm>
              <a:custGeom>
                <a:avLst/>
                <a:gdLst/>
                <a:ahLst/>
                <a:cxnLst/>
                <a:rect l="l" t="t" r="r" b="b"/>
                <a:pathLst>
                  <a:path w="8507" h="8507" extrusionOk="0">
                    <a:moveTo>
                      <a:pt x="4253" y="0"/>
                    </a:moveTo>
                    <a:cubicBezTo>
                      <a:pt x="1905" y="0"/>
                      <a:pt x="0" y="1904"/>
                      <a:pt x="0" y="4253"/>
                    </a:cubicBezTo>
                    <a:cubicBezTo>
                      <a:pt x="0" y="6603"/>
                      <a:pt x="1905" y="8507"/>
                      <a:pt x="4253" y="8507"/>
                    </a:cubicBezTo>
                    <a:cubicBezTo>
                      <a:pt x="6602" y="8507"/>
                      <a:pt x="8506" y="6603"/>
                      <a:pt x="8506" y="4253"/>
                    </a:cubicBezTo>
                    <a:cubicBezTo>
                      <a:pt x="8506" y="1904"/>
                      <a:pt x="6602" y="0"/>
                      <a:pt x="4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مجموعة 1">
            <a:extLst>
              <a:ext uri="{FF2B5EF4-FFF2-40B4-BE49-F238E27FC236}">
                <a16:creationId xmlns:a16="http://schemas.microsoft.com/office/drawing/2014/main" id="{3E8B1C20-F398-D6F2-74E9-5D121D1038F1}"/>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4BA335B0-432A-0DE9-8A42-70945FB2930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A224E25-DB69-0AA1-D1BB-2DA0F321AF8E}"/>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6" name="مربع نص 5">
            <a:extLst>
              <a:ext uri="{FF2B5EF4-FFF2-40B4-BE49-F238E27FC236}">
                <a16:creationId xmlns:a16="http://schemas.microsoft.com/office/drawing/2014/main" id="{483A6F49-9E14-18D3-4657-D3C7B99C0366}"/>
              </a:ext>
            </a:extLst>
          </p:cNvPr>
          <p:cNvSpPr txBox="1"/>
          <p:nvPr/>
        </p:nvSpPr>
        <p:spPr>
          <a:xfrm>
            <a:off x="1465847" y="401142"/>
            <a:ext cx="6212305"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مقارنة بين التصنيف والانحدار</a:t>
            </a:r>
          </a:p>
        </p:txBody>
      </p:sp>
      <p:sp>
        <p:nvSpPr>
          <p:cNvPr id="23" name="مربع نص 22">
            <a:extLst>
              <a:ext uri="{FF2B5EF4-FFF2-40B4-BE49-F238E27FC236}">
                <a16:creationId xmlns:a16="http://schemas.microsoft.com/office/drawing/2014/main" id="{921D347C-D51A-C858-2F91-E812EB3FAD29}"/>
              </a:ext>
            </a:extLst>
          </p:cNvPr>
          <p:cNvSpPr txBox="1"/>
          <p:nvPr/>
        </p:nvSpPr>
        <p:spPr>
          <a:xfrm>
            <a:off x="6889650" y="1750341"/>
            <a:ext cx="1024515" cy="307777"/>
          </a:xfrm>
          <a:prstGeom prst="rect">
            <a:avLst/>
          </a:prstGeom>
          <a:noFill/>
        </p:spPr>
        <p:txBody>
          <a:bodyPr wrap="square">
            <a:spAutoFit/>
          </a:bodyPr>
          <a:lstStyle/>
          <a:p>
            <a:pPr algn="ctr" rtl="1"/>
            <a:r>
              <a:rPr lang="ar-SA"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التصنيف</a:t>
            </a:r>
            <a:endParaRPr lang="ar-SA" dirty="0">
              <a:solidFill>
                <a:schemeClr val="tx1"/>
              </a:solidFill>
            </a:endParaRPr>
          </a:p>
        </p:txBody>
      </p:sp>
      <p:sp>
        <p:nvSpPr>
          <p:cNvPr id="24" name="مربع نص 23">
            <a:extLst>
              <a:ext uri="{FF2B5EF4-FFF2-40B4-BE49-F238E27FC236}">
                <a16:creationId xmlns:a16="http://schemas.microsoft.com/office/drawing/2014/main" id="{A492DF6E-5485-073D-2876-F9228FBE4CB3}"/>
              </a:ext>
            </a:extLst>
          </p:cNvPr>
          <p:cNvSpPr txBox="1"/>
          <p:nvPr/>
        </p:nvSpPr>
        <p:spPr>
          <a:xfrm>
            <a:off x="979450" y="1741240"/>
            <a:ext cx="1024515" cy="307777"/>
          </a:xfrm>
          <a:prstGeom prst="rect">
            <a:avLst/>
          </a:prstGeom>
          <a:noFill/>
        </p:spPr>
        <p:txBody>
          <a:bodyPr wrap="square">
            <a:spAutoFit/>
          </a:bodyPr>
          <a:lstStyle/>
          <a:p>
            <a:pPr algn="ctr" rtl="1"/>
            <a:r>
              <a:rPr lang="ar-SA"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الانحدار</a:t>
            </a:r>
            <a:endParaRPr lang="ar-SA" dirty="0">
              <a:solidFill>
                <a:schemeClr val="tx1"/>
              </a:solidFill>
            </a:endParaRPr>
          </a:p>
        </p:txBody>
      </p:sp>
      <p:sp>
        <p:nvSpPr>
          <p:cNvPr id="27" name="مربع نص 26">
            <a:extLst>
              <a:ext uri="{FF2B5EF4-FFF2-40B4-BE49-F238E27FC236}">
                <a16:creationId xmlns:a16="http://schemas.microsoft.com/office/drawing/2014/main" id="{E38ACB27-3869-2ACD-C422-98B9940B3247}"/>
              </a:ext>
            </a:extLst>
          </p:cNvPr>
          <p:cNvSpPr txBox="1"/>
          <p:nvPr/>
        </p:nvSpPr>
        <p:spPr>
          <a:xfrm>
            <a:off x="6005213" y="2848160"/>
            <a:ext cx="2763188" cy="523220"/>
          </a:xfrm>
          <a:prstGeom prst="rect">
            <a:avLst/>
          </a:prstGeom>
          <a:noFill/>
        </p:spPr>
        <p:txBody>
          <a:bodyPr wrap="square">
            <a:spAutoFit/>
          </a:bodyPr>
          <a:lstStyle/>
          <a:p>
            <a:pPr algn="r" rtl="1"/>
            <a:r>
              <a:rPr lang="ar-SA" sz="1400" b="0" i="0" kern="1200" dirty="0">
                <a:solidFill>
                  <a:schemeClr val="dk1"/>
                </a:solidFill>
                <a:effectLst/>
                <a:latin typeface="+mn-lt"/>
                <a:ea typeface="+mn-ea"/>
                <a:cs typeface="+mn-cs"/>
              </a:rPr>
              <a:t>1</a:t>
            </a:r>
            <a:r>
              <a:rPr lang="ar-SA" dirty="0">
                <a:latin typeface="Sakkal Majalla" panose="02000000000000000000" pitchFamily="2" charset="-78"/>
                <a:cs typeface="Sakkal Majalla" panose="02000000000000000000" pitchFamily="2" charset="-78"/>
              </a:rPr>
              <a:t>. التصنيف هو </a:t>
            </a:r>
            <a:r>
              <a:rPr lang="ar-SA" dirty="0">
                <a:solidFill>
                  <a:srgbClr val="FF0000"/>
                </a:solidFill>
                <a:latin typeface="Sakkal Majalla" panose="02000000000000000000" pitchFamily="2" charset="-78"/>
                <a:cs typeface="Sakkal Majalla" panose="02000000000000000000" pitchFamily="2" charset="-78"/>
              </a:rPr>
              <a:t>التنبؤ بالمخرجات لفئة متقطعة </a:t>
            </a:r>
            <a:r>
              <a:rPr lang="ar-SA" dirty="0">
                <a:latin typeface="Sakkal Majalla" panose="02000000000000000000" pitchFamily="2" charset="-78"/>
                <a:cs typeface="Sakkal Majalla" panose="02000000000000000000" pitchFamily="2" charset="-78"/>
              </a:rPr>
              <a:t>بمعنى أن المتغير المخرج </a:t>
            </a:r>
            <a:r>
              <a:rPr lang="ar-SA" dirty="0">
                <a:solidFill>
                  <a:srgbClr val="FF0000"/>
                </a:solidFill>
                <a:latin typeface="Sakkal Majalla" panose="02000000000000000000" pitchFamily="2" charset="-78"/>
                <a:cs typeface="Sakkal Majalla" panose="02000000000000000000" pitchFamily="2" charset="-78"/>
              </a:rPr>
              <a:t>يجب أن يكون عددا صحيحًا</a:t>
            </a:r>
            <a:r>
              <a:rPr lang="ar-SA" dirty="0">
                <a:latin typeface="Sakkal Majalla" panose="02000000000000000000" pitchFamily="2" charset="-78"/>
                <a:cs typeface="Sakkal Majalla" panose="02000000000000000000" pitchFamily="2" charset="-78"/>
              </a:rPr>
              <a:t>.</a:t>
            </a:r>
          </a:p>
        </p:txBody>
      </p:sp>
      <p:sp>
        <p:nvSpPr>
          <p:cNvPr id="29" name="مربع نص 28">
            <a:extLst>
              <a:ext uri="{FF2B5EF4-FFF2-40B4-BE49-F238E27FC236}">
                <a16:creationId xmlns:a16="http://schemas.microsoft.com/office/drawing/2014/main" id="{187D11FA-036A-55FD-A4C0-FA53F8F72DDC}"/>
              </a:ext>
            </a:extLst>
          </p:cNvPr>
          <p:cNvSpPr txBox="1"/>
          <p:nvPr/>
        </p:nvSpPr>
        <p:spPr>
          <a:xfrm>
            <a:off x="6064704" y="3340852"/>
            <a:ext cx="2732988" cy="523220"/>
          </a:xfrm>
          <a:prstGeom prst="rect">
            <a:avLst/>
          </a:prstGeom>
          <a:noFill/>
        </p:spPr>
        <p:txBody>
          <a:bodyPr wrap="square">
            <a:spAutoFit/>
          </a:bodyPr>
          <a:lstStyle/>
          <a:p>
            <a:pPr algn="r" rtl="1"/>
            <a:r>
              <a:rPr lang="ar-SA" sz="1400" b="0" i="0" kern="1200" dirty="0">
                <a:solidFill>
                  <a:schemeClr val="dk1"/>
                </a:solidFill>
                <a:effectLst/>
                <a:latin typeface="+mn-lt"/>
                <a:ea typeface="+mn-ea"/>
                <a:cs typeface="+mn-cs"/>
              </a:rPr>
              <a:t>2</a:t>
            </a:r>
            <a:r>
              <a:rPr lang="ar-SA" dirty="0">
                <a:latin typeface="Sakkal Majalla" panose="02000000000000000000" pitchFamily="2" charset="-78"/>
                <a:cs typeface="Sakkal Majalla" panose="02000000000000000000" pitchFamily="2" charset="-78"/>
              </a:rPr>
              <a:t>. تستخدم خوارزمية التصنيف لتعيين قيمة المدخل  </a:t>
            </a:r>
            <a:r>
              <a:rPr lang="en-US" dirty="0">
                <a:latin typeface="Sakkal Majalla" panose="02000000000000000000" pitchFamily="2" charset="-78"/>
                <a:cs typeface="Sakkal Majalla" panose="02000000000000000000" pitchFamily="2" charset="-78"/>
              </a:rPr>
              <a:t>x  </a:t>
            </a:r>
            <a:r>
              <a:rPr lang="ar-SA" dirty="0">
                <a:latin typeface="Sakkal Majalla" panose="02000000000000000000" pitchFamily="2" charset="-78"/>
                <a:cs typeface="Sakkal Majalla" panose="02000000000000000000" pitchFamily="2" charset="-78"/>
              </a:rPr>
              <a:t> مع المتغير المخرج ذو القيم المتقطعة (</a:t>
            </a:r>
            <a:r>
              <a:rPr lang="en-US" dirty="0">
                <a:latin typeface="Sakkal Majalla" panose="02000000000000000000" pitchFamily="2" charset="-78"/>
                <a:cs typeface="Sakkal Majalla" panose="02000000000000000000" pitchFamily="2" charset="-78"/>
              </a:rPr>
              <a:t>y</a:t>
            </a:r>
            <a:r>
              <a:rPr lang="ar-SA" dirty="0">
                <a:latin typeface="Sakkal Majalla" panose="02000000000000000000" pitchFamily="2" charset="-78"/>
                <a:cs typeface="Sakkal Majalla" panose="02000000000000000000" pitchFamily="2" charset="-78"/>
              </a:rPr>
              <a:t>).</a:t>
            </a:r>
          </a:p>
        </p:txBody>
      </p:sp>
      <p:sp>
        <p:nvSpPr>
          <p:cNvPr id="31" name="مربع نص 30">
            <a:extLst>
              <a:ext uri="{FF2B5EF4-FFF2-40B4-BE49-F238E27FC236}">
                <a16:creationId xmlns:a16="http://schemas.microsoft.com/office/drawing/2014/main" id="{B01B27C4-E03B-11FC-B435-8A1824355D57}"/>
              </a:ext>
            </a:extLst>
          </p:cNvPr>
          <p:cNvSpPr txBox="1"/>
          <p:nvPr/>
        </p:nvSpPr>
        <p:spPr>
          <a:xfrm>
            <a:off x="85060" y="2779507"/>
            <a:ext cx="3057189" cy="523220"/>
          </a:xfrm>
          <a:prstGeom prst="rect">
            <a:avLst/>
          </a:prstGeom>
          <a:noFill/>
        </p:spPr>
        <p:txBody>
          <a:bodyPr wrap="square">
            <a:spAutoFit/>
          </a:bodyPr>
          <a:lstStyle/>
          <a:p>
            <a:pPr algn="r" rtl="1"/>
            <a:r>
              <a:rPr lang="ar-SA" sz="1400" b="0" i="0" kern="1200" dirty="0">
                <a:solidFill>
                  <a:schemeClr val="dk1"/>
                </a:solidFill>
                <a:effectLst/>
                <a:latin typeface="+mn-lt"/>
                <a:ea typeface="+mn-ea"/>
                <a:cs typeface="+mn-cs"/>
              </a:rPr>
              <a:t>1</a:t>
            </a:r>
            <a:r>
              <a:rPr lang="ar-SA" dirty="0">
                <a:latin typeface="Sakkal Majalla" panose="02000000000000000000" pitchFamily="2" charset="-78"/>
                <a:cs typeface="Sakkal Majalla" panose="02000000000000000000" pitchFamily="2" charset="-78"/>
              </a:rPr>
              <a:t>. الانحدار هو التنبؤ </a:t>
            </a:r>
            <a:r>
              <a:rPr lang="ar-SA" dirty="0">
                <a:solidFill>
                  <a:srgbClr val="FF0000"/>
                </a:solidFill>
                <a:latin typeface="Sakkal Majalla" panose="02000000000000000000" pitchFamily="2" charset="-78"/>
                <a:cs typeface="Sakkal Majalla" panose="02000000000000000000" pitchFamily="2" charset="-78"/>
              </a:rPr>
              <a:t>بناتج كمي مستمر </a:t>
            </a:r>
            <a:r>
              <a:rPr lang="ar-SA" dirty="0">
                <a:latin typeface="Sakkal Majalla" panose="02000000000000000000" pitchFamily="2" charset="-78"/>
                <a:cs typeface="Sakkal Majalla" panose="02000000000000000000" pitchFamily="2" charset="-78"/>
              </a:rPr>
              <a:t>بمعنى أن المتغير المخرج </a:t>
            </a:r>
            <a:r>
              <a:rPr lang="ar-SA" dirty="0">
                <a:solidFill>
                  <a:srgbClr val="FF0000"/>
                </a:solidFill>
                <a:latin typeface="Sakkal Majalla" panose="02000000000000000000" pitchFamily="2" charset="-78"/>
                <a:cs typeface="Sakkal Majalla" panose="02000000000000000000" pitchFamily="2" charset="-78"/>
              </a:rPr>
              <a:t>يجب أن يكون قيمة مستمرة أو عددا حقيقيا</a:t>
            </a:r>
            <a:r>
              <a:rPr lang="ar-SA" sz="1400" b="0" i="0" kern="1200" dirty="0">
                <a:solidFill>
                  <a:schemeClr val="dk1"/>
                </a:solidFill>
                <a:effectLst/>
                <a:latin typeface="+mn-lt"/>
                <a:ea typeface="+mn-ea"/>
                <a:cs typeface="+mn-cs"/>
              </a:rPr>
              <a:t>.</a:t>
            </a:r>
            <a:endParaRPr lang="ar-SA" sz="1400" dirty="0">
              <a:latin typeface="+mn-lt"/>
              <a:cs typeface="+mn-cs"/>
            </a:endParaRPr>
          </a:p>
        </p:txBody>
      </p:sp>
      <p:sp>
        <p:nvSpPr>
          <p:cNvPr id="472" name="مربع نص 471">
            <a:extLst>
              <a:ext uri="{FF2B5EF4-FFF2-40B4-BE49-F238E27FC236}">
                <a16:creationId xmlns:a16="http://schemas.microsoft.com/office/drawing/2014/main" id="{A2114A23-A05F-87A3-53DB-23AC92B60E3C}"/>
              </a:ext>
            </a:extLst>
          </p:cNvPr>
          <p:cNvSpPr txBox="1"/>
          <p:nvPr/>
        </p:nvSpPr>
        <p:spPr>
          <a:xfrm>
            <a:off x="210442" y="3332576"/>
            <a:ext cx="2892924" cy="523220"/>
          </a:xfrm>
          <a:prstGeom prst="rect">
            <a:avLst/>
          </a:prstGeom>
          <a:noFill/>
        </p:spPr>
        <p:txBody>
          <a:bodyPr wrap="square">
            <a:spAutoFit/>
          </a:bodyPr>
          <a:lstStyle/>
          <a:p>
            <a:pPr algn="r" rtl="1"/>
            <a:r>
              <a:rPr lang="ar-SA" sz="1400" b="0" i="0" kern="1200" dirty="0">
                <a:solidFill>
                  <a:schemeClr val="dk1"/>
                </a:solidFill>
                <a:effectLst/>
                <a:latin typeface="+mn-lt"/>
                <a:ea typeface="+mn-ea"/>
                <a:cs typeface="+mn-cs"/>
              </a:rPr>
              <a:t>2</a:t>
            </a:r>
            <a:r>
              <a:rPr lang="ar-SA" dirty="0">
                <a:latin typeface="Sakkal Majalla" panose="02000000000000000000" pitchFamily="2" charset="-78"/>
                <a:cs typeface="Sakkal Majalla" panose="02000000000000000000" pitchFamily="2" charset="-78"/>
              </a:rPr>
              <a:t>. تستخدم خوارزمية الانحدار لتعيين قيمة المدخل  </a:t>
            </a:r>
            <a:r>
              <a:rPr lang="en-US" dirty="0">
                <a:latin typeface="Sakkal Majalla" panose="02000000000000000000" pitchFamily="2" charset="-78"/>
                <a:cs typeface="Sakkal Majalla" panose="02000000000000000000" pitchFamily="2" charset="-78"/>
              </a:rPr>
              <a:t>x  </a:t>
            </a:r>
            <a:r>
              <a:rPr lang="ar-SA" dirty="0">
                <a:latin typeface="Sakkal Majalla" panose="02000000000000000000" pitchFamily="2" charset="-78"/>
                <a:cs typeface="Sakkal Majalla" panose="02000000000000000000" pitchFamily="2" charset="-78"/>
              </a:rPr>
              <a:t>مع المتغير المخرج ذو القيم المستمرة (</a:t>
            </a:r>
            <a:r>
              <a:rPr lang="en-US" dirty="0">
                <a:latin typeface="Sakkal Majalla" panose="02000000000000000000" pitchFamily="2" charset="-78"/>
                <a:cs typeface="Sakkal Majalla" panose="02000000000000000000" pitchFamily="2" charset="-78"/>
              </a:rPr>
              <a:t>y</a:t>
            </a:r>
            <a:r>
              <a:rPr lang="ar-SA"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316080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2"/>
                                        </p:tgtEl>
                                        <p:attrNameLst>
                                          <p:attrName>style.visibility</p:attrName>
                                        </p:attrNameLst>
                                      </p:cBhvr>
                                      <p:to>
                                        <p:strVal val="visible"/>
                                      </p:to>
                                    </p:set>
                                    <p:animEffect transition="in" filter="fade">
                                      <p:cBhvr>
                                        <p:cTn id="31" dur="5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9" grpId="0"/>
      <p:bldP spid="31" grpId="0"/>
      <p:bldP spid="4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1" name="Google Shape;721;p31"/>
          <p:cNvGrpSpPr/>
          <p:nvPr/>
        </p:nvGrpSpPr>
        <p:grpSpPr>
          <a:xfrm>
            <a:off x="2527946" y="1170000"/>
            <a:ext cx="4106120" cy="3242102"/>
            <a:chOff x="2527946" y="1170000"/>
            <a:chExt cx="4106120" cy="3242102"/>
          </a:xfrm>
        </p:grpSpPr>
        <p:sp>
          <p:nvSpPr>
            <p:cNvPr id="722" name="Google Shape;722;p31"/>
            <p:cNvSpPr/>
            <p:nvPr/>
          </p:nvSpPr>
          <p:spPr>
            <a:xfrm>
              <a:off x="2527946" y="2541152"/>
              <a:ext cx="1420869" cy="513888"/>
            </a:xfrm>
            <a:custGeom>
              <a:avLst/>
              <a:gdLst/>
              <a:ahLst/>
              <a:cxnLst/>
              <a:rect l="l" t="t" r="r" b="b"/>
              <a:pathLst>
                <a:path w="32900" h="11899" extrusionOk="0">
                  <a:moveTo>
                    <a:pt x="32806" y="1"/>
                  </a:moveTo>
                  <a:lnTo>
                    <a:pt x="5949" y="1"/>
                  </a:lnTo>
                  <a:cubicBezTo>
                    <a:pt x="2664" y="1"/>
                    <a:pt x="1" y="2664"/>
                    <a:pt x="1" y="5950"/>
                  </a:cubicBezTo>
                  <a:cubicBezTo>
                    <a:pt x="1" y="9235"/>
                    <a:pt x="2664" y="11898"/>
                    <a:pt x="5949" y="11898"/>
                  </a:cubicBezTo>
                  <a:lnTo>
                    <a:pt x="32899" y="11898"/>
                  </a:lnTo>
                  <a:cubicBezTo>
                    <a:pt x="31625" y="10228"/>
                    <a:pt x="30861" y="8149"/>
                    <a:pt x="30861" y="5887"/>
                  </a:cubicBezTo>
                  <a:cubicBezTo>
                    <a:pt x="30861" y="3681"/>
                    <a:pt x="31589" y="1649"/>
                    <a:pt x="3280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2575583" y="2588789"/>
              <a:ext cx="421121" cy="421121"/>
            </a:xfrm>
            <a:custGeom>
              <a:avLst/>
              <a:gdLst/>
              <a:ahLst/>
              <a:cxnLst/>
              <a:rect l="l" t="t" r="r" b="b"/>
              <a:pathLst>
                <a:path w="9751" h="9751" extrusionOk="0">
                  <a:moveTo>
                    <a:pt x="9751" y="4875"/>
                  </a:moveTo>
                  <a:cubicBezTo>
                    <a:pt x="9751" y="6168"/>
                    <a:pt x="9237" y="7409"/>
                    <a:pt x="8323" y="8322"/>
                  </a:cubicBezTo>
                  <a:cubicBezTo>
                    <a:pt x="7408" y="9237"/>
                    <a:pt x="6168" y="9751"/>
                    <a:pt x="4876" y="9751"/>
                  </a:cubicBezTo>
                  <a:cubicBezTo>
                    <a:pt x="3583" y="9751"/>
                    <a:pt x="2343" y="9237"/>
                    <a:pt x="1429" y="8322"/>
                  </a:cubicBezTo>
                  <a:cubicBezTo>
                    <a:pt x="514" y="7409"/>
                    <a:pt x="1" y="6168"/>
                    <a:pt x="1" y="4875"/>
                  </a:cubicBezTo>
                  <a:cubicBezTo>
                    <a:pt x="1" y="2183"/>
                    <a:pt x="2183" y="1"/>
                    <a:pt x="4876" y="1"/>
                  </a:cubicBezTo>
                  <a:cubicBezTo>
                    <a:pt x="6168" y="1"/>
                    <a:pt x="7408" y="514"/>
                    <a:pt x="8323" y="1428"/>
                  </a:cubicBezTo>
                  <a:cubicBezTo>
                    <a:pt x="9237" y="2343"/>
                    <a:pt x="9751" y="3583"/>
                    <a:pt x="9751" y="4875"/>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4</a:t>
              </a:r>
              <a:endParaRPr dirty="0">
                <a:solidFill>
                  <a:schemeClr val="bg1"/>
                </a:solidFill>
              </a:endParaRPr>
            </a:p>
          </p:txBody>
        </p:sp>
        <p:sp>
          <p:nvSpPr>
            <p:cNvPr id="724" name="Google Shape;724;p31"/>
            <p:cNvSpPr/>
            <p:nvPr/>
          </p:nvSpPr>
          <p:spPr>
            <a:xfrm>
              <a:off x="2527946" y="3705689"/>
              <a:ext cx="1420869" cy="513888"/>
            </a:xfrm>
            <a:custGeom>
              <a:avLst/>
              <a:gdLst/>
              <a:ahLst/>
              <a:cxnLst/>
              <a:rect l="l" t="t" r="r" b="b"/>
              <a:pathLst>
                <a:path w="32900" h="11899" extrusionOk="0">
                  <a:moveTo>
                    <a:pt x="32806" y="1"/>
                  </a:moveTo>
                  <a:lnTo>
                    <a:pt x="5949" y="1"/>
                  </a:lnTo>
                  <a:cubicBezTo>
                    <a:pt x="2664" y="1"/>
                    <a:pt x="1" y="2664"/>
                    <a:pt x="1" y="5950"/>
                  </a:cubicBezTo>
                  <a:cubicBezTo>
                    <a:pt x="1" y="9235"/>
                    <a:pt x="2664" y="11898"/>
                    <a:pt x="5949" y="11898"/>
                  </a:cubicBezTo>
                  <a:lnTo>
                    <a:pt x="32899" y="11898"/>
                  </a:lnTo>
                  <a:cubicBezTo>
                    <a:pt x="31625" y="10229"/>
                    <a:pt x="30861" y="8149"/>
                    <a:pt x="30861" y="5887"/>
                  </a:cubicBezTo>
                  <a:cubicBezTo>
                    <a:pt x="30861" y="3681"/>
                    <a:pt x="31589" y="1649"/>
                    <a:pt x="3280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2575583" y="3751339"/>
              <a:ext cx="421121" cy="421121"/>
            </a:xfrm>
            <a:custGeom>
              <a:avLst/>
              <a:gdLst/>
              <a:ahLst/>
              <a:cxnLst/>
              <a:rect l="l" t="t" r="r" b="b"/>
              <a:pathLst>
                <a:path w="9751" h="9751" extrusionOk="0">
                  <a:moveTo>
                    <a:pt x="9751" y="4876"/>
                  </a:moveTo>
                  <a:cubicBezTo>
                    <a:pt x="9751" y="6169"/>
                    <a:pt x="9237" y="7409"/>
                    <a:pt x="8323" y="8323"/>
                  </a:cubicBezTo>
                  <a:cubicBezTo>
                    <a:pt x="7408" y="9237"/>
                    <a:pt x="6168" y="9751"/>
                    <a:pt x="4876" y="9751"/>
                  </a:cubicBezTo>
                  <a:cubicBezTo>
                    <a:pt x="3583" y="9751"/>
                    <a:pt x="2343" y="9237"/>
                    <a:pt x="1429" y="8323"/>
                  </a:cubicBezTo>
                  <a:cubicBezTo>
                    <a:pt x="514" y="7409"/>
                    <a:pt x="1" y="6169"/>
                    <a:pt x="1" y="4876"/>
                  </a:cubicBezTo>
                  <a:cubicBezTo>
                    <a:pt x="1" y="2183"/>
                    <a:pt x="2183" y="1"/>
                    <a:pt x="4876" y="1"/>
                  </a:cubicBezTo>
                  <a:cubicBezTo>
                    <a:pt x="6168" y="1"/>
                    <a:pt x="7408" y="514"/>
                    <a:pt x="8323" y="1429"/>
                  </a:cubicBezTo>
                  <a:cubicBezTo>
                    <a:pt x="9237" y="2343"/>
                    <a:pt x="9751" y="3583"/>
                    <a:pt x="9751" y="4876"/>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5</a:t>
              </a:r>
              <a:endParaRPr dirty="0">
                <a:solidFill>
                  <a:schemeClr val="bg1"/>
                </a:solidFill>
              </a:endParaRPr>
            </a:p>
          </p:txBody>
        </p:sp>
        <p:sp>
          <p:nvSpPr>
            <p:cNvPr id="726" name="Google Shape;726;p31"/>
            <p:cNvSpPr/>
            <p:nvPr/>
          </p:nvSpPr>
          <p:spPr>
            <a:xfrm>
              <a:off x="5213198" y="3127610"/>
              <a:ext cx="1420869" cy="513888"/>
            </a:xfrm>
            <a:custGeom>
              <a:avLst/>
              <a:gdLst/>
              <a:ahLst/>
              <a:cxnLst/>
              <a:rect l="l" t="t" r="r" b="b"/>
              <a:pathLst>
                <a:path w="32900" h="11899" extrusionOk="0">
                  <a:moveTo>
                    <a:pt x="32899" y="5949"/>
                  </a:moveTo>
                  <a:cubicBezTo>
                    <a:pt x="32899" y="2664"/>
                    <a:pt x="30236" y="0"/>
                    <a:pt x="26950" y="0"/>
                  </a:cubicBezTo>
                  <a:lnTo>
                    <a:pt x="94" y="0"/>
                  </a:lnTo>
                  <a:cubicBezTo>
                    <a:pt x="1310" y="1649"/>
                    <a:pt x="2039" y="3681"/>
                    <a:pt x="2039" y="5888"/>
                  </a:cubicBezTo>
                  <a:cubicBezTo>
                    <a:pt x="2039" y="8150"/>
                    <a:pt x="1274" y="10228"/>
                    <a:pt x="1" y="11898"/>
                  </a:cubicBezTo>
                  <a:lnTo>
                    <a:pt x="26950" y="11898"/>
                  </a:lnTo>
                  <a:cubicBezTo>
                    <a:pt x="30236" y="11898"/>
                    <a:pt x="32899" y="9235"/>
                    <a:pt x="32899" y="594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6163908" y="3174081"/>
              <a:ext cx="421121" cy="421078"/>
            </a:xfrm>
            <a:custGeom>
              <a:avLst/>
              <a:gdLst/>
              <a:ahLst/>
              <a:cxnLst/>
              <a:rect l="l" t="t" r="r" b="b"/>
              <a:pathLst>
                <a:path w="9751" h="9750" extrusionOk="0">
                  <a:moveTo>
                    <a:pt x="9750" y="4875"/>
                  </a:moveTo>
                  <a:cubicBezTo>
                    <a:pt x="9750" y="6169"/>
                    <a:pt x="9237" y="7408"/>
                    <a:pt x="8322" y="8322"/>
                  </a:cubicBezTo>
                  <a:cubicBezTo>
                    <a:pt x="7408" y="9236"/>
                    <a:pt x="6168" y="9750"/>
                    <a:pt x="4876" y="9750"/>
                  </a:cubicBezTo>
                  <a:cubicBezTo>
                    <a:pt x="3583" y="9750"/>
                    <a:pt x="2343" y="9236"/>
                    <a:pt x="1429" y="8322"/>
                  </a:cubicBezTo>
                  <a:cubicBezTo>
                    <a:pt x="514" y="7408"/>
                    <a:pt x="0" y="6169"/>
                    <a:pt x="0" y="4875"/>
                  </a:cubicBezTo>
                  <a:cubicBezTo>
                    <a:pt x="0" y="2183"/>
                    <a:pt x="2183" y="1"/>
                    <a:pt x="4876" y="1"/>
                  </a:cubicBezTo>
                  <a:cubicBezTo>
                    <a:pt x="6168" y="1"/>
                    <a:pt x="7408" y="514"/>
                    <a:pt x="8322" y="1428"/>
                  </a:cubicBezTo>
                  <a:cubicBezTo>
                    <a:pt x="9237" y="2343"/>
                    <a:pt x="9750" y="3582"/>
                    <a:pt x="9750" y="4875"/>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1</a:t>
              </a:r>
              <a:endParaRPr dirty="0">
                <a:solidFill>
                  <a:schemeClr val="bg1"/>
                </a:solidFill>
              </a:endParaRPr>
            </a:p>
          </p:txBody>
        </p:sp>
        <p:sp>
          <p:nvSpPr>
            <p:cNvPr id="728" name="Google Shape;728;p31"/>
            <p:cNvSpPr/>
            <p:nvPr/>
          </p:nvSpPr>
          <p:spPr>
            <a:xfrm>
              <a:off x="5213198" y="1960740"/>
              <a:ext cx="1420869" cy="513845"/>
            </a:xfrm>
            <a:custGeom>
              <a:avLst/>
              <a:gdLst/>
              <a:ahLst/>
              <a:cxnLst/>
              <a:rect l="l" t="t" r="r" b="b"/>
              <a:pathLst>
                <a:path w="32900" h="11898" extrusionOk="0">
                  <a:moveTo>
                    <a:pt x="26950" y="11898"/>
                  </a:moveTo>
                  <a:cubicBezTo>
                    <a:pt x="30236" y="11898"/>
                    <a:pt x="32899" y="9234"/>
                    <a:pt x="32899" y="5949"/>
                  </a:cubicBezTo>
                  <a:cubicBezTo>
                    <a:pt x="32899" y="2663"/>
                    <a:pt x="30236" y="0"/>
                    <a:pt x="26950" y="0"/>
                  </a:cubicBezTo>
                  <a:lnTo>
                    <a:pt x="94" y="0"/>
                  </a:lnTo>
                  <a:cubicBezTo>
                    <a:pt x="1310" y="1649"/>
                    <a:pt x="2039" y="3681"/>
                    <a:pt x="2039" y="5888"/>
                  </a:cubicBezTo>
                  <a:cubicBezTo>
                    <a:pt x="2039" y="8149"/>
                    <a:pt x="1274" y="10228"/>
                    <a:pt x="1" y="11898"/>
                  </a:cubicBezTo>
                  <a:lnTo>
                    <a:pt x="26950" y="11898"/>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6163908" y="2007211"/>
              <a:ext cx="421121" cy="421121"/>
            </a:xfrm>
            <a:custGeom>
              <a:avLst/>
              <a:gdLst/>
              <a:ahLst/>
              <a:cxnLst/>
              <a:rect l="l" t="t" r="r" b="b"/>
              <a:pathLst>
                <a:path w="9751" h="9751" extrusionOk="0">
                  <a:moveTo>
                    <a:pt x="9750" y="4876"/>
                  </a:moveTo>
                  <a:cubicBezTo>
                    <a:pt x="9750" y="6168"/>
                    <a:pt x="9237" y="7408"/>
                    <a:pt x="8322" y="8323"/>
                  </a:cubicBezTo>
                  <a:cubicBezTo>
                    <a:pt x="7408" y="9237"/>
                    <a:pt x="6168" y="9750"/>
                    <a:pt x="4876" y="9750"/>
                  </a:cubicBezTo>
                  <a:cubicBezTo>
                    <a:pt x="3583" y="9750"/>
                    <a:pt x="2343" y="9237"/>
                    <a:pt x="1429" y="8323"/>
                  </a:cubicBezTo>
                  <a:cubicBezTo>
                    <a:pt x="514" y="7408"/>
                    <a:pt x="0" y="6168"/>
                    <a:pt x="0" y="4876"/>
                  </a:cubicBezTo>
                  <a:cubicBezTo>
                    <a:pt x="0" y="2183"/>
                    <a:pt x="2183" y="1"/>
                    <a:pt x="4876" y="1"/>
                  </a:cubicBezTo>
                  <a:cubicBezTo>
                    <a:pt x="6168" y="1"/>
                    <a:pt x="7408" y="514"/>
                    <a:pt x="8322" y="1429"/>
                  </a:cubicBezTo>
                  <a:cubicBezTo>
                    <a:pt x="9237" y="2343"/>
                    <a:pt x="9750" y="3583"/>
                    <a:pt x="9750" y="4876"/>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2</a:t>
              </a:r>
              <a:endParaRPr dirty="0">
                <a:solidFill>
                  <a:schemeClr val="bg1"/>
                </a:solidFill>
              </a:endParaRPr>
            </a:p>
          </p:txBody>
        </p:sp>
        <p:sp>
          <p:nvSpPr>
            <p:cNvPr id="730" name="Google Shape;730;p31"/>
            <p:cNvSpPr/>
            <p:nvPr/>
          </p:nvSpPr>
          <p:spPr>
            <a:xfrm>
              <a:off x="2527946" y="1380847"/>
              <a:ext cx="1420869" cy="513888"/>
            </a:xfrm>
            <a:custGeom>
              <a:avLst/>
              <a:gdLst/>
              <a:ahLst/>
              <a:cxnLst/>
              <a:rect l="l" t="t" r="r" b="b"/>
              <a:pathLst>
                <a:path w="32900" h="11899" extrusionOk="0">
                  <a:moveTo>
                    <a:pt x="30861" y="5887"/>
                  </a:moveTo>
                  <a:cubicBezTo>
                    <a:pt x="30861" y="3681"/>
                    <a:pt x="31589" y="1649"/>
                    <a:pt x="32806" y="1"/>
                  </a:cubicBezTo>
                  <a:lnTo>
                    <a:pt x="5949" y="1"/>
                  </a:lnTo>
                  <a:cubicBezTo>
                    <a:pt x="2664" y="1"/>
                    <a:pt x="1" y="2664"/>
                    <a:pt x="1" y="5950"/>
                  </a:cubicBezTo>
                  <a:cubicBezTo>
                    <a:pt x="1" y="9235"/>
                    <a:pt x="2664" y="11898"/>
                    <a:pt x="5949" y="11898"/>
                  </a:cubicBezTo>
                  <a:lnTo>
                    <a:pt x="32899" y="11898"/>
                  </a:lnTo>
                  <a:cubicBezTo>
                    <a:pt x="31625" y="10229"/>
                    <a:pt x="30861" y="8150"/>
                    <a:pt x="30861" y="588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2575583" y="1426238"/>
              <a:ext cx="421121" cy="421078"/>
            </a:xfrm>
            <a:custGeom>
              <a:avLst/>
              <a:gdLst/>
              <a:ahLst/>
              <a:cxnLst/>
              <a:rect l="l" t="t" r="r" b="b"/>
              <a:pathLst>
                <a:path w="9751" h="9750" extrusionOk="0">
                  <a:moveTo>
                    <a:pt x="9751" y="4875"/>
                  </a:moveTo>
                  <a:cubicBezTo>
                    <a:pt x="9751" y="6168"/>
                    <a:pt x="9237" y="7408"/>
                    <a:pt x="8323" y="8322"/>
                  </a:cubicBezTo>
                  <a:cubicBezTo>
                    <a:pt x="7408" y="9236"/>
                    <a:pt x="6168" y="9750"/>
                    <a:pt x="4876" y="9750"/>
                  </a:cubicBezTo>
                  <a:cubicBezTo>
                    <a:pt x="3583" y="9750"/>
                    <a:pt x="2343" y="9236"/>
                    <a:pt x="1429" y="8322"/>
                  </a:cubicBezTo>
                  <a:cubicBezTo>
                    <a:pt x="514" y="7408"/>
                    <a:pt x="1" y="6168"/>
                    <a:pt x="1" y="4875"/>
                  </a:cubicBezTo>
                  <a:cubicBezTo>
                    <a:pt x="1" y="2183"/>
                    <a:pt x="2183" y="1"/>
                    <a:pt x="4876" y="1"/>
                  </a:cubicBezTo>
                  <a:cubicBezTo>
                    <a:pt x="6168" y="1"/>
                    <a:pt x="7408" y="514"/>
                    <a:pt x="8323" y="1428"/>
                  </a:cubicBezTo>
                  <a:cubicBezTo>
                    <a:pt x="9237" y="2343"/>
                    <a:pt x="9751" y="3582"/>
                    <a:pt x="9751" y="4875"/>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dirty="0">
                  <a:solidFill>
                    <a:schemeClr val="bg1"/>
                  </a:solidFill>
                </a:rPr>
                <a:t>3</a:t>
              </a:r>
              <a:endParaRPr dirty="0">
                <a:solidFill>
                  <a:schemeClr val="bg1"/>
                </a:solidFill>
              </a:endParaRPr>
            </a:p>
          </p:txBody>
        </p:sp>
        <p:sp>
          <p:nvSpPr>
            <p:cNvPr id="732" name="Google Shape;732;p31"/>
            <p:cNvSpPr/>
            <p:nvPr/>
          </p:nvSpPr>
          <p:spPr>
            <a:xfrm>
              <a:off x="4541874" y="1762418"/>
              <a:ext cx="775432" cy="908104"/>
            </a:xfrm>
            <a:custGeom>
              <a:avLst/>
              <a:gdLst/>
              <a:ahLst/>
              <a:cxnLst/>
              <a:rect l="l" t="t" r="r" b="b"/>
              <a:pathLst>
                <a:path w="17955" h="21027" extrusionOk="0">
                  <a:moveTo>
                    <a:pt x="7440" y="0"/>
                  </a:moveTo>
                  <a:cubicBezTo>
                    <a:pt x="6171" y="0"/>
                    <a:pt x="4959" y="237"/>
                    <a:pt x="3831" y="652"/>
                  </a:cubicBezTo>
                  <a:cubicBezTo>
                    <a:pt x="2386" y="1182"/>
                    <a:pt x="1084" y="2010"/>
                    <a:pt x="16" y="3078"/>
                  </a:cubicBezTo>
                  <a:lnTo>
                    <a:pt x="1403" y="4465"/>
                  </a:lnTo>
                  <a:lnTo>
                    <a:pt x="1431" y="4493"/>
                  </a:lnTo>
                  <a:cubicBezTo>
                    <a:pt x="2971" y="2955"/>
                    <a:pt x="5097" y="2002"/>
                    <a:pt x="7440" y="2002"/>
                  </a:cubicBezTo>
                  <a:cubicBezTo>
                    <a:pt x="12133" y="2002"/>
                    <a:pt x="15952" y="5820"/>
                    <a:pt x="15952" y="10513"/>
                  </a:cubicBezTo>
                  <a:cubicBezTo>
                    <a:pt x="15952" y="15206"/>
                    <a:pt x="12133" y="19024"/>
                    <a:pt x="7440" y="19024"/>
                  </a:cubicBezTo>
                  <a:cubicBezTo>
                    <a:pt x="5089" y="19024"/>
                    <a:pt x="2957" y="18064"/>
                    <a:pt x="1415" y="16517"/>
                  </a:cubicBezTo>
                  <a:lnTo>
                    <a:pt x="0" y="17932"/>
                  </a:lnTo>
                  <a:cubicBezTo>
                    <a:pt x="1904" y="19843"/>
                    <a:pt x="4536" y="21027"/>
                    <a:pt x="7440" y="21027"/>
                  </a:cubicBezTo>
                  <a:cubicBezTo>
                    <a:pt x="13237" y="21027"/>
                    <a:pt x="17954" y="16310"/>
                    <a:pt x="17954" y="10513"/>
                  </a:cubicBezTo>
                  <a:cubicBezTo>
                    <a:pt x="17954" y="4716"/>
                    <a:pt x="13237" y="0"/>
                    <a:pt x="7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802399" y="1170000"/>
              <a:ext cx="801258" cy="919635"/>
            </a:xfrm>
            <a:custGeom>
              <a:avLst/>
              <a:gdLst/>
              <a:ahLst/>
              <a:cxnLst/>
              <a:rect l="l" t="t" r="r" b="b"/>
              <a:pathLst>
                <a:path w="18553" h="21294" extrusionOk="0">
                  <a:moveTo>
                    <a:pt x="17138" y="16795"/>
                  </a:moveTo>
                  <a:cubicBezTo>
                    <a:pt x="15280" y="18653"/>
                    <a:pt x="12570" y="19658"/>
                    <a:pt x="9652" y="19167"/>
                  </a:cubicBezTo>
                  <a:cubicBezTo>
                    <a:pt x="6199" y="18585"/>
                    <a:pt x="3399" y="15840"/>
                    <a:pt x="2761" y="12397"/>
                  </a:cubicBezTo>
                  <a:cubicBezTo>
                    <a:pt x="1761" y="6997"/>
                    <a:pt x="5900" y="2269"/>
                    <a:pt x="11122" y="2269"/>
                  </a:cubicBezTo>
                  <a:cubicBezTo>
                    <a:pt x="13088" y="2269"/>
                    <a:pt x="14954" y="2932"/>
                    <a:pt x="16462" y="4152"/>
                  </a:cubicBezTo>
                  <a:cubicBezTo>
                    <a:pt x="16853" y="4468"/>
                    <a:pt x="17424" y="4421"/>
                    <a:pt x="17778" y="4064"/>
                  </a:cubicBezTo>
                  <a:lnTo>
                    <a:pt x="17778" y="4064"/>
                  </a:lnTo>
                  <a:cubicBezTo>
                    <a:pt x="18198" y="3640"/>
                    <a:pt x="18157" y="2943"/>
                    <a:pt x="17691" y="2569"/>
                  </a:cubicBezTo>
                  <a:cubicBezTo>
                    <a:pt x="15502" y="812"/>
                    <a:pt x="12708" y="0"/>
                    <a:pt x="9824" y="344"/>
                  </a:cubicBezTo>
                  <a:cubicBezTo>
                    <a:pt x="5036" y="916"/>
                    <a:pt x="1178" y="4843"/>
                    <a:pt x="669" y="9637"/>
                  </a:cubicBezTo>
                  <a:cubicBezTo>
                    <a:pt x="0" y="15943"/>
                    <a:pt x="4948" y="21294"/>
                    <a:pt x="11122" y="21294"/>
                  </a:cubicBezTo>
                  <a:cubicBezTo>
                    <a:pt x="12391" y="21294"/>
                    <a:pt x="13604" y="21055"/>
                    <a:pt x="14731" y="20641"/>
                  </a:cubicBezTo>
                  <a:cubicBezTo>
                    <a:pt x="16178" y="20110"/>
                    <a:pt x="17482" y="19280"/>
                    <a:pt x="18553" y="18211"/>
                  </a:cubicBezTo>
                  <a:lnTo>
                    <a:pt x="17165" y="168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541053" y="2923673"/>
              <a:ext cx="775432" cy="908104"/>
            </a:xfrm>
            <a:custGeom>
              <a:avLst/>
              <a:gdLst/>
              <a:ahLst/>
              <a:cxnLst/>
              <a:rect l="l" t="t" r="r" b="b"/>
              <a:pathLst>
                <a:path w="17955" h="21027" extrusionOk="0">
                  <a:moveTo>
                    <a:pt x="7442" y="0"/>
                  </a:moveTo>
                  <a:cubicBezTo>
                    <a:pt x="6172" y="0"/>
                    <a:pt x="4960" y="238"/>
                    <a:pt x="3833" y="652"/>
                  </a:cubicBezTo>
                  <a:cubicBezTo>
                    <a:pt x="2388" y="1183"/>
                    <a:pt x="1085" y="2011"/>
                    <a:pt x="16" y="3078"/>
                  </a:cubicBezTo>
                  <a:lnTo>
                    <a:pt x="1404" y="4467"/>
                  </a:lnTo>
                  <a:lnTo>
                    <a:pt x="1431" y="4493"/>
                  </a:lnTo>
                  <a:cubicBezTo>
                    <a:pt x="2972" y="2955"/>
                    <a:pt x="5097" y="2003"/>
                    <a:pt x="7442" y="2003"/>
                  </a:cubicBezTo>
                  <a:cubicBezTo>
                    <a:pt x="12135" y="2003"/>
                    <a:pt x="15952" y="5820"/>
                    <a:pt x="15952" y="10514"/>
                  </a:cubicBezTo>
                  <a:cubicBezTo>
                    <a:pt x="15952" y="15207"/>
                    <a:pt x="12135" y="19025"/>
                    <a:pt x="7442" y="19025"/>
                  </a:cubicBezTo>
                  <a:cubicBezTo>
                    <a:pt x="5089" y="19025"/>
                    <a:pt x="2958" y="18066"/>
                    <a:pt x="1416" y="16519"/>
                  </a:cubicBezTo>
                  <a:lnTo>
                    <a:pt x="1" y="17934"/>
                  </a:lnTo>
                  <a:cubicBezTo>
                    <a:pt x="1905" y="19843"/>
                    <a:pt x="4538" y="21027"/>
                    <a:pt x="7442" y="21027"/>
                  </a:cubicBezTo>
                  <a:cubicBezTo>
                    <a:pt x="13239" y="21027"/>
                    <a:pt x="17955" y="16311"/>
                    <a:pt x="17955" y="10514"/>
                  </a:cubicBezTo>
                  <a:cubicBezTo>
                    <a:pt x="17955" y="4716"/>
                    <a:pt x="13239" y="0"/>
                    <a:pt x="7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827837" y="2342700"/>
              <a:ext cx="775086" cy="908147"/>
            </a:xfrm>
            <a:custGeom>
              <a:avLst/>
              <a:gdLst/>
              <a:ahLst/>
              <a:cxnLst/>
              <a:rect l="l" t="t" r="r" b="b"/>
              <a:pathLst>
                <a:path w="17947" h="21028" extrusionOk="0">
                  <a:moveTo>
                    <a:pt x="16529" y="16529"/>
                  </a:moveTo>
                  <a:cubicBezTo>
                    <a:pt x="14988" y="18070"/>
                    <a:pt x="12860" y="19025"/>
                    <a:pt x="10514" y="19025"/>
                  </a:cubicBezTo>
                  <a:cubicBezTo>
                    <a:pt x="5821" y="19025"/>
                    <a:pt x="2003" y="15207"/>
                    <a:pt x="2003" y="10514"/>
                  </a:cubicBezTo>
                  <a:cubicBezTo>
                    <a:pt x="2003" y="5820"/>
                    <a:pt x="5821" y="2003"/>
                    <a:pt x="10514" y="2003"/>
                  </a:cubicBezTo>
                  <a:cubicBezTo>
                    <a:pt x="12772" y="2003"/>
                    <a:pt x="14900" y="2879"/>
                    <a:pt x="16505" y="4469"/>
                  </a:cubicBezTo>
                  <a:lnTo>
                    <a:pt x="16505" y="4468"/>
                  </a:lnTo>
                  <a:cubicBezTo>
                    <a:pt x="16514" y="4477"/>
                    <a:pt x="16522" y="4487"/>
                    <a:pt x="16531" y="4496"/>
                  </a:cubicBezTo>
                  <a:lnTo>
                    <a:pt x="17946" y="3081"/>
                  </a:lnTo>
                  <a:cubicBezTo>
                    <a:pt x="17935" y="3070"/>
                    <a:pt x="17926" y="3058"/>
                    <a:pt x="17915" y="3047"/>
                  </a:cubicBezTo>
                  <a:lnTo>
                    <a:pt x="17915" y="3046"/>
                  </a:lnTo>
                  <a:cubicBezTo>
                    <a:pt x="15933" y="1082"/>
                    <a:pt x="13304" y="1"/>
                    <a:pt x="10514" y="1"/>
                  </a:cubicBezTo>
                  <a:cubicBezTo>
                    <a:pt x="4717" y="1"/>
                    <a:pt x="1" y="4716"/>
                    <a:pt x="1" y="10514"/>
                  </a:cubicBezTo>
                  <a:cubicBezTo>
                    <a:pt x="1" y="16311"/>
                    <a:pt x="4717" y="21027"/>
                    <a:pt x="10514" y="21027"/>
                  </a:cubicBezTo>
                  <a:cubicBezTo>
                    <a:pt x="11784" y="21027"/>
                    <a:pt x="12995" y="20790"/>
                    <a:pt x="14123" y="20375"/>
                  </a:cubicBezTo>
                  <a:cubicBezTo>
                    <a:pt x="15571" y="19844"/>
                    <a:pt x="16875" y="19014"/>
                    <a:pt x="17944" y="17944"/>
                  </a:cubicBezTo>
                  <a:lnTo>
                    <a:pt x="16557" y="165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3827146" y="3503955"/>
              <a:ext cx="775043" cy="908147"/>
            </a:xfrm>
            <a:custGeom>
              <a:avLst/>
              <a:gdLst/>
              <a:ahLst/>
              <a:cxnLst/>
              <a:rect l="l" t="t" r="r" b="b"/>
              <a:pathLst>
                <a:path w="17946" h="21028" extrusionOk="0">
                  <a:moveTo>
                    <a:pt x="16529" y="16530"/>
                  </a:moveTo>
                  <a:cubicBezTo>
                    <a:pt x="14988" y="18070"/>
                    <a:pt x="12860" y="19025"/>
                    <a:pt x="10514" y="19025"/>
                  </a:cubicBezTo>
                  <a:cubicBezTo>
                    <a:pt x="5820" y="19025"/>
                    <a:pt x="2003" y="15208"/>
                    <a:pt x="2003" y="10514"/>
                  </a:cubicBezTo>
                  <a:cubicBezTo>
                    <a:pt x="2003" y="5821"/>
                    <a:pt x="5820" y="2003"/>
                    <a:pt x="10514" y="2003"/>
                  </a:cubicBezTo>
                  <a:cubicBezTo>
                    <a:pt x="12772" y="2003"/>
                    <a:pt x="14900" y="2878"/>
                    <a:pt x="16504" y="4469"/>
                  </a:cubicBezTo>
                  <a:lnTo>
                    <a:pt x="16504" y="4468"/>
                  </a:lnTo>
                  <a:cubicBezTo>
                    <a:pt x="16514" y="4477"/>
                    <a:pt x="16522" y="4488"/>
                    <a:pt x="16531" y="4497"/>
                  </a:cubicBezTo>
                  <a:lnTo>
                    <a:pt x="17946" y="3082"/>
                  </a:lnTo>
                  <a:cubicBezTo>
                    <a:pt x="17935" y="3070"/>
                    <a:pt x="17926" y="3058"/>
                    <a:pt x="17914" y="3047"/>
                  </a:cubicBezTo>
                  <a:lnTo>
                    <a:pt x="17914" y="3046"/>
                  </a:lnTo>
                  <a:cubicBezTo>
                    <a:pt x="15932" y="1082"/>
                    <a:pt x="13304" y="1"/>
                    <a:pt x="10514" y="1"/>
                  </a:cubicBezTo>
                  <a:cubicBezTo>
                    <a:pt x="4716" y="1"/>
                    <a:pt x="0" y="4717"/>
                    <a:pt x="0" y="10514"/>
                  </a:cubicBezTo>
                  <a:cubicBezTo>
                    <a:pt x="0" y="16312"/>
                    <a:pt x="4716" y="21027"/>
                    <a:pt x="10514" y="21027"/>
                  </a:cubicBezTo>
                  <a:cubicBezTo>
                    <a:pt x="11783" y="21027"/>
                    <a:pt x="12995" y="20790"/>
                    <a:pt x="14122" y="20376"/>
                  </a:cubicBezTo>
                  <a:cubicBezTo>
                    <a:pt x="15570" y="19845"/>
                    <a:pt x="16875" y="19015"/>
                    <a:pt x="17944" y="17945"/>
                  </a:cubicBezTo>
                  <a:lnTo>
                    <a:pt x="16556" y="1655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4297513" y="1648141"/>
              <a:ext cx="583809" cy="583809"/>
            </a:xfrm>
            <a:custGeom>
              <a:avLst/>
              <a:gdLst/>
              <a:ahLst/>
              <a:cxnLst/>
              <a:rect l="l" t="t" r="r" b="b"/>
              <a:pathLst>
                <a:path w="13518" h="13518" extrusionOk="0">
                  <a:moveTo>
                    <a:pt x="1011" y="0"/>
                  </a:moveTo>
                  <a:lnTo>
                    <a:pt x="0" y="1011"/>
                  </a:lnTo>
                  <a:lnTo>
                    <a:pt x="12507" y="13517"/>
                  </a:lnTo>
                  <a:lnTo>
                    <a:pt x="13517" y="12507"/>
                  </a:lnTo>
                  <a:lnTo>
                    <a:pt x="101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97513" y="2820971"/>
              <a:ext cx="583765" cy="583809"/>
            </a:xfrm>
            <a:custGeom>
              <a:avLst/>
              <a:gdLst/>
              <a:ahLst/>
              <a:cxnLst/>
              <a:rect l="l" t="t" r="r" b="b"/>
              <a:pathLst>
                <a:path w="13517" h="13518" extrusionOk="0">
                  <a:moveTo>
                    <a:pt x="1011" y="1"/>
                  </a:moveTo>
                  <a:lnTo>
                    <a:pt x="0" y="1011"/>
                  </a:lnTo>
                  <a:lnTo>
                    <a:pt x="12507" y="13518"/>
                  </a:lnTo>
                  <a:lnTo>
                    <a:pt x="13516" y="12507"/>
                  </a:lnTo>
                  <a:lnTo>
                    <a:pt x="101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4276912" y="2224277"/>
              <a:ext cx="583809" cy="583765"/>
            </a:xfrm>
            <a:custGeom>
              <a:avLst/>
              <a:gdLst/>
              <a:ahLst/>
              <a:cxnLst/>
              <a:rect l="l" t="t" r="r" b="b"/>
              <a:pathLst>
                <a:path w="13518" h="13517" extrusionOk="0">
                  <a:moveTo>
                    <a:pt x="12507" y="0"/>
                  </a:moveTo>
                  <a:lnTo>
                    <a:pt x="0" y="12507"/>
                  </a:lnTo>
                  <a:lnTo>
                    <a:pt x="1011" y="13517"/>
                  </a:lnTo>
                  <a:lnTo>
                    <a:pt x="13518" y="1011"/>
                  </a:lnTo>
                  <a:lnTo>
                    <a:pt x="1250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276955" y="3380047"/>
              <a:ext cx="583765" cy="583809"/>
            </a:xfrm>
            <a:custGeom>
              <a:avLst/>
              <a:gdLst/>
              <a:ahLst/>
              <a:cxnLst/>
              <a:rect l="l" t="t" r="r" b="b"/>
              <a:pathLst>
                <a:path w="13517" h="13518" extrusionOk="0">
                  <a:moveTo>
                    <a:pt x="12507" y="1"/>
                  </a:moveTo>
                  <a:lnTo>
                    <a:pt x="0" y="12507"/>
                  </a:lnTo>
                  <a:lnTo>
                    <a:pt x="1011" y="13517"/>
                  </a:lnTo>
                  <a:lnTo>
                    <a:pt x="13517" y="1011"/>
                  </a:lnTo>
                  <a:lnTo>
                    <a:pt x="1250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4023136" y="3695022"/>
              <a:ext cx="535266" cy="535266"/>
            </a:xfrm>
            <a:custGeom>
              <a:avLst/>
              <a:gdLst/>
              <a:ahLst/>
              <a:cxnLst/>
              <a:rect l="l" t="t" r="r" b="b"/>
              <a:pathLst>
                <a:path w="12394" h="12394" extrusionOk="0">
                  <a:moveTo>
                    <a:pt x="12394" y="6197"/>
                  </a:moveTo>
                  <a:cubicBezTo>
                    <a:pt x="12394" y="7840"/>
                    <a:pt x="11741" y="9417"/>
                    <a:pt x="10579" y="10579"/>
                  </a:cubicBezTo>
                  <a:cubicBezTo>
                    <a:pt x="9417" y="11740"/>
                    <a:pt x="7841" y="12393"/>
                    <a:pt x="6198" y="12393"/>
                  </a:cubicBezTo>
                  <a:cubicBezTo>
                    <a:pt x="4553" y="12393"/>
                    <a:pt x="2978" y="11740"/>
                    <a:pt x="1815" y="10579"/>
                  </a:cubicBezTo>
                  <a:cubicBezTo>
                    <a:pt x="653" y="9417"/>
                    <a:pt x="0" y="7840"/>
                    <a:pt x="0" y="6197"/>
                  </a:cubicBezTo>
                  <a:cubicBezTo>
                    <a:pt x="0" y="4553"/>
                    <a:pt x="653" y="2977"/>
                    <a:pt x="1815" y="1814"/>
                  </a:cubicBezTo>
                  <a:cubicBezTo>
                    <a:pt x="2978" y="653"/>
                    <a:pt x="4553" y="0"/>
                    <a:pt x="6198" y="0"/>
                  </a:cubicBezTo>
                  <a:cubicBezTo>
                    <a:pt x="7841" y="0"/>
                    <a:pt x="9417" y="653"/>
                    <a:pt x="10579" y="1814"/>
                  </a:cubicBezTo>
                  <a:cubicBezTo>
                    <a:pt x="11741" y="2977"/>
                    <a:pt x="12394" y="4553"/>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4087357" y="3759200"/>
              <a:ext cx="406826" cy="406869"/>
            </a:xfrm>
            <a:custGeom>
              <a:avLst/>
              <a:gdLst/>
              <a:ahLst/>
              <a:cxnLst/>
              <a:rect l="l" t="t" r="r" b="b"/>
              <a:pathLst>
                <a:path w="9420" h="9421" extrusionOk="0">
                  <a:moveTo>
                    <a:pt x="9419" y="4711"/>
                  </a:moveTo>
                  <a:cubicBezTo>
                    <a:pt x="9419" y="5960"/>
                    <a:pt x="8924" y="7158"/>
                    <a:pt x="8040" y="8041"/>
                  </a:cubicBezTo>
                  <a:cubicBezTo>
                    <a:pt x="7157" y="8924"/>
                    <a:pt x="5959" y="9420"/>
                    <a:pt x="4711" y="9420"/>
                  </a:cubicBezTo>
                  <a:cubicBezTo>
                    <a:pt x="3461" y="9420"/>
                    <a:pt x="2263" y="8924"/>
                    <a:pt x="1380" y="8041"/>
                  </a:cubicBezTo>
                  <a:cubicBezTo>
                    <a:pt x="497" y="7158"/>
                    <a:pt x="1" y="5960"/>
                    <a:pt x="1" y="4711"/>
                  </a:cubicBezTo>
                  <a:cubicBezTo>
                    <a:pt x="1" y="2110"/>
                    <a:pt x="2110" y="1"/>
                    <a:pt x="4711" y="1"/>
                  </a:cubicBezTo>
                  <a:cubicBezTo>
                    <a:pt x="5959" y="1"/>
                    <a:pt x="7157" y="497"/>
                    <a:pt x="8040" y="1380"/>
                  </a:cubicBezTo>
                  <a:cubicBezTo>
                    <a:pt x="8924" y="2263"/>
                    <a:pt x="9419" y="3461"/>
                    <a:pt x="9419" y="47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4022229" y="2531650"/>
              <a:ext cx="535309" cy="535309"/>
            </a:xfrm>
            <a:custGeom>
              <a:avLst/>
              <a:gdLst/>
              <a:ahLst/>
              <a:cxnLst/>
              <a:rect l="l" t="t" r="r" b="b"/>
              <a:pathLst>
                <a:path w="12395" h="12395" extrusionOk="0">
                  <a:moveTo>
                    <a:pt x="12395" y="6198"/>
                  </a:moveTo>
                  <a:cubicBezTo>
                    <a:pt x="12395" y="7841"/>
                    <a:pt x="11742" y="9417"/>
                    <a:pt x="10579" y="10579"/>
                  </a:cubicBezTo>
                  <a:cubicBezTo>
                    <a:pt x="9417" y="11742"/>
                    <a:pt x="7841" y="12395"/>
                    <a:pt x="6197" y="12395"/>
                  </a:cubicBezTo>
                  <a:cubicBezTo>
                    <a:pt x="4554" y="12395"/>
                    <a:pt x="2978" y="11742"/>
                    <a:pt x="1816" y="10579"/>
                  </a:cubicBezTo>
                  <a:cubicBezTo>
                    <a:pt x="653" y="9417"/>
                    <a:pt x="1" y="7841"/>
                    <a:pt x="1" y="6198"/>
                  </a:cubicBezTo>
                  <a:cubicBezTo>
                    <a:pt x="1" y="4554"/>
                    <a:pt x="653" y="2978"/>
                    <a:pt x="1816" y="1816"/>
                  </a:cubicBezTo>
                  <a:cubicBezTo>
                    <a:pt x="2978" y="653"/>
                    <a:pt x="4554" y="1"/>
                    <a:pt x="6197" y="1"/>
                  </a:cubicBezTo>
                  <a:cubicBezTo>
                    <a:pt x="7841" y="1"/>
                    <a:pt x="9417" y="653"/>
                    <a:pt x="10579" y="1816"/>
                  </a:cubicBezTo>
                  <a:cubicBezTo>
                    <a:pt x="11742" y="2978"/>
                    <a:pt x="12395" y="4554"/>
                    <a:pt x="12395" y="6198"/>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a:t>
              </a:r>
              <a:endParaRPr/>
            </a:p>
          </p:txBody>
        </p:sp>
        <p:sp>
          <p:nvSpPr>
            <p:cNvPr id="744" name="Google Shape;744;p31"/>
            <p:cNvSpPr/>
            <p:nvPr/>
          </p:nvSpPr>
          <p:spPr>
            <a:xfrm>
              <a:off x="4086450" y="2595872"/>
              <a:ext cx="406826" cy="406826"/>
            </a:xfrm>
            <a:custGeom>
              <a:avLst/>
              <a:gdLst/>
              <a:ahLst/>
              <a:cxnLst/>
              <a:rect l="l" t="t" r="r" b="b"/>
              <a:pathLst>
                <a:path w="9420" h="9420" extrusionOk="0">
                  <a:moveTo>
                    <a:pt x="9420" y="4710"/>
                  </a:moveTo>
                  <a:cubicBezTo>
                    <a:pt x="9420" y="5959"/>
                    <a:pt x="8924" y="7158"/>
                    <a:pt x="8041" y="8041"/>
                  </a:cubicBezTo>
                  <a:cubicBezTo>
                    <a:pt x="7158" y="8924"/>
                    <a:pt x="5959" y="9420"/>
                    <a:pt x="4710" y="9420"/>
                  </a:cubicBezTo>
                  <a:cubicBezTo>
                    <a:pt x="3461" y="9420"/>
                    <a:pt x="2264" y="8924"/>
                    <a:pt x="1381" y="8041"/>
                  </a:cubicBezTo>
                  <a:cubicBezTo>
                    <a:pt x="497" y="7158"/>
                    <a:pt x="0" y="5959"/>
                    <a:pt x="0" y="4710"/>
                  </a:cubicBezTo>
                  <a:cubicBezTo>
                    <a:pt x="0" y="2109"/>
                    <a:pt x="2109" y="0"/>
                    <a:pt x="4710" y="0"/>
                  </a:cubicBezTo>
                  <a:cubicBezTo>
                    <a:pt x="5959" y="0"/>
                    <a:pt x="7158" y="497"/>
                    <a:pt x="8041" y="1381"/>
                  </a:cubicBezTo>
                  <a:cubicBezTo>
                    <a:pt x="8924" y="2264"/>
                    <a:pt x="9420" y="3462"/>
                    <a:pt x="9420" y="47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4022229" y="1367458"/>
              <a:ext cx="535309" cy="535309"/>
            </a:xfrm>
            <a:custGeom>
              <a:avLst/>
              <a:gdLst/>
              <a:ahLst/>
              <a:cxnLst/>
              <a:rect l="l" t="t" r="r" b="b"/>
              <a:pathLst>
                <a:path w="12395" h="12395" extrusionOk="0">
                  <a:moveTo>
                    <a:pt x="12395" y="6197"/>
                  </a:moveTo>
                  <a:cubicBezTo>
                    <a:pt x="12395" y="7840"/>
                    <a:pt x="11742" y="9417"/>
                    <a:pt x="10579" y="10580"/>
                  </a:cubicBezTo>
                  <a:cubicBezTo>
                    <a:pt x="9417" y="11742"/>
                    <a:pt x="7841" y="12395"/>
                    <a:pt x="6197" y="12395"/>
                  </a:cubicBezTo>
                  <a:cubicBezTo>
                    <a:pt x="4554" y="12395"/>
                    <a:pt x="2978" y="11742"/>
                    <a:pt x="1816" y="10580"/>
                  </a:cubicBezTo>
                  <a:cubicBezTo>
                    <a:pt x="653" y="9417"/>
                    <a:pt x="1" y="7840"/>
                    <a:pt x="1" y="6197"/>
                  </a:cubicBezTo>
                  <a:cubicBezTo>
                    <a:pt x="1" y="4554"/>
                    <a:pt x="653" y="2978"/>
                    <a:pt x="1816" y="1816"/>
                  </a:cubicBezTo>
                  <a:cubicBezTo>
                    <a:pt x="2978" y="654"/>
                    <a:pt x="4554" y="1"/>
                    <a:pt x="6197" y="1"/>
                  </a:cubicBezTo>
                  <a:cubicBezTo>
                    <a:pt x="7841" y="1"/>
                    <a:pt x="9417" y="654"/>
                    <a:pt x="10579" y="1816"/>
                  </a:cubicBezTo>
                  <a:cubicBezTo>
                    <a:pt x="11742" y="2978"/>
                    <a:pt x="12395" y="4554"/>
                    <a:pt x="12395"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086450" y="1431680"/>
              <a:ext cx="406826" cy="406826"/>
            </a:xfrm>
            <a:custGeom>
              <a:avLst/>
              <a:gdLst/>
              <a:ahLst/>
              <a:cxnLst/>
              <a:rect l="l" t="t" r="r" b="b"/>
              <a:pathLst>
                <a:path w="9420" h="9420" extrusionOk="0">
                  <a:moveTo>
                    <a:pt x="9420" y="4710"/>
                  </a:moveTo>
                  <a:cubicBezTo>
                    <a:pt x="9420" y="5960"/>
                    <a:pt x="8924" y="7157"/>
                    <a:pt x="8041" y="8041"/>
                  </a:cubicBezTo>
                  <a:cubicBezTo>
                    <a:pt x="7158" y="8924"/>
                    <a:pt x="5959" y="9420"/>
                    <a:pt x="4710" y="9420"/>
                  </a:cubicBezTo>
                  <a:cubicBezTo>
                    <a:pt x="3461" y="9420"/>
                    <a:pt x="2264" y="8924"/>
                    <a:pt x="1381" y="8041"/>
                  </a:cubicBezTo>
                  <a:cubicBezTo>
                    <a:pt x="497" y="7157"/>
                    <a:pt x="0" y="5960"/>
                    <a:pt x="0" y="4710"/>
                  </a:cubicBezTo>
                  <a:cubicBezTo>
                    <a:pt x="0" y="2109"/>
                    <a:pt x="2109" y="0"/>
                    <a:pt x="4710" y="0"/>
                  </a:cubicBezTo>
                  <a:cubicBezTo>
                    <a:pt x="5959" y="0"/>
                    <a:pt x="7158" y="497"/>
                    <a:pt x="8041" y="1380"/>
                  </a:cubicBezTo>
                  <a:cubicBezTo>
                    <a:pt x="8924" y="2263"/>
                    <a:pt x="9420" y="3461"/>
                    <a:pt x="9420" y="47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589641" y="1950029"/>
              <a:ext cx="535309" cy="535266"/>
            </a:xfrm>
            <a:custGeom>
              <a:avLst/>
              <a:gdLst/>
              <a:ahLst/>
              <a:cxnLst/>
              <a:rect l="l" t="t" r="r" b="b"/>
              <a:pathLst>
                <a:path w="12395" h="12394" extrusionOk="0">
                  <a:moveTo>
                    <a:pt x="12394" y="6197"/>
                  </a:moveTo>
                  <a:cubicBezTo>
                    <a:pt x="12394" y="7840"/>
                    <a:pt x="11740" y="9417"/>
                    <a:pt x="10579" y="10579"/>
                  </a:cubicBezTo>
                  <a:cubicBezTo>
                    <a:pt x="9417" y="11741"/>
                    <a:pt x="7840" y="12393"/>
                    <a:pt x="6197" y="12393"/>
                  </a:cubicBezTo>
                  <a:cubicBezTo>
                    <a:pt x="4554" y="12393"/>
                    <a:pt x="2977" y="11741"/>
                    <a:pt x="1816" y="10579"/>
                  </a:cubicBezTo>
                  <a:cubicBezTo>
                    <a:pt x="653" y="9417"/>
                    <a:pt x="0" y="7840"/>
                    <a:pt x="0" y="6197"/>
                  </a:cubicBezTo>
                  <a:cubicBezTo>
                    <a:pt x="0" y="4554"/>
                    <a:pt x="653" y="2977"/>
                    <a:pt x="1816" y="1815"/>
                  </a:cubicBezTo>
                  <a:cubicBezTo>
                    <a:pt x="2977" y="653"/>
                    <a:pt x="4554" y="0"/>
                    <a:pt x="6197" y="0"/>
                  </a:cubicBezTo>
                  <a:cubicBezTo>
                    <a:pt x="7840" y="0"/>
                    <a:pt x="9417" y="653"/>
                    <a:pt x="10579" y="1815"/>
                  </a:cubicBezTo>
                  <a:cubicBezTo>
                    <a:pt x="11740" y="2977"/>
                    <a:pt x="12394" y="4554"/>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653862" y="2014251"/>
              <a:ext cx="406826" cy="406826"/>
            </a:xfrm>
            <a:custGeom>
              <a:avLst/>
              <a:gdLst/>
              <a:ahLst/>
              <a:cxnLst/>
              <a:rect l="l" t="t" r="r" b="b"/>
              <a:pathLst>
                <a:path w="9420" h="9420" extrusionOk="0">
                  <a:moveTo>
                    <a:pt x="9420" y="4710"/>
                  </a:moveTo>
                  <a:cubicBezTo>
                    <a:pt x="9420" y="5959"/>
                    <a:pt x="8923" y="7157"/>
                    <a:pt x="8040" y="8040"/>
                  </a:cubicBezTo>
                  <a:cubicBezTo>
                    <a:pt x="7157" y="8923"/>
                    <a:pt x="5959" y="9420"/>
                    <a:pt x="4710" y="9420"/>
                  </a:cubicBezTo>
                  <a:cubicBezTo>
                    <a:pt x="3460" y="9420"/>
                    <a:pt x="2262" y="8923"/>
                    <a:pt x="1379" y="8040"/>
                  </a:cubicBezTo>
                  <a:cubicBezTo>
                    <a:pt x="496" y="7157"/>
                    <a:pt x="0" y="5959"/>
                    <a:pt x="0" y="4710"/>
                  </a:cubicBezTo>
                  <a:cubicBezTo>
                    <a:pt x="0" y="2109"/>
                    <a:pt x="2109" y="0"/>
                    <a:pt x="4710" y="0"/>
                  </a:cubicBezTo>
                  <a:cubicBezTo>
                    <a:pt x="5959" y="0"/>
                    <a:pt x="7157" y="496"/>
                    <a:pt x="8040" y="1379"/>
                  </a:cubicBezTo>
                  <a:cubicBezTo>
                    <a:pt x="8923" y="2262"/>
                    <a:pt x="9420" y="3461"/>
                    <a:pt x="9420"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589641" y="3116899"/>
              <a:ext cx="535309" cy="535309"/>
            </a:xfrm>
            <a:custGeom>
              <a:avLst/>
              <a:gdLst/>
              <a:ahLst/>
              <a:cxnLst/>
              <a:rect l="l" t="t" r="r" b="b"/>
              <a:pathLst>
                <a:path w="12395" h="12395" extrusionOk="0">
                  <a:moveTo>
                    <a:pt x="12394" y="6197"/>
                  </a:moveTo>
                  <a:cubicBezTo>
                    <a:pt x="12394" y="7840"/>
                    <a:pt x="11740" y="9417"/>
                    <a:pt x="10579" y="10580"/>
                  </a:cubicBezTo>
                  <a:cubicBezTo>
                    <a:pt x="9417" y="11741"/>
                    <a:pt x="7840" y="12395"/>
                    <a:pt x="6197" y="12395"/>
                  </a:cubicBezTo>
                  <a:cubicBezTo>
                    <a:pt x="4554" y="12395"/>
                    <a:pt x="2977" y="11741"/>
                    <a:pt x="1816" y="10580"/>
                  </a:cubicBezTo>
                  <a:cubicBezTo>
                    <a:pt x="653" y="9417"/>
                    <a:pt x="0" y="7840"/>
                    <a:pt x="0" y="6197"/>
                  </a:cubicBezTo>
                  <a:cubicBezTo>
                    <a:pt x="0" y="4554"/>
                    <a:pt x="653" y="2977"/>
                    <a:pt x="1816" y="1816"/>
                  </a:cubicBezTo>
                  <a:cubicBezTo>
                    <a:pt x="2977" y="654"/>
                    <a:pt x="4554" y="1"/>
                    <a:pt x="6197" y="1"/>
                  </a:cubicBezTo>
                  <a:cubicBezTo>
                    <a:pt x="7840" y="1"/>
                    <a:pt x="9417" y="654"/>
                    <a:pt x="10579" y="1816"/>
                  </a:cubicBezTo>
                  <a:cubicBezTo>
                    <a:pt x="11740" y="2977"/>
                    <a:pt x="12394" y="4554"/>
                    <a:pt x="12394" y="6197"/>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4653862" y="3181120"/>
              <a:ext cx="406826" cy="406826"/>
            </a:xfrm>
            <a:custGeom>
              <a:avLst/>
              <a:gdLst/>
              <a:ahLst/>
              <a:cxnLst/>
              <a:rect l="l" t="t" r="r" b="b"/>
              <a:pathLst>
                <a:path w="9420" h="9420" extrusionOk="0">
                  <a:moveTo>
                    <a:pt x="9420" y="4710"/>
                  </a:moveTo>
                  <a:cubicBezTo>
                    <a:pt x="9420" y="5960"/>
                    <a:pt x="8923" y="7158"/>
                    <a:pt x="8040" y="8041"/>
                  </a:cubicBezTo>
                  <a:cubicBezTo>
                    <a:pt x="7157" y="8924"/>
                    <a:pt x="5959" y="9420"/>
                    <a:pt x="4710" y="9420"/>
                  </a:cubicBezTo>
                  <a:cubicBezTo>
                    <a:pt x="3460" y="9420"/>
                    <a:pt x="2262" y="8924"/>
                    <a:pt x="1379" y="8041"/>
                  </a:cubicBezTo>
                  <a:cubicBezTo>
                    <a:pt x="496" y="7158"/>
                    <a:pt x="0" y="5960"/>
                    <a:pt x="0" y="4710"/>
                  </a:cubicBezTo>
                  <a:cubicBezTo>
                    <a:pt x="0" y="2109"/>
                    <a:pt x="2109" y="1"/>
                    <a:pt x="4710" y="1"/>
                  </a:cubicBezTo>
                  <a:cubicBezTo>
                    <a:pt x="5959" y="1"/>
                    <a:pt x="7157" y="497"/>
                    <a:pt x="8040" y="1380"/>
                  </a:cubicBezTo>
                  <a:cubicBezTo>
                    <a:pt x="8923" y="2264"/>
                    <a:pt x="9420" y="3461"/>
                    <a:pt x="9420" y="47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مجموعة 1">
            <a:extLst>
              <a:ext uri="{FF2B5EF4-FFF2-40B4-BE49-F238E27FC236}">
                <a16:creationId xmlns:a16="http://schemas.microsoft.com/office/drawing/2014/main" id="{07D14EF7-76E8-2037-B0A7-09EC4EAA4468}"/>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34E632A3-F10E-A41A-04EC-573F7B41335F}"/>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A1ED21EB-AB56-44FC-E0C7-2158318A99FB}"/>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عنوان 1">
            <a:extLst>
              <a:ext uri="{FF2B5EF4-FFF2-40B4-BE49-F238E27FC236}">
                <a16:creationId xmlns:a16="http://schemas.microsoft.com/office/drawing/2014/main" id="{A35ECE81-D881-E550-E8DD-4A389231FB58}"/>
              </a:ext>
            </a:extLst>
          </p:cNvPr>
          <p:cNvSpPr txBox="1">
            <a:spLocks noGrp="1"/>
          </p:cNvSpPr>
          <p:nvPr>
            <p:ph type="title"/>
          </p:nvPr>
        </p:nvSpPr>
        <p:spPr>
          <a:xfrm>
            <a:off x="3085905" y="107004"/>
            <a:ext cx="2386166" cy="677078"/>
          </a:xfrm>
          <a:prstGeom prst="rect">
            <a:avLst/>
          </a:prstGeom>
          <a:noFill/>
        </p:spPr>
        <p:txBody>
          <a:bodyPr wrap="square">
            <a:spAutoFit/>
          </a:bodyPr>
          <a:lstStyle/>
          <a:p>
            <a:pPr algn="ctr"/>
            <a:r>
              <a:rPr lang="ar-SA" sz="3200" dirty="0">
                <a:solidFill>
                  <a:srgbClr val="002060"/>
                </a:solidFill>
                <a:latin typeface="Sakkal Majalla" panose="02000000000000000000" pitchFamily="2" charset="-78"/>
                <a:cs typeface="Sakkal Majalla" panose="02000000000000000000" pitchFamily="2" charset="-78"/>
              </a:rPr>
              <a:t>أهداف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9E012326-1E2D-D08E-F83C-29BCF9204328}"/>
              </a:ext>
            </a:extLst>
          </p:cNvPr>
          <p:cNvSpPr txBox="1"/>
          <p:nvPr/>
        </p:nvSpPr>
        <p:spPr>
          <a:xfrm>
            <a:off x="-24204" y="3614820"/>
            <a:ext cx="2538422" cy="954107"/>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pPr marL="342900" indent="-342900">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يطبق عملية التحسين باستخدام أداة إكسل </a:t>
            </a:r>
            <a:r>
              <a:rPr lang="ar-SA" dirty="0" err="1">
                <a:latin typeface="Sakkal Majalla" panose="02000000000000000000" pitchFamily="2" charset="-78"/>
                <a:cs typeface="Sakkal Majalla" panose="02000000000000000000" pitchFamily="2" charset="-78"/>
              </a:rPr>
              <a:t>سولفر</a:t>
            </a:r>
            <a:r>
              <a:rPr lang="ar-SA" dirty="0">
                <a:latin typeface="Sakkal Majalla" panose="02000000000000000000" pitchFamily="2" charset="-78"/>
                <a:cs typeface="Sakkal Majalla" panose="02000000000000000000" pitchFamily="2" charset="-78"/>
              </a:rPr>
              <a:t>.</a:t>
            </a:r>
          </a:p>
          <a:p>
            <a:pPr marL="342900" indent="-342900">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يقيم نتائج عملية التحسين ويحدد التوصيات المستقبلية.</a:t>
            </a:r>
          </a:p>
        </p:txBody>
      </p:sp>
      <p:sp>
        <p:nvSpPr>
          <p:cNvPr id="9" name="مربع نص 8">
            <a:extLst>
              <a:ext uri="{FF2B5EF4-FFF2-40B4-BE49-F238E27FC236}">
                <a16:creationId xmlns:a16="http://schemas.microsoft.com/office/drawing/2014/main" id="{EAF28C2C-1BC0-F287-7BE5-2F4C28FBA551}"/>
              </a:ext>
            </a:extLst>
          </p:cNvPr>
          <p:cNvSpPr txBox="1"/>
          <p:nvPr/>
        </p:nvSpPr>
        <p:spPr>
          <a:xfrm>
            <a:off x="6551466" y="3131158"/>
            <a:ext cx="2507474" cy="954107"/>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مصطلح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يقدم وصفا واضحا لفئات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يحدد خطوات عملية النمذجة التنبؤية.</a:t>
            </a:r>
          </a:p>
        </p:txBody>
      </p:sp>
      <p:sp>
        <p:nvSpPr>
          <p:cNvPr id="11" name="مربع نص 10">
            <a:extLst>
              <a:ext uri="{FF2B5EF4-FFF2-40B4-BE49-F238E27FC236}">
                <a16:creationId xmlns:a16="http://schemas.microsoft.com/office/drawing/2014/main" id="{42B26995-EA98-628A-1EB7-35D35E336FC8}"/>
              </a:ext>
            </a:extLst>
          </p:cNvPr>
          <p:cNvSpPr txBox="1"/>
          <p:nvPr/>
        </p:nvSpPr>
        <p:spPr>
          <a:xfrm>
            <a:off x="6634067" y="1850513"/>
            <a:ext cx="2424873" cy="954107"/>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يعدد ميزات وعيوب النمذجة التنبؤية.</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مصطلح التوقع.</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يحدد الخطوات المتبعة في عمليات التنبؤ.</a:t>
            </a:r>
          </a:p>
        </p:txBody>
      </p:sp>
      <p:sp>
        <p:nvSpPr>
          <p:cNvPr id="13" name="مربع نص 12">
            <a:extLst>
              <a:ext uri="{FF2B5EF4-FFF2-40B4-BE49-F238E27FC236}">
                <a16:creationId xmlns:a16="http://schemas.microsoft.com/office/drawing/2014/main" id="{DADD4415-2C1F-2B81-60F2-EB1ECAD9A656}"/>
              </a:ext>
            </a:extLst>
          </p:cNvPr>
          <p:cNvSpPr txBox="1"/>
          <p:nvPr/>
        </p:nvSpPr>
        <p:spPr>
          <a:xfrm>
            <a:off x="-41942" y="1403058"/>
            <a:ext cx="2538423" cy="738664"/>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ينفذ عملية التوقع في مايكروسوفت إكسل </a:t>
            </a:r>
            <a:r>
              <a:rPr lang="en-US" dirty="0">
                <a:latin typeface="Sakkal Majalla" panose="02000000000000000000" pitchFamily="2" charset="-78"/>
                <a:cs typeface="Sakkal Majalla" panose="02000000000000000000" pitchFamily="2" charset="-78"/>
              </a:rPr>
              <a:t>Microsoft Excel</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مفهوم نطاق الثقة.</a:t>
            </a:r>
          </a:p>
        </p:txBody>
      </p:sp>
      <p:sp>
        <p:nvSpPr>
          <p:cNvPr id="15" name="مربع نص 14">
            <a:extLst>
              <a:ext uri="{FF2B5EF4-FFF2-40B4-BE49-F238E27FC236}">
                <a16:creationId xmlns:a16="http://schemas.microsoft.com/office/drawing/2014/main" id="{0040DC8D-DCE4-7338-10AA-845127385262}"/>
              </a:ext>
            </a:extLst>
          </p:cNvPr>
          <p:cNvSpPr txBox="1"/>
          <p:nvPr/>
        </p:nvSpPr>
        <p:spPr>
          <a:xfrm>
            <a:off x="146994" y="2547421"/>
            <a:ext cx="2344245" cy="738664"/>
          </a:xfrm>
          <a:prstGeom prst="rect">
            <a:avLst/>
          </a:prstGeom>
          <a:noFill/>
        </p:spPr>
        <p:txBody>
          <a:bodyPr wrap="square">
            <a:spAutoFit/>
          </a:bodyPr>
          <a:lstStyle/>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يصنف المخططات أو الرسومات البيانية المتنوعة للتوقع.</a:t>
            </a:r>
          </a:p>
          <a:p>
            <a:pPr marL="342900" indent="-342900" algn="r"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يعرف مفهوم نموذج التحسين.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6" name="Google Shape;1286;p43"/>
          <p:cNvSpPr/>
          <p:nvPr/>
        </p:nvSpPr>
        <p:spPr>
          <a:xfrm>
            <a:off x="1274320" y="846409"/>
            <a:ext cx="1523589" cy="782544"/>
          </a:xfrm>
          <a:custGeom>
            <a:avLst/>
            <a:gdLst/>
            <a:ahLst/>
            <a:cxnLst/>
            <a:rect l="l" t="t" r="r" b="b"/>
            <a:pathLst>
              <a:path w="23276" h="11955" extrusionOk="0">
                <a:moveTo>
                  <a:pt x="1" y="1"/>
                </a:moveTo>
                <a:lnTo>
                  <a:pt x="1" y="7736"/>
                </a:lnTo>
                <a:lnTo>
                  <a:pt x="11637" y="11954"/>
                </a:lnTo>
                <a:lnTo>
                  <a:pt x="23276" y="7736"/>
                </a:lnTo>
                <a:lnTo>
                  <a:pt x="23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1274320" y="858131"/>
            <a:ext cx="761794" cy="782544"/>
          </a:xfrm>
          <a:custGeom>
            <a:avLst/>
            <a:gdLst/>
            <a:ahLst/>
            <a:cxnLst/>
            <a:rect l="l" t="t" r="r" b="b"/>
            <a:pathLst>
              <a:path w="11638" h="11955" extrusionOk="0">
                <a:moveTo>
                  <a:pt x="1" y="1"/>
                </a:moveTo>
                <a:lnTo>
                  <a:pt x="1" y="7736"/>
                </a:lnTo>
                <a:lnTo>
                  <a:pt x="11637" y="11954"/>
                </a:lnTo>
                <a:lnTo>
                  <a:pt x="11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425302" y="1900949"/>
            <a:ext cx="3139169" cy="2798640"/>
          </a:xfrm>
          <a:custGeom>
            <a:avLst/>
            <a:gdLst/>
            <a:ahLst/>
            <a:cxnLst/>
            <a:rect l="l" t="t" r="r" b="b"/>
            <a:pathLst>
              <a:path w="33777" h="9717" extrusionOk="0">
                <a:moveTo>
                  <a:pt x="33484" y="293"/>
                </a:moveTo>
                <a:lnTo>
                  <a:pt x="33484" y="9425"/>
                </a:lnTo>
                <a:lnTo>
                  <a:pt x="292" y="9425"/>
                </a:lnTo>
                <a:lnTo>
                  <a:pt x="292" y="293"/>
                </a:lnTo>
                <a:close/>
                <a:moveTo>
                  <a:pt x="0" y="1"/>
                </a:moveTo>
                <a:lnTo>
                  <a:pt x="0" y="9717"/>
                </a:lnTo>
                <a:lnTo>
                  <a:pt x="33777" y="9717"/>
                </a:lnTo>
                <a:lnTo>
                  <a:pt x="33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1944056" y="1669102"/>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6765860" y="797328"/>
            <a:ext cx="1523720" cy="782544"/>
          </a:xfrm>
          <a:custGeom>
            <a:avLst/>
            <a:gdLst/>
            <a:ahLst/>
            <a:cxnLst/>
            <a:rect l="l" t="t" r="r" b="b"/>
            <a:pathLst>
              <a:path w="23278" h="11955" extrusionOk="0">
                <a:moveTo>
                  <a:pt x="1" y="1"/>
                </a:moveTo>
                <a:lnTo>
                  <a:pt x="1" y="7736"/>
                </a:lnTo>
                <a:lnTo>
                  <a:pt x="11639" y="11954"/>
                </a:lnTo>
                <a:lnTo>
                  <a:pt x="23277" y="7736"/>
                </a:lnTo>
                <a:lnTo>
                  <a:pt x="232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6765860" y="797328"/>
            <a:ext cx="761925" cy="782544"/>
          </a:xfrm>
          <a:custGeom>
            <a:avLst/>
            <a:gdLst/>
            <a:ahLst/>
            <a:cxnLst/>
            <a:rect l="l" t="t" r="r" b="b"/>
            <a:pathLst>
              <a:path w="11640" h="11955" extrusionOk="0">
                <a:moveTo>
                  <a:pt x="1" y="1"/>
                </a:moveTo>
                <a:lnTo>
                  <a:pt x="1" y="7736"/>
                </a:lnTo>
                <a:lnTo>
                  <a:pt x="11639" y="11954"/>
                </a:lnTo>
                <a:lnTo>
                  <a:pt x="11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5834711" y="1900949"/>
            <a:ext cx="3011577" cy="2798641"/>
          </a:xfrm>
          <a:custGeom>
            <a:avLst/>
            <a:gdLst/>
            <a:ahLst/>
            <a:cxnLst/>
            <a:rect l="l" t="t" r="r" b="b"/>
            <a:pathLst>
              <a:path w="33778" h="9717" extrusionOk="0">
                <a:moveTo>
                  <a:pt x="33486" y="293"/>
                </a:moveTo>
                <a:lnTo>
                  <a:pt x="33486" y="9425"/>
                </a:lnTo>
                <a:lnTo>
                  <a:pt x="293" y="9425"/>
                </a:lnTo>
                <a:lnTo>
                  <a:pt x="293" y="293"/>
                </a:lnTo>
                <a:close/>
                <a:moveTo>
                  <a:pt x="0" y="1"/>
                </a:moveTo>
                <a:lnTo>
                  <a:pt x="0" y="9717"/>
                </a:lnTo>
                <a:lnTo>
                  <a:pt x="33778" y="9717"/>
                </a:lnTo>
                <a:lnTo>
                  <a:pt x="337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7437707" y="1660169"/>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مجموعة 17">
            <a:extLst>
              <a:ext uri="{FF2B5EF4-FFF2-40B4-BE49-F238E27FC236}">
                <a16:creationId xmlns:a16="http://schemas.microsoft.com/office/drawing/2014/main" id="{FA424EC0-9F5C-1E28-9B7C-F515B4D47F7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B48C03-CB3D-0EBA-553D-ED16183797D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مربع نص 19">
              <a:extLst>
                <a:ext uri="{FF2B5EF4-FFF2-40B4-BE49-F238E27FC236}">
                  <a16:creationId xmlns:a16="http://schemas.microsoft.com/office/drawing/2014/main" id="{F949C6B9-54DD-F1A8-29DC-C384E900E9A2}"/>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1281" name="مربع نص 1280">
            <a:extLst>
              <a:ext uri="{FF2B5EF4-FFF2-40B4-BE49-F238E27FC236}">
                <a16:creationId xmlns:a16="http://schemas.microsoft.com/office/drawing/2014/main" id="{2E58A079-E446-16EC-883D-CAC33A40BFAC}"/>
              </a:ext>
            </a:extLst>
          </p:cNvPr>
          <p:cNvSpPr txBox="1"/>
          <p:nvPr/>
        </p:nvSpPr>
        <p:spPr>
          <a:xfrm>
            <a:off x="2593934" y="169615"/>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مهام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304F2601-B866-69DC-DAFC-F1C966C2BF80}"/>
              </a:ext>
            </a:extLst>
          </p:cNvPr>
          <p:cNvSpPr txBox="1"/>
          <p:nvPr/>
        </p:nvSpPr>
        <p:spPr>
          <a:xfrm>
            <a:off x="6998721" y="836137"/>
            <a:ext cx="1057997" cy="584775"/>
          </a:xfrm>
          <a:prstGeom prst="rect">
            <a:avLst/>
          </a:prstGeom>
          <a:noFill/>
        </p:spPr>
        <p:txBody>
          <a:bodyPr wrap="square">
            <a:spAutoFit/>
          </a:bodyPr>
          <a:lstStyle/>
          <a:p>
            <a:pPr algn="ctr" rtl="1"/>
            <a:r>
              <a:rPr lang="ar-SA"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التوقع </a:t>
            </a:r>
            <a:r>
              <a:rPr lang="en-US"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Forecasting</a:t>
            </a:r>
            <a:endParaRPr lang="ar-SA" sz="1600" dirty="0">
              <a:solidFill>
                <a:schemeClr val="bg1"/>
              </a:solidFill>
            </a:endParaRPr>
          </a:p>
        </p:txBody>
      </p:sp>
      <p:sp>
        <p:nvSpPr>
          <p:cNvPr id="5" name="مربع نص 4">
            <a:extLst>
              <a:ext uri="{FF2B5EF4-FFF2-40B4-BE49-F238E27FC236}">
                <a16:creationId xmlns:a16="http://schemas.microsoft.com/office/drawing/2014/main" id="{7A2F3E93-0D7B-39EA-52BC-CE204352E489}"/>
              </a:ext>
            </a:extLst>
          </p:cNvPr>
          <p:cNvSpPr txBox="1"/>
          <p:nvPr/>
        </p:nvSpPr>
        <p:spPr>
          <a:xfrm>
            <a:off x="5963121" y="2519183"/>
            <a:ext cx="2754755" cy="1600438"/>
          </a:xfrm>
          <a:prstGeom prst="rect">
            <a:avLst/>
          </a:prstGeom>
          <a:noFill/>
        </p:spPr>
        <p:txBody>
          <a:bodyPr wrap="square">
            <a:spAutoFit/>
          </a:bodyPr>
          <a:lstStyle/>
          <a:p>
            <a:pPr algn="just" rtl="1"/>
            <a:r>
              <a:rPr lang="ar-SA" dirty="0">
                <a:latin typeface="Sakkal Majalla" panose="02000000000000000000" pitchFamily="2" charset="-78"/>
                <a:ea typeface="Calibri" panose="020F0502020204030204" pitchFamily="34" charset="0"/>
                <a:cs typeface="Sakkal Majalla" panose="02000000000000000000" pitchFamily="2" charset="-78"/>
              </a:rPr>
              <a:t>وهـو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إجراء وتقديم تقديرات رقمية معينـة بنـاء على تحليل البيانات السابقة </a:t>
            </a:r>
            <a:r>
              <a:rPr lang="ar-SA" dirty="0">
                <a:latin typeface="Sakkal Majalla" panose="02000000000000000000" pitchFamily="2" charset="-78"/>
                <a:ea typeface="Calibri" panose="020F0502020204030204" pitchFamily="34" charset="0"/>
                <a:cs typeface="Sakkal Majalla" panose="02000000000000000000" pitchFamily="2" charset="-78"/>
              </a:rPr>
              <a:t>والتي يطلق عليها </a:t>
            </a:r>
            <a:r>
              <a:rPr lang="ar-SA"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البيانات التاريخية. </a:t>
            </a:r>
            <a:r>
              <a:rPr lang="ar-SA" dirty="0">
                <a:latin typeface="Sakkal Majalla" panose="02000000000000000000" pitchFamily="2" charset="-78"/>
                <a:ea typeface="Calibri" panose="020F0502020204030204" pitchFamily="34" charset="0"/>
                <a:cs typeface="Sakkal Majalla" panose="02000000000000000000" pitchFamily="2" charset="-78"/>
              </a:rPr>
              <a:t>وتستخدم شركات الاستثمار التوقعات للتنبؤ بأسعار الأسهم في التداولات اليومية أو طويلة الأجل، ويعتبر نموذج التوقع من أكثر نماذج التنبؤ شيوعًا حيث يتميز بإمكانيات  استخدام كثيرة في العديد من المجالات.</a:t>
            </a:r>
          </a:p>
        </p:txBody>
      </p:sp>
      <p:sp>
        <p:nvSpPr>
          <p:cNvPr id="7" name="مربع نص 6">
            <a:extLst>
              <a:ext uri="{FF2B5EF4-FFF2-40B4-BE49-F238E27FC236}">
                <a16:creationId xmlns:a16="http://schemas.microsoft.com/office/drawing/2014/main" id="{BDE8925B-6F83-0831-7B8F-D16723A25871}"/>
              </a:ext>
            </a:extLst>
          </p:cNvPr>
          <p:cNvSpPr txBox="1"/>
          <p:nvPr/>
        </p:nvSpPr>
        <p:spPr>
          <a:xfrm>
            <a:off x="1425032" y="858131"/>
            <a:ext cx="1139707" cy="584775"/>
          </a:xfrm>
          <a:prstGeom prst="rect">
            <a:avLst/>
          </a:prstGeom>
          <a:noFill/>
        </p:spPr>
        <p:txBody>
          <a:bodyPr wrap="square">
            <a:spAutoFit/>
          </a:bodyPr>
          <a:lstStyle/>
          <a:p>
            <a:pPr algn="ctr" rtl="1"/>
            <a:r>
              <a:rPr lang="ar-SA"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التجميع </a:t>
            </a:r>
            <a:r>
              <a:rPr lang="en-US"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Clustering</a:t>
            </a:r>
            <a:endParaRPr lang="ar-SA" sz="1600" dirty="0">
              <a:solidFill>
                <a:schemeClr val="bg1"/>
              </a:solidFill>
            </a:endParaRPr>
          </a:p>
        </p:txBody>
      </p:sp>
      <p:sp>
        <p:nvSpPr>
          <p:cNvPr id="9" name="مربع نص 8">
            <a:extLst>
              <a:ext uri="{FF2B5EF4-FFF2-40B4-BE49-F238E27FC236}">
                <a16:creationId xmlns:a16="http://schemas.microsoft.com/office/drawing/2014/main" id="{DFC7BAA6-2531-E6CF-CFF5-61F8D30CA180}"/>
              </a:ext>
            </a:extLst>
          </p:cNvPr>
          <p:cNvSpPr txBox="1"/>
          <p:nvPr/>
        </p:nvSpPr>
        <p:spPr>
          <a:xfrm>
            <a:off x="425302" y="2004689"/>
            <a:ext cx="3147361" cy="1169551"/>
          </a:xfrm>
          <a:prstGeom prst="rect">
            <a:avLst/>
          </a:prstGeom>
          <a:noFill/>
        </p:spPr>
        <p:txBody>
          <a:bodyPr wrap="square">
            <a:spAutoFit/>
          </a:bodyPr>
          <a:lstStyle/>
          <a:p>
            <a:pPr algn="just" rtl="1"/>
            <a:r>
              <a:rPr lang="ar-SA" dirty="0">
                <a:latin typeface="Sakkal Majalla" panose="02000000000000000000" pitchFamily="2" charset="-78"/>
                <a:ea typeface="Calibri" panose="020F0502020204030204" pitchFamily="34" charset="0"/>
                <a:cs typeface="Sakkal Majalla" panose="02000000000000000000" pitchFamily="2" charset="-78"/>
              </a:rPr>
              <a:t>يصنف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نموذج التجميع البيانات إلى مجموعات بناءً على الخصائص المتشابهة </a:t>
            </a:r>
            <a:r>
              <a:rPr lang="ar-SA" dirty="0">
                <a:latin typeface="Sakkal Majalla" panose="02000000000000000000" pitchFamily="2" charset="-78"/>
                <a:ea typeface="Calibri" panose="020F0502020204030204" pitchFamily="34" charset="0"/>
                <a:cs typeface="Sakkal Majalla" panose="02000000000000000000" pitchFamily="2" charset="-78"/>
              </a:rPr>
              <a:t>بينها، ثم يستخدم بيانات كل مجموعة  </a:t>
            </a:r>
            <a:r>
              <a:rPr lang="en-US" dirty="0">
                <a:latin typeface="Sakkal Majalla" panose="02000000000000000000" pitchFamily="2" charset="-78"/>
                <a:ea typeface="Calibri" panose="020F0502020204030204" pitchFamily="34" charset="0"/>
                <a:cs typeface="Sakkal Majalla" panose="02000000000000000000" pitchFamily="2" charset="-78"/>
              </a:rPr>
              <a:t>Cluster  </a:t>
            </a:r>
            <a:r>
              <a:rPr lang="ar-SA" dirty="0">
                <a:latin typeface="Sakkal Majalla" panose="02000000000000000000" pitchFamily="2" charset="-78"/>
                <a:ea typeface="Calibri" panose="020F0502020204030204" pitchFamily="34" charset="0"/>
                <a:cs typeface="Sakkal Majalla" panose="02000000000000000000" pitchFamily="2" charset="-78"/>
              </a:rPr>
              <a:t>لتحديد النتائج على نطاق واسع لكل مجموعة . وهـنـاك نـوعـان مـن طـرق التجميع يتم استخدامهما في هذا النموذج: </a:t>
            </a:r>
          </a:p>
        </p:txBody>
      </p:sp>
      <p:sp>
        <p:nvSpPr>
          <p:cNvPr id="11" name="مربع نص 10">
            <a:extLst>
              <a:ext uri="{FF2B5EF4-FFF2-40B4-BE49-F238E27FC236}">
                <a16:creationId xmlns:a16="http://schemas.microsoft.com/office/drawing/2014/main" id="{37378D48-3AB4-03E0-2DC0-C83575E01D52}"/>
              </a:ext>
            </a:extLst>
          </p:cNvPr>
          <p:cNvSpPr txBox="1"/>
          <p:nvPr/>
        </p:nvSpPr>
        <p:spPr>
          <a:xfrm>
            <a:off x="480011" y="3174240"/>
            <a:ext cx="3508872" cy="1384995"/>
          </a:xfrm>
          <a:prstGeom prst="rect">
            <a:avLst/>
          </a:prstGeom>
          <a:noFill/>
        </p:spPr>
        <p:txBody>
          <a:bodyPr wrap="square">
            <a:spAutoFit/>
          </a:bodyPr>
          <a:lstStyle/>
          <a:p>
            <a:pPr marL="457200" lvl="1" algn="just" rtl="1"/>
            <a:r>
              <a:rPr lang="ar-SA" sz="1200" dirty="0">
                <a:latin typeface="Sakkal Majalla" panose="02000000000000000000" pitchFamily="2" charset="-78"/>
                <a:ea typeface="Calibri" panose="020F0502020204030204" pitchFamily="34" charset="0"/>
                <a:cs typeface="Sakkal Majalla" panose="02000000000000000000" pitchFamily="2" charset="-78"/>
              </a:rPr>
              <a:t>1. التجميع الصلب  </a:t>
            </a:r>
            <a:r>
              <a:rPr lang="en-US" sz="1200" dirty="0">
                <a:latin typeface="Sakkal Majalla" panose="02000000000000000000" pitchFamily="2" charset="-78"/>
                <a:ea typeface="Calibri" panose="020F0502020204030204" pitchFamily="34" charset="0"/>
                <a:cs typeface="Sakkal Majalla" panose="02000000000000000000" pitchFamily="2" charset="-78"/>
              </a:rPr>
              <a:t> Hard Clustering  </a:t>
            </a:r>
            <a:r>
              <a:rPr lang="ar-SA" sz="1200" dirty="0">
                <a:latin typeface="Sakkal Majalla" panose="02000000000000000000" pitchFamily="2" charset="-78"/>
                <a:ea typeface="Calibri" panose="020F0502020204030204" pitchFamily="34" charset="0"/>
                <a:cs typeface="Sakkal Majalla" panose="02000000000000000000" pitchFamily="2" charset="-78"/>
              </a:rPr>
              <a:t>يعتمد على تصنيف البيانات إلى مجموعات متميزة، حيث يمكن أن تنتمي كل نقطة بيانات إلى مجموعة واحدة فقط، </a:t>
            </a:r>
          </a:p>
          <a:p>
            <a:pPr marL="457200" lvl="1" algn="just" rtl="1"/>
            <a:r>
              <a:rPr lang="ar-SA" sz="1200" dirty="0">
                <a:latin typeface="Sakkal Majalla" panose="02000000000000000000" pitchFamily="2" charset="-78"/>
                <a:ea typeface="Calibri" panose="020F0502020204030204" pitchFamily="34" charset="0"/>
                <a:cs typeface="Sakkal Majalla" panose="02000000000000000000" pitchFamily="2" charset="-78"/>
              </a:rPr>
              <a:t>2. التجميع الناعم  </a:t>
            </a:r>
            <a:r>
              <a:rPr lang="en-US" sz="1200" dirty="0">
                <a:latin typeface="Sakkal Majalla" panose="02000000000000000000" pitchFamily="2" charset="-78"/>
                <a:ea typeface="Calibri" panose="020F0502020204030204" pitchFamily="34" charset="0"/>
                <a:cs typeface="Sakkal Majalla" panose="02000000000000000000" pitchFamily="2" charset="-78"/>
              </a:rPr>
              <a:t>Soft Clustering </a:t>
            </a:r>
            <a:r>
              <a:rPr lang="ar-SA" sz="1200" dirty="0">
                <a:latin typeface="Sakkal Majalla" panose="02000000000000000000" pitchFamily="2" charset="-78"/>
                <a:ea typeface="Calibri" panose="020F0502020204030204" pitchFamily="34" charset="0"/>
                <a:cs typeface="Sakkal Majalla" panose="02000000000000000000" pitchFamily="2" charset="-78"/>
              </a:rPr>
              <a:t> يعتمد على تعيين احتمالات لكل نقطة بيانات، حيث يمكن أن تنتمي نقاط البيانات إلى  أكثر من مجموعة واحدة. ويمكن للشركات استخدام نموذج التجميع لتحديد استراتيجيات التسويق لفئات معينة من المستهلكين.</a:t>
            </a:r>
          </a:p>
        </p:txBody>
      </p:sp>
    </p:spTree>
    <p:extLst>
      <p:ext uri="{BB962C8B-B14F-4D97-AF65-F5344CB8AC3E}">
        <p14:creationId xmlns:p14="http://schemas.microsoft.com/office/powerpoint/2010/main" val="17691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p:bldP spid="5"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6" name="Google Shape;1286;p43"/>
          <p:cNvSpPr/>
          <p:nvPr/>
        </p:nvSpPr>
        <p:spPr>
          <a:xfrm>
            <a:off x="1274320" y="846409"/>
            <a:ext cx="1523589" cy="782544"/>
          </a:xfrm>
          <a:custGeom>
            <a:avLst/>
            <a:gdLst/>
            <a:ahLst/>
            <a:cxnLst/>
            <a:rect l="l" t="t" r="r" b="b"/>
            <a:pathLst>
              <a:path w="23276" h="11955" extrusionOk="0">
                <a:moveTo>
                  <a:pt x="1" y="1"/>
                </a:moveTo>
                <a:lnTo>
                  <a:pt x="1" y="7736"/>
                </a:lnTo>
                <a:lnTo>
                  <a:pt x="11637" y="11954"/>
                </a:lnTo>
                <a:lnTo>
                  <a:pt x="23276" y="7736"/>
                </a:lnTo>
                <a:lnTo>
                  <a:pt x="23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1274320" y="858131"/>
            <a:ext cx="761794" cy="782544"/>
          </a:xfrm>
          <a:custGeom>
            <a:avLst/>
            <a:gdLst/>
            <a:ahLst/>
            <a:cxnLst/>
            <a:rect l="l" t="t" r="r" b="b"/>
            <a:pathLst>
              <a:path w="11638" h="11955" extrusionOk="0">
                <a:moveTo>
                  <a:pt x="1" y="1"/>
                </a:moveTo>
                <a:lnTo>
                  <a:pt x="1" y="7736"/>
                </a:lnTo>
                <a:lnTo>
                  <a:pt x="11637" y="11954"/>
                </a:lnTo>
                <a:lnTo>
                  <a:pt x="11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425302" y="1900949"/>
            <a:ext cx="3139169" cy="2798640"/>
          </a:xfrm>
          <a:custGeom>
            <a:avLst/>
            <a:gdLst/>
            <a:ahLst/>
            <a:cxnLst/>
            <a:rect l="l" t="t" r="r" b="b"/>
            <a:pathLst>
              <a:path w="33777" h="9717" extrusionOk="0">
                <a:moveTo>
                  <a:pt x="33484" y="293"/>
                </a:moveTo>
                <a:lnTo>
                  <a:pt x="33484" y="9425"/>
                </a:lnTo>
                <a:lnTo>
                  <a:pt x="292" y="9425"/>
                </a:lnTo>
                <a:lnTo>
                  <a:pt x="292" y="293"/>
                </a:lnTo>
                <a:close/>
                <a:moveTo>
                  <a:pt x="0" y="1"/>
                </a:moveTo>
                <a:lnTo>
                  <a:pt x="0" y="9717"/>
                </a:lnTo>
                <a:lnTo>
                  <a:pt x="33777" y="9717"/>
                </a:lnTo>
                <a:lnTo>
                  <a:pt x="33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1944056" y="1669102"/>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6765860" y="797328"/>
            <a:ext cx="1523720" cy="782544"/>
          </a:xfrm>
          <a:custGeom>
            <a:avLst/>
            <a:gdLst/>
            <a:ahLst/>
            <a:cxnLst/>
            <a:rect l="l" t="t" r="r" b="b"/>
            <a:pathLst>
              <a:path w="23278" h="11955" extrusionOk="0">
                <a:moveTo>
                  <a:pt x="1" y="1"/>
                </a:moveTo>
                <a:lnTo>
                  <a:pt x="1" y="7736"/>
                </a:lnTo>
                <a:lnTo>
                  <a:pt x="11639" y="11954"/>
                </a:lnTo>
                <a:lnTo>
                  <a:pt x="23277" y="7736"/>
                </a:lnTo>
                <a:lnTo>
                  <a:pt x="232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6765860" y="797328"/>
            <a:ext cx="761925" cy="782544"/>
          </a:xfrm>
          <a:custGeom>
            <a:avLst/>
            <a:gdLst/>
            <a:ahLst/>
            <a:cxnLst/>
            <a:rect l="l" t="t" r="r" b="b"/>
            <a:pathLst>
              <a:path w="11640" h="11955" extrusionOk="0">
                <a:moveTo>
                  <a:pt x="1" y="1"/>
                </a:moveTo>
                <a:lnTo>
                  <a:pt x="1" y="7736"/>
                </a:lnTo>
                <a:lnTo>
                  <a:pt x="11639" y="11954"/>
                </a:lnTo>
                <a:lnTo>
                  <a:pt x="11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5834711" y="1900949"/>
            <a:ext cx="3011577" cy="2798641"/>
          </a:xfrm>
          <a:custGeom>
            <a:avLst/>
            <a:gdLst/>
            <a:ahLst/>
            <a:cxnLst/>
            <a:rect l="l" t="t" r="r" b="b"/>
            <a:pathLst>
              <a:path w="33778" h="9717" extrusionOk="0">
                <a:moveTo>
                  <a:pt x="33486" y="293"/>
                </a:moveTo>
                <a:lnTo>
                  <a:pt x="33486" y="9425"/>
                </a:lnTo>
                <a:lnTo>
                  <a:pt x="293" y="9425"/>
                </a:lnTo>
                <a:lnTo>
                  <a:pt x="293" y="293"/>
                </a:lnTo>
                <a:close/>
                <a:moveTo>
                  <a:pt x="0" y="1"/>
                </a:moveTo>
                <a:lnTo>
                  <a:pt x="0" y="9717"/>
                </a:lnTo>
                <a:lnTo>
                  <a:pt x="33778" y="9717"/>
                </a:lnTo>
                <a:lnTo>
                  <a:pt x="337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7437707" y="1660169"/>
            <a:ext cx="180027" cy="179978"/>
          </a:xfrm>
          <a:custGeom>
            <a:avLst/>
            <a:gdLst/>
            <a:ahLst/>
            <a:cxnLst/>
            <a:rect l="l" t="t" r="r" b="b"/>
            <a:pathLst>
              <a:path w="4820" h="4819" extrusionOk="0">
                <a:moveTo>
                  <a:pt x="2410" y="0"/>
                </a:moveTo>
                <a:cubicBezTo>
                  <a:pt x="1079" y="0"/>
                  <a:pt x="1" y="1080"/>
                  <a:pt x="1" y="2410"/>
                </a:cubicBezTo>
                <a:cubicBezTo>
                  <a:pt x="1" y="3740"/>
                  <a:pt x="1080" y="4818"/>
                  <a:pt x="2410" y="4818"/>
                </a:cubicBezTo>
                <a:cubicBezTo>
                  <a:pt x="3741" y="4818"/>
                  <a:pt x="4820" y="3740"/>
                  <a:pt x="4820" y="2410"/>
                </a:cubicBezTo>
                <a:cubicBezTo>
                  <a:pt x="4820" y="1078"/>
                  <a:pt x="3741" y="0"/>
                  <a:pt x="2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مجموعة 17">
            <a:extLst>
              <a:ext uri="{FF2B5EF4-FFF2-40B4-BE49-F238E27FC236}">
                <a16:creationId xmlns:a16="http://schemas.microsoft.com/office/drawing/2014/main" id="{FA424EC0-9F5C-1E28-9B7C-F515B4D47F7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B48C03-CB3D-0EBA-553D-ED16183797D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مربع نص 19">
              <a:extLst>
                <a:ext uri="{FF2B5EF4-FFF2-40B4-BE49-F238E27FC236}">
                  <a16:creationId xmlns:a16="http://schemas.microsoft.com/office/drawing/2014/main" id="{F949C6B9-54DD-F1A8-29DC-C384E900E9A2}"/>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1281" name="مربع نص 1280">
            <a:extLst>
              <a:ext uri="{FF2B5EF4-FFF2-40B4-BE49-F238E27FC236}">
                <a16:creationId xmlns:a16="http://schemas.microsoft.com/office/drawing/2014/main" id="{2E58A079-E446-16EC-883D-CAC33A40BFAC}"/>
              </a:ext>
            </a:extLst>
          </p:cNvPr>
          <p:cNvSpPr txBox="1"/>
          <p:nvPr/>
        </p:nvSpPr>
        <p:spPr>
          <a:xfrm>
            <a:off x="2593934" y="169615"/>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مهام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42DECCCC-090E-E8A9-CC2E-A4C2FB25E20B}"/>
              </a:ext>
            </a:extLst>
          </p:cNvPr>
          <p:cNvSpPr txBox="1"/>
          <p:nvPr/>
        </p:nvSpPr>
        <p:spPr>
          <a:xfrm>
            <a:off x="6765860" y="732012"/>
            <a:ext cx="1487875" cy="830997"/>
          </a:xfrm>
          <a:prstGeom prst="rect">
            <a:avLst/>
          </a:prstGeom>
          <a:noFill/>
        </p:spPr>
        <p:txBody>
          <a:bodyPr wrap="square">
            <a:spAutoFit/>
          </a:bodyPr>
          <a:lstStyle/>
          <a:p>
            <a:pPr algn="ctr" rtl="1"/>
            <a:r>
              <a:rPr lang="ar-SA"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نموذج اكتشاف القيم الشاذة </a:t>
            </a:r>
            <a:r>
              <a:rPr lang="en-US"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Outlier Detection</a:t>
            </a:r>
            <a:endParaRPr lang="ar-SA" sz="1600" dirty="0">
              <a:solidFill>
                <a:schemeClr val="bg1"/>
              </a:solidFill>
            </a:endParaRPr>
          </a:p>
        </p:txBody>
      </p:sp>
      <p:sp>
        <p:nvSpPr>
          <p:cNvPr id="5" name="مربع نص 4">
            <a:extLst>
              <a:ext uri="{FF2B5EF4-FFF2-40B4-BE49-F238E27FC236}">
                <a16:creationId xmlns:a16="http://schemas.microsoft.com/office/drawing/2014/main" id="{0E66F0B2-DEA6-8622-289C-F3DC5C9B0BE5}"/>
              </a:ext>
            </a:extLst>
          </p:cNvPr>
          <p:cNvSpPr txBox="1"/>
          <p:nvPr/>
        </p:nvSpPr>
        <p:spPr>
          <a:xfrm>
            <a:off x="6007395" y="2676341"/>
            <a:ext cx="2838893" cy="1169551"/>
          </a:xfrm>
          <a:prstGeom prst="rect">
            <a:avLst/>
          </a:prstGeom>
          <a:noFill/>
        </p:spPr>
        <p:txBody>
          <a:bodyPr wrap="square">
            <a:spAutoFit/>
          </a:bodyPr>
          <a:lstStyle/>
          <a:p>
            <a:pPr algn="just"/>
            <a:r>
              <a:rPr lang="ar-SA" dirty="0">
                <a:latin typeface="Sakkal Majalla" panose="02000000000000000000" pitchFamily="2" charset="-78"/>
                <a:ea typeface="Calibri" panose="020F0502020204030204" pitchFamily="34" charset="0"/>
                <a:cs typeface="Sakkal Majalla" panose="02000000000000000000" pitchFamily="2" charset="-78"/>
              </a:rPr>
              <a:t>يطلق مصطلح القيم الشاذة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على قيم البيانات غير المتجانسة أو تلك المنفصلة عن بقية البيانات في مجموعة البيانات،</a:t>
            </a:r>
            <a:r>
              <a:rPr lang="ar-SA" dirty="0">
                <a:latin typeface="Sakkal Majalla" panose="02000000000000000000" pitchFamily="2" charset="-78"/>
                <a:ea typeface="Calibri" panose="020F0502020204030204" pitchFamily="34" charset="0"/>
                <a:cs typeface="Sakkal Majalla" panose="02000000000000000000" pitchFamily="2" charset="-78"/>
              </a:rPr>
              <a:t> ويمكن لنماذج اكتشاف القيم الشاذة فحص وتحديد القيم الغريبة وغير العادية في البيانات، وتقييم مدى ارتباطها بفئات أو أرقام أخرى.</a:t>
            </a:r>
            <a:endParaRPr lang="ar-SA" dirty="0"/>
          </a:p>
        </p:txBody>
      </p:sp>
      <p:sp>
        <p:nvSpPr>
          <p:cNvPr id="7" name="مربع نص 6">
            <a:extLst>
              <a:ext uri="{FF2B5EF4-FFF2-40B4-BE49-F238E27FC236}">
                <a16:creationId xmlns:a16="http://schemas.microsoft.com/office/drawing/2014/main" id="{DE5049AE-2F0E-2EF2-783B-4D08E59FC348}"/>
              </a:ext>
            </a:extLst>
          </p:cNvPr>
          <p:cNvSpPr txBox="1"/>
          <p:nvPr/>
        </p:nvSpPr>
        <p:spPr>
          <a:xfrm>
            <a:off x="1227982" y="912098"/>
            <a:ext cx="1612174" cy="584775"/>
          </a:xfrm>
          <a:prstGeom prst="rect">
            <a:avLst/>
          </a:prstGeom>
          <a:noFill/>
        </p:spPr>
        <p:txBody>
          <a:bodyPr wrap="square">
            <a:spAutoFit/>
          </a:bodyPr>
          <a:lstStyle/>
          <a:p>
            <a:pPr algn="ctr" rtl="1"/>
            <a:r>
              <a:rPr lang="ar-SA"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السلاسل الزمنية </a:t>
            </a:r>
            <a:r>
              <a:rPr lang="en-US" sz="1600"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Time Series</a:t>
            </a:r>
            <a:endParaRPr lang="ar-SA" sz="1600" dirty="0">
              <a:solidFill>
                <a:schemeClr val="bg1"/>
              </a:solidFill>
            </a:endParaRPr>
          </a:p>
        </p:txBody>
      </p:sp>
      <p:sp>
        <p:nvSpPr>
          <p:cNvPr id="9" name="مربع نص 8">
            <a:extLst>
              <a:ext uri="{FF2B5EF4-FFF2-40B4-BE49-F238E27FC236}">
                <a16:creationId xmlns:a16="http://schemas.microsoft.com/office/drawing/2014/main" id="{C1A2C346-4826-9D70-9810-FBE4FDFFD08C}"/>
              </a:ext>
            </a:extLst>
          </p:cNvPr>
          <p:cNvSpPr txBox="1"/>
          <p:nvPr/>
        </p:nvSpPr>
        <p:spPr>
          <a:xfrm>
            <a:off x="425302" y="1977098"/>
            <a:ext cx="3139169" cy="2739211"/>
          </a:xfrm>
          <a:prstGeom prst="rect">
            <a:avLst/>
          </a:prstGeom>
          <a:noFill/>
        </p:spPr>
        <p:txBody>
          <a:bodyPr wrap="square">
            <a:spAutoFit/>
          </a:bodyPr>
          <a:lstStyle/>
          <a:p>
            <a:pPr algn="just" rtl="1"/>
            <a:r>
              <a:rPr lang="ar-SA" dirty="0">
                <a:latin typeface="Sakkal Majalla" panose="02000000000000000000" pitchFamily="2" charset="-78"/>
                <a:ea typeface="Calibri" panose="020F0502020204030204" pitchFamily="34" charset="0"/>
                <a:cs typeface="Sakkal Majalla" panose="02000000000000000000" pitchFamily="2" charset="-78"/>
              </a:rPr>
              <a:t>تستخدم نماذج السلاسل الزمنية قيم البيانات المتوفرة سابقا ضمن تسلسل زمني محدد كعوامل الإدخال في مجموعة البيانات؛ وذلك من أجل التنبؤ بقيم جديدة أو أحداث مستقبلية،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ويمكن لهذه النماذج تقديم التوقعات المستقبلية لاتجاهات أو أحداث فريدة أو متعددة</a:t>
            </a:r>
            <a:r>
              <a:rPr lang="ar-SA" dirty="0">
                <a:latin typeface="Sakkal Majalla" panose="02000000000000000000" pitchFamily="2" charset="-78"/>
                <a:ea typeface="Calibri" panose="020F0502020204030204" pitchFamily="34" charset="0"/>
                <a:cs typeface="Sakkal Majalla" panose="02000000000000000000" pitchFamily="2" charset="-78"/>
              </a:rPr>
              <a:t>. يمكن لنماذج السّلاسل الزمنية أيضا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تحليل تأثير العوامل الخارجية كتلك الموسمية والعارضة (غير المتوقعة) التي قد تحدث على القيم والاتجاهات المستقبلية، </a:t>
            </a:r>
          </a:p>
          <a:p>
            <a:pPr algn="just" rtl="1"/>
            <a:r>
              <a:rPr lang="ar-SA" sz="1200" dirty="0">
                <a:latin typeface="Sakkal Majalla" panose="02000000000000000000" pitchFamily="2" charset="-78"/>
                <a:ea typeface="Calibri" panose="020F0502020204030204" pitchFamily="34" charset="0"/>
                <a:cs typeface="Sakkal Majalla" panose="02000000000000000000" pitchFamily="2" charset="-78"/>
              </a:rPr>
              <a:t>على سبيل المثال يمكن لشركة صناعات إلكترونية استخدام نموذج السلاسل الزمنية لتحليل الوقت المطلوب لمعالجة الطلبيات على مدار العام الماضي وبالتالي يمكن للنموذج التنبؤ بمتوسط وقت المعالجة الشهري . تستخدم طرق أخرى للنمذجة التنبؤية في المسائل الأكثر تعقيدا</a:t>
            </a:r>
            <a:r>
              <a:rPr lang="ar-SA" sz="1200" b="0" i="0" dirty="0">
                <a:solidFill>
                  <a:srgbClr val="202124"/>
                </a:solidFill>
                <a:effectLst/>
              </a:rPr>
              <a:t>.</a:t>
            </a:r>
            <a:endParaRPr lang="ar-SA" sz="1200" dirty="0"/>
          </a:p>
        </p:txBody>
      </p:sp>
      <p:pic>
        <p:nvPicPr>
          <p:cNvPr id="10" name="صورة 9">
            <a:extLst>
              <a:ext uri="{FF2B5EF4-FFF2-40B4-BE49-F238E27FC236}">
                <a16:creationId xmlns:a16="http://schemas.microsoft.com/office/drawing/2014/main" id="{7D4945C6-9AB6-0EAF-C046-7D87DE07CB1C}"/>
              </a:ext>
            </a:extLst>
          </p:cNvPr>
          <p:cNvPicPr>
            <a:picLocks noChangeAspect="1"/>
          </p:cNvPicPr>
          <p:nvPr/>
        </p:nvPicPr>
        <p:blipFill>
          <a:blip r:embed="rId3"/>
          <a:stretch>
            <a:fillRect/>
          </a:stretch>
        </p:blipFill>
        <p:spPr>
          <a:xfrm>
            <a:off x="3682071" y="1930663"/>
            <a:ext cx="2050430" cy="2739212"/>
          </a:xfrm>
          <a:prstGeom prst="rect">
            <a:avLst/>
          </a:prstGeom>
        </p:spPr>
      </p:pic>
    </p:spTree>
    <p:extLst>
      <p:ext uri="{BB962C8B-B14F-4D97-AF65-F5344CB8AC3E}">
        <p14:creationId xmlns:p14="http://schemas.microsoft.com/office/powerpoint/2010/main" val="24639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840" name="Google Shape;840;p34"/>
          <p:cNvGrpSpPr/>
          <p:nvPr/>
        </p:nvGrpSpPr>
        <p:grpSpPr>
          <a:xfrm>
            <a:off x="578125" y="2005975"/>
            <a:ext cx="7994382" cy="1726901"/>
            <a:chOff x="578125" y="2005975"/>
            <a:chExt cx="7994382" cy="1726901"/>
          </a:xfrm>
        </p:grpSpPr>
        <p:sp>
          <p:nvSpPr>
            <p:cNvPr id="841" name="Google Shape;841;p34"/>
            <p:cNvSpPr/>
            <p:nvPr/>
          </p:nvSpPr>
          <p:spPr>
            <a:xfrm>
              <a:off x="2219942" y="2871444"/>
              <a:ext cx="67" cy="67"/>
            </a:xfrm>
            <a:custGeom>
              <a:avLst/>
              <a:gdLst/>
              <a:ahLst/>
              <a:cxnLst/>
              <a:rect l="l" t="t" r="r" b="b"/>
              <a:pathLst>
                <a:path w="1" h="1" fill="none" extrusionOk="0">
                  <a:moveTo>
                    <a:pt x="1" y="0"/>
                  </a:moveTo>
                  <a:close/>
                </a:path>
              </a:pathLst>
            </a:custGeom>
            <a:noFill/>
            <a:ln w="5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578125" y="2972020"/>
              <a:ext cx="1714686" cy="760856"/>
            </a:xfrm>
            <a:custGeom>
              <a:avLst/>
              <a:gdLst/>
              <a:ahLst/>
              <a:cxnLst/>
              <a:rect l="l" t="t" r="r" b="b"/>
              <a:pathLst>
                <a:path w="25777" h="11438" extrusionOk="0">
                  <a:moveTo>
                    <a:pt x="0" y="0"/>
                  </a:moveTo>
                  <a:cubicBezTo>
                    <a:pt x="767" y="6433"/>
                    <a:pt x="6254" y="11438"/>
                    <a:pt x="12888" y="11438"/>
                  </a:cubicBezTo>
                  <a:cubicBezTo>
                    <a:pt x="19524" y="11438"/>
                    <a:pt x="25011" y="6433"/>
                    <a:pt x="25776" y="0"/>
                  </a:cubicBezTo>
                  <a:lnTo>
                    <a:pt x="23382" y="0"/>
                  </a:lnTo>
                  <a:cubicBezTo>
                    <a:pt x="22632" y="5121"/>
                    <a:pt x="18213" y="9065"/>
                    <a:pt x="12888" y="9065"/>
                  </a:cubicBezTo>
                  <a:cubicBezTo>
                    <a:pt x="7565" y="9065"/>
                    <a:pt x="3145" y="5121"/>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2148301" y="2005975"/>
              <a:ext cx="1712358" cy="751077"/>
            </a:xfrm>
            <a:custGeom>
              <a:avLst/>
              <a:gdLst/>
              <a:ahLst/>
              <a:cxnLst/>
              <a:rect l="l" t="t" r="r" b="b"/>
              <a:pathLst>
                <a:path w="25742" h="11291" extrusionOk="0">
                  <a:moveTo>
                    <a:pt x="12871" y="0"/>
                  </a:moveTo>
                  <a:cubicBezTo>
                    <a:pt x="6287" y="0"/>
                    <a:pt x="832" y="4928"/>
                    <a:pt x="0" y="11290"/>
                  </a:cubicBezTo>
                  <a:lnTo>
                    <a:pt x="2401" y="11290"/>
                  </a:lnTo>
                  <a:cubicBezTo>
                    <a:pt x="3212" y="6242"/>
                    <a:pt x="7597" y="2373"/>
                    <a:pt x="12871" y="2373"/>
                  </a:cubicBezTo>
                  <a:cubicBezTo>
                    <a:pt x="18144" y="2373"/>
                    <a:pt x="22530" y="6242"/>
                    <a:pt x="23341" y="11290"/>
                  </a:cubicBezTo>
                  <a:lnTo>
                    <a:pt x="25742" y="11290"/>
                  </a:lnTo>
                  <a:cubicBezTo>
                    <a:pt x="24910" y="4928"/>
                    <a:pt x="19455" y="0"/>
                    <a:pt x="12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3716150" y="2972020"/>
              <a:ext cx="1714686" cy="760856"/>
            </a:xfrm>
            <a:custGeom>
              <a:avLst/>
              <a:gdLst/>
              <a:ahLst/>
              <a:cxnLst/>
              <a:rect l="l" t="t" r="r" b="b"/>
              <a:pathLst>
                <a:path w="25777" h="11438" extrusionOk="0">
                  <a:moveTo>
                    <a:pt x="0" y="0"/>
                  </a:moveTo>
                  <a:cubicBezTo>
                    <a:pt x="766" y="6433"/>
                    <a:pt x="6253" y="11438"/>
                    <a:pt x="12888" y="11438"/>
                  </a:cubicBezTo>
                  <a:cubicBezTo>
                    <a:pt x="19523" y="11438"/>
                    <a:pt x="25010" y="6433"/>
                    <a:pt x="25777" y="0"/>
                  </a:cubicBezTo>
                  <a:lnTo>
                    <a:pt x="23381" y="0"/>
                  </a:lnTo>
                  <a:cubicBezTo>
                    <a:pt x="22631" y="5121"/>
                    <a:pt x="18212" y="9065"/>
                    <a:pt x="12888" y="9065"/>
                  </a:cubicBezTo>
                  <a:cubicBezTo>
                    <a:pt x="7564" y="9065"/>
                    <a:pt x="3145" y="5121"/>
                    <a:pt x="2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5286326" y="2005975"/>
              <a:ext cx="1712291" cy="751077"/>
            </a:xfrm>
            <a:custGeom>
              <a:avLst/>
              <a:gdLst/>
              <a:ahLst/>
              <a:cxnLst/>
              <a:rect l="l" t="t" r="r" b="b"/>
              <a:pathLst>
                <a:path w="25741" h="11291" extrusionOk="0">
                  <a:moveTo>
                    <a:pt x="12870" y="0"/>
                  </a:moveTo>
                  <a:cubicBezTo>
                    <a:pt x="6286" y="0"/>
                    <a:pt x="831" y="4928"/>
                    <a:pt x="0" y="11290"/>
                  </a:cubicBezTo>
                  <a:lnTo>
                    <a:pt x="2400" y="11290"/>
                  </a:lnTo>
                  <a:cubicBezTo>
                    <a:pt x="3212" y="6242"/>
                    <a:pt x="7596" y="2373"/>
                    <a:pt x="12870" y="2373"/>
                  </a:cubicBezTo>
                  <a:cubicBezTo>
                    <a:pt x="18144" y="2373"/>
                    <a:pt x="22529" y="6242"/>
                    <a:pt x="23341" y="11290"/>
                  </a:cubicBezTo>
                  <a:lnTo>
                    <a:pt x="25741" y="11290"/>
                  </a:lnTo>
                  <a:cubicBezTo>
                    <a:pt x="24910" y="4928"/>
                    <a:pt x="19455" y="0"/>
                    <a:pt x="12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772360" y="2206328"/>
              <a:ext cx="1326209" cy="1326209"/>
            </a:xfrm>
            <a:custGeom>
              <a:avLst/>
              <a:gdLst/>
              <a:ahLst/>
              <a:cxnLst/>
              <a:rect l="l" t="t" r="r" b="b"/>
              <a:pathLst>
                <a:path w="19937" h="19937" extrusionOk="0">
                  <a:moveTo>
                    <a:pt x="9968" y="1"/>
                  </a:moveTo>
                  <a:cubicBezTo>
                    <a:pt x="7324" y="1"/>
                    <a:pt x="4790" y="1050"/>
                    <a:pt x="2921" y="2920"/>
                  </a:cubicBezTo>
                  <a:cubicBezTo>
                    <a:pt x="1051" y="4789"/>
                    <a:pt x="1" y="7325"/>
                    <a:pt x="1" y="9969"/>
                  </a:cubicBezTo>
                  <a:cubicBezTo>
                    <a:pt x="1" y="12612"/>
                    <a:pt x="1051" y="15148"/>
                    <a:pt x="2921" y="17017"/>
                  </a:cubicBezTo>
                  <a:cubicBezTo>
                    <a:pt x="4790" y="18887"/>
                    <a:pt x="7324" y="19936"/>
                    <a:pt x="9968" y="19936"/>
                  </a:cubicBezTo>
                  <a:cubicBezTo>
                    <a:pt x="12612" y="19936"/>
                    <a:pt x="15148" y="18887"/>
                    <a:pt x="17017" y="17017"/>
                  </a:cubicBezTo>
                  <a:cubicBezTo>
                    <a:pt x="18886" y="15148"/>
                    <a:pt x="19936" y="12612"/>
                    <a:pt x="19936" y="9969"/>
                  </a:cubicBezTo>
                  <a:cubicBezTo>
                    <a:pt x="19936" y="7325"/>
                    <a:pt x="18886" y="4789"/>
                    <a:pt x="17017" y="2920"/>
                  </a:cubicBezTo>
                  <a:cubicBezTo>
                    <a:pt x="15148" y="1050"/>
                    <a:pt x="12612" y="1"/>
                    <a:pt x="9968" y="1"/>
                  </a:cubicBezTo>
                  <a:close/>
                </a:path>
              </a:pathLst>
            </a:custGeom>
            <a:solidFill>
              <a:srgbClr val="59595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893756" y="2327724"/>
              <a:ext cx="1083345" cy="1083411"/>
            </a:xfrm>
            <a:custGeom>
              <a:avLst/>
              <a:gdLst/>
              <a:ahLst/>
              <a:cxnLst/>
              <a:rect l="l" t="t" r="r" b="b"/>
              <a:pathLst>
                <a:path w="16286" h="16287" extrusionOk="0">
                  <a:moveTo>
                    <a:pt x="8143" y="1"/>
                  </a:moveTo>
                  <a:cubicBezTo>
                    <a:pt x="5984" y="1"/>
                    <a:pt x="3914" y="858"/>
                    <a:pt x="2386" y="2386"/>
                  </a:cubicBezTo>
                  <a:cubicBezTo>
                    <a:pt x="859" y="3913"/>
                    <a:pt x="1" y="5984"/>
                    <a:pt x="1" y="8144"/>
                  </a:cubicBezTo>
                  <a:cubicBezTo>
                    <a:pt x="1" y="10302"/>
                    <a:pt x="859" y="12374"/>
                    <a:pt x="2386" y="13901"/>
                  </a:cubicBezTo>
                  <a:cubicBezTo>
                    <a:pt x="3914" y="15428"/>
                    <a:pt x="5984" y="16286"/>
                    <a:pt x="8143" y="16286"/>
                  </a:cubicBezTo>
                  <a:cubicBezTo>
                    <a:pt x="10303" y="16286"/>
                    <a:pt x="12374" y="15428"/>
                    <a:pt x="13901" y="13901"/>
                  </a:cubicBezTo>
                  <a:cubicBezTo>
                    <a:pt x="15428" y="12374"/>
                    <a:pt x="16286" y="10302"/>
                    <a:pt x="16286" y="8144"/>
                  </a:cubicBezTo>
                  <a:cubicBezTo>
                    <a:pt x="16286" y="5984"/>
                    <a:pt x="15428" y="3913"/>
                    <a:pt x="13901" y="2386"/>
                  </a:cubicBezTo>
                  <a:cubicBezTo>
                    <a:pt x="12374" y="858"/>
                    <a:pt x="10303" y="1"/>
                    <a:pt x="8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2341206" y="2206262"/>
              <a:ext cx="1326209" cy="1326209"/>
            </a:xfrm>
            <a:custGeom>
              <a:avLst/>
              <a:gdLst/>
              <a:ahLst/>
              <a:cxnLst/>
              <a:rect l="l" t="t" r="r" b="b"/>
              <a:pathLst>
                <a:path w="19937" h="19937" extrusionOk="0">
                  <a:moveTo>
                    <a:pt x="9969" y="1"/>
                  </a:moveTo>
                  <a:cubicBezTo>
                    <a:pt x="7325" y="1"/>
                    <a:pt x="4790" y="1051"/>
                    <a:pt x="2921" y="2921"/>
                  </a:cubicBezTo>
                  <a:cubicBezTo>
                    <a:pt x="1052" y="4790"/>
                    <a:pt x="1" y="7326"/>
                    <a:pt x="1" y="9968"/>
                  </a:cubicBezTo>
                  <a:cubicBezTo>
                    <a:pt x="1" y="12612"/>
                    <a:pt x="1052" y="15148"/>
                    <a:pt x="2921" y="17017"/>
                  </a:cubicBezTo>
                  <a:cubicBezTo>
                    <a:pt x="4790" y="18887"/>
                    <a:pt x="7325" y="19936"/>
                    <a:pt x="9969" y="19936"/>
                  </a:cubicBezTo>
                  <a:cubicBezTo>
                    <a:pt x="12613" y="19936"/>
                    <a:pt x="15148" y="18887"/>
                    <a:pt x="17018" y="17017"/>
                  </a:cubicBezTo>
                  <a:cubicBezTo>
                    <a:pt x="18887" y="15148"/>
                    <a:pt x="19937" y="12612"/>
                    <a:pt x="19937" y="9968"/>
                  </a:cubicBezTo>
                  <a:cubicBezTo>
                    <a:pt x="19937" y="7326"/>
                    <a:pt x="18887" y="4790"/>
                    <a:pt x="17018" y="2921"/>
                  </a:cubicBezTo>
                  <a:cubicBezTo>
                    <a:pt x="15148" y="1051"/>
                    <a:pt x="12613" y="1"/>
                    <a:pt x="9969" y="1"/>
                  </a:cubicBezTo>
                  <a:close/>
                </a:path>
              </a:pathLst>
            </a:custGeom>
            <a:solidFill>
              <a:srgbClr val="59595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2462669" y="2327724"/>
              <a:ext cx="1083345" cy="1083278"/>
            </a:xfrm>
            <a:custGeom>
              <a:avLst/>
              <a:gdLst/>
              <a:ahLst/>
              <a:cxnLst/>
              <a:rect l="l" t="t" r="r" b="b"/>
              <a:pathLst>
                <a:path w="16286" h="16285" extrusionOk="0">
                  <a:moveTo>
                    <a:pt x="8143" y="1"/>
                  </a:moveTo>
                  <a:cubicBezTo>
                    <a:pt x="5984" y="1"/>
                    <a:pt x="3912" y="858"/>
                    <a:pt x="2385" y="2385"/>
                  </a:cubicBezTo>
                  <a:cubicBezTo>
                    <a:pt x="859" y="3913"/>
                    <a:pt x="0" y="5984"/>
                    <a:pt x="0" y="8142"/>
                  </a:cubicBezTo>
                  <a:cubicBezTo>
                    <a:pt x="0" y="10302"/>
                    <a:pt x="859" y="12373"/>
                    <a:pt x="2385" y="13900"/>
                  </a:cubicBezTo>
                  <a:cubicBezTo>
                    <a:pt x="3912" y="15427"/>
                    <a:pt x="5984" y="16285"/>
                    <a:pt x="8143" y="16285"/>
                  </a:cubicBezTo>
                  <a:cubicBezTo>
                    <a:pt x="10303" y="16285"/>
                    <a:pt x="12374" y="15427"/>
                    <a:pt x="13900" y="13900"/>
                  </a:cubicBezTo>
                  <a:cubicBezTo>
                    <a:pt x="15427" y="12373"/>
                    <a:pt x="16285" y="10302"/>
                    <a:pt x="16285" y="8142"/>
                  </a:cubicBezTo>
                  <a:cubicBezTo>
                    <a:pt x="16285" y="5984"/>
                    <a:pt x="15427" y="3913"/>
                    <a:pt x="13900" y="2385"/>
                  </a:cubicBezTo>
                  <a:cubicBezTo>
                    <a:pt x="12374" y="858"/>
                    <a:pt x="10303" y="1"/>
                    <a:pt x="8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3910251" y="2206262"/>
              <a:ext cx="1326209" cy="1326209"/>
            </a:xfrm>
            <a:custGeom>
              <a:avLst/>
              <a:gdLst/>
              <a:ahLst/>
              <a:cxnLst/>
              <a:rect l="l" t="t" r="r" b="b"/>
              <a:pathLst>
                <a:path w="19937" h="19937" extrusionOk="0">
                  <a:moveTo>
                    <a:pt x="9967" y="1"/>
                  </a:moveTo>
                  <a:cubicBezTo>
                    <a:pt x="7325" y="1"/>
                    <a:pt x="4789" y="1051"/>
                    <a:pt x="2920" y="2921"/>
                  </a:cubicBezTo>
                  <a:cubicBezTo>
                    <a:pt x="1050" y="4790"/>
                    <a:pt x="1" y="7326"/>
                    <a:pt x="1" y="9968"/>
                  </a:cubicBezTo>
                  <a:cubicBezTo>
                    <a:pt x="1" y="12612"/>
                    <a:pt x="1050" y="15148"/>
                    <a:pt x="2920" y="17017"/>
                  </a:cubicBezTo>
                  <a:cubicBezTo>
                    <a:pt x="4789" y="18887"/>
                    <a:pt x="7325" y="19936"/>
                    <a:pt x="9968" y="19936"/>
                  </a:cubicBezTo>
                  <a:cubicBezTo>
                    <a:pt x="12611" y="19936"/>
                    <a:pt x="15147" y="18887"/>
                    <a:pt x="17016" y="17017"/>
                  </a:cubicBezTo>
                  <a:cubicBezTo>
                    <a:pt x="18886" y="15148"/>
                    <a:pt x="19936" y="12612"/>
                    <a:pt x="19936" y="9968"/>
                  </a:cubicBezTo>
                  <a:cubicBezTo>
                    <a:pt x="19935" y="7326"/>
                    <a:pt x="18886" y="4790"/>
                    <a:pt x="17016" y="2921"/>
                  </a:cubicBezTo>
                  <a:cubicBezTo>
                    <a:pt x="15147" y="1051"/>
                    <a:pt x="12611" y="1"/>
                    <a:pt x="9967" y="1"/>
                  </a:cubicBezTo>
                  <a:close/>
                </a:path>
              </a:pathLst>
            </a:custGeom>
            <a:solidFill>
              <a:srgbClr val="59595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4031648" y="2327724"/>
              <a:ext cx="1083278" cy="1083278"/>
            </a:xfrm>
            <a:custGeom>
              <a:avLst/>
              <a:gdLst/>
              <a:ahLst/>
              <a:cxnLst/>
              <a:rect l="l" t="t" r="r" b="b"/>
              <a:pathLst>
                <a:path w="16285" h="16285" extrusionOk="0">
                  <a:moveTo>
                    <a:pt x="8142" y="1"/>
                  </a:moveTo>
                  <a:cubicBezTo>
                    <a:pt x="5983" y="1"/>
                    <a:pt x="3913" y="858"/>
                    <a:pt x="2386" y="2385"/>
                  </a:cubicBezTo>
                  <a:cubicBezTo>
                    <a:pt x="858" y="3913"/>
                    <a:pt x="1" y="5984"/>
                    <a:pt x="1" y="8142"/>
                  </a:cubicBezTo>
                  <a:cubicBezTo>
                    <a:pt x="1" y="10302"/>
                    <a:pt x="858" y="12373"/>
                    <a:pt x="2386" y="13900"/>
                  </a:cubicBezTo>
                  <a:cubicBezTo>
                    <a:pt x="3913" y="15428"/>
                    <a:pt x="5983" y="16285"/>
                    <a:pt x="8143" y="16285"/>
                  </a:cubicBezTo>
                  <a:cubicBezTo>
                    <a:pt x="10302" y="16285"/>
                    <a:pt x="12373" y="15428"/>
                    <a:pt x="13901" y="13900"/>
                  </a:cubicBezTo>
                  <a:cubicBezTo>
                    <a:pt x="15428" y="12373"/>
                    <a:pt x="16285" y="10302"/>
                    <a:pt x="16285" y="8142"/>
                  </a:cubicBezTo>
                  <a:cubicBezTo>
                    <a:pt x="16285" y="5984"/>
                    <a:pt x="15428" y="3913"/>
                    <a:pt x="13900" y="2385"/>
                  </a:cubicBezTo>
                  <a:cubicBezTo>
                    <a:pt x="12373" y="858"/>
                    <a:pt x="10302" y="1"/>
                    <a:pt x="8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5479364" y="2206328"/>
              <a:ext cx="1326143" cy="1326209"/>
            </a:xfrm>
            <a:custGeom>
              <a:avLst/>
              <a:gdLst/>
              <a:ahLst/>
              <a:cxnLst/>
              <a:rect l="l" t="t" r="r" b="b"/>
              <a:pathLst>
                <a:path w="19936" h="19937" extrusionOk="0">
                  <a:moveTo>
                    <a:pt x="9968" y="1"/>
                  </a:moveTo>
                  <a:cubicBezTo>
                    <a:pt x="4471" y="1"/>
                    <a:pt x="0" y="4472"/>
                    <a:pt x="0" y="9969"/>
                  </a:cubicBezTo>
                  <a:cubicBezTo>
                    <a:pt x="0" y="15465"/>
                    <a:pt x="4472" y="19936"/>
                    <a:pt x="9968" y="19936"/>
                  </a:cubicBezTo>
                  <a:cubicBezTo>
                    <a:pt x="15465" y="19936"/>
                    <a:pt x="19936" y="15465"/>
                    <a:pt x="19936" y="9969"/>
                  </a:cubicBezTo>
                  <a:cubicBezTo>
                    <a:pt x="19936" y="4472"/>
                    <a:pt x="15465" y="1"/>
                    <a:pt x="9968" y="1"/>
                  </a:cubicBezTo>
                  <a:close/>
                </a:path>
              </a:pathLst>
            </a:custGeom>
            <a:solidFill>
              <a:srgbClr val="59595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5600760" y="2327724"/>
              <a:ext cx="1083345" cy="1083411"/>
            </a:xfrm>
            <a:custGeom>
              <a:avLst/>
              <a:gdLst/>
              <a:ahLst/>
              <a:cxnLst/>
              <a:rect l="l" t="t" r="r" b="b"/>
              <a:pathLst>
                <a:path w="16286" h="16287" extrusionOk="0">
                  <a:moveTo>
                    <a:pt x="8143" y="1"/>
                  </a:moveTo>
                  <a:cubicBezTo>
                    <a:pt x="3653" y="1"/>
                    <a:pt x="0" y="3654"/>
                    <a:pt x="0" y="8144"/>
                  </a:cubicBezTo>
                  <a:cubicBezTo>
                    <a:pt x="0" y="12633"/>
                    <a:pt x="3653" y="16286"/>
                    <a:pt x="8143" y="16286"/>
                  </a:cubicBezTo>
                  <a:cubicBezTo>
                    <a:pt x="12633" y="16286"/>
                    <a:pt x="16286" y="12633"/>
                    <a:pt x="16286" y="8144"/>
                  </a:cubicBezTo>
                  <a:cubicBezTo>
                    <a:pt x="16286" y="3654"/>
                    <a:pt x="12633" y="1"/>
                    <a:pt x="8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6857821" y="2972020"/>
              <a:ext cx="1714686" cy="760856"/>
            </a:xfrm>
            <a:custGeom>
              <a:avLst/>
              <a:gdLst/>
              <a:ahLst/>
              <a:cxnLst/>
              <a:rect l="l" t="t" r="r" b="b"/>
              <a:pathLst>
                <a:path w="25777" h="11438" extrusionOk="0">
                  <a:moveTo>
                    <a:pt x="0" y="0"/>
                  </a:moveTo>
                  <a:cubicBezTo>
                    <a:pt x="766" y="6433"/>
                    <a:pt x="6253" y="11438"/>
                    <a:pt x="12888" y="11438"/>
                  </a:cubicBezTo>
                  <a:cubicBezTo>
                    <a:pt x="19523" y="11438"/>
                    <a:pt x="25010" y="6433"/>
                    <a:pt x="25777" y="0"/>
                  </a:cubicBezTo>
                  <a:lnTo>
                    <a:pt x="23381" y="0"/>
                  </a:lnTo>
                  <a:cubicBezTo>
                    <a:pt x="22631" y="5121"/>
                    <a:pt x="18212" y="9065"/>
                    <a:pt x="12888" y="9065"/>
                  </a:cubicBezTo>
                  <a:cubicBezTo>
                    <a:pt x="7564" y="9065"/>
                    <a:pt x="3145" y="5121"/>
                    <a:pt x="2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7051923" y="2206262"/>
              <a:ext cx="1326209" cy="1326209"/>
            </a:xfrm>
            <a:custGeom>
              <a:avLst/>
              <a:gdLst/>
              <a:ahLst/>
              <a:cxnLst/>
              <a:rect l="l" t="t" r="r" b="b"/>
              <a:pathLst>
                <a:path w="19937" h="19937" extrusionOk="0">
                  <a:moveTo>
                    <a:pt x="9967" y="1"/>
                  </a:moveTo>
                  <a:cubicBezTo>
                    <a:pt x="7325" y="1"/>
                    <a:pt x="4789" y="1051"/>
                    <a:pt x="2920" y="2921"/>
                  </a:cubicBezTo>
                  <a:cubicBezTo>
                    <a:pt x="1050" y="4790"/>
                    <a:pt x="1" y="7326"/>
                    <a:pt x="1" y="9968"/>
                  </a:cubicBezTo>
                  <a:cubicBezTo>
                    <a:pt x="1" y="12612"/>
                    <a:pt x="1050" y="15148"/>
                    <a:pt x="2920" y="17017"/>
                  </a:cubicBezTo>
                  <a:cubicBezTo>
                    <a:pt x="4789" y="18887"/>
                    <a:pt x="7325" y="19936"/>
                    <a:pt x="9968" y="19936"/>
                  </a:cubicBezTo>
                  <a:cubicBezTo>
                    <a:pt x="12611" y="19936"/>
                    <a:pt x="15147" y="18887"/>
                    <a:pt x="17016" y="17017"/>
                  </a:cubicBezTo>
                  <a:cubicBezTo>
                    <a:pt x="18886" y="15148"/>
                    <a:pt x="19936" y="12612"/>
                    <a:pt x="19936" y="9968"/>
                  </a:cubicBezTo>
                  <a:cubicBezTo>
                    <a:pt x="19935" y="7326"/>
                    <a:pt x="18886" y="4790"/>
                    <a:pt x="17016" y="2921"/>
                  </a:cubicBezTo>
                  <a:cubicBezTo>
                    <a:pt x="15147" y="1051"/>
                    <a:pt x="12611" y="1"/>
                    <a:pt x="9967" y="1"/>
                  </a:cubicBezTo>
                  <a:close/>
                </a:path>
              </a:pathLst>
            </a:custGeom>
            <a:solidFill>
              <a:srgbClr val="59595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7173319" y="2327724"/>
              <a:ext cx="1083278" cy="1083278"/>
            </a:xfrm>
            <a:custGeom>
              <a:avLst/>
              <a:gdLst/>
              <a:ahLst/>
              <a:cxnLst/>
              <a:rect l="l" t="t" r="r" b="b"/>
              <a:pathLst>
                <a:path w="16285" h="16285" extrusionOk="0">
                  <a:moveTo>
                    <a:pt x="8142" y="1"/>
                  </a:moveTo>
                  <a:cubicBezTo>
                    <a:pt x="5983" y="1"/>
                    <a:pt x="3913" y="858"/>
                    <a:pt x="2386" y="2385"/>
                  </a:cubicBezTo>
                  <a:cubicBezTo>
                    <a:pt x="858" y="3913"/>
                    <a:pt x="1" y="5984"/>
                    <a:pt x="1" y="8142"/>
                  </a:cubicBezTo>
                  <a:cubicBezTo>
                    <a:pt x="1" y="10302"/>
                    <a:pt x="858" y="12373"/>
                    <a:pt x="2386" y="13900"/>
                  </a:cubicBezTo>
                  <a:cubicBezTo>
                    <a:pt x="3913" y="15428"/>
                    <a:pt x="5983" y="16285"/>
                    <a:pt x="8143" y="16285"/>
                  </a:cubicBezTo>
                  <a:cubicBezTo>
                    <a:pt x="10302" y="16285"/>
                    <a:pt x="12373" y="15428"/>
                    <a:pt x="13901" y="13900"/>
                  </a:cubicBezTo>
                  <a:cubicBezTo>
                    <a:pt x="15428" y="12373"/>
                    <a:pt x="16285" y="10302"/>
                    <a:pt x="16285" y="8142"/>
                  </a:cubicBezTo>
                  <a:cubicBezTo>
                    <a:pt x="16285" y="5984"/>
                    <a:pt x="15428" y="3913"/>
                    <a:pt x="13900" y="2385"/>
                  </a:cubicBezTo>
                  <a:cubicBezTo>
                    <a:pt x="12373" y="858"/>
                    <a:pt x="10302" y="1"/>
                    <a:pt x="8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7475887" y="2637539"/>
              <a:ext cx="478149" cy="466529"/>
            </a:xfrm>
            <a:custGeom>
              <a:avLst/>
              <a:gdLst/>
              <a:ahLst/>
              <a:cxnLst/>
              <a:rect l="l" t="t" r="r" b="b"/>
              <a:pathLst>
                <a:path w="12004" h="11713" extrusionOk="0">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34"/>
            <p:cNvGrpSpPr/>
            <p:nvPr/>
          </p:nvGrpSpPr>
          <p:grpSpPr>
            <a:xfrm>
              <a:off x="1229683" y="2638635"/>
              <a:ext cx="470621" cy="464338"/>
              <a:chOff x="-6713450" y="2397900"/>
              <a:chExt cx="295375" cy="291450"/>
            </a:xfrm>
          </p:grpSpPr>
          <p:sp>
            <p:nvSpPr>
              <p:cNvPr id="859" name="Google Shape;859;p34"/>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34"/>
            <p:cNvSpPr/>
            <p:nvPr/>
          </p:nvSpPr>
          <p:spPr>
            <a:xfrm>
              <a:off x="4338790" y="2637539"/>
              <a:ext cx="469386" cy="466529"/>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34"/>
            <p:cNvGrpSpPr/>
            <p:nvPr/>
          </p:nvGrpSpPr>
          <p:grpSpPr>
            <a:xfrm>
              <a:off x="2771204" y="2638163"/>
              <a:ext cx="466544" cy="465281"/>
              <a:chOff x="-5635975" y="2757075"/>
              <a:chExt cx="293000" cy="292225"/>
            </a:xfrm>
          </p:grpSpPr>
          <p:sp>
            <p:nvSpPr>
              <p:cNvPr id="863" name="Google Shape;863;p34"/>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4"/>
            <p:cNvGrpSpPr/>
            <p:nvPr/>
          </p:nvGrpSpPr>
          <p:grpSpPr>
            <a:xfrm>
              <a:off x="5912276" y="2637546"/>
              <a:ext cx="464076" cy="466515"/>
              <a:chOff x="-3852025" y="2764950"/>
              <a:chExt cx="291450" cy="293000"/>
            </a:xfrm>
          </p:grpSpPr>
          <p:sp>
            <p:nvSpPr>
              <p:cNvPr id="866" name="Google Shape;866;p34"/>
              <p:cNvSpPr/>
              <p:nvPr/>
            </p:nvSpPr>
            <p:spPr>
              <a:xfrm>
                <a:off x="-3852025" y="2764950"/>
                <a:ext cx="291450" cy="293000"/>
              </a:xfrm>
              <a:custGeom>
                <a:avLst/>
                <a:gdLst/>
                <a:ahLst/>
                <a:cxnLst/>
                <a:rect l="l" t="t" r="r" b="b"/>
                <a:pathLst>
                  <a:path w="11658" h="11720" extrusionOk="0">
                    <a:moveTo>
                      <a:pt x="4380" y="693"/>
                    </a:moveTo>
                    <a:cubicBezTo>
                      <a:pt x="6774" y="693"/>
                      <a:pt x="8161" y="1355"/>
                      <a:pt x="8161" y="1733"/>
                    </a:cubicBezTo>
                    <a:cubicBezTo>
                      <a:pt x="8161" y="2080"/>
                      <a:pt x="6774" y="2741"/>
                      <a:pt x="4380" y="2741"/>
                    </a:cubicBezTo>
                    <a:cubicBezTo>
                      <a:pt x="1986" y="2741"/>
                      <a:pt x="599" y="2080"/>
                      <a:pt x="599" y="1733"/>
                    </a:cubicBezTo>
                    <a:cubicBezTo>
                      <a:pt x="631" y="1355"/>
                      <a:pt x="2017" y="693"/>
                      <a:pt x="4380" y="693"/>
                    </a:cubicBezTo>
                    <a:close/>
                    <a:moveTo>
                      <a:pt x="8224" y="2710"/>
                    </a:moveTo>
                    <a:lnTo>
                      <a:pt x="8224" y="4190"/>
                    </a:lnTo>
                    <a:lnTo>
                      <a:pt x="7845" y="4190"/>
                    </a:lnTo>
                    <a:cubicBezTo>
                      <a:pt x="7815" y="4189"/>
                      <a:pt x="7784" y="4189"/>
                      <a:pt x="7753" y="4189"/>
                    </a:cubicBezTo>
                    <a:cubicBezTo>
                      <a:pt x="6625" y="4189"/>
                      <a:pt x="5622" y="4748"/>
                      <a:pt x="4947" y="5545"/>
                    </a:cubicBezTo>
                    <a:cubicBezTo>
                      <a:pt x="4743" y="5555"/>
                      <a:pt x="4544" y="5560"/>
                      <a:pt x="4352" y="5560"/>
                    </a:cubicBezTo>
                    <a:cubicBezTo>
                      <a:pt x="2081" y="5560"/>
                      <a:pt x="662" y="4912"/>
                      <a:pt x="662" y="4505"/>
                    </a:cubicBezTo>
                    <a:lnTo>
                      <a:pt x="662" y="2710"/>
                    </a:lnTo>
                    <a:cubicBezTo>
                      <a:pt x="1639" y="3308"/>
                      <a:pt x="3246" y="3466"/>
                      <a:pt x="4443" y="3466"/>
                    </a:cubicBezTo>
                    <a:cubicBezTo>
                      <a:pt x="5577" y="3466"/>
                      <a:pt x="7215" y="3308"/>
                      <a:pt x="8224" y="2710"/>
                    </a:cubicBezTo>
                    <a:close/>
                    <a:moveTo>
                      <a:pt x="631" y="5514"/>
                    </a:moveTo>
                    <a:cubicBezTo>
                      <a:pt x="1639" y="6081"/>
                      <a:pt x="3309" y="6238"/>
                      <a:pt x="4474" y="6238"/>
                    </a:cubicBezTo>
                    <a:cubicBezTo>
                      <a:pt x="4222" y="6711"/>
                      <a:pt x="4065" y="7309"/>
                      <a:pt x="4065" y="7939"/>
                    </a:cubicBezTo>
                    <a:lnTo>
                      <a:pt x="4065" y="8286"/>
                    </a:lnTo>
                    <a:cubicBezTo>
                      <a:pt x="1860" y="8223"/>
                      <a:pt x="631" y="7624"/>
                      <a:pt x="631" y="7278"/>
                    </a:cubicBezTo>
                    <a:lnTo>
                      <a:pt x="631" y="5514"/>
                    </a:lnTo>
                    <a:close/>
                    <a:moveTo>
                      <a:pt x="631" y="8223"/>
                    </a:moveTo>
                    <a:cubicBezTo>
                      <a:pt x="1576" y="8759"/>
                      <a:pt x="3120" y="8979"/>
                      <a:pt x="4222" y="8979"/>
                    </a:cubicBezTo>
                    <a:cubicBezTo>
                      <a:pt x="4474" y="9798"/>
                      <a:pt x="4947" y="10460"/>
                      <a:pt x="5609" y="10964"/>
                    </a:cubicBezTo>
                    <a:cubicBezTo>
                      <a:pt x="5199" y="11005"/>
                      <a:pt x="4802" y="11024"/>
                      <a:pt x="4424" y="11024"/>
                    </a:cubicBezTo>
                    <a:cubicBezTo>
                      <a:pt x="2216" y="11024"/>
                      <a:pt x="631" y="10391"/>
                      <a:pt x="631" y="9987"/>
                    </a:cubicBezTo>
                    <a:lnTo>
                      <a:pt x="631" y="8223"/>
                    </a:lnTo>
                    <a:close/>
                    <a:moveTo>
                      <a:pt x="7814" y="4852"/>
                    </a:moveTo>
                    <a:cubicBezTo>
                      <a:pt x="9515" y="4852"/>
                      <a:pt x="10933" y="6238"/>
                      <a:pt x="10933" y="7939"/>
                    </a:cubicBezTo>
                    <a:cubicBezTo>
                      <a:pt x="10964" y="9641"/>
                      <a:pt x="9547" y="11027"/>
                      <a:pt x="7814" y="11027"/>
                    </a:cubicBezTo>
                    <a:cubicBezTo>
                      <a:pt x="6113" y="11027"/>
                      <a:pt x="4726" y="9641"/>
                      <a:pt x="4726" y="7939"/>
                    </a:cubicBezTo>
                    <a:cubicBezTo>
                      <a:pt x="4726" y="6238"/>
                      <a:pt x="6113" y="4852"/>
                      <a:pt x="7814" y="4852"/>
                    </a:cubicBezTo>
                    <a:close/>
                    <a:moveTo>
                      <a:pt x="4411" y="0"/>
                    </a:moveTo>
                    <a:cubicBezTo>
                      <a:pt x="3277" y="0"/>
                      <a:pt x="2206" y="158"/>
                      <a:pt x="1418" y="410"/>
                    </a:cubicBezTo>
                    <a:cubicBezTo>
                      <a:pt x="253" y="819"/>
                      <a:pt x="1" y="1323"/>
                      <a:pt x="1" y="1733"/>
                    </a:cubicBezTo>
                    <a:lnTo>
                      <a:pt x="1" y="9987"/>
                    </a:lnTo>
                    <a:cubicBezTo>
                      <a:pt x="1" y="10334"/>
                      <a:pt x="253" y="10901"/>
                      <a:pt x="1418" y="11279"/>
                    </a:cubicBezTo>
                    <a:cubicBezTo>
                      <a:pt x="2269" y="11562"/>
                      <a:pt x="3309" y="11720"/>
                      <a:pt x="4411" y="11720"/>
                    </a:cubicBezTo>
                    <a:cubicBezTo>
                      <a:pt x="5199" y="11720"/>
                      <a:pt x="5955" y="11657"/>
                      <a:pt x="6617" y="11531"/>
                    </a:cubicBezTo>
                    <a:cubicBezTo>
                      <a:pt x="7026" y="11657"/>
                      <a:pt x="7404" y="11720"/>
                      <a:pt x="7845" y="11720"/>
                    </a:cubicBezTo>
                    <a:cubicBezTo>
                      <a:pt x="9925" y="11720"/>
                      <a:pt x="11658" y="10019"/>
                      <a:pt x="11658" y="7939"/>
                    </a:cubicBezTo>
                    <a:cubicBezTo>
                      <a:pt x="11626" y="6175"/>
                      <a:pt x="10397" y="4757"/>
                      <a:pt x="8822" y="4316"/>
                    </a:cubicBezTo>
                    <a:lnTo>
                      <a:pt x="8822" y="1733"/>
                    </a:lnTo>
                    <a:cubicBezTo>
                      <a:pt x="8822" y="1355"/>
                      <a:pt x="8602" y="819"/>
                      <a:pt x="7404" y="410"/>
                    </a:cubicBezTo>
                    <a:cubicBezTo>
                      <a:pt x="6585" y="158"/>
                      <a:pt x="5514" y="0"/>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3707100" y="2937425"/>
                <a:ext cx="103200" cy="67775"/>
              </a:xfrm>
              <a:custGeom>
                <a:avLst/>
                <a:gdLst/>
                <a:ahLst/>
                <a:cxnLst/>
                <a:rect l="l" t="t" r="r" b="b"/>
                <a:pathLst>
                  <a:path w="4128" h="2711" extrusionOk="0">
                    <a:moveTo>
                      <a:pt x="3785" y="1"/>
                    </a:moveTo>
                    <a:cubicBezTo>
                      <a:pt x="3695" y="1"/>
                      <a:pt x="3608" y="32"/>
                      <a:pt x="3561" y="95"/>
                    </a:cubicBezTo>
                    <a:lnTo>
                      <a:pt x="1733" y="1923"/>
                    </a:lnTo>
                    <a:lnTo>
                      <a:pt x="599" y="757"/>
                    </a:lnTo>
                    <a:cubicBezTo>
                      <a:pt x="536" y="710"/>
                      <a:pt x="450" y="686"/>
                      <a:pt x="363" y="686"/>
                    </a:cubicBezTo>
                    <a:cubicBezTo>
                      <a:pt x="276" y="686"/>
                      <a:pt x="190" y="710"/>
                      <a:pt x="127" y="757"/>
                    </a:cubicBezTo>
                    <a:cubicBezTo>
                      <a:pt x="1" y="883"/>
                      <a:pt x="1" y="1135"/>
                      <a:pt x="127" y="1229"/>
                    </a:cubicBezTo>
                    <a:lnTo>
                      <a:pt x="1513" y="2616"/>
                    </a:lnTo>
                    <a:cubicBezTo>
                      <a:pt x="1560" y="2679"/>
                      <a:pt x="1647" y="2710"/>
                      <a:pt x="1737" y="2710"/>
                    </a:cubicBezTo>
                    <a:cubicBezTo>
                      <a:pt x="1828" y="2710"/>
                      <a:pt x="1922" y="2679"/>
                      <a:pt x="1985" y="2616"/>
                    </a:cubicBezTo>
                    <a:lnTo>
                      <a:pt x="4033" y="568"/>
                    </a:lnTo>
                    <a:cubicBezTo>
                      <a:pt x="4128" y="442"/>
                      <a:pt x="4128" y="221"/>
                      <a:pt x="4033" y="95"/>
                    </a:cubicBezTo>
                    <a:cubicBezTo>
                      <a:pt x="3970" y="32"/>
                      <a:pt x="3876" y="1"/>
                      <a:pt x="3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مجموعة 1">
            <a:extLst>
              <a:ext uri="{FF2B5EF4-FFF2-40B4-BE49-F238E27FC236}">
                <a16:creationId xmlns:a16="http://schemas.microsoft.com/office/drawing/2014/main" id="{657A8653-1D7C-94D7-51DA-E5CAA9DFE52F}"/>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1CE95A0B-04CE-55B6-9FDB-DB607955027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76FF796-CD2A-73EE-46BE-4490AFAF407B}"/>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6" name="مربع نص 5">
            <a:extLst>
              <a:ext uri="{FF2B5EF4-FFF2-40B4-BE49-F238E27FC236}">
                <a16:creationId xmlns:a16="http://schemas.microsoft.com/office/drawing/2014/main" id="{7FA200B3-D4D8-4F38-0F5D-C8C1FDE9636D}"/>
              </a:ext>
            </a:extLst>
          </p:cNvPr>
          <p:cNvSpPr txBox="1"/>
          <p:nvPr/>
        </p:nvSpPr>
        <p:spPr>
          <a:xfrm>
            <a:off x="2593934" y="169615"/>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من طرق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2E4957F6-B2AE-1E72-E29C-8B8EAF27DA85}"/>
              </a:ext>
            </a:extLst>
          </p:cNvPr>
          <p:cNvSpPr txBox="1"/>
          <p:nvPr/>
        </p:nvSpPr>
        <p:spPr>
          <a:xfrm>
            <a:off x="7132860" y="3977415"/>
            <a:ext cx="1308900" cy="584775"/>
          </a:xfrm>
          <a:prstGeom prst="rect">
            <a:avLst/>
          </a:prstGeom>
          <a:noFill/>
        </p:spPr>
        <p:txBody>
          <a:bodyPr wrap="square">
            <a:spAutoFit/>
          </a:bodyPr>
          <a:lstStyle/>
          <a:p>
            <a:pPr algn="ctr" rtl="1"/>
            <a:r>
              <a:rPr lang="ar-SA"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أشجار القرار </a:t>
            </a:r>
            <a:r>
              <a:rPr lang="en-US"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Decision Trees</a:t>
            </a:r>
            <a:endParaRPr lang="ar-SA" sz="1600" b="1" dirty="0">
              <a:solidFill>
                <a:srgbClr val="70DFE4"/>
              </a:solidFill>
            </a:endParaRPr>
          </a:p>
        </p:txBody>
      </p:sp>
      <p:sp>
        <p:nvSpPr>
          <p:cNvPr id="8" name="مربع نص 7">
            <a:extLst>
              <a:ext uri="{FF2B5EF4-FFF2-40B4-BE49-F238E27FC236}">
                <a16:creationId xmlns:a16="http://schemas.microsoft.com/office/drawing/2014/main" id="{F9B226EA-0ECC-3EC0-B5A2-EAAC10F381E8}"/>
              </a:ext>
            </a:extLst>
          </p:cNvPr>
          <p:cNvSpPr txBox="1"/>
          <p:nvPr/>
        </p:nvSpPr>
        <p:spPr>
          <a:xfrm>
            <a:off x="5359803" y="963726"/>
            <a:ext cx="1308900" cy="830997"/>
          </a:xfrm>
          <a:prstGeom prst="rect">
            <a:avLst/>
          </a:prstGeom>
          <a:noFill/>
        </p:spPr>
        <p:txBody>
          <a:bodyPr wrap="square">
            <a:spAutoFit/>
          </a:bodyPr>
          <a:lstStyle/>
          <a:p>
            <a:pPr algn="ctr" rtl="1"/>
            <a:r>
              <a:rPr lang="ar-SA" sz="1600" b="1" dirty="0">
                <a:solidFill>
                  <a:srgbClr val="FFBE4A"/>
                </a:solidFill>
                <a:latin typeface="Sakkal Majalla" panose="02000000000000000000" pitchFamily="2" charset="-78"/>
                <a:ea typeface="Calibri" panose="020F0502020204030204" pitchFamily="34" charset="0"/>
                <a:cs typeface="Sakkal Majalla" panose="02000000000000000000" pitchFamily="2" charset="-78"/>
              </a:rPr>
              <a:t>التعزيز الاشتقاقي </a:t>
            </a:r>
            <a:r>
              <a:rPr lang="en-US" sz="1600" b="1" dirty="0">
                <a:solidFill>
                  <a:srgbClr val="FFBE4A"/>
                </a:solidFill>
                <a:latin typeface="Sakkal Majalla" panose="02000000000000000000" pitchFamily="2" charset="-78"/>
                <a:ea typeface="Calibri" panose="020F0502020204030204" pitchFamily="34" charset="0"/>
                <a:cs typeface="Sakkal Majalla" panose="02000000000000000000" pitchFamily="2" charset="-78"/>
              </a:rPr>
              <a:t>Gradient Boosting</a:t>
            </a:r>
            <a:endParaRPr lang="ar-SA" sz="1600" b="1" dirty="0">
              <a:solidFill>
                <a:srgbClr val="FFBE4A"/>
              </a:solidFill>
            </a:endParaRPr>
          </a:p>
        </p:txBody>
      </p:sp>
      <p:sp>
        <p:nvSpPr>
          <p:cNvPr id="13" name="مربع نص 12">
            <a:extLst>
              <a:ext uri="{FF2B5EF4-FFF2-40B4-BE49-F238E27FC236}">
                <a16:creationId xmlns:a16="http://schemas.microsoft.com/office/drawing/2014/main" id="{07758485-3333-7C15-7FA8-995F5906643D}"/>
              </a:ext>
            </a:extLst>
          </p:cNvPr>
          <p:cNvSpPr txBox="1"/>
          <p:nvPr/>
        </p:nvSpPr>
        <p:spPr>
          <a:xfrm>
            <a:off x="3836939" y="3837660"/>
            <a:ext cx="1520310" cy="830997"/>
          </a:xfrm>
          <a:prstGeom prst="rect">
            <a:avLst/>
          </a:prstGeom>
          <a:noFill/>
        </p:spPr>
        <p:txBody>
          <a:bodyPr wrap="square">
            <a:spAutoFit/>
          </a:bodyPr>
          <a:lstStyle/>
          <a:p>
            <a:pPr algn="ctr" rtl="1"/>
            <a:r>
              <a:rPr lang="ar-SA"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النماذج الخطية العامة</a:t>
            </a:r>
            <a:r>
              <a:rPr lang="en-US"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General linear Models</a:t>
            </a:r>
            <a:endParaRPr lang="ar-SA" sz="1600" b="1" dirty="0">
              <a:solidFill>
                <a:srgbClr val="FF9139"/>
              </a:solidFill>
            </a:endParaRPr>
          </a:p>
        </p:txBody>
      </p:sp>
      <p:sp>
        <p:nvSpPr>
          <p:cNvPr id="14" name="مربع نص 13">
            <a:extLst>
              <a:ext uri="{FF2B5EF4-FFF2-40B4-BE49-F238E27FC236}">
                <a16:creationId xmlns:a16="http://schemas.microsoft.com/office/drawing/2014/main" id="{CAD4FFDF-2C24-AB6F-833A-3847B28AE00D}"/>
              </a:ext>
            </a:extLst>
          </p:cNvPr>
          <p:cNvSpPr txBox="1"/>
          <p:nvPr/>
        </p:nvSpPr>
        <p:spPr>
          <a:xfrm>
            <a:off x="2158107" y="1028000"/>
            <a:ext cx="1520310" cy="584775"/>
          </a:xfrm>
          <a:prstGeom prst="rect">
            <a:avLst/>
          </a:prstGeom>
          <a:noFill/>
        </p:spPr>
        <p:txBody>
          <a:bodyPr wrap="square">
            <a:spAutoFit/>
          </a:bodyPr>
          <a:lstStyle/>
          <a:p>
            <a:pPr algn="ctr" rtl="1"/>
            <a:r>
              <a:rPr lang="ar-SA" sz="1600" b="1" dirty="0">
                <a:solidFill>
                  <a:srgbClr val="FF4F47"/>
                </a:solidFill>
                <a:latin typeface="Sakkal Majalla" panose="02000000000000000000" pitchFamily="2" charset="-78"/>
                <a:cs typeface="Sakkal Majalla" panose="02000000000000000000" pitchFamily="2" charset="-78"/>
              </a:rPr>
              <a:t>الشبكات العصبية</a:t>
            </a:r>
          </a:p>
          <a:p>
            <a:pPr algn="ctr" rtl="1"/>
            <a:r>
              <a:rPr lang="en-US" sz="1600" b="1" dirty="0">
                <a:solidFill>
                  <a:srgbClr val="FF4F47"/>
                </a:solidFill>
                <a:latin typeface="Sakkal Majalla" panose="02000000000000000000" pitchFamily="2" charset="-78"/>
                <a:cs typeface="Sakkal Majalla" panose="02000000000000000000" pitchFamily="2" charset="-78"/>
              </a:rPr>
              <a:t>Neural Networks</a:t>
            </a:r>
            <a:endParaRPr lang="ar-SA" sz="1600" b="1" dirty="0">
              <a:solidFill>
                <a:srgbClr val="FF4F47"/>
              </a:solidFill>
            </a:endParaRPr>
          </a:p>
        </p:txBody>
      </p:sp>
      <p:sp>
        <p:nvSpPr>
          <p:cNvPr id="15" name="مربع نص 14">
            <a:extLst>
              <a:ext uri="{FF2B5EF4-FFF2-40B4-BE49-F238E27FC236}">
                <a16:creationId xmlns:a16="http://schemas.microsoft.com/office/drawing/2014/main" id="{364F7D99-73AA-1B24-F6BF-C090E3D0DE57}"/>
              </a:ext>
            </a:extLst>
          </p:cNvPr>
          <p:cNvSpPr txBox="1"/>
          <p:nvPr/>
        </p:nvSpPr>
        <p:spPr>
          <a:xfrm>
            <a:off x="576908" y="3833385"/>
            <a:ext cx="1520310" cy="584775"/>
          </a:xfrm>
          <a:prstGeom prst="rect">
            <a:avLst/>
          </a:prstGeom>
          <a:noFill/>
        </p:spPr>
        <p:txBody>
          <a:bodyPr wrap="square">
            <a:spAutoFit/>
          </a:bodyPr>
          <a:lstStyle/>
          <a:p>
            <a:pPr algn="ctr" rtl="1"/>
            <a:r>
              <a:rPr lang="ar-SA" sz="1600" b="1" dirty="0">
                <a:solidFill>
                  <a:srgbClr val="B22620"/>
                </a:solidFill>
                <a:latin typeface="Sakkal Majalla" panose="02000000000000000000" pitchFamily="2" charset="-78"/>
                <a:cs typeface="Sakkal Majalla" panose="02000000000000000000" pitchFamily="2" charset="-78"/>
              </a:rPr>
              <a:t>نماذج </a:t>
            </a:r>
            <a:r>
              <a:rPr lang="ar-SA" sz="1600" b="1" dirty="0" err="1">
                <a:solidFill>
                  <a:srgbClr val="B22620"/>
                </a:solidFill>
                <a:latin typeface="Sakkal Majalla" panose="02000000000000000000" pitchFamily="2" charset="-78"/>
                <a:cs typeface="Sakkal Majalla" panose="02000000000000000000" pitchFamily="2" charset="-78"/>
              </a:rPr>
              <a:t>بروفيت</a:t>
            </a:r>
            <a:endParaRPr lang="ar-SA" sz="1600" b="1" dirty="0">
              <a:solidFill>
                <a:srgbClr val="B22620"/>
              </a:solidFill>
              <a:latin typeface="Sakkal Majalla" panose="02000000000000000000" pitchFamily="2" charset="-78"/>
              <a:cs typeface="Sakkal Majalla" panose="02000000000000000000" pitchFamily="2" charset="-78"/>
            </a:endParaRPr>
          </a:p>
          <a:p>
            <a:pPr algn="ctr" rtl="1"/>
            <a:r>
              <a:rPr lang="en-US" sz="1600" b="1" dirty="0">
                <a:solidFill>
                  <a:srgbClr val="B22620"/>
                </a:solidFill>
                <a:latin typeface="Sakkal Majalla" panose="02000000000000000000" pitchFamily="2" charset="-78"/>
                <a:cs typeface="Sakkal Majalla" panose="02000000000000000000" pitchFamily="2" charset="-78"/>
              </a:rPr>
              <a:t>Prophet Models</a:t>
            </a:r>
            <a:endParaRPr lang="ar-SA" sz="1600" b="1" dirty="0">
              <a:solidFill>
                <a:srgbClr val="B22620"/>
              </a:solidFill>
            </a:endParaRPr>
          </a:p>
        </p:txBody>
      </p:sp>
    </p:spTree>
    <p:extLst>
      <p:ext uri="{BB962C8B-B14F-4D97-AF65-F5344CB8AC3E}">
        <p14:creationId xmlns:p14="http://schemas.microsoft.com/office/powerpoint/2010/main" val="30387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عملية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B0F1C65A-907E-2933-D766-6EAEBD3B5DD8}"/>
              </a:ext>
            </a:extLst>
          </p:cNvPr>
          <p:cNvSpPr txBox="1"/>
          <p:nvPr/>
        </p:nvSpPr>
        <p:spPr>
          <a:xfrm>
            <a:off x="2478482" y="635087"/>
            <a:ext cx="6528391" cy="4278094"/>
          </a:xfrm>
          <a:prstGeom prst="rect">
            <a:avLst/>
          </a:prstGeom>
          <a:noFill/>
        </p:spPr>
        <p:txBody>
          <a:bodyPr wrap="square">
            <a:spAutoFit/>
          </a:bodyPr>
          <a:lstStyle/>
          <a:p>
            <a:pPr algn="r" rtl="1"/>
            <a:r>
              <a:rPr lang="ar-SA" sz="1600" dirty="0">
                <a:latin typeface="Sakkal Majalla" panose="02000000000000000000" pitchFamily="2" charset="-78"/>
                <a:ea typeface="Calibri" panose="020F0502020204030204" pitchFamily="34" charset="0"/>
                <a:cs typeface="Sakkal Majalla" panose="02000000000000000000" pitchFamily="2" charset="-78"/>
              </a:rPr>
              <a:t>يمكن تعريف النمذجة التنبؤية ببساطة على </a:t>
            </a:r>
            <a:r>
              <a:rPr lang="ar-SA" sz="16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أنها عملية تنفيذ خوارزميات على مجموعات من البيانات لإنشاء التنبؤات، </a:t>
            </a:r>
            <a:r>
              <a:rPr lang="ar-SA" sz="1600" dirty="0">
                <a:latin typeface="Sakkal Majalla" panose="02000000000000000000" pitchFamily="2" charset="-78"/>
                <a:ea typeface="Calibri" panose="020F0502020204030204" pitchFamily="34" charset="0"/>
                <a:cs typeface="Sakkal Majalla" panose="02000000000000000000" pitchFamily="2" charset="-78"/>
              </a:rPr>
              <a:t>ويتم في هذه العملية إنشاء نموذج وتدريبه، ثم التحقق من صحته وإدخال التحسينات عليـه عند الحاجة، للحصول على المعلومات المناسبة التي تلبي احتياجات المؤسسة. وتتكون الخطوات الأساسية لإجراء النمذجة التنبؤية بشكل نموذجي من:</a:t>
            </a:r>
          </a:p>
          <a:p>
            <a:pPr marL="800100" lvl="1" indent="-342900" algn="r" rtl="1">
              <a:buFont typeface="+mj-lt"/>
              <a:buAutoNum type="arabicPeriod"/>
            </a:pPr>
            <a:r>
              <a:rPr lang="ar-SA" sz="16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جمع البيانات وتنظيفها </a:t>
            </a:r>
            <a:r>
              <a:rPr lang="en-US" sz="16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Data collection and cleaning</a:t>
            </a:r>
            <a:br>
              <a:rPr lang="en-US"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إن من المهم القيام بجمع البيانات من جميع المصادر المتوفرة بهدف استخراج المعلومات اللازمة لعملية النمذجة، وبعد ذلك تتم عمليـة تنظيفها من الشوائب والقيم الشاذة للحصول على تقديرات دقيقة. وتطبق هذه الخطوة على: البيانات المختلفة مثل عمليات البيع والشراء والاستبانات الخاصة بالعملاء، والبيانات الإحصائية الخاصة بالاقتصاد والمسح السكاني، والبيانات التي يتم جمعها بشكل آلي عبر الويب ومن خلال الأجهزة المختلفة وغير ذلك.</a:t>
            </a:r>
          </a:p>
          <a:p>
            <a:pPr marL="800100" lvl="1" indent="-342900" algn="r" rtl="1">
              <a:buFont typeface="+mj-lt"/>
              <a:buAutoNum type="arabicPeriod"/>
            </a:pPr>
            <a:r>
              <a:rPr lang="ar-SA" sz="16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تحويل البيانات </a:t>
            </a:r>
            <a:r>
              <a:rPr lang="en-US" sz="16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Data transformation</a:t>
            </a:r>
            <a:br>
              <a:rPr lang="en-US"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تتم عملية تحويل البيانات بتوحيـد بنـيـة وصياغة البيانات باستخدام عمليات معالجـة دقيقـة للحصـول علـى </a:t>
            </a:r>
            <a:br>
              <a:rPr lang="ar-SA"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البيانات في صورتها النهائية، وتشمل هـذه العمليـة تحـديـد نطاقات معينة لقيـم البيانات وإزالة القيم الغريبة </a:t>
            </a:r>
            <a:br>
              <a:rPr lang="ar-SA"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والبيانات الشاذة مـن خـلال تحليل الارتباط . </a:t>
            </a:r>
            <a:r>
              <a:rPr lang="en-US" sz="1600" dirty="0">
                <a:latin typeface="Sakkal Majalla" panose="02000000000000000000" pitchFamily="2" charset="-78"/>
                <a:ea typeface="Calibri" panose="020F0502020204030204" pitchFamily="34" charset="0"/>
                <a:cs typeface="Sakkal Majalla" panose="02000000000000000000" pitchFamily="2" charset="-78"/>
              </a:rPr>
              <a:t>Correlation Analysis </a:t>
            </a:r>
            <a:br>
              <a:rPr lang="ar-SA" sz="1600" dirty="0">
                <a:latin typeface="Sakkal Majalla" panose="02000000000000000000" pitchFamily="2" charset="-78"/>
                <a:ea typeface="Calibri" panose="020F0502020204030204" pitchFamily="34" charset="0"/>
                <a:cs typeface="Sakkal Majalla" panose="02000000000000000000" pitchFamily="2" charset="-78"/>
              </a:rPr>
            </a:br>
            <a:endParaRPr lang="ar-SA" sz="1600"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8873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عملية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B0F1C65A-907E-2933-D766-6EAEBD3B5DD8}"/>
              </a:ext>
            </a:extLst>
          </p:cNvPr>
          <p:cNvSpPr txBox="1"/>
          <p:nvPr/>
        </p:nvSpPr>
        <p:spPr>
          <a:xfrm>
            <a:off x="2700386" y="719275"/>
            <a:ext cx="6443614" cy="3693319"/>
          </a:xfrm>
          <a:prstGeom prst="rect">
            <a:avLst/>
          </a:prstGeom>
          <a:noFill/>
        </p:spPr>
        <p:txBody>
          <a:bodyPr wrap="square">
            <a:spAutoFit/>
          </a:bodyPr>
          <a:lstStyle/>
          <a:p>
            <a:pPr algn="r" rtl="1"/>
            <a:endParaRPr lang="ar-SA" sz="1800" dirty="0">
              <a:latin typeface="Sakkal Majalla" panose="02000000000000000000" pitchFamily="2" charset="-78"/>
              <a:ea typeface="Calibri" panose="020F0502020204030204" pitchFamily="34" charset="0"/>
              <a:cs typeface="Sakkal Majalla" panose="02000000000000000000" pitchFamily="2" charset="-78"/>
            </a:endParaRPr>
          </a:p>
          <a:p>
            <a:pPr marL="457200" lvl="1" algn="r" rtl="1"/>
            <a:r>
              <a:rPr lang="ar-SA"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3. صياغة النموذج التنبؤي </a:t>
            </a:r>
            <a:r>
              <a:rPr lang="en-US"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Formulation of the Predictive Model</a:t>
            </a:r>
            <a:br>
              <a:rPr lang="en-US"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تتضمن عملية صياغة النموذج التنبؤي القيام بتحديد طرق التنبؤ المناسبة حسب الحاجة، فيمكن مثلا استخدام</a:t>
            </a:r>
            <a:br>
              <a:rPr lang="ar-SA"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 شجرة القرار في عملية التصنيف، بينما يجب استخدام نموذج التعزيز الاشتقاقي حين تكون المهمة تتعلق بالانحدار.</a:t>
            </a:r>
            <a:br>
              <a:rPr lang="ar-SA"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 ويتم أثناء هذه العملية تحديد بيانات التدريب والاختباري النموذج، حيث يتم تدريب خوارزمية الإجراء المحدد </a:t>
            </a:r>
            <a:br>
              <a:rPr lang="ar-SA"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باستخدام بيانات التدريب المتاحة، ثم يتم تطبيق النموذج الناتج على البيانات لاختبارها وتحديد أداء النموذج.</a:t>
            </a:r>
          </a:p>
          <a:p>
            <a:pPr marL="457200" lvl="1" algn="r" rtl="1"/>
            <a:r>
              <a:rPr lang="ar-SA"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4. الاستنتاجات أو الاستدلالات </a:t>
            </a:r>
            <a:r>
              <a:rPr lang="en-US" sz="1800"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Inferences or conclusions</a:t>
            </a:r>
            <a:br>
              <a:rPr lang="ar-SA"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في النهاية يتم استخراج الاستدلالات واستخلاص الاستنتاجات من النموذج، والتي تساعد في الإجابة على أسئلة الأعمال.</a:t>
            </a:r>
          </a:p>
        </p:txBody>
      </p:sp>
    </p:spTree>
    <p:extLst>
      <p:ext uri="{BB962C8B-B14F-4D97-AF65-F5344CB8AC3E}">
        <p14:creationId xmlns:p14="http://schemas.microsoft.com/office/powerpoint/2010/main" val="337644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عملية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5" name="صورة 4" descr="صورة تحتوي على نص&#10;&#10;تم إنشاء الوصف تلقائياً">
            <a:extLst>
              <a:ext uri="{FF2B5EF4-FFF2-40B4-BE49-F238E27FC236}">
                <a16:creationId xmlns:a16="http://schemas.microsoft.com/office/drawing/2014/main" id="{AC4C9F88-DA8C-2122-FDD0-4F0B572A7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222" y="1120324"/>
            <a:ext cx="5326912" cy="2891221"/>
          </a:xfrm>
          <a:prstGeom prst="rect">
            <a:avLst/>
          </a:prstGeom>
        </p:spPr>
      </p:pic>
      <p:sp>
        <p:nvSpPr>
          <p:cNvPr id="6" name="مربع نص 5">
            <a:extLst>
              <a:ext uri="{FF2B5EF4-FFF2-40B4-BE49-F238E27FC236}">
                <a16:creationId xmlns:a16="http://schemas.microsoft.com/office/drawing/2014/main" id="{0637DC74-3301-C22F-0C24-DACCC84CEEBF}"/>
              </a:ext>
            </a:extLst>
          </p:cNvPr>
          <p:cNvSpPr txBox="1"/>
          <p:nvPr/>
        </p:nvSpPr>
        <p:spPr>
          <a:xfrm>
            <a:off x="3910585" y="4156493"/>
            <a:ext cx="3122971" cy="338554"/>
          </a:xfrm>
          <a:prstGeom prst="rect">
            <a:avLst/>
          </a:prstGeom>
          <a:noFill/>
        </p:spPr>
        <p:txBody>
          <a:bodyPr wrap="square">
            <a:spAutoFit/>
          </a:bodyPr>
          <a:lstStyle/>
          <a:p>
            <a:pPr algn="ctr"/>
            <a:r>
              <a:rPr lang="ar-SA" sz="1600" dirty="0">
                <a:latin typeface="Sakkal Majalla" panose="02000000000000000000" pitchFamily="2" charset="-78"/>
                <a:ea typeface="Calibri" panose="020F0502020204030204" pitchFamily="34" charset="0"/>
                <a:cs typeface="Sakkal Majalla" panose="02000000000000000000" pitchFamily="2" charset="-78"/>
              </a:rPr>
              <a:t>مخطط عملية النمذجة التنبؤية</a:t>
            </a:r>
          </a:p>
        </p:txBody>
      </p:sp>
    </p:spTree>
    <p:extLst>
      <p:ext uri="{BB962C8B-B14F-4D97-AF65-F5344CB8AC3E}">
        <p14:creationId xmlns:p14="http://schemas.microsoft.com/office/powerpoint/2010/main" val="17140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64FA0535-99B1-4925-A2AF-54A8D14E7C62}"/>
              </a:ext>
            </a:extLst>
          </p:cNvPr>
          <p:cNvSpPr txBox="1"/>
          <p:nvPr/>
        </p:nvSpPr>
        <p:spPr>
          <a:xfrm>
            <a:off x="2530549" y="749648"/>
            <a:ext cx="6373618" cy="3754874"/>
          </a:xfrm>
          <a:prstGeom prst="rect">
            <a:avLst/>
          </a:prstGeom>
          <a:noFill/>
        </p:spPr>
        <p:txBody>
          <a:bodyPr wrap="square">
            <a:spAutoFit/>
          </a:bodyPr>
          <a:lstStyle/>
          <a:p>
            <a:pPr algn="r" rtl="1"/>
            <a:r>
              <a:rPr lang="ar-SA"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مثال عملي على التصنيف </a:t>
            </a:r>
            <a:r>
              <a:rPr lang="en-US"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Practical Classification Example</a:t>
            </a:r>
            <a:br>
              <a:rPr lang="en-US" dirty="0">
                <a:latin typeface="Sakkal Majalla" panose="02000000000000000000" pitchFamily="2" charset="-78"/>
                <a:ea typeface="Calibri" panose="020F0502020204030204" pitchFamily="34" charset="0"/>
                <a:cs typeface="Sakkal Majalla" panose="02000000000000000000" pitchFamily="2" charset="-78"/>
              </a:rPr>
            </a:br>
            <a:r>
              <a:rPr lang="ar-SA" dirty="0">
                <a:latin typeface="Sakkal Majalla" panose="02000000000000000000" pitchFamily="2" charset="-78"/>
                <a:ea typeface="Calibri" panose="020F0502020204030204" pitchFamily="34" charset="0"/>
                <a:cs typeface="Sakkal Majalla" panose="02000000000000000000" pitchFamily="2" charset="-78"/>
              </a:rPr>
              <a:t>يعرض هذا المثال كيفية إنشاء نموذج تنبؤي في إطار علم البيانات. افترض أنك تعمل ضمن فريق مشروع مهمته تفقد هياكل المباني الخرسانية وفحصها بحثا عن الشقوق الموجودة فيها، ولأن هذه العملية تتميز بالصعوبة والخطورة المصاحبة لها، وبشكل خاص في المباني المرتفعة، فيمكنك إنشاء نموذج تعلم الآلة  </a:t>
            </a:r>
            <a:r>
              <a:rPr lang="en-US" dirty="0">
                <a:latin typeface="Sakkal Majalla" panose="02000000000000000000" pitchFamily="2" charset="-78"/>
                <a:ea typeface="Calibri" panose="020F0502020204030204" pitchFamily="34" charset="0"/>
                <a:cs typeface="Sakkal Majalla" panose="02000000000000000000" pitchFamily="2" charset="-78"/>
              </a:rPr>
              <a:t>Machine Learning Model  </a:t>
            </a:r>
            <a:r>
              <a:rPr lang="ar-SA" dirty="0">
                <a:latin typeface="Sakkal Majalla" panose="02000000000000000000" pitchFamily="2" charset="-78"/>
                <a:ea typeface="Calibri" panose="020F0502020204030204" pitchFamily="34" charset="0"/>
                <a:cs typeface="Sakkal Majalla" panose="02000000000000000000" pitchFamily="2" charset="-78"/>
              </a:rPr>
              <a:t>الذي بمقدوره فحص صور الخرسانة في هياكل المباني، ثم تصنيفها إلى فئة إيجابية في حال وجود الشقوق بها، وأخرى سلبية إذا خلت من الشقوق. يمكن بعد ذلك دمج الصور التي يمكن التقاطها بواسطة طائرة مسيرة بدون طيار مع النموذج مما يتيح إجراء فحص المباني بطريقة أكثر أمانًا وفاعلية.</a:t>
            </a:r>
          </a:p>
          <a:p>
            <a:pPr algn="r" rtl="1"/>
            <a:r>
              <a:rPr lang="ar-SA" dirty="0">
                <a:latin typeface="Sakkal Majalla" panose="02000000000000000000" pitchFamily="2" charset="-78"/>
                <a:ea typeface="Calibri" panose="020F0502020204030204" pitchFamily="34" charset="0"/>
                <a:cs typeface="Sakkal Majalla" panose="02000000000000000000" pitchFamily="2" charset="-78"/>
              </a:rPr>
              <a:t>تتطلب عملية تدريب النموذج وجـود البيانات، والتي ستنقسم في هذه الحالة إلى فئتين: تتضمن الفئة الأولى صورا للخرسانة التي تحتوي على الشقوق، بينما تتضمن الأخرى صورا لخرسانة سليمة خالية من الشقوق.</a:t>
            </a:r>
            <a:br>
              <a:rPr lang="ar-SA" dirty="0">
                <a:latin typeface="Sakkal Majalla" panose="02000000000000000000" pitchFamily="2" charset="-78"/>
                <a:ea typeface="Calibri" panose="020F0502020204030204" pitchFamily="34" charset="0"/>
                <a:cs typeface="Sakkal Majalla" panose="02000000000000000000" pitchFamily="2" charset="-78"/>
              </a:rPr>
            </a:br>
            <a:r>
              <a:rPr lang="ar-SA" dirty="0">
                <a:latin typeface="Sakkal Majalla" panose="02000000000000000000" pitchFamily="2" charset="-78"/>
                <a:ea typeface="Calibri" panose="020F0502020204030204" pitchFamily="34" charset="0"/>
                <a:cs typeface="Sakkal Majalla" panose="02000000000000000000" pitchFamily="2" charset="-78"/>
              </a:rPr>
              <a:t>يجب أيضا تقسيم مجموعة بيانات الصور إلى مجموعتي بيانات منفصلتين: </a:t>
            </a:r>
          </a:p>
          <a:p>
            <a:pPr algn="r" rtl="1"/>
            <a:r>
              <a:rPr lang="ar-SA" dirty="0">
                <a:latin typeface="Sakkal Majalla" panose="02000000000000000000" pitchFamily="2" charset="-78"/>
                <a:ea typeface="Calibri" panose="020F0502020204030204" pitchFamily="34" charset="0"/>
                <a:cs typeface="Sakkal Majalla" panose="02000000000000000000" pitchFamily="2" charset="-78"/>
              </a:rPr>
              <a:t>  مجموعة التدريب  </a:t>
            </a:r>
            <a:r>
              <a:rPr lang="en-US" dirty="0">
                <a:latin typeface="Sakkal Majalla" panose="02000000000000000000" pitchFamily="2" charset="-78"/>
                <a:ea typeface="Calibri" panose="020F0502020204030204" pitchFamily="34" charset="0"/>
                <a:cs typeface="Sakkal Majalla" panose="02000000000000000000" pitchFamily="2" charset="-78"/>
              </a:rPr>
              <a:t>Training Dataset  </a:t>
            </a:r>
            <a:r>
              <a:rPr lang="ar-SA" dirty="0">
                <a:latin typeface="Sakkal Majalla" panose="02000000000000000000" pitchFamily="2" charset="-78"/>
                <a:ea typeface="Calibri" panose="020F0502020204030204" pitchFamily="34" charset="0"/>
                <a:cs typeface="Sakkal Majalla" panose="02000000000000000000" pitchFamily="2" charset="-78"/>
              </a:rPr>
              <a:t>وتتضمن الصور التي ستستخدمها لتدريب نموذج تعلم الآلة.</a:t>
            </a:r>
          </a:p>
          <a:p>
            <a:pPr algn="r" rtl="1"/>
            <a:r>
              <a:rPr lang="ar-SA" dirty="0">
                <a:latin typeface="Sakkal Majalla" panose="02000000000000000000" pitchFamily="2" charset="-78"/>
                <a:ea typeface="Calibri" panose="020F0502020204030204" pitchFamily="34" charset="0"/>
                <a:cs typeface="Sakkal Majalla" panose="02000000000000000000" pitchFamily="2" charset="-78"/>
              </a:rPr>
              <a:t> مجموعة الاختبار  </a:t>
            </a:r>
            <a:r>
              <a:rPr lang="en-US" dirty="0">
                <a:latin typeface="Sakkal Majalla" panose="02000000000000000000" pitchFamily="2" charset="-78"/>
                <a:ea typeface="Calibri" panose="020F0502020204030204" pitchFamily="34" charset="0"/>
                <a:cs typeface="Sakkal Majalla" panose="02000000000000000000" pitchFamily="2" charset="-78"/>
              </a:rPr>
              <a:t>Test Dataset  </a:t>
            </a:r>
            <a:r>
              <a:rPr lang="ar-SA" dirty="0">
                <a:latin typeface="Sakkal Majalla" panose="02000000000000000000" pitchFamily="2" charset="-78"/>
                <a:ea typeface="Calibri" panose="020F0502020204030204" pitchFamily="34" charset="0"/>
                <a:cs typeface="Sakkal Majalla" panose="02000000000000000000" pitchFamily="2" charset="-78"/>
              </a:rPr>
              <a:t>وتتضمن صورا جديدة لم تكن ضمن مجموعة بيانات تدريب النموذج ويهدف استخدام هذه الصور إلى اختبار أداء النموذج وتقييمه.</a:t>
            </a:r>
          </a:p>
          <a:p>
            <a:pPr algn="r" rtl="1"/>
            <a:r>
              <a:rPr lang="ar-SA" dirty="0">
                <a:latin typeface="Sakkal Majalla" panose="02000000000000000000" pitchFamily="2" charset="-78"/>
                <a:ea typeface="Calibri" panose="020F0502020204030204" pitchFamily="34" charset="0"/>
                <a:cs typeface="Sakkal Majalla" panose="02000000000000000000" pitchFamily="2" charset="-78"/>
              </a:rPr>
              <a:t>يجب أن تحتوي مجموعة التدريب ومجموعة الاختبار على صور لكلتا الفئتين من الهياكل الخرسانية: الفئة الإيجابية (التي تحتوي على الشقوق) أو من الفئة السلبية (التي تخلو من الشقوق).</a:t>
            </a:r>
          </a:p>
          <a:p>
            <a:pPr algn="r" rtl="1"/>
            <a:r>
              <a:rPr lang="ar-SA" dirty="0">
                <a:latin typeface="Sakkal Majalla" panose="02000000000000000000" pitchFamily="2" charset="-78"/>
                <a:ea typeface="Calibri" panose="020F0502020204030204" pitchFamily="34" charset="0"/>
                <a:cs typeface="Sakkal Majalla" panose="02000000000000000000" pitchFamily="2" charset="-78"/>
              </a:rPr>
              <a:t>لتدريب نموذج على تصنيف صور الخرسانة، يمكنك استخدام برنامج آلة قابلة للتعليم  </a:t>
            </a:r>
            <a:r>
              <a:rPr lang="en-US" dirty="0">
                <a:latin typeface="Sakkal Majalla" panose="02000000000000000000" pitchFamily="2" charset="-78"/>
                <a:ea typeface="Calibri" panose="020F0502020204030204" pitchFamily="34" charset="0"/>
                <a:cs typeface="Sakkal Majalla" panose="02000000000000000000" pitchFamily="2" charset="-78"/>
              </a:rPr>
              <a:t>Teachable Machine  </a:t>
            </a:r>
            <a:r>
              <a:rPr lang="ar-SA" dirty="0">
                <a:latin typeface="Sakkal Majalla" panose="02000000000000000000" pitchFamily="2" charset="-78"/>
                <a:ea typeface="Calibri" panose="020F0502020204030204" pitchFamily="34" charset="0"/>
                <a:cs typeface="Sakkal Majalla" panose="02000000000000000000" pitchFamily="2" charset="-78"/>
              </a:rPr>
              <a:t>عبر الإنترنت، وهي متاحة على الموقع الإلكتروني: </a:t>
            </a:r>
            <a:r>
              <a:rPr lang="en-US" dirty="0">
                <a:latin typeface="Sakkal Majalla" panose="02000000000000000000" pitchFamily="2" charset="-78"/>
                <a:ea typeface="Calibri" panose="020F0502020204030204" pitchFamily="34" charset="0"/>
                <a:cs typeface="Sakkal Majalla" panose="02000000000000000000" pitchFamily="2" charset="-78"/>
              </a:rPr>
              <a:t>https://teachablemachine.withgoogle.com، </a:t>
            </a:r>
            <a:r>
              <a:rPr lang="ar-SA" dirty="0">
                <a:latin typeface="Sakkal Majalla" panose="02000000000000000000" pitchFamily="2" charset="-78"/>
                <a:ea typeface="Calibri" panose="020F0502020204030204" pitchFamily="34" charset="0"/>
                <a:cs typeface="Sakkal Majalla" panose="02000000000000000000" pitchFamily="2" charset="-78"/>
              </a:rPr>
              <a:t>وستقوم بتحميل الصور من مجلد الصور في حاسوبك لتصنيفها.</a:t>
            </a:r>
          </a:p>
        </p:txBody>
      </p:sp>
    </p:spTree>
    <p:extLst>
      <p:ext uri="{BB962C8B-B14F-4D97-AF65-F5344CB8AC3E}">
        <p14:creationId xmlns:p14="http://schemas.microsoft.com/office/powerpoint/2010/main" val="8374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EDA51F74-F9A2-ABEA-33C1-7A7D04E96CAC}"/>
              </a:ext>
            </a:extLst>
          </p:cNvPr>
          <p:cNvPicPr>
            <a:picLocks noChangeAspect="1"/>
          </p:cNvPicPr>
          <p:nvPr/>
        </p:nvPicPr>
        <p:blipFill>
          <a:blip r:embed="rId4"/>
          <a:stretch>
            <a:fillRect/>
          </a:stretch>
        </p:blipFill>
        <p:spPr>
          <a:xfrm>
            <a:off x="5828375" y="765415"/>
            <a:ext cx="3062237" cy="3760410"/>
          </a:xfrm>
          <a:prstGeom prst="rect">
            <a:avLst/>
          </a:prstGeom>
        </p:spPr>
      </p:pic>
      <p:pic>
        <p:nvPicPr>
          <p:cNvPr id="8" name="صورة 7">
            <a:extLst>
              <a:ext uri="{FF2B5EF4-FFF2-40B4-BE49-F238E27FC236}">
                <a16:creationId xmlns:a16="http://schemas.microsoft.com/office/drawing/2014/main" id="{8E57C317-B70A-9C59-C20B-D0F754E85FB5}"/>
              </a:ext>
            </a:extLst>
          </p:cNvPr>
          <p:cNvPicPr>
            <a:picLocks noChangeAspect="1"/>
          </p:cNvPicPr>
          <p:nvPr/>
        </p:nvPicPr>
        <p:blipFill>
          <a:blip r:embed="rId5"/>
          <a:stretch>
            <a:fillRect/>
          </a:stretch>
        </p:blipFill>
        <p:spPr>
          <a:xfrm>
            <a:off x="2731608" y="807911"/>
            <a:ext cx="2913048" cy="1689969"/>
          </a:xfrm>
          <a:prstGeom prst="rect">
            <a:avLst/>
          </a:prstGeom>
        </p:spPr>
      </p:pic>
      <p:pic>
        <p:nvPicPr>
          <p:cNvPr id="9" name="صورة 8">
            <a:extLst>
              <a:ext uri="{FF2B5EF4-FFF2-40B4-BE49-F238E27FC236}">
                <a16:creationId xmlns:a16="http://schemas.microsoft.com/office/drawing/2014/main" id="{F9403504-219B-2C0B-608D-B529702E17A0}"/>
              </a:ext>
            </a:extLst>
          </p:cNvPr>
          <p:cNvPicPr>
            <a:picLocks noChangeAspect="1"/>
          </p:cNvPicPr>
          <p:nvPr/>
        </p:nvPicPr>
        <p:blipFill>
          <a:blip r:embed="rId6"/>
          <a:stretch>
            <a:fillRect/>
          </a:stretch>
        </p:blipFill>
        <p:spPr>
          <a:xfrm>
            <a:off x="2731608" y="2688116"/>
            <a:ext cx="2938238" cy="1689970"/>
          </a:xfrm>
          <a:prstGeom prst="rect">
            <a:avLst/>
          </a:prstGeom>
        </p:spPr>
      </p:pic>
    </p:spTree>
    <p:extLst>
      <p:ext uri="{BB962C8B-B14F-4D97-AF65-F5344CB8AC3E}">
        <p14:creationId xmlns:p14="http://schemas.microsoft.com/office/powerpoint/2010/main" val="41774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ECB5071C-17AD-36A1-8E47-F5A647F72B81}"/>
              </a:ext>
            </a:extLst>
          </p:cNvPr>
          <p:cNvPicPr>
            <a:picLocks noChangeAspect="1"/>
          </p:cNvPicPr>
          <p:nvPr/>
        </p:nvPicPr>
        <p:blipFill>
          <a:blip r:embed="rId4"/>
          <a:stretch>
            <a:fillRect/>
          </a:stretch>
        </p:blipFill>
        <p:spPr>
          <a:xfrm>
            <a:off x="5971142" y="878607"/>
            <a:ext cx="2952207" cy="3675817"/>
          </a:xfrm>
          <a:prstGeom prst="rect">
            <a:avLst/>
          </a:prstGeom>
        </p:spPr>
      </p:pic>
      <p:pic>
        <p:nvPicPr>
          <p:cNvPr id="6" name="صورة 5">
            <a:extLst>
              <a:ext uri="{FF2B5EF4-FFF2-40B4-BE49-F238E27FC236}">
                <a16:creationId xmlns:a16="http://schemas.microsoft.com/office/drawing/2014/main" id="{4D63FFAE-DDCB-ACE3-40AA-F57DDD188B99}"/>
              </a:ext>
            </a:extLst>
          </p:cNvPr>
          <p:cNvPicPr>
            <a:picLocks noChangeAspect="1"/>
          </p:cNvPicPr>
          <p:nvPr/>
        </p:nvPicPr>
        <p:blipFill>
          <a:blip r:embed="rId5"/>
          <a:stretch>
            <a:fillRect/>
          </a:stretch>
        </p:blipFill>
        <p:spPr>
          <a:xfrm>
            <a:off x="2742616" y="878607"/>
            <a:ext cx="2952207" cy="3647218"/>
          </a:xfrm>
          <a:prstGeom prst="rect">
            <a:avLst/>
          </a:prstGeom>
        </p:spPr>
      </p:pic>
    </p:spTree>
    <p:extLst>
      <p:ext uri="{BB962C8B-B14F-4D97-AF65-F5344CB8AC3E}">
        <p14:creationId xmlns:p14="http://schemas.microsoft.com/office/powerpoint/2010/main" val="27935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DA4C4D88-9EE3-9C91-2363-41E4B1902E6A}"/>
              </a:ext>
            </a:extLst>
          </p:cNvPr>
          <p:cNvPicPr>
            <a:picLocks noChangeAspect="1"/>
          </p:cNvPicPr>
          <p:nvPr/>
        </p:nvPicPr>
        <p:blipFill>
          <a:blip r:embed="rId4"/>
          <a:stretch>
            <a:fillRect/>
          </a:stretch>
        </p:blipFill>
        <p:spPr>
          <a:xfrm>
            <a:off x="5472072" y="906963"/>
            <a:ext cx="3506676" cy="2915890"/>
          </a:xfrm>
          <a:prstGeom prst="rect">
            <a:avLst/>
          </a:prstGeom>
        </p:spPr>
      </p:pic>
      <p:pic>
        <p:nvPicPr>
          <p:cNvPr id="6" name="صورة 5">
            <a:extLst>
              <a:ext uri="{FF2B5EF4-FFF2-40B4-BE49-F238E27FC236}">
                <a16:creationId xmlns:a16="http://schemas.microsoft.com/office/drawing/2014/main" id="{A6CC3343-9651-F398-11C7-C348FFFC4031}"/>
              </a:ext>
            </a:extLst>
          </p:cNvPr>
          <p:cNvPicPr>
            <a:picLocks noChangeAspect="1"/>
          </p:cNvPicPr>
          <p:nvPr/>
        </p:nvPicPr>
        <p:blipFill>
          <a:blip r:embed="rId5"/>
          <a:stretch>
            <a:fillRect/>
          </a:stretch>
        </p:blipFill>
        <p:spPr>
          <a:xfrm>
            <a:off x="2725522" y="906963"/>
            <a:ext cx="2606642" cy="2915890"/>
          </a:xfrm>
          <a:prstGeom prst="rect">
            <a:avLst/>
          </a:prstGeom>
        </p:spPr>
      </p:pic>
      <p:sp>
        <p:nvSpPr>
          <p:cNvPr id="8" name="مربع نص 7">
            <a:extLst>
              <a:ext uri="{FF2B5EF4-FFF2-40B4-BE49-F238E27FC236}">
                <a16:creationId xmlns:a16="http://schemas.microsoft.com/office/drawing/2014/main" id="{FB8F257C-6C30-2764-D418-1A750734C6E4}"/>
              </a:ext>
            </a:extLst>
          </p:cNvPr>
          <p:cNvSpPr txBox="1"/>
          <p:nvPr/>
        </p:nvSpPr>
        <p:spPr>
          <a:xfrm>
            <a:off x="2725522" y="4002605"/>
            <a:ext cx="6202359" cy="523220"/>
          </a:xfrm>
          <a:prstGeom prst="rect">
            <a:avLst/>
          </a:prstGeom>
          <a:noFill/>
        </p:spPr>
        <p:txBody>
          <a:bodyPr wrap="square">
            <a:spAutoFit/>
          </a:bodyPr>
          <a:lstStyle/>
          <a:p>
            <a:pPr algn="ctr" rtl="1"/>
            <a:r>
              <a:rPr lang="ar-SA" dirty="0">
                <a:latin typeface="Sakkal Majalla" panose="02000000000000000000" pitchFamily="2" charset="-78"/>
                <a:ea typeface="Calibri" panose="020F0502020204030204" pitchFamily="34" charset="0"/>
                <a:cs typeface="Sakkal Majalla" panose="02000000000000000000" pitchFamily="2" charset="-78"/>
              </a:rPr>
              <a:t>يمكنك اختبار النموذج عند الانتهاء من عملية التدريب من خلال تقديم صورة من بيانات الاختبار، وذلك إما من الفئة الإيجابية ( التي تحتوي على الشقوق) أو من الفئة السلبية ( التي تخلو من الشقوق) ، ثم يمكنك تقييم المخرجات.</a:t>
            </a:r>
          </a:p>
        </p:txBody>
      </p:sp>
    </p:spTree>
    <p:extLst>
      <p:ext uri="{BB962C8B-B14F-4D97-AF65-F5344CB8AC3E}">
        <p14:creationId xmlns:p14="http://schemas.microsoft.com/office/powerpoint/2010/main" val="26606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3AE17458-C86E-5EFC-16FF-51F9A596F553}"/>
              </a:ext>
            </a:extLst>
          </p:cNvPr>
          <p:cNvSpPr txBox="1"/>
          <p:nvPr/>
        </p:nvSpPr>
        <p:spPr>
          <a:xfrm>
            <a:off x="3624881" y="0"/>
            <a:ext cx="3956132"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أهداف الدرس </a:t>
            </a:r>
            <a:endParaRPr lang="ar-SA" sz="60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D258240C-D4EA-B109-9BB3-2E10D05D5C79}"/>
              </a:ext>
            </a:extLst>
          </p:cNvPr>
          <p:cNvSpPr txBox="1"/>
          <p:nvPr/>
        </p:nvSpPr>
        <p:spPr>
          <a:xfrm>
            <a:off x="2945219" y="494585"/>
            <a:ext cx="5767720" cy="4154329"/>
          </a:xfrm>
          <a:prstGeom prst="flowChartAlternateProcess">
            <a:avLst/>
          </a:prstGeom>
          <a:solidFill>
            <a:srgbClr val="CCFEEB"/>
          </a:solidFill>
          <a:ln>
            <a:solidFill>
              <a:srgbClr val="CCFEEB"/>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تعرف الطالبة مصطلح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سبب استخدام التحليلات التنبؤية في المؤسسات والشركات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تصف الطالبة فئات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فئات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تقارن الطالبة بين النماذج </a:t>
            </a:r>
            <a:r>
              <a:rPr lang="ar-SA" dirty="0" err="1">
                <a:solidFill>
                  <a:schemeClr val="tx1"/>
                </a:solidFill>
                <a:latin typeface="Sakkal Majalla" panose="02000000000000000000" pitchFamily="2" charset="-78"/>
                <a:cs typeface="Sakkal Majalla" panose="02000000000000000000" pitchFamily="2" charset="-78"/>
              </a:rPr>
              <a:t>المعاملية</a:t>
            </a:r>
            <a:r>
              <a:rPr lang="ar-SA" dirty="0">
                <a:solidFill>
                  <a:schemeClr val="tx1"/>
                </a:solidFill>
                <a:latin typeface="Sakkal Majalla" panose="02000000000000000000" pitchFamily="2" charset="-78"/>
                <a:cs typeface="Sakkal Majalla" panose="02000000000000000000" pitchFamily="2" charset="-78"/>
              </a:rPr>
              <a:t> والنماذج غير </a:t>
            </a:r>
            <a:r>
              <a:rPr lang="ar-SA" dirty="0" err="1">
                <a:solidFill>
                  <a:schemeClr val="tx1"/>
                </a:solidFill>
                <a:latin typeface="Sakkal Majalla" panose="02000000000000000000" pitchFamily="2" charset="-78"/>
                <a:cs typeface="Sakkal Majalla" panose="02000000000000000000" pitchFamily="2" charset="-78"/>
              </a:rPr>
              <a:t>المعاملية</a:t>
            </a:r>
            <a:r>
              <a:rPr lang="ar-SA" dirty="0">
                <a:solidFill>
                  <a:schemeClr val="tx1"/>
                </a:solidFill>
                <a:latin typeface="Sakkal Majalla" panose="02000000000000000000" pitchFamily="2" charset="-78"/>
                <a:cs typeface="Sakkal Majalla" panose="02000000000000000000" pitchFamily="2" charset="-78"/>
              </a:rPr>
              <a:t>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المصادر التي يعتمد عليها المتخصصون في عمل تحليلات النماذج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مهام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تقارن الطالبة بين التصنيف والانحدار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تعدد الطالبة ميزات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تعدد الطالبة عيوب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تعدد الطالبة طرق استخدام النمذجة التنبؤية في المسائل الأكثر تعقيدًا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خطوات عملية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تنشأ الطالبة نموذجًا تنبؤيًا في إطار علم البيانات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تقيم الطالبة النموذج التنبؤي بعد إنشائه وتدريبه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تذكر الطالبة تحديات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تعدد الطالبة أدوات النمذجة التنبؤية .</a:t>
            </a:r>
          </a:p>
          <a:p>
            <a:pPr marL="342900" indent="-342900" algn="justLow" rtl="1">
              <a:buAutoNum type="arabicPeriod"/>
            </a:pPr>
            <a:r>
              <a:rPr lang="ar-SA" dirty="0">
                <a:solidFill>
                  <a:schemeClr val="tx1"/>
                </a:solidFill>
                <a:latin typeface="Sakkal Majalla" panose="02000000000000000000" pitchFamily="2" charset="-78"/>
                <a:cs typeface="Sakkal Majalla" panose="02000000000000000000" pitchFamily="2" charset="-78"/>
              </a:rPr>
              <a:t>أن تشرح الطالبة تطبيقات النمذجة التنبؤية .</a:t>
            </a:r>
          </a:p>
        </p:txBody>
      </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2C7A63C6-7201-6C22-0B0C-CF7213B3BEC8}"/>
              </a:ext>
            </a:extLst>
          </p:cNvPr>
          <p:cNvPicPr>
            <a:picLocks noChangeAspect="1"/>
          </p:cNvPicPr>
          <p:nvPr/>
        </p:nvPicPr>
        <p:blipFill>
          <a:blip r:embed="rId4"/>
          <a:stretch>
            <a:fillRect/>
          </a:stretch>
        </p:blipFill>
        <p:spPr>
          <a:xfrm>
            <a:off x="5929099" y="739035"/>
            <a:ext cx="2879018" cy="3216020"/>
          </a:xfrm>
          <a:prstGeom prst="rect">
            <a:avLst/>
          </a:prstGeom>
        </p:spPr>
      </p:pic>
      <p:pic>
        <p:nvPicPr>
          <p:cNvPr id="6" name="صورة 5">
            <a:extLst>
              <a:ext uri="{FF2B5EF4-FFF2-40B4-BE49-F238E27FC236}">
                <a16:creationId xmlns:a16="http://schemas.microsoft.com/office/drawing/2014/main" id="{C85B3993-96DA-7652-345C-C4E5FD069645}"/>
              </a:ext>
            </a:extLst>
          </p:cNvPr>
          <p:cNvPicPr>
            <a:picLocks noChangeAspect="1"/>
          </p:cNvPicPr>
          <p:nvPr/>
        </p:nvPicPr>
        <p:blipFill>
          <a:blip r:embed="rId5"/>
          <a:stretch>
            <a:fillRect/>
          </a:stretch>
        </p:blipFill>
        <p:spPr>
          <a:xfrm>
            <a:off x="2748808" y="739035"/>
            <a:ext cx="3004562" cy="3216020"/>
          </a:xfrm>
          <a:prstGeom prst="rect">
            <a:avLst/>
          </a:prstGeom>
        </p:spPr>
      </p:pic>
      <p:sp>
        <p:nvSpPr>
          <p:cNvPr id="8" name="مربع نص 7">
            <a:extLst>
              <a:ext uri="{FF2B5EF4-FFF2-40B4-BE49-F238E27FC236}">
                <a16:creationId xmlns:a16="http://schemas.microsoft.com/office/drawing/2014/main" id="{0B70F560-C7E3-15A6-CE62-C3E8FDAD7F18}"/>
              </a:ext>
            </a:extLst>
          </p:cNvPr>
          <p:cNvSpPr txBox="1"/>
          <p:nvPr/>
        </p:nvSpPr>
        <p:spPr>
          <a:xfrm>
            <a:off x="2530549" y="4000137"/>
            <a:ext cx="6397883" cy="738664"/>
          </a:xfrm>
          <a:prstGeom prst="rect">
            <a:avLst/>
          </a:prstGeom>
          <a:noFill/>
        </p:spPr>
        <p:txBody>
          <a:bodyPr wrap="square">
            <a:spAutoFit/>
          </a:bodyPr>
          <a:lstStyle/>
          <a:p>
            <a:pPr algn="ctr" rtl="1"/>
            <a:r>
              <a:rPr lang="ar-SA" dirty="0">
                <a:latin typeface="Sakkal Majalla" panose="02000000000000000000" pitchFamily="2" charset="-78"/>
                <a:ea typeface="Calibri" panose="020F0502020204030204" pitchFamily="34" charset="0"/>
                <a:cs typeface="Sakkal Majalla" panose="02000000000000000000" pitchFamily="2" charset="-78"/>
              </a:rPr>
              <a:t>كما تلاحظ، فقد صنف النموذج الصـورة بشكل صحيح في الفئة الإيجابية مع نسبة يقين % 100، وذلك متوقع؛ لأن صـورة الخرسانة التي قمت بتحميلهـا تحتوي على الشقوق. وعليك تكرار الخطوتين الأخيرتين لتحميل صورة مختلفة وتقييم النموذج مرة أخرى.</a:t>
            </a:r>
          </a:p>
        </p:txBody>
      </p:sp>
    </p:spTree>
    <p:extLst>
      <p:ext uri="{BB962C8B-B14F-4D97-AF65-F5344CB8AC3E}">
        <p14:creationId xmlns:p14="http://schemas.microsoft.com/office/powerpoint/2010/main" val="33817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2864386" y="32900"/>
            <a:ext cx="4856358"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ميزات وتحديات النمذجة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6" name="جدول 7">
            <a:extLst>
              <a:ext uri="{FF2B5EF4-FFF2-40B4-BE49-F238E27FC236}">
                <a16:creationId xmlns:a16="http://schemas.microsoft.com/office/drawing/2014/main" id="{B763E66F-FEC4-946C-58AA-610A6767FE24}"/>
              </a:ext>
            </a:extLst>
          </p:cNvPr>
          <p:cNvGraphicFramePr>
            <a:graphicFrameLocks noGrp="1"/>
          </p:cNvGraphicFramePr>
          <p:nvPr>
            <p:extLst>
              <p:ext uri="{D42A27DB-BD31-4B8C-83A1-F6EECF244321}">
                <p14:modId xmlns:p14="http://schemas.microsoft.com/office/powerpoint/2010/main" val="108615516"/>
              </p:ext>
            </p:extLst>
          </p:nvPr>
        </p:nvGraphicFramePr>
        <p:xfrm>
          <a:off x="2768009" y="810189"/>
          <a:ext cx="6096000" cy="3733800"/>
        </p:xfrm>
        <a:graphic>
          <a:graphicData uri="http://schemas.openxmlformats.org/drawingml/2006/table">
            <a:tbl>
              <a:tblPr rtl="1" firstRow="1" bandRow="1">
                <a:tableStyleId>{C083E6E3-FA7D-4D7B-A595-EF9225AFEA82}</a:tableStyleId>
              </a:tblPr>
              <a:tblGrid>
                <a:gridCol w="6096000">
                  <a:extLst>
                    <a:ext uri="{9D8B030D-6E8A-4147-A177-3AD203B41FA5}">
                      <a16:colId xmlns:a16="http://schemas.microsoft.com/office/drawing/2014/main" val="2580973540"/>
                    </a:ext>
                  </a:extLst>
                </a:gridCol>
              </a:tblGrid>
              <a:tr h="370840">
                <a:tc>
                  <a:txBody>
                    <a:bodyPr/>
                    <a:lstStyle/>
                    <a:p>
                      <a:pPr algn="ctr" rtl="1"/>
                      <a:r>
                        <a:rPr lang="ar-SA" sz="2000" b="0" i="0" u="none" strike="noStrike" cap="none" dirty="0">
                          <a:solidFill>
                            <a:srgbClr val="FF4F47"/>
                          </a:solidFill>
                          <a:latin typeface="Sakkal Majalla" panose="02000000000000000000" pitchFamily="2" charset="-78"/>
                          <a:cs typeface="Sakkal Majalla" panose="02000000000000000000" pitchFamily="2" charset="-78"/>
                          <a:sym typeface="Arial"/>
                        </a:rPr>
                        <a:t>ميزات النمذجة التنبؤية</a:t>
                      </a:r>
                    </a:p>
                  </a:txBody>
                  <a:tcPr/>
                </a:tc>
                <a:extLst>
                  <a:ext uri="{0D108BD9-81ED-4DB2-BD59-A6C34878D82A}">
                    <a16:rowId xmlns:a16="http://schemas.microsoft.com/office/drawing/2014/main" val="3287055722"/>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تحسين إستراتيجيات التسويق والمبيعات وخدمة العملاء</a:t>
                      </a:r>
                    </a:p>
                  </a:txBody>
                  <a:tcPr/>
                </a:tc>
                <a:extLst>
                  <a:ext uri="{0D108BD9-81ED-4DB2-BD59-A6C34878D82A}">
                    <a16:rowId xmlns:a16="http://schemas.microsoft.com/office/drawing/2014/main" val="1593726714"/>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تحسين التنافسية المبنية على المعرفة وتوظيف الإستراتيجيات لاكتساب ميزة المنافسة .</a:t>
                      </a:r>
                    </a:p>
                  </a:txBody>
                  <a:tcPr/>
                </a:tc>
                <a:extLst>
                  <a:ext uri="{0D108BD9-81ED-4DB2-BD59-A6C34878D82A}">
                    <a16:rowId xmlns:a16="http://schemas.microsoft.com/office/drawing/2014/main" val="654411816"/>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تعزيز جودة المنتجات والخدمات .</a:t>
                      </a:r>
                    </a:p>
                  </a:txBody>
                  <a:tcPr/>
                </a:tc>
                <a:extLst>
                  <a:ext uri="{0D108BD9-81ED-4DB2-BD59-A6C34878D82A}">
                    <a16:rowId xmlns:a16="http://schemas.microsoft.com/office/drawing/2014/main" val="1162002560"/>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التحليل الدقيق لمتطلبات المستهلك .</a:t>
                      </a:r>
                    </a:p>
                  </a:txBody>
                  <a:tcPr/>
                </a:tc>
                <a:extLst>
                  <a:ext uri="{0D108BD9-81ED-4DB2-BD59-A6C34878D82A}">
                    <a16:rowId xmlns:a16="http://schemas.microsoft.com/office/drawing/2014/main" val="2463582605"/>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توفير التوقعات للعوامل الخارجية التي تؤثر على الإنتاجية أو سير العمل .</a:t>
                      </a:r>
                    </a:p>
                  </a:txBody>
                  <a:tcPr/>
                </a:tc>
                <a:extLst>
                  <a:ext uri="{0D108BD9-81ED-4DB2-BD59-A6C34878D82A}">
                    <a16:rowId xmlns:a16="http://schemas.microsoft.com/office/drawing/2014/main" val="2142873446"/>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المساهمة في إدارة المخاطر المالية والاستثمارية .</a:t>
                      </a:r>
                    </a:p>
                  </a:txBody>
                  <a:tcPr/>
                </a:tc>
                <a:extLst>
                  <a:ext uri="{0D108BD9-81ED-4DB2-BD59-A6C34878D82A}">
                    <a16:rowId xmlns:a16="http://schemas.microsoft.com/office/drawing/2014/main" val="3977341455"/>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توفير التنبؤ بالموارد أو بالمخزون من المواد المختلفة .</a:t>
                      </a:r>
                    </a:p>
                  </a:txBody>
                  <a:tcPr/>
                </a:tc>
                <a:extLst>
                  <a:ext uri="{0D108BD9-81ED-4DB2-BD59-A6C34878D82A}">
                    <a16:rowId xmlns:a16="http://schemas.microsoft.com/office/drawing/2014/main" val="3997311654"/>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التنبؤ بالتوجهات المستقبلية للأعمال .</a:t>
                      </a:r>
                    </a:p>
                  </a:txBody>
                  <a:tcPr/>
                </a:tc>
                <a:extLst>
                  <a:ext uri="{0D108BD9-81ED-4DB2-BD59-A6C34878D82A}">
                    <a16:rowId xmlns:a16="http://schemas.microsoft.com/office/drawing/2014/main" val="2130756425"/>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دعم عملية إدارة القوى العاملة وتحليل المشاكل المتعلقة بها .</a:t>
                      </a:r>
                    </a:p>
                  </a:txBody>
                  <a:tcPr/>
                </a:tc>
                <a:extLst>
                  <a:ext uri="{0D108BD9-81ED-4DB2-BD59-A6C34878D82A}">
                    <a16:rowId xmlns:a16="http://schemas.microsoft.com/office/drawing/2014/main" val="3596856745"/>
                  </a:ext>
                </a:extLst>
              </a:tr>
            </a:tbl>
          </a:graphicData>
        </a:graphic>
      </p:graphicFrame>
    </p:spTree>
    <p:extLst>
      <p:ext uri="{BB962C8B-B14F-4D97-AF65-F5344CB8AC3E}">
        <p14:creationId xmlns:p14="http://schemas.microsoft.com/office/powerpoint/2010/main" val="16648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6" name="جدول 7">
            <a:extLst>
              <a:ext uri="{FF2B5EF4-FFF2-40B4-BE49-F238E27FC236}">
                <a16:creationId xmlns:a16="http://schemas.microsoft.com/office/drawing/2014/main" id="{481C3E1F-97EB-D982-2490-1AAE3FF6DB09}"/>
              </a:ext>
            </a:extLst>
          </p:cNvPr>
          <p:cNvGraphicFramePr>
            <a:graphicFrameLocks noGrp="1"/>
          </p:cNvGraphicFramePr>
          <p:nvPr>
            <p:extLst>
              <p:ext uri="{D42A27DB-BD31-4B8C-83A1-F6EECF244321}">
                <p14:modId xmlns:p14="http://schemas.microsoft.com/office/powerpoint/2010/main" val="1518688345"/>
              </p:ext>
            </p:extLst>
          </p:nvPr>
        </p:nvGraphicFramePr>
        <p:xfrm>
          <a:off x="2746744" y="969677"/>
          <a:ext cx="6096000" cy="1879600"/>
        </p:xfrm>
        <a:graphic>
          <a:graphicData uri="http://schemas.openxmlformats.org/drawingml/2006/table">
            <a:tbl>
              <a:tblPr rtl="1" firstRow="1" bandRow="1">
                <a:tableStyleId>{C083E6E3-FA7D-4D7B-A595-EF9225AFEA82}</a:tableStyleId>
              </a:tblPr>
              <a:tblGrid>
                <a:gridCol w="6096000">
                  <a:extLst>
                    <a:ext uri="{9D8B030D-6E8A-4147-A177-3AD203B41FA5}">
                      <a16:colId xmlns:a16="http://schemas.microsoft.com/office/drawing/2014/main" val="2580973540"/>
                    </a:ext>
                  </a:extLst>
                </a:gridCol>
              </a:tblGrid>
              <a:tr h="370840">
                <a:tc>
                  <a:txBody>
                    <a:bodyPr/>
                    <a:lstStyle/>
                    <a:p>
                      <a:pPr algn="ctr" rtl="1"/>
                      <a:r>
                        <a:rPr lang="ar-SA" sz="2000" b="0" i="0" u="none" strike="noStrike" cap="none" dirty="0">
                          <a:solidFill>
                            <a:srgbClr val="FF4F47"/>
                          </a:solidFill>
                          <a:latin typeface="Sakkal Majalla" panose="02000000000000000000" pitchFamily="2" charset="-78"/>
                          <a:cs typeface="Sakkal Majalla" panose="02000000000000000000" pitchFamily="2" charset="-78"/>
                          <a:sym typeface="Arial"/>
                        </a:rPr>
                        <a:t>تحديات النمذجة التنبؤية</a:t>
                      </a:r>
                    </a:p>
                  </a:txBody>
                  <a:tcPr/>
                </a:tc>
                <a:extLst>
                  <a:ext uri="{0D108BD9-81ED-4DB2-BD59-A6C34878D82A}">
                    <a16:rowId xmlns:a16="http://schemas.microsoft.com/office/drawing/2014/main" val="3287055722"/>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أمن وخصوصية البيانات .</a:t>
                      </a:r>
                    </a:p>
                  </a:txBody>
                  <a:tcPr/>
                </a:tc>
                <a:extLst>
                  <a:ext uri="{0D108BD9-81ED-4DB2-BD59-A6C34878D82A}">
                    <a16:rowId xmlns:a16="http://schemas.microsoft.com/office/drawing/2014/main" val="1593726714"/>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التعامل مع حجم كبير من البيانات .</a:t>
                      </a:r>
                    </a:p>
                  </a:txBody>
                  <a:tcPr/>
                </a:tc>
                <a:extLst>
                  <a:ext uri="{0D108BD9-81ED-4DB2-BD59-A6C34878D82A}">
                    <a16:rowId xmlns:a16="http://schemas.microsoft.com/office/drawing/2014/main" val="654411816"/>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تحديات إدارة البيانات .</a:t>
                      </a:r>
                    </a:p>
                  </a:txBody>
                  <a:tcPr/>
                </a:tc>
                <a:extLst>
                  <a:ext uri="{0D108BD9-81ED-4DB2-BD59-A6C34878D82A}">
                    <a16:rowId xmlns:a16="http://schemas.microsoft.com/office/drawing/2014/main" val="1162002560"/>
                  </a:ext>
                </a:extLst>
              </a:tr>
              <a:tr h="370840">
                <a:tc>
                  <a:txBody>
                    <a:bodyPr/>
                    <a:lstStyle/>
                    <a:p>
                      <a:pPr algn="r" rtl="1"/>
                      <a:r>
                        <a:rPr lang="ar-SA" sz="1400" b="0" i="0" u="none" strike="noStrike" cap="none" dirty="0">
                          <a:solidFill>
                            <a:srgbClr val="000000"/>
                          </a:solidFill>
                          <a:latin typeface="Sakkal Majalla" panose="02000000000000000000" pitchFamily="2" charset="-78"/>
                          <a:cs typeface="Sakkal Majalla" panose="02000000000000000000" pitchFamily="2" charset="-78"/>
                          <a:sym typeface="Arial"/>
                        </a:rPr>
                        <a:t>الحاجة المستمرة لتكييف النماذج مع القضايا والمشاكل المستجدة</a:t>
                      </a:r>
                    </a:p>
                  </a:txBody>
                  <a:tcPr/>
                </a:tc>
                <a:extLst>
                  <a:ext uri="{0D108BD9-81ED-4DB2-BD59-A6C34878D82A}">
                    <a16:rowId xmlns:a16="http://schemas.microsoft.com/office/drawing/2014/main" val="2463582605"/>
                  </a:ext>
                </a:extLst>
              </a:tr>
            </a:tbl>
          </a:graphicData>
        </a:graphic>
      </p:graphicFrame>
      <p:pic>
        <p:nvPicPr>
          <p:cNvPr id="8" name="صورة 7">
            <a:extLst>
              <a:ext uri="{FF2B5EF4-FFF2-40B4-BE49-F238E27FC236}">
                <a16:creationId xmlns:a16="http://schemas.microsoft.com/office/drawing/2014/main" id="{B4BE25B6-7C1E-81C1-5305-71D34D90F0EF}"/>
              </a:ext>
            </a:extLst>
          </p:cNvPr>
          <p:cNvPicPr>
            <a:picLocks noChangeAspect="1"/>
          </p:cNvPicPr>
          <p:nvPr/>
        </p:nvPicPr>
        <p:blipFill rotWithShape="1">
          <a:blip r:embed="rId4"/>
          <a:srcRect b="5195"/>
          <a:stretch/>
        </p:blipFill>
        <p:spPr>
          <a:xfrm>
            <a:off x="3323911" y="2975236"/>
            <a:ext cx="4728288" cy="1609908"/>
          </a:xfrm>
          <a:prstGeom prst="rect">
            <a:avLst/>
          </a:prstGeom>
        </p:spPr>
      </p:pic>
    </p:spTree>
    <p:extLst>
      <p:ext uri="{BB962C8B-B14F-4D97-AF65-F5344CB8AC3E}">
        <p14:creationId xmlns:p14="http://schemas.microsoft.com/office/powerpoint/2010/main" val="37570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73079" y="1433282"/>
            <a:ext cx="6412529" cy="2327544"/>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br>
              <a:rPr lang="ar-SA" sz="1800" dirty="0">
                <a:latin typeface="Sakkal Majalla" panose="02000000000000000000" pitchFamily="2" charset="-78"/>
                <a:cs typeface="Sakkal Majalla" panose="02000000000000000000" pitchFamily="2" charset="-78"/>
              </a:rPr>
            </a:br>
            <a:endParaRPr sz="1800"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1" y="418983"/>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0A2BAD13-0C1D-230F-5529-A14C2B1380F9}"/>
              </a:ext>
            </a:extLst>
          </p:cNvPr>
          <p:cNvSpPr txBox="1"/>
          <p:nvPr/>
        </p:nvSpPr>
        <p:spPr>
          <a:xfrm>
            <a:off x="2499747" y="1923802"/>
            <a:ext cx="6485861" cy="1200329"/>
          </a:xfrm>
          <a:prstGeom prst="rect">
            <a:avLst/>
          </a:prstGeom>
          <a:noFill/>
        </p:spPr>
        <p:txBody>
          <a:bodyPr wrap="square">
            <a:spAutoFit/>
          </a:bodyPr>
          <a:lstStyle/>
          <a:p>
            <a:pPr algn="r" rtl="1"/>
            <a:r>
              <a:rPr lang="ar-SA" sz="1800" dirty="0">
                <a:solidFill>
                  <a:srgbClr val="FF4F47"/>
                </a:solidFill>
                <a:latin typeface="Sakkal Majalla" panose="02000000000000000000" pitchFamily="2" charset="-78"/>
                <a:ea typeface="+mn-ea"/>
                <a:cs typeface="Sakkal Majalla" panose="02000000000000000000" pitchFamily="2" charset="-78"/>
              </a:rPr>
              <a:t>أدوات النمذجة التنبؤية </a:t>
            </a:r>
            <a:r>
              <a:rPr lang="en-US" sz="1800" dirty="0">
                <a:solidFill>
                  <a:srgbClr val="FF4F47"/>
                </a:solidFill>
                <a:latin typeface="Sakkal Majalla" panose="02000000000000000000" pitchFamily="2" charset="-78"/>
                <a:ea typeface="+mn-ea"/>
                <a:cs typeface="Sakkal Majalla" panose="02000000000000000000" pitchFamily="2" charset="-78"/>
              </a:rPr>
              <a:t>Predictive Modeling tools</a:t>
            </a:r>
            <a:br>
              <a:rPr lang="en-US" sz="1800" dirty="0">
                <a:latin typeface="Sakkal Majalla" panose="02000000000000000000" pitchFamily="2" charset="-78"/>
                <a:ea typeface="+mn-ea"/>
                <a:cs typeface="Sakkal Majalla" panose="02000000000000000000" pitchFamily="2" charset="-78"/>
              </a:rPr>
            </a:br>
            <a:r>
              <a:rPr lang="ar-SA" sz="1800" dirty="0">
                <a:latin typeface="Sakkal Majalla" panose="02000000000000000000" pitchFamily="2" charset="-78"/>
                <a:ea typeface="+mn-ea"/>
                <a:cs typeface="Sakkal Majalla" panose="02000000000000000000" pitchFamily="2" charset="-78"/>
              </a:rPr>
              <a:t>توجد أدوات النمذجة التنبؤية الحديثة علـى صـورة منصات متكاملـة تدعم تطـويـر الخوارزميات وتحليل البيانات وتقديم النتائج الموثوقة، ويتم استخدام هذه الأدوات مـن قبل الشركات والمؤسسات البحثية لإخراج استنتاجات دقيقة وشاملة يمكنها المساهمة في اتخاذ القرارات الفعالة.</a:t>
            </a:r>
          </a:p>
        </p:txBody>
      </p:sp>
    </p:spTree>
    <p:extLst>
      <p:ext uri="{BB962C8B-B14F-4D97-AF65-F5344CB8AC3E}">
        <p14:creationId xmlns:p14="http://schemas.microsoft.com/office/powerpoint/2010/main" val="27471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pSp>
        <p:nvGrpSpPr>
          <p:cNvPr id="803" name="Google Shape;803;p33"/>
          <p:cNvGrpSpPr/>
          <p:nvPr/>
        </p:nvGrpSpPr>
        <p:grpSpPr>
          <a:xfrm>
            <a:off x="474475" y="1150215"/>
            <a:ext cx="8188022" cy="2312033"/>
            <a:chOff x="474475" y="1150215"/>
            <a:chExt cx="8188022" cy="2312033"/>
          </a:xfrm>
        </p:grpSpPr>
        <p:sp>
          <p:nvSpPr>
            <p:cNvPr id="804" name="Google Shape;804;p33"/>
            <p:cNvSpPr/>
            <p:nvPr/>
          </p:nvSpPr>
          <p:spPr>
            <a:xfrm>
              <a:off x="474475" y="1150215"/>
              <a:ext cx="2360435" cy="2312033"/>
            </a:xfrm>
            <a:custGeom>
              <a:avLst/>
              <a:gdLst/>
              <a:ahLst/>
              <a:cxnLst/>
              <a:rect l="l" t="t" r="r" b="b"/>
              <a:pathLst>
                <a:path w="9412" h="9219" extrusionOk="0">
                  <a:moveTo>
                    <a:pt x="4706" y="1"/>
                  </a:moveTo>
                  <a:cubicBezTo>
                    <a:pt x="4453" y="1"/>
                    <a:pt x="4199" y="98"/>
                    <a:pt x="4005" y="292"/>
                  </a:cubicBezTo>
                  <a:lnTo>
                    <a:pt x="388" y="3909"/>
                  </a:lnTo>
                  <a:cubicBezTo>
                    <a:pt x="0" y="4296"/>
                    <a:pt x="0" y="4923"/>
                    <a:pt x="388" y="5310"/>
                  </a:cubicBezTo>
                  <a:lnTo>
                    <a:pt x="4005" y="8927"/>
                  </a:lnTo>
                  <a:cubicBezTo>
                    <a:pt x="4199" y="9121"/>
                    <a:pt x="4453" y="9218"/>
                    <a:pt x="4706" y="9218"/>
                  </a:cubicBezTo>
                  <a:cubicBezTo>
                    <a:pt x="4959" y="9218"/>
                    <a:pt x="5213" y="9121"/>
                    <a:pt x="5407" y="8927"/>
                  </a:cubicBezTo>
                  <a:lnTo>
                    <a:pt x="9024" y="5310"/>
                  </a:lnTo>
                  <a:cubicBezTo>
                    <a:pt x="9412" y="4925"/>
                    <a:pt x="9412" y="4296"/>
                    <a:pt x="9024" y="3909"/>
                  </a:cubicBezTo>
                  <a:lnTo>
                    <a:pt x="5407" y="292"/>
                  </a:lnTo>
                  <a:cubicBezTo>
                    <a:pt x="5213" y="98"/>
                    <a:pt x="4959"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2425614" y="1150215"/>
              <a:ext cx="2360185" cy="2312033"/>
            </a:xfrm>
            <a:custGeom>
              <a:avLst/>
              <a:gdLst/>
              <a:ahLst/>
              <a:cxnLst/>
              <a:rect l="l" t="t" r="r" b="b"/>
              <a:pathLst>
                <a:path w="9411" h="9219" extrusionOk="0">
                  <a:moveTo>
                    <a:pt x="4706" y="1"/>
                  </a:moveTo>
                  <a:cubicBezTo>
                    <a:pt x="4452" y="1"/>
                    <a:pt x="4199" y="98"/>
                    <a:pt x="4005" y="292"/>
                  </a:cubicBezTo>
                  <a:lnTo>
                    <a:pt x="388" y="3909"/>
                  </a:lnTo>
                  <a:cubicBezTo>
                    <a:pt x="1" y="4296"/>
                    <a:pt x="1" y="4923"/>
                    <a:pt x="388" y="5310"/>
                  </a:cubicBezTo>
                  <a:lnTo>
                    <a:pt x="4005" y="8927"/>
                  </a:lnTo>
                  <a:cubicBezTo>
                    <a:pt x="4199" y="9121"/>
                    <a:pt x="4452" y="9218"/>
                    <a:pt x="4706" y="9218"/>
                  </a:cubicBezTo>
                  <a:cubicBezTo>
                    <a:pt x="4959" y="9218"/>
                    <a:pt x="5213" y="9121"/>
                    <a:pt x="5406" y="8927"/>
                  </a:cubicBezTo>
                  <a:lnTo>
                    <a:pt x="9024" y="5310"/>
                  </a:lnTo>
                  <a:cubicBezTo>
                    <a:pt x="9411" y="4923"/>
                    <a:pt x="9411" y="4296"/>
                    <a:pt x="9024" y="3909"/>
                  </a:cubicBezTo>
                  <a:lnTo>
                    <a:pt x="5407" y="292"/>
                  </a:lnTo>
                  <a:cubicBezTo>
                    <a:pt x="5213" y="98"/>
                    <a:pt x="4960"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4351173" y="1150215"/>
              <a:ext cx="2360185" cy="2312033"/>
            </a:xfrm>
            <a:custGeom>
              <a:avLst/>
              <a:gdLst/>
              <a:ahLst/>
              <a:cxnLst/>
              <a:rect l="l" t="t" r="r" b="b"/>
              <a:pathLst>
                <a:path w="9411" h="9219" extrusionOk="0">
                  <a:moveTo>
                    <a:pt x="4706" y="1"/>
                  </a:moveTo>
                  <a:cubicBezTo>
                    <a:pt x="4452" y="1"/>
                    <a:pt x="4198" y="98"/>
                    <a:pt x="4004" y="292"/>
                  </a:cubicBezTo>
                  <a:lnTo>
                    <a:pt x="387" y="3909"/>
                  </a:lnTo>
                  <a:cubicBezTo>
                    <a:pt x="1" y="4296"/>
                    <a:pt x="1" y="4923"/>
                    <a:pt x="387" y="5310"/>
                  </a:cubicBezTo>
                  <a:lnTo>
                    <a:pt x="4004" y="8927"/>
                  </a:lnTo>
                  <a:cubicBezTo>
                    <a:pt x="4198" y="9121"/>
                    <a:pt x="4451" y="9218"/>
                    <a:pt x="4705" y="9218"/>
                  </a:cubicBezTo>
                  <a:cubicBezTo>
                    <a:pt x="4959" y="9218"/>
                    <a:pt x="5212" y="9121"/>
                    <a:pt x="5406" y="8927"/>
                  </a:cubicBezTo>
                  <a:lnTo>
                    <a:pt x="9023" y="5310"/>
                  </a:lnTo>
                  <a:cubicBezTo>
                    <a:pt x="9411" y="4923"/>
                    <a:pt x="9411" y="4296"/>
                    <a:pt x="9023" y="3909"/>
                  </a:cubicBezTo>
                  <a:lnTo>
                    <a:pt x="5406" y="292"/>
                  </a:lnTo>
                  <a:cubicBezTo>
                    <a:pt x="5213" y="98"/>
                    <a:pt x="4959"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807" name="Google Shape;807;p33"/>
            <p:cNvSpPr/>
            <p:nvPr/>
          </p:nvSpPr>
          <p:spPr>
            <a:xfrm>
              <a:off x="6301811" y="1150215"/>
              <a:ext cx="2360686" cy="2312033"/>
            </a:xfrm>
            <a:custGeom>
              <a:avLst/>
              <a:gdLst/>
              <a:ahLst/>
              <a:cxnLst/>
              <a:rect l="l" t="t" r="r" b="b"/>
              <a:pathLst>
                <a:path w="9413" h="9219" extrusionOk="0">
                  <a:moveTo>
                    <a:pt x="4706" y="1"/>
                  </a:moveTo>
                  <a:cubicBezTo>
                    <a:pt x="4453" y="1"/>
                    <a:pt x="4199" y="98"/>
                    <a:pt x="4006" y="292"/>
                  </a:cubicBezTo>
                  <a:lnTo>
                    <a:pt x="389" y="3909"/>
                  </a:lnTo>
                  <a:cubicBezTo>
                    <a:pt x="1" y="4296"/>
                    <a:pt x="1" y="4923"/>
                    <a:pt x="389" y="5310"/>
                  </a:cubicBezTo>
                  <a:lnTo>
                    <a:pt x="4006" y="8927"/>
                  </a:lnTo>
                  <a:cubicBezTo>
                    <a:pt x="4199" y="9121"/>
                    <a:pt x="4453" y="9218"/>
                    <a:pt x="4706" y="9218"/>
                  </a:cubicBezTo>
                  <a:cubicBezTo>
                    <a:pt x="4960" y="9218"/>
                    <a:pt x="5214" y="9121"/>
                    <a:pt x="5407" y="8927"/>
                  </a:cubicBezTo>
                  <a:lnTo>
                    <a:pt x="9024" y="5310"/>
                  </a:lnTo>
                  <a:cubicBezTo>
                    <a:pt x="9412" y="4925"/>
                    <a:pt x="9412" y="4296"/>
                    <a:pt x="9024" y="3909"/>
                  </a:cubicBezTo>
                  <a:lnTo>
                    <a:pt x="5407" y="292"/>
                  </a:lnTo>
                  <a:cubicBezTo>
                    <a:pt x="5214" y="98"/>
                    <a:pt x="4960" y="1"/>
                    <a:pt x="4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2142473" y="2253677"/>
              <a:ext cx="5852185" cy="144706"/>
            </a:xfrm>
            <a:custGeom>
              <a:avLst/>
              <a:gdLst/>
              <a:ahLst/>
              <a:cxnLst/>
              <a:rect l="l" t="t" r="r" b="b"/>
              <a:pathLst>
                <a:path w="23335" h="577" extrusionOk="0">
                  <a:moveTo>
                    <a:pt x="0" y="1"/>
                  </a:moveTo>
                  <a:lnTo>
                    <a:pt x="0" y="577"/>
                  </a:lnTo>
                  <a:lnTo>
                    <a:pt x="23335" y="577"/>
                  </a:lnTo>
                  <a:lnTo>
                    <a:pt x="23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015470" y="1715990"/>
              <a:ext cx="1180970" cy="1180719"/>
            </a:xfrm>
            <a:custGeom>
              <a:avLst/>
              <a:gdLst/>
              <a:ahLst/>
              <a:cxnLst/>
              <a:rect l="l" t="t" r="r" b="b"/>
              <a:pathLst>
                <a:path w="4709" h="4708" extrusionOk="0">
                  <a:moveTo>
                    <a:pt x="428" y="0"/>
                  </a:moveTo>
                  <a:cubicBezTo>
                    <a:pt x="191" y="0"/>
                    <a:pt x="1" y="193"/>
                    <a:pt x="1" y="428"/>
                  </a:cubicBezTo>
                  <a:lnTo>
                    <a:pt x="1" y="4281"/>
                  </a:lnTo>
                  <a:cubicBezTo>
                    <a:pt x="1" y="4517"/>
                    <a:pt x="191" y="4708"/>
                    <a:pt x="428" y="4708"/>
                  </a:cubicBezTo>
                  <a:lnTo>
                    <a:pt x="4281" y="4708"/>
                  </a:lnTo>
                  <a:cubicBezTo>
                    <a:pt x="4518" y="4708"/>
                    <a:pt x="4709" y="4517"/>
                    <a:pt x="4709" y="4281"/>
                  </a:cubicBezTo>
                  <a:lnTo>
                    <a:pt x="4709" y="428"/>
                  </a:lnTo>
                  <a:cubicBezTo>
                    <a:pt x="4709" y="191"/>
                    <a:pt x="4516" y="0"/>
                    <a:pt x="428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1064331" y="1715990"/>
              <a:ext cx="1180970" cy="1180719"/>
            </a:xfrm>
            <a:custGeom>
              <a:avLst/>
              <a:gdLst/>
              <a:ahLst/>
              <a:cxnLst/>
              <a:rect l="l" t="t" r="r" b="b"/>
              <a:pathLst>
                <a:path w="4709" h="4708" extrusionOk="0">
                  <a:moveTo>
                    <a:pt x="427" y="0"/>
                  </a:moveTo>
                  <a:cubicBezTo>
                    <a:pt x="191" y="0"/>
                    <a:pt x="1" y="193"/>
                    <a:pt x="1" y="428"/>
                  </a:cubicBezTo>
                  <a:lnTo>
                    <a:pt x="1" y="4281"/>
                  </a:lnTo>
                  <a:cubicBezTo>
                    <a:pt x="1" y="4517"/>
                    <a:pt x="192" y="4708"/>
                    <a:pt x="427" y="4708"/>
                  </a:cubicBezTo>
                  <a:lnTo>
                    <a:pt x="4282" y="4708"/>
                  </a:lnTo>
                  <a:cubicBezTo>
                    <a:pt x="4518" y="4708"/>
                    <a:pt x="4708" y="4517"/>
                    <a:pt x="4708" y="4281"/>
                  </a:cubicBezTo>
                  <a:lnTo>
                    <a:pt x="4708" y="428"/>
                  </a:lnTo>
                  <a:cubicBezTo>
                    <a:pt x="4708" y="191"/>
                    <a:pt x="4517" y="0"/>
                    <a:pt x="428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6891918" y="1715990"/>
              <a:ext cx="1180719" cy="1180719"/>
            </a:xfrm>
            <a:custGeom>
              <a:avLst/>
              <a:gdLst/>
              <a:ahLst/>
              <a:cxnLst/>
              <a:rect l="l" t="t" r="r" b="b"/>
              <a:pathLst>
                <a:path w="4708" h="4708" extrusionOk="0">
                  <a:moveTo>
                    <a:pt x="427" y="0"/>
                  </a:moveTo>
                  <a:cubicBezTo>
                    <a:pt x="191" y="0"/>
                    <a:pt x="0" y="193"/>
                    <a:pt x="0" y="428"/>
                  </a:cubicBezTo>
                  <a:lnTo>
                    <a:pt x="0" y="4281"/>
                  </a:lnTo>
                  <a:cubicBezTo>
                    <a:pt x="0" y="4517"/>
                    <a:pt x="191" y="4708"/>
                    <a:pt x="427" y="4708"/>
                  </a:cubicBezTo>
                  <a:lnTo>
                    <a:pt x="4281" y="4708"/>
                  </a:lnTo>
                  <a:cubicBezTo>
                    <a:pt x="4518" y="4708"/>
                    <a:pt x="4708" y="4517"/>
                    <a:pt x="4708" y="4281"/>
                  </a:cubicBezTo>
                  <a:lnTo>
                    <a:pt x="4708" y="428"/>
                  </a:lnTo>
                  <a:cubicBezTo>
                    <a:pt x="4708" y="191"/>
                    <a:pt x="4517" y="0"/>
                    <a:pt x="428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4940528" y="1715990"/>
              <a:ext cx="1180970" cy="1180719"/>
            </a:xfrm>
            <a:custGeom>
              <a:avLst/>
              <a:gdLst/>
              <a:ahLst/>
              <a:cxnLst/>
              <a:rect l="l" t="t" r="r" b="b"/>
              <a:pathLst>
                <a:path w="4709" h="4708" extrusionOk="0">
                  <a:moveTo>
                    <a:pt x="429" y="0"/>
                  </a:moveTo>
                  <a:cubicBezTo>
                    <a:pt x="191" y="0"/>
                    <a:pt x="1" y="193"/>
                    <a:pt x="1" y="428"/>
                  </a:cubicBezTo>
                  <a:lnTo>
                    <a:pt x="1" y="4281"/>
                  </a:lnTo>
                  <a:cubicBezTo>
                    <a:pt x="1" y="4517"/>
                    <a:pt x="193" y="4708"/>
                    <a:pt x="429" y="4708"/>
                  </a:cubicBezTo>
                  <a:lnTo>
                    <a:pt x="4282" y="4708"/>
                  </a:lnTo>
                  <a:cubicBezTo>
                    <a:pt x="4518" y="4708"/>
                    <a:pt x="4709" y="4517"/>
                    <a:pt x="4709" y="4281"/>
                  </a:cubicBezTo>
                  <a:lnTo>
                    <a:pt x="4709" y="428"/>
                  </a:lnTo>
                  <a:cubicBezTo>
                    <a:pt x="4709" y="191"/>
                    <a:pt x="4517" y="0"/>
                    <a:pt x="428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txBox="1"/>
            <p:nvPr/>
          </p:nvSpPr>
          <p:spPr>
            <a:xfrm>
              <a:off x="1171873"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2"/>
                  </a:solidFill>
                  <a:latin typeface="Fira Sans Extra Condensed"/>
                  <a:ea typeface="Fira Sans Extra Condensed"/>
                  <a:cs typeface="Fira Sans Extra Condensed"/>
                  <a:sym typeface="Fira Sans Extra Condensed"/>
                </a:rPr>
                <a:t>4</a:t>
              </a:r>
              <a:endParaRPr sz="4200" b="1" dirty="0">
                <a:solidFill>
                  <a:schemeClr val="accent2"/>
                </a:solidFill>
                <a:latin typeface="Fira Sans Extra Condensed"/>
                <a:ea typeface="Fira Sans Extra Condensed"/>
                <a:cs typeface="Fira Sans Extra Condensed"/>
                <a:sym typeface="Fira Sans Extra Condensed"/>
              </a:endParaRPr>
            </a:p>
          </p:txBody>
        </p:sp>
        <p:sp>
          <p:nvSpPr>
            <p:cNvPr id="814" name="Google Shape;814;p33"/>
            <p:cNvSpPr txBox="1"/>
            <p:nvPr/>
          </p:nvSpPr>
          <p:spPr>
            <a:xfrm>
              <a:off x="3130327"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3"/>
                  </a:solidFill>
                  <a:latin typeface="Fira Sans Extra Condensed"/>
                  <a:ea typeface="Fira Sans Extra Condensed"/>
                  <a:cs typeface="Fira Sans Extra Condensed"/>
                  <a:sym typeface="Fira Sans Extra Condensed"/>
                </a:rPr>
                <a:t>3</a:t>
              </a:r>
              <a:endParaRPr sz="4200" b="1" dirty="0">
                <a:solidFill>
                  <a:schemeClr val="accent3"/>
                </a:solidFill>
                <a:latin typeface="Fira Sans Extra Condensed"/>
                <a:ea typeface="Fira Sans Extra Condensed"/>
                <a:cs typeface="Fira Sans Extra Condensed"/>
                <a:sym typeface="Fira Sans Extra Condensed"/>
              </a:endParaRPr>
            </a:p>
          </p:txBody>
        </p:sp>
        <p:sp>
          <p:nvSpPr>
            <p:cNvPr id="815" name="Google Shape;815;p33"/>
            <p:cNvSpPr txBox="1"/>
            <p:nvPr/>
          </p:nvSpPr>
          <p:spPr>
            <a:xfrm>
              <a:off x="5050884"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5"/>
                  </a:solidFill>
                  <a:latin typeface="Fira Sans Extra Condensed"/>
                  <a:ea typeface="Fira Sans Extra Condensed"/>
                  <a:cs typeface="Fira Sans Extra Condensed"/>
                  <a:sym typeface="Fira Sans Extra Condensed"/>
                </a:rPr>
                <a:t>2</a:t>
              </a:r>
              <a:endParaRPr sz="4200" b="1" dirty="0">
                <a:solidFill>
                  <a:schemeClr val="accent5"/>
                </a:solidFill>
                <a:latin typeface="Fira Sans Extra Condensed"/>
                <a:ea typeface="Fira Sans Extra Condensed"/>
                <a:cs typeface="Fira Sans Extra Condensed"/>
                <a:sym typeface="Fira Sans Extra Condensed"/>
              </a:endParaRPr>
            </a:p>
          </p:txBody>
        </p:sp>
        <p:sp>
          <p:nvSpPr>
            <p:cNvPr id="816" name="Google Shape;816;p33"/>
            <p:cNvSpPr txBox="1"/>
            <p:nvPr/>
          </p:nvSpPr>
          <p:spPr>
            <a:xfrm>
              <a:off x="6999627"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6"/>
                  </a:solidFill>
                  <a:latin typeface="Fira Sans Extra Condensed"/>
                  <a:ea typeface="Fira Sans Extra Condensed"/>
                  <a:cs typeface="Fira Sans Extra Condensed"/>
                  <a:sym typeface="Fira Sans Extra Condensed"/>
                </a:rPr>
                <a:t>1</a:t>
              </a:r>
              <a:endParaRPr sz="4200" b="1" dirty="0">
                <a:solidFill>
                  <a:schemeClr val="accent6"/>
                </a:solidFill>
                <a:latin typeface="Fira Sans Extra Condensed"/>
                <a:ea typeface="Fira Sans Extra Condensed"/>
                <a:cs typeface="Fira Sans Extra Condensed"/>
                <a:sym typeface="Fira Sans Extra Condensed"/>
              </a:endParaRPr>
            </a:p>
          </p:txBody>
        </p:sp>
      </p:grpSp>
      <p:grpSp>
        <p:nvGrpSpPr>
          <p:cNvPr id="5" name="مجموعة 4">
            <a:extLst>
              <a:ext uri="{FF2B5EF4-FFF2-40B4-BE49-F238E27FC236}">
                <a16:creationId xmlns:a16="http://schemas.microsoft.com/office/drawing/2014/main" id="{DE597A64-F88B-AEB0-58A3-AA13499FAD57}"/>
              </a:ext>
            </a:extLst>
          </p:cNvPr>
          <p:cNvGrpSpPr/>
          <p:nvPr/>
        </p:nvGrpSpPr>
        <p:grpSpPr>
          <a:xfrm>
            <a:off x="85060" y="4775125"/>
            <a:ext cx="8973880" cy="368915"/>
            <a:chOff x="85060" y="4775125"/>
            <a:chExt cx="8973880" cy="368915"/>
          </a:xfrm>
        </p:grpSpPr>
        <p:sp>
          <p:nvSpPr>
            <p:cNvPr id="6" name="Google Shape;1161;p24">
              <a:extLst>
                <a:ext uri="{FF2B5EF4-FFF2-40B4-BE49-F238E27FC236}">
                  <a16:creationId xmlns:a16="http://schemas.microsoft.com/office/drawing/2014/main" id="{C81E537F-D66D-202D-E710-D5F50D396A8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CCE32383-16D7-A482-7530-53A13DD776FE}"/>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8" name="مربع نص 7">
            <a:extLst>
              <a:ext uri="{FF2B5EF4-FFF2-40B4-BE49-F238E27FC236}">
                <a16:creationId xmlns:a16="http://schemas.microsoft.com/office/drawing/2014/main" id="{C7E10361-EB84-801B-FED9-D8E5C574B743}"/>
              </a:ext>
            </a:extLst>
          </p:cNvPr>
          <p:cNvSpPr txBox="1"/>
          <p:nvPr/>
        </p:nvSpPr>
        <p:spPr>
          <a:xfrm>
            <a:off x="2913419" y="206467"/>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الأدوات المتاحة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F2D2D7A-D826-7982-C382-81DD006F79ED}"/>
              </a:ext>
            </a:extLst>
          </p:cNvPr>
          <p:cNvSpPr txBox="1"/>
          <p:nvPr/>
        </p:nvSpPr>
        <p:spPr>
          <a:xfrm>
            <a:off x="7132860" y="3977415"/>
            <a:ext cx="1308900" cy="584775"/>
          </a:xfrm>
          <a:prstGeom prst="rect">
            <a:avLst/>
          </a:prstGeom>
          <a:noFill/>
        </p:spPr>
        <p:txBody>
          <a:bodyPr wrap="square">
            <a:spAutoFit/>
          </a:bodyPr>
          <a:lstStyle/>
          <a:p>
            <a:pPr algn="ctr" rtl="1"/>
            <a:r>
              <a:rPr lang="ar-SA"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منصة </a:t>
            </a:r>
            <a:r>
              <a:rPr lang="en-US"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H2O</a:t>
            </a:r>
            <a:r>
              <a:rPr lang="ar-SA"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 للذكاء الاصطناعي</a:t>
            </a:r>
            <a:endParaRPr lang="ar-SA" sz="1600" b="1" dirty="0">
              <a:solidFill>
                <a:srgbClr val="70DFE4"/>
              </a:solidFill>
            </a:endParaRPr>
          </a:p>
        </p:txBody>
      </p:sp>
      <p:sp>
        <p:nvSpPr>
          <p:cNvPr id="10" name="مربع نص 9">
            <a:extLst>
              <a:ext uri="{FF2B5EF4-FFF2-40B4-BE49-F238E27FC236}">
                <a16:creationId xmlns:a16="http://schemas.microsoft.com/office/drawing/2014/main" id="{081F1AB8-6B12-65EC-961C-9605D4CF113D}"/>
              </a:ext>
            </a:extLst>
          </p:cNvPr>
          <p:cNvSpPr txBox="1"/>
          <p:nvPr/>
        </p:nvSpPr>
        <p:spPr>
          <a:xfrm>
            <a:off x="4933524" y="3907164"/>
            <a:ext cx="1308900" cy="584775"/>
          </a:xfrm>
          <a:prstGeom prst="rect">
            <a:avLst/>
          </a:prstGeom>
          <a:noFill/>
        </p:spPr>
        <p:txBody>
          <a:bodyPr wrap="square">
            <a:spAutoFit/>
          </a:bodyPr>
          <a:lstStyle/>
          <a:p>
            <a:pPr algn="ctr" rtl="1"/>
            <a:r>
              <a:rPr lang="ar-SA"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منصة </a:t>
            </a:r>
            <a:r>
              <a:rPr lang="en-US"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IBM</a:t>
            </a:r>
            <a:r>
              <a:rPr lang="ar-SA"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 واتسون ستوديو</a:t>
            </a:r>
            <a:endParaRPr lang="ar-SA" sz="1600" b="1" dirty="0">
              <a:solidFill>
                <a:srgbClr val="008C9E"/>
              </a:solidFill>
            </a:endParaRPr>
          </a:p>
        </p:txBody>
      </p:sp>
      <p:sp>
        <p:nvSpPr>
          <p:cNvPr id="11" name="مربع نص 10">
            <a:extLst>
              <a:ext uri="{FF2B5EF4-FFF2-40B4-BE49-F238E27FC236}">
                <a16:creationId xmlns:a16="http://schemas.microsoft.com/office/drawing/2014/main" id="{5D6D0C57-321E-1F42-77AA-5A2672D19E88}"/>
              </a:ext>
            </a:extLst>
          </p:cNvPr>
          <p:cNvSpPr txBox="1"/>
          <p:nvPr/>
        </p:nvSpPr>
        <p:spPr>
          <a:xfrm>
            <a:off x="3015470" y="3884114"/>
            <a:ext cx="1308900" cy="584775"/>
          </a:xfrm>
          <a:prstGeom prst="rect">
            <a:avLst/>
          </a:prstGeom>
          <a:noFill/>
        </p:spPr>
        <p:txBody>
          <a:bodyPr wrap="square">
            <a:spAutoFit/>
          </a:bodyPr>
          <a:lstStyle/>
          <a:p>
            <a:pPr algn="ctr" rtl="1"/>
            <a:r>
              <a:rPr lang="ar-SA"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منصة </a:t>
            </a:r>
            <a:r>
              <a:rPr lang="ar-SA" sz="1600" b="1" dirty="0" err="1">
                <a:solidFill>
                  <a:srgbClr val="FF9139"/>
                </a:solidFill>
                <a:latin typeface="Sakkal Majalla" panose="02000000000000000000" pitchFamily="2" charset="-78"/>
                <a:ea typeface="Calibri" panose="020F0502020204030204" pitchFamily="34" charset="0"/>
                <a:cs typeface="Sakkal Majalla" panose="02000000000000000000" pitchFamily="2" charset="-78"/>
              </a:rPr>
              <a:t>رابيد</a:t>
            </a:r>
            <a:r>
              <a:rPr lang="ar-SA"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 </a:t>
            </a:r>
            <a:r>
              <a:rPr lang="ar-SA" sz="1600" b="1" dirty="0" err="1">
                <a:solidFill>
                  <a:srgbClr val="FF9139"/>
                </a:solidFill>
                <a:latin typeface="Sakkal Majalla" panose="02000000000000000000" pitchFamily="2" charset="-78"/>
                <a:ea typeface="Calibri" panose="020F0502020204030204" pitchFamily="34" charset="0"/>
                <a:cs typeface="Sakkal Majalla" panose="02000000000000000000" pitchFamily="2" charset="-78"/>
              </a:rPr>
              <a:t>ماينر</a:t>
            </a:r>
            <a:r>
              <a:rPr lang="ar-SA"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 ستوديو</a:t>
            </a:r>
            <a:endParaRPr lang="ar-SA" sz="1600" b="1" dirty="0">
              <a:solidFill>
                <a:srgbClr val="FF9139"/>
              </a:solidFill>
            </a:endParaRPr>
          </a:p>
        </p:txBody>
      </p:sp>
      <p:sp>
        <p:nvSpPr>
          <p:cNvPr id="12" name="مربع نص 11">
            <a:extLst>
              <a:ext uri="{FF2B5EF4-FFF2-40B4-BE49-F238E27FC236}">
                <a16:creationId xmlns:a16="http://schemas.microsoft.com/office/drawing/2014/main" id="{B84293C3-0338-6794-8288-3E80D2222084}"/>
              </a:ext>
            </a:extLst>
          </p:cNvPr>
          <p:cNvSpPr txBox="1"/>
          <p:nvPr/>
        </p:nvSpPr>
        <p:spPr>
          <a:xfrm>
            <a:off x="702240" y="3917198"/>
            <a:ext cx="1440233" cy="584775"/>
          </a:xfrm>
          <a:prstGeom prst="rect">
            <a:avLst/>
          </a:prstGeom>
          <a:noFill/>
        </p:spPr>
        <p:txBody>
          <a:bodyPr wrap="square">
            <a:spAutoFit/>
          </a:bodyPr>
          <a:lstStyle/>
          <a:p>
            <a:pPr algn="ctr" rtl="1"/>
            <a:r>
              <a:rPr lang="ar-SA" sz="1600" b="1" dirty="0">
                <a:solidFill>
                  <a:srgbClr val="FF4F47"/>
                </a:solidFill>
                <a:latin typeface="Sakkal Majalla" panose="02000000000000000000" pitchFamily="2" charset="-78"/>
                <a:ea typeface="Calibri" panose="020F0502020204030204" pitchFamily="34" charset="0"/>
                <a:cs typeface="Sakkal Majalla" panose="02000000000000000000" pitchFamily="2" charset="-78"/>
              </a:rPr>
              <a:t>منصة ساب للتحليلات السحابية</a:t>
            </a:r>
            <a:endParaRPr lang="ar-SA" sz="1600" b="1" dirty="0">
              <a:solidFill>
                <a:srgbClr val="FF4F47"/>
              </a:solidFill>
            </a:endParaRPr>
          </a:p>
        </p:txBody>
      </p:sp>
    </p:spTree>
    <p:extLst>
      <p:ext uri="{BB962C8B-B14F-4D97-AF65-F5344CB8AC3E}">
        <p14:creationId xmlns:p14="http://schemas.microsoft.com/office/powerpoint/2010/main" val="22418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pSp>
        <p:nvGrpSpPr>
          <p:cNvPr id="803" name="Google Shape;803;p33"/>
          <p:cNvGrpSpPr/>
          <p:nvPr/>
        </p:nvGrpSpPr>
        <p:grpSpPr>
          <a:xfrm>
            <a:off x="1631473" y="1153958"/>
            <a:ext cx="6520024" cy="2312033"/>
            <a:chOff x="2142473" y="1150215"/>
            <a:chExt cx="6520024" cy="2312033"/>
          </a:xfrm>
        </p:grpSpPr>
        <p:sp>
          <p:nvSpPr>
            <p:cNvPr id="805" name="Google Shape;805;p33"/>
            <p:cNvSpPr/>
            <p:nvPr/>
          </p:nvSpPr>
          <p:spPr>
            <a:xfrm>
              <a:off x="2425614" y="1150215"/>
              <a:ext cx="2360185" cy="2312033"/>
            </a:xfrm>
            <a:custGeom>
              <a:avLst/>
              <a:gdLst/>
              <a:ahLst/>
              <a:cxnLst/>
              <a:rect l="l" t="t" r="r" b="b"/>
              <a:pathLst>
                <a:path w="9411" h="9219" extrusionOk="0">
                  <a:moveTo>
                    <a:pt x="4706" y="1"/>
                  </a:moveTo>
                  <a:cubicBezTo>
                    <a:pt x="4452" y="1"/>
                    <a:pt x="4199" y="98"/>
                    <a:pt x="4005" y="292"/>
                  </a:cubicBezTo>
                  <a:lnTo>
                    <a:pt x="388" y="3909"/>
                  </a:lnTo>
                  <a:cubicBezTo>
                    <a:pt x="1" y="4296"/>
                    <a:pt x="1" y="4923"/>
                    <a:pt x="388" y="5310"/>
                  </a:cubicBezTo>
                  <a:lnTo>
                    <a:pt x="4005" y="8927"/>
                  </a:lnTo>
                  <a:cubicBezTo>
                    <a:pt x="4199" y="9121"/>
                    <a:pt x="4452" y="9218"/>
                    <a:pt x="4706" y="9218"/>
                  </a:cubicBezTo>
                  <a:cubicBezTo>
                    <a:pt x="4959" y="9218"/>
                    <a:pt x="5213" y="9121"/>
                    <a:pt x="5406" y="8927"/>
                  </a:cubicBezTo>
                  <a:lnTo>
                    <a:pt x="9024" y="5310"/>
                  </a:lnTo>
                  <a:cubicBezTo>
                    <a:pt x="9411" y="4923"/>
                    <a:pt x="9411" y="4296"/>
                    <a:pt x="9024" y="3909"/>
                  </a:cubicBezTo>
                  <a:lnTo>
                    <a:pt x="5407" y="292"/>
                  </a:lnTo>
                  <a:cubicBezTo>
                    <a:pt x="5213" y="98"/>
                    <a:pt x="4960"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4351173" y="1150215"/>
              <a:ext cx="2360185" cy="2312033"/>
            </a:xfrm>
            <a:custGeom>
              <a:avLst/>
              <a:gdLst/>
              <a:ahLst/>
              <a:cxnLst/>
              <a:rect l="l" t="t" r="r" b="b"/>
              <a:pathLst>
                <a:path w="9411" h="9219" extrusionOk="0">
                  <a:moveTo>
                    <a:pt x="4706" y="1"/>
                  </a:moveTo>
                  <a:cubicBezTo>
                    <a:pt x="4452" y="1"/>
                    <a:pt x="4198" y="98"/>
                    <a:pt x="4004" y="292"/>
                  </a:cubicBezTo>
                  <a:lnTo>
                    <a:pt x="387" y="3909"/>
                  </a:lnTo>
                  <a:cubicBezTo>
                    <a:pt x="1" y="4296"/>
                    <a:pt x="1" y="4923"/>
                    <a:pt x="387" y="5310"/>
                  </a:cubicBezTo>
                  <a:lnTo>
                    <a:pt x="4004" y="8927"/>
                  </a:lnTo>
                  <a:cubicBezTo>
                    <a:pt x="4198" y="9121"/>
                    <a:pt x="4451" y="9218"/>
                    <a:pt x="4705" y="9218"/>
                  </a:cubicBezTo>
                  <a:cubicBezTo>
                    <a:pt x="4959" y="9218"/>
                    <a:pt x="5212" y="9121"/>
                    <a:pt x="5406" y="8927"/>
                  </a:cubicBezTo>
                  <a:lnTo>
                    <a:pt x="9023" y="5310"/>
                  </a:lnTo>
                  <a:cubicBezTo>
                    <a:pt x="9411" y="4923"/>
                    <a:pt x="9411" y="4296"/>
                    <a:pt x="9023" y="3909"/>
                  </a:cubicBezTo>
                  <a:lnTo>
                    <a:pt x="5406" y="292"/>
                  </a:lnTo>
                  <a:cubicBezTo>
                    <a:pt x="5213" y="98"/>
                    <a:pt x="4959"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807" name="Google Shape;807;p33"/>
            <p:cNvSpPr/>
            <p:nvPr/>
          </p:nvSpPr>
          <p:spPr>
            <a:xfrm>
              <a:off x="6301811" y="1150215"/>
              <a:ext cx="2360686" cy="2312033"/>
            </a:xfrm>
            <a:custGeom>
              <a:avLst/>
              <a:gdLst/>
              <a:ahLst/>
              <a:cxnLst/>
              <a:rect l="l" t="t" r="r" b="b"/>
              <a:pathLst>
                <a:path w="9413" h="9219" extrusionOk="0">
                  <a:moveTo>
                    <a:pt x="4706" y="1"/>
                  </a:moveTo>
                  <a:cubicBezTo>
                    <a:pt x="4453" y="1"/>
                    <a:pt x="4199" y="98"/>
                    <a:pt x="4006" y="292"/>
                  </a:cubicBezTo>
                  <a:lnTo>
                    <a:pt x="389" y="3909"/>
                  </a:lnTo>
                  <a:cubicBezTo>
                    <a:pt x="1" y="4296"/>
                    <a:pt x="1" y="4923"/>
                    <a:pt x="389" y="5310"/>
                  </a:cubicBezTo>
                  <a:lnTo>
                    <a:pt x="4006" y="8927"/>
                  </a:lnTo>
                  <a:cubicBezTo>
                    <a:pt x="4199" y="9121"/>
                    <a:pt x="4453" y="9218"/>
                    <a:pt x="4706" y="9218"/>
                  </a:cubicBezTo>
                  <a:cubicBezTo>
                    <a:pt x="4960" y="9218"/>
                    <a:pt x="5214" y="9121"/>
                    <a:pt x="5407" y="8927"/>
                  </a:cubicBezTo>
                  <a:lnTo>
                    <a:pt x="9024" y="5310"/>
                  </a:lnTo>
                  <a:cubicBezTo>
                    <a:pt x="9412" y="4925"/>
                    <a:pt x="9412" y="4296"/>
                    <a:pt x="9024" y="3909"/>
                  </a:cubicBezTo>
                  <a:lnTo>
                    <a:pt x="5407" y="292"/>
                  </a:lnTo>
                  <a:cubicBezTo>
                    <a:pt x="5214" y="98"/>
                    <a:pt x="4960" y="1"/>
                    <a:pt x="4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2142473" y="2253677"/>
              <a:ext cx="5852185" cy="144706"/>
            </a:xfrm>
            <a:custGeom>
              <a:avLst/>
              <a:gdLst/>
              <a:ahLst/>
              <a:cxnLst/>
              <a:rect l="l" t="t" r="r" b="b"/>
              <a:pathLst>
                <a:path w="23335" h="577" extrusionOk="0">
                  <a:moveTo>
                    <a:pt x="0" y="1"/>
                  </a:moveTo>
                  <a:lnTo>
                    <a:pt x="0" y="577"/>
                  </a:lnTo>
                  <a:lnTo>
                    <a:pt x="23335" y="577"/>
                  </a:lnTo>
                  <a:lnTo>
                    <a:pt x="23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015470" y="1715990"/>
              <a:ext cx="1180970" cy="1180719"/>
            </a:xfrm>
            <a:custGeom>
              <a:avLst/>
              <a:gdLst/>
              <a:ahLst/>
              <a:cxnLst/>
              <a:rect l="l" t="t" r="r" b="b"/>
              <a:pathLst>
                <a:path w="4709" h="4708" extrusionOk="0">
                  <a:moveTo>
                    <a:pt x="428" y="0"/>
                  </a:moveTo>
                  <a:cubicBezTo>
                    <a:pt x="191" y="0"/>
                    <a:pt x="1" y="193"/>
                    <a:pt x="1" y="428"/>
                  </a:cubicBezTo>
                  <a:lnTo>
                    <a:pt x="1" y="4281"/>
                  </a:lnTo>
                  <a:cubicBezTo>
                    <a:pt x="1" y="4517"/>
                    <a:pt x="191" y="4708"/>
                    <a:pt x="428" y="4708"/>
                  </a:cubicBezTo>
                  <a:lnTo>
                    <a:pt x="4281" y="4708"/>
                  </a:lnTo>
                  <a:cubicBezTo>
                    <a:pt x="4518" y="4708"/>
                    <a:pt x="4709" y="4517"/>
                    <a:pt x="4709" y="4281"/>
                  </a:cubicBezTo>
                  <a:lnTo>
                    <a:pt x="4709" y="428"/>
                  </a:lnTo>
                  <a:cubicBezTo>
                    <a:pt x="4709" y="191"/>
                    <a:pt x="4516" y="0"/>
                    <a:pt x="428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6891918" y="1715990"/>
              <a:ext cx="1180719" cy="1180719"/>
            </a:xfrm>
            <a:custGeom>
              <a:avLst/>
              <a:gdLst/>
              <a:ahLst/>
              <a:cxnLst/>
              <a:rect l="l" t="t" r="r" b="b"/>
              <a:pathLst>
                <a:path w="4708" h="4708" extrusionOk="0">
                  <a:moveTo>
                    <a:pt x="427" y="0"/>
                  </a:moveTo>
                  <a:cubicBezTo>
                    <a:pt x="191" y="0"/>
                    <a:pt x="0" y="193"/>
                    <a:pt x="0" y="428"/>
                  </a:cubicBezTo>
                  <a:lnTo>
                    <a:pt x="0" y="4281"/>
                  </a:lnTo>
                  <a:cubicBezTo>
                    <a:pt x="0" y="4517"/>
                    <a:pt x="191" y="4708"/>
                    <a:pt x="427" y="4708"/>
                  </a:cubicBezTo>
                  <a:lnTo>
                    <a:pt x="4281" y="4708"/>
                  </a:lnTo>
                  <a:cubicBezTo>
                    <a:pt x="4518" y="4708"/>
                    <a:pt x="4708" y="4517"/>
                    <a:pt x="4708" y="4281"/>
                  </a:cubicBezTo>
                  <a:lnTo>
                    <a:pt x="4708" y="428"/>
                  </a:lnTo>
                  <a:cubicBezTo>
                    <a:pt x="4708" y="191"/>
                    <a:pt x="4517" y="0"/>
                    <a:pt x="428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4940528" y="1715990"/>
              <a:ext cx="1180970" cy="1180719"/>
            </a:xfrm>
            <a:custGeom>
              <a:avLst/>
              <a:gdLst/>
              <a:ahLst/>
              <a:cxnLst/>
              <a:rect l="l" t="t" r="r" b="b"/>
              <a:pathLst>
                <a:path w="4709" h="4708" extrusionOk="0">
                  <a:moveTo>
                    <a:pt x="429" y="0"/>
                  </a:moveTo>
                  <a:cubicBezTo>
                    <a:pt x="191" y="0"/>
                    <a:pt x="1" y="193"/>
                    <a:pt x="1" y="428"/>
                  </a:cubicBezTo>
                  <a:lnTo>
                    <a:pt x="1" y="4281"/>
                  </a:lnTo>
                  <a:cubicBezTo>
                    <a:pt x="1" y="4517"/>
                    <a:pt x="193" y="4708"/>
                    <a:pt x="429" y="4708"/>
                  </a:cubicBezTo>
                  <a:lnTo>
                    <a:pt x="4282" y="4708"/>
                  </a:lnTo>
                  <a:cubicBezTo>
                    <a:pt x="4518" y="4708"/>
                    <a:pt x="4709" y="4517"/>
                    <a:pt x="4709" y="4281"/>
                  </a:cubicBezTo>
                  <a:lnTo>
                    <a:pt x="4709" y="428"/>
                  </a:lnTo>
                  <a:cubicBezTo>
                    <a:pt x="4709" y="191"/>
                    <a:pt x="4517" y="0"/>
                    <a:pt x="428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txBox="1"/>
            <p:nvPr/>
          </p:nvSpPr>
          <p:spPr>
            <a:xfrm>
              <a:off x="3130327"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3"/>
                  </a:solidFill>
                  <a:latin typeface="Fira Sans Extra Condensed"/>
                  <a:ea typeface="Fira Sans Extra Condensed"/>
                  <a:cs typeface="Fira Sans Extra Condensed"/>
                  <a:sym typeface="Fira Sans Extra Condensed"/>
                </a:rPr>
                <a:t>7</a:t>
              </a:r>
              <a:endParaRPr sz="4200" b="1" dirty="0">
                <a:solidFill>
                  <a:schemeClr val="accent3"/>
                </a:solidFill>
                <a:latin typeface="Fira Sans Extra Condensed"/>
                <a:ea typeface="Fira Sans Extra Condensed"/>
                <a:cs typeface="Fira Sans Extra Condensed"/>
                <a:sym typeface="Fira Sans Extra Condensed"/>
              </a:endParaRPr>
            </a:p>
          </p:txBody>
        </p:sp>
        <p:sp>
          <p:nvSpPr>
            <p:cNvPr id="815" name="Google Shape;815;p33"/>
            <p:cNvSpPr txBox="1"/>
            <p:nvPr/>
          </p:nvSpPr>
          <p:spPr>
            <a:xfrm>
              <a:off x="5050884"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5"/>
                  </a:solidFill>
                  <a:latin typeface="Fira Sans Extra Condensed"/>
                  <a:ea typeface="Fira Sans Extra Condensed"/>
                  <a:cs typeface="Fira Sans Extra Condensed"/>
                  <a:sym typeface="Fira Sans Extra Condensed"/>
                </a:rPr>
                <a:t>6</a:t>
              </a:r>
              <a:endParaRPr sz="4200" b="1" dirty="0">
                <a:solidFill>
                  <a:schemeClr val="accent5"/>
                </a:solidFill>
                <a:latin typeface="Fira Sans Extra Condensed"/>
                <a:ea typeface="Fira Sans Extra Condensed"/>
                <a:cs typeface="Fira Sans Extra Condensed"/>
                <a:sym typeface="Fira Sans Extra Condensed"/>
              </a:endParaRPr>
            </a:p>
          </p:txBody>
        </p:sp>
        <p:sp>
          <p:nvSpPr>
            <p:cNvPr id="816" name="Google Shape;816;p33"/>
            <p:cNvSpPr txBox="1"/>
            <p:nvPr/>
          </p:nvSpPr>
          <p:spPr>
            <a:xfrm>
              <a:off x="6999627" y="1976887"/>
              <a:ext cx="960600" cy="61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ar-SA" sz="4200" b="1" dirty="0">
                  <a:solidFill>
                    <a:schemeClr val="accent6"/>
                  </a:solidFill>
                  <a:latin typeface="Fira Sans Extra Condensed"/>
                  <a:ea typeface="Fira Sans Extra Condensed"/>
                  <a:cs typeface="Fira Sans Extra Condensed"/>
                  <a:sym typeface="Fira Sans Extra Condensed"/>
                </a:rPr>
                <a:t>5</a:t>
              </a:r>
              <a:endParaRPr sz="4200" b="1" dirty="0">
                <a:solidFill>
                  <a:schemeClr val="accent6"/>
                </a:solidFill>
                <a:latin typeface="Fira Sans Extra Condensed"/>
                <a:ea typeface="Fira Sans Extra Condensed"/>
                <a:cs typeface="Fira Sans Extra Condensed"/>
                <a:sym typeface="Fira Sans Extra Condensed"/>
              </a:endParaRPr>
            </a:p>
          </p:txBody>
        </p:sp>
      </p:grpSp>
      <p:grpSp>
        <p:nvGrpSpPr>
          <p:cNvPr id="5" name="مجموعة 4">
            <a:extLst>
              <a:ext uri="{FF2B5EF4-FFF2-40B4-BE49-F238E27FC236}">
                <a16:creationId xmlns:a16="http://schemas.microsoft.com/office/drawing/2014/main" id="{DE597A64-F88B-AEB0-58A3-AA13499FAD57}"/>
              </a:ext>
            </a:extLst>
          </p:cNvPr>
          <p:cNvGrpSpPr/>
          <p:nvPr/>
        </p:nvGrpSpPr>
        <p:grpSpPr>
          <a:xfrm>
            <a:off x="85060" y="4775125"/>
            <a:ext cx="8973880" cy="368915"/>
            <a:chOff x="85060" y="4775125"/>
            <a:chExt cx="8973880" cy="368915"/>
          </a:xfrm>
        </p:grpSpPr>
        <p:sp>
          <p:nvSpPr>
            <p:cNvPr id="6" name="Google Shape;1161;p24">
              <a:extLst>
                <a:ext uri="{FF2B5EF4-FFF2-40B4-BE49-F238E27FC236}">
                  <a16:creationId xmlns:a16="http://schemas.microsoft.com/office/drawing/2014/main" id="{C81E537F-D66D-202D-E710-D5F50D396A8C}"/>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CCE32383-16D7-A482-7530-53A13DD776FE}"/>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8" name="مربع نص 7">
            <a:extLst>
              <a:ext uri="{FF2B5EF4-FFF2-40B4-BE49-F238E27FC236}">
                <a16:creationId xmlns:a16="http://schemas.microsoft.com/office/drawing/2014/main" id="{C7E10361-EB84-801B-FED9-D8E5C574B743}"/>
              </a:ext>
            </a:extLst>
          </p:cNvPr>
          <p:cNvSpPr txBox="1"/>
          <p:nvPr/>
        </p:nvSpPr>
        <p:spPr>
          <a:xfrm>
            <a:off x="2913419" y="206467"/>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الأدوات المتاحة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F2D2D7A-D826-7982-C382-81DD006F79ED}"/>
              </a:ext>
            </a:extLst>
          </p:cNvPr>
          <p:cNvSpPr txBox="1"/>
          <p:nvPr/>
        </p:nvSpPr>
        <p:spPr>
          <a:xfrm>
            <a:off x="6486964" y="3837937"/>
            <a:ext cx="1308900" cy="338554"/>
          </a:xfrm>
          <a:prstGeom prst="rect">
            <a:avLst/>
          </a:prstGeom>
          <a:noFill/>
        </p:spPr>
        <p:txBody>
          <a:bodyPr wrap="square">
            <a:spAutoFit/>
          </a:bodyPr>
          <a:lstStyle/>
          <a:p>
            <a:pPr algn="ctr" rtl="1"/>
            <a:r>
              <a:rPr lang="ar-SA" sz="1600" b="1" dirty="0">
                <a:solidFill>
                  <a:srgbClr val="70DFE4"/>
                </a:solidFill>
                <a:latin typeface="Sakkal Majalla" panose="02000000000000000000" pitchFamily="2" charset="-78"/>
                <a:ea typeface="Calibri" panose="020F0502020204030204" pitchFamily="34" charset="0"/>
                <a:cs typeface="Sakkal Majalla" panose="02000000000000000000" pitchFamily="2" charset="-78"/>
              </a:rPr>
              <a:t>منصة ساس</a:t>
            </a:r>
            <a:endParaRPr lang="ar-SA" sz="1600" b="1" dirty="0">
              <a:solidFill>
                <a:srgbClr val="70DFE4"/>
              </a:solidFill>
            </a:endParaRPr>
          </a:p>
        </p:txBody>
      </p:sp>
      <p:sp>
        <p:nvSpPr>
          <p:cNvPr id="10" name="مربع نص 9">
            <a:extLst>
              <a:ext uri="{FF2B5EF4-FFF2-40B4-BE49-F238E27FC236}">
                <a16:creationId xmlns:a16="http://schemas.microsoft.com/office/drawing/2014/main" id="{081F1AB8-6B12-65EC-961C-9605D4CF113D}"/>
              </a:ext>
            </a:extLst>
          </p:cNvPr>
          <p:cNvSpPr txBox="1"/>
          <p:nvPr/>
        </p:nvSpPr>
        <p:spPr>
          <a:xfrm>
            <a:off x="4481911" y="3837937"/>
            <a:ext cx="1308900" cy="830997"/>
          </a:xfrm>
          <a:prstGeom prst="rect">
            <a:avLst/>
          </a:prstGeom>
          <a:noFill/>
        </p:spPr>
        <p:txBody>
          <a:bodyPr wrap="square">
            <a:spAutoFit/>
          </a:bodyPr>
          <a:lstStyle/>
          <a:p>
            <a:pPr algn="ctr" rtl="1"/>
            <a:r>
              <a:rPr lang="ar-SA"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منصة </a:t>
            </a:r>
            <a:r>
              <a:rPr lang="en-US"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IBM</a:t>
            </a:r>
            <a:r>
              <a:rPr lang="ar-SA" sz="1600" b="1" dirty="0">
                <a:solidFill>
                  <a:srgbClr val="008C9E"/>
                </a:solidFill>
                <a:latin typeface="Sakkal Majalla" panose="02000000000000000000" pitchFamily="2" charset="-78"/>
                <a:ea typeface="Calibri" panose="020F0502020204030204" pitchFamily="34" charset="0"/>
                <a:cs typeface="Sakkal Majalla" panose="02000000000000000000" pitchFamily="2" charset="-78"/>
              </a:rPr>
              <a:t> الحزمة الإحصائية للعلوم الاجتماعية</a:t>
            </a:r>
            <a:endParaRPr lang="ar-SA" sz="1600" b="1" dirty="0">
              <a:solidFill>
                <a:srgbClr val="008C9E"/>
              </a:solidFill>
            </a:endParaRPr>
          </a:p>
        </p:txBody>
      </p:sp>
      <p:sp>
        <p:nvSpPr>
          <p:cNvPr id="11" name="مربع نص 10">
            <a:extLst>
              <a:ext uri="{FF2B5EF4-FFF2-40B4-BE49-F238E27FC236}">
                <a16:creationId xmlns:a16="http://schemas.microsoft.com/office/drawing/2014/main" id="{5D6D0C57-321E-1F42-77AA-5A2672D19E88}"/>
              </a:ext>
            </a:extLst>
          </p:cNvPr>
          <p:cNvSpPr txBox="1"/>
          <p:nvPr/>
        </p:nvSpPr>
        <p:spPr>
          <a:xfrm>
            <a:off x="2440256" y="3879481"/>
            <a:ext cx="1308900" cy="584775"/>
          </a:xfrm>
          <a:prstGeom prst="rect">
            <a:avLst/>
          </a:prstGeom>
          <a:noFill/>
        </p:spPr>
        <p:txBody>
          <a:bodyPr wrap="square">
            <a:spAutoFit/>
          </a:bodyPr>
          <a:lstStyle/>
          <a:p>
            <a:pPr algn="ctr" rtl="1"/>
            <a:r>
              <a:rPr lang="ar-SA" sz="1600" b="1" dirty="0">
                <a:solidFill>
                  <a:srgbClr val="FF9139"/>
                </a:solidFill>
                <a:latin typeface="Sakkal Majalla" panose="02000000000000000000" pitchFamily="2" charset="-78"/>
                <a:ea typeface="Calibri" panose="020F0502020204030204" pitchFamily="34" charset="0"/>
                <a:cs typeface="Sakkal Majalla" panose="02000000000000000000" pitchFamily="2" charset="-78"/>
              </a:rPr>
              <a:t>منصة أوراكل لعلم البيانات</a:t>
            </a:r>
            <a:endParaRPr lang="ar-SA" sz="1600" b="1" dirty="0">
              <a:solidFill>
                <a:srgbClr val="FF9139"/>
              </a:solidFill>
            </a:endParaRPr>
          </a:p>
        </p:txBody>
      </p:sp>
    </p:spTree>
    <p:extLst>
      <p:ext uri="{BB962C8B-B14F-4D97-AF65-F5344CB8AC3E}">
        <p14:creationId xmlns:p14="http://schemas.microsoft.com/office/powerpoint/2010/main" val="7474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10" name="مربع نص 9">
            <a:extLst>
              <a:ext uri="{FF2B5EF4-FFF2-40B4-BE49-F238E27FC236}">
                <a16:creationId xmlns:a16="http://schemas.microsoft.com/office/drawing/2014/main" id="{8385CBF4-C0C5-1ADB-E44B-81762561B880}"/>
              </a:ext>
            </a:extLst>
          </p:cNvPr>
          <p:cNvSpPr txBox="1"/>
          <p:nvPr/>
        </p:nvSpPr>
        <p:spPr>
          <a:xfrm>
            <a:off x="2711988" y="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 </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6" name="جدول 6">
            <a:extLst>
              <a:ext uri="{FF2B5EF4-FFF2-40B4-BE49-F238E27FC236}">
                <a16:creationId xmlns:a16="http://schemas.microsoft.com/office/drawing/2014/main" id="{45AFB343-A9EA-FD41-8B3F-7DBA4B91BB0F}"/>
              </a:ext>
            </a:extLst>
          </p:cNvPr>
          <p:cNvGraphicFramePr>
            <a:graphicFrameLocks noGrp="1"/>
          </p:cNvGraphicFramePr>
          <p:nvPr>
            <p:extLst>
              <p:ext uri="{D42A27DB-BD31-4B8C-83A1-F6EECF244321}">
                <p14:modId xmlns:p14="http://schemas.microsoft.com/office/powerpoint/2010/main" val="1204697217"/>
              </p:ext>
            </p:extLst>
          </p:nvPr>
        </p:nvGraphicFramePr>
        <p:xfrm>
          <a:off x="85059" y="541051"/>
          <a:ext cx="8803759" cy="4152837"/>
        </p:xfrm>
        <a:graphic>
          <a:graphicData uri="http://schemas.openxmlformats.org/drawingml/2006/table">
            <a:tbl>
              <a:tblPr rtl="1" firstRow="1" bandRow="1">
                <a:tableStyleId>{1FECB4D8-DB02-4DC6-A0A2-4F2EBAE1DC90}</a:tableStyleId>
              </a:tblPr>
              <a:tblGrid>
                <a:gridCol w="1011849">
                  <a:extLst>
                    <a:ext uri="{9D8B030D-6E8A-4147-A177-3AD203B41FA5}">
                      <a16:colId xmlns:a16="http://schemas.microsoft.com/office/drawing/2014/main" val="121572715"/>
                    </a:ext>
                  </a:extLst>
                </a:gridCol>
                <a:gridCol w="7791910">
                  <a:extLst>
                    <a:ext uri="{9D8B030D-6E8A-4147-A177-3AD203B41FA5}">
                      <a16:colId xmlns:a16="http://schemas.microsoft.com/office/drawing/2014/main" val="2814368512"/>
                    </a:ext>
                  </a:extLst>
                </a:gridCol>
              </a:tblGrid>
              <a:tr h="290667">
                <a:tc gridSpan="2">
                  <a:txBody>
                    <a:bodyPr/>
                    <a:lstStyle/>
                    <a:p>
                      <a:pPr algn="ctr" rtl="1"/>
                      <a:r>
                        <a:rPr lang="ar-SA" sz="2000" b="0" i="0" u="none" strike="noStrike" cap="none" dirty="0">
                          <a:solidFill>
                            <a:schemeClr val="bg1"/>
                          </a:solidFill>
                          <a:latin typeface="Sakkal Majalla" panose="02000000000000000000" pitchFamily="2" charset="-78"/>
                          <a:ea typeface="+mn-ea"/>
                          <a:cs typeface="Sakkal Majalla" panose="02000000000000000000" pitchFamily="2" charset="-78"/>
                          <a:sym typeface="Arial"/>
                        </a:rPr>
                        <a:t>تطبيقات النمذجة التنبؤية</a:t>
                      </a:r>
                    </a:p>
                  </a:txBody>
                  <a:tcPr/>
                </a:tc>
                <a:tc hMerge="1">
                  <a:txBody>
                    <a:bodyPr/>
                    <a:lstStyle/>
                    <a:p>
                      <a:pPr rtl="1"/>
                      <a:endParaRPr lang="ar-SA" dirty="0"/>
                    </a:p>
                  </a:txBody>
                  <a:tcPr/>
                </a:tc>
                <a:extLst>
                  <a:ext uri="{0D108BD9-81ED-4DB2-BD59-A6C34878D82A}">
                    <a16:rowId xmlns:a16="http://schemas.microsoft.com/office/drawing/2014/main" val="3465995910"/>
                  </a:ext>
                </a:extLst>
              </a:tr>
              <a:tr h="312357">
                <a:tc>
                  <a:txBody>
                    <a:bodyPr/>
                    <a:lstStyle/>
                    <a:p>
                      <a:pPr algn="ctr" rtl="1"/>
                      <a:r>
                        <a:rPr lang="ar-SA" sz="1400" b="0" i="0" u="none" strike="noStrike" cap="none" dirty="0">
                          <a:solidFill>
                            <a:schemeClr val="accent2">
                              <a:lumMod val="60000"/>
                              <a:lumOff val="40000"/>
                            </a:schemeClr>
                          </a:solidFill>
                          <a:latin typeface="Sakkal Majalla" panose="02000000000000000000" pitchFamily="2" charset="-78"/>
                          <a:ea typeface="+mn-ea"/>
                          <a:cs typeface="Sakkal Majalla" panose="02000000000000000000" pitchFamily="2" charset="-78"/>
                          <a:sym typeface="Arial"/>
                        </a:rPr>
                        <a:t>التطبيق</a:t>
                      </a:r>
                    </a:p>
                  </a:txBody>
                  <a:tcPr/>
                </a:tc>
                <a:tc>
                  <a:txBody>
                    <a:bodyPr/>
                    <a:lstStyle/>
                    <a:p>
                      <a:pPr algn="ctr" rtl="1"/>
                      <a:r>
                        <a:rPr lang="ar-SA" sz="1400" b="0" i="0" u="none" strike="noStrike" cap="none" dirty="0">
                          <a:solidFill>
                            <a:schemeClr val="accent2">
                              <a:lumMod val="60000"/>
                              <a:lumOff val="40000"/>
                            </a:schemeClr>
                          </a:solidFill>
                          <a:latin typeface="Sakkal Majalla" panose="02000000000000000000" pitchFamily="2" charset="-78"/>
                          <a:ea typeface="+mn-ea"/>
                          <a:cs typeface="Sakkal Majalla" panose="02000000000000000000" pitchFamily="2" charset="-78"/>
                          <a:sym typeface="Arial"/>
                        </a:rPr>
                        <a:t>الوصف</a:t>
                      </a:r>
                    </a:p>
                  </a:txBody>
                  <a:tcPr/>
                </a:tc>
                <a:extLst>
                  <a:ext uri="{0D108BD9-81ED-4DB2-BD59-A6C34878D82A}">
                    <a16:rowId xmlns:a16="http://schemas.microsoft.com/office/drawing/2014/main" val="2941381714"/>
                  </a:ext>
                </a:extLst>
              </a:tr>
              <a:tr h="616689">
                <a:tc>
                  <a:txBody>
                    <a:bodyPr/>
                    <a:lstStyle/>
                    <a:p>
                      <a:pPr algn="r" rtl="1"/>
                      <a: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t>المبيعات</a:t>
                      </a:r>
                    </a:p>
                  </a:txBody>
                  <a:tcPr/>
                </a:tc>
                <a:tc>
                  <a:txBody>
                    <a:bodyPr/>
                    <a:lstStyle/>
                    <a:p>
                      <a:pPr algn="r" rtl="1"/>
                      <a:r>
                        <a:rPr lang="ar-SA" sz="1400" b="0" i="0" u="none" strike="noStrike" cap="none" dirty="0">
                          <a:solidFill>
                            <a:srgbClr val="000000"/>
                          </a:solidFill>
                          <a:latin typeface="Sakkal Majalla" panose="02000000000000000000" pitchFamily="2" charset="-78"/>
                          <a:ea typeface="+mn-ea"/>
                          <a:cs typeface="Sakkal Majalla" panose="02000000000000000000" pitchFamily="2" charset="-78"/>
                          <a:sym typeface="Arial"/>
                        </a:rPr>
                        <a:t>يمكن أن يساهم التحليل التنبؤي - تحديد مكانة الشركة المالية من حيث المبيعات والأرباح، فمن خلال الكشف عن الحالات الشاذة والتباين - البيانات المالية السابقة للأقسام المختلفة في الشركة، يمكن للنمذجة تحديد الأقسام ذات الأداء المنخفض مثل قسم المبيعات، وهذا يؤدي إلى تحسين أداء الشركة وادخال التحسينات على الأقسام أو العمليات بما يتناسب مع إستراتيجيات النمو والأداء المتميز.</a:t>
                      </a:r>
                    </a:p>
                  </a:txBody>
                  <a:tcPr/>
                </a:tc>
                <a:extLst>
                  <a:ext uri="{0D108BD9-81ED-4DB2-BD59-A6C34878D82A}">
                    <a16:rowId xmlns:a16="http://schemas.microsoft.com/office/drawing/2014/main" val="1445148108"/>
                  </a:ext>
                </a:extLst>
              </a:tr>
              <a:tr h="635827">
                <a:tc>
                  <a:txBody>
                    <a:bodyPr/>
                    <a:lstStyle/>
                    <a:p>
                      <a:pPr algn="r" rtl="1"/>
                      <a: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t>التسويق</a:t>
                      </a:r>
                      <a:b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br>
                      <a:endPar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endParaRPr>
                    </a:p>
                  </a:txBody>
                  <a:tcPr/>
                </a:tc>
                <a:tc>
                  <a:txBody>
                    <a:bodyPr/>
                    <a:lstStyle/>
                    <a:p>
                      <a:pPr algn="r" rtl="1"/>
                      <a:r>
                        <a:rPr lang="ar-SA" sz="1400" b="0" i="0" u="none" strike="noStrike" cap="none" dirty="0">
                          <a:solidFill>
                            <a:srgbClr val="000000"/>
                          </a:solidFill>
                          <a:latin typeface="Sakkal Majalla" panose="02000000000000000000" pitchFamily="2" charset="-78"/>
                          <a:ea typeface="+mn-ea"/>
                          <a:cs typeface="Sakkal Majalla" panose="02000000000000000000" pitchFamily="2" charset="-78"/>
                          <a:sym typeface="Arial"/>
                        </a:rPr>
                        <a:t>يمكن للشركات استهداف فئات معينة من العملاء بالحملات الترويجية لمنتجات أو خدمات معينة، وذلك من خلال التحليل والتنبؤ استنادا إلى البيانات السابقة، كما يمكن لها أيضا توقع استجابات ومتطلبات هؤلاء العملاء، وهنا يكمن أحد الأسباب الرئيسة في قيام الشركات بجمع البيانات السابقة. تعد معرفة رغبات العملاء والتنبؤ بالمنتجات والخدمات التي يرغبون بالحصول عليها في المستقبل من أهم إستراتيجيات التسويق الحديثة.</a:t>
                      </a:r>
                    </a:p>
                  </a:txBody>
                  <a:tcPr/>
                </a:tc>
                <a:extLst>
                  <a:ext uri="{0D108BD9-81ED-4DB2-BD59-A6C34878D82A}">
                    <a16:rowId xmlns:a16="http://schemas.microsoft.com/office/drawing/2014/main" val="221347337"/>
                  </a:ext>
                </a:extLst>
              </a:tr>
              <a:tr h="601803">
                <a:tc>
                  <a:txBody>
                    <a:bodyPr/>
                    <a:lstStyle/>
                    <a:p>
                      <a:pPr algn="r" rtl="1"/>
                      <a: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t>وسائل التواصل الاجتماعي </a:t>
                      </a:r>
                    </a:p>
                  </a:txBody>
                  <a:tcPr/>
                </a:tc>
                <a:tc>
                  <a:txBody>
                    <a:bodyPr/>
                    <a:lstStyle/>
                    <a:p>
                      <a:pPr algn="r" rtl="1"/>
                      <a:r>
                        <a:rPr lang="ar-SA" sz="1400" b="0" i="0" u="none" strike="noStrike" cap="none" dirty="0">
                          <a:solidFill>
                            <a:srgbClr val="000000"/>
                          </a:solidFill>
                          <a:latin typeface="Sakkal Majalla" panose="02000000000000000000" pitchFamily="2" charset="-78"/>
                          <a:ea typeface="+mn-ea"/>
                          <a:cs typeface="Sakkal Majalla" panose="02000000000000000000" pitchFamily="2" charset="-78"/>
                          <a:sym typeface="Arial"/>
                        </a:rPr>
                        <a:t>تعد وسائل التواصل الاجتماعي مصدرا أساسيا للبيانات الضخمة غير المنظمة وغير المتجانسة، والتي تتكون من مشاركة ملايين الأشخاص يوميا - الحديث عن القضايا والمواضيع المختلفة، وبعد تحليل بياناتها من أكثر التطبيقات استخداما للنمذجة التنبؤية، حيث يسمح للمؤسسات والشركات باستكشاف اهتمامات العملاء وبالتالي تطوير خططها المستقبلية وفقا لذلك.</a:t>
                      </a:r>
                    </a:p>
                  </a:txBody>
                  <a:tcPr/>
                </a:tc>
                <a:extLst>
                  <a:ext uri="{0D108BD9-81ED-4DB2-BD59-A6C34878D82A}">
                    <a16:rowId xmlns:a16="http://schemas.microsoft.com/office/drawing/2014/main" val="773494375"/>
                  </a:ext>
                </a:extLst>
              </a:tr>
              <a:tr h="450821">
                <a:tc>
                  <a:txBody>
                    <a:bodyPr/>
                    <a:lstStyle/>
                    <a:p>
                      <a:pPr algn="r" rtl="1"/>
                      <a: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t>تقييم المخاطر</a:t>
                      </a:r>
                    </a:p>
                  </a:txBody>
                  <a:tcPr/>
                </a:tc>
                <a:tc>
                  <a:txBody>
                    <a:bodyPr/>
                    <a:lstStyle/>
                    <a:p>
                      <a:pPr algn="r" rtl="1"/>
                      <a:r>
                        <a:rPr lang="ar-SA" sz="1400" b="0" i="0" u="none" strike="noStrike" cap="none" dirty="0">
                          <a:solidFill>
                            <a:srgbClr val="000000"/>
                          </a:solidFill>
                          <a:latin typeface="Sakkal Majalla" panose="02000000000000000000" pitchFamily="2" charset="-78"/>
                          <a:ea typeface="+mn-ea"/>
                          <a:cs typeface="Sakkal Majalla" panose="02000000000000000000" pitchFamily="2" charset="-78"/>
                          <a:sym typeface="Arial"/>
                        </a:rPr>
                        <a:t>تستخدم النمذجة على نطاق واسع - المؤسسات المالية لتقييم المخاطر المتعلقة بتمويل الأفراد والأعمال، حيث تساهم بشكل فعال + تقييم أهليتهم للتمويل وي الكشف عن الاحتيال، ويمكن لأدوات التحليل التنبؤية أيضا مساعدة المؤسسات - إجراء تقييم المخاطر الاستثمار وتحديد درجة المخاطرة أو العائد المستقبلي على الاستثمار.</a:t>
                      </a:r>
                    </a:p>
                  </a:txBody>
                  <a:tcPr/>
                </a:tc>
                <a:extLst>
                  <a:ext uri="{0D108BD9-81ED-4DB2-BD59-A6C34878D82A}">
                    <a16:rowId xmlns:a16="http://schemas.microsoft.com/office/drawing/2014/main" val="1617694061"/>
                  </a:ext>
                </a:extLst>
              </a:tr>
              <a:tr h="482718">
                <a:tc>
                  <a:txBody>
                    <a:bodyPr/>
                    <a:lstStyle/>
                    <a:p>
                      <a:pPr algn="r" rtl="1"/>
                      <a:r>
                        <a:rPr lang="ar-SA" sz="1400" b="0" i="0" u="none" strike="noStrike" cap="none" dirty="0">
                          <a:solidFill>
                            <a:srgbClr val="00B050"/>
                          </a:solidFill>
                          <a:latin typeface="Sakkal Majalla" panose="02000000000000000000" pitchFamily="2" charset="-78"/>
                          <a:ea typeface="+mn-ea"/>
                          <a:cs typeface="Sakkal Majalla" panose="02000000000000000000" pitchFamily="2" charset="-78"/>
                          <a:sym typeface="Arial"/>
                        </a:rPr>
                        <a:t>تحسين الجودة</a:t>
                      </a:r>
                    </a:p>
                  </a:txBody>
                  <a:tcPr/>
                </a:tc>
                <a:tc>
                  <a:txBody>
                    <a:bodyPr/>
                    <a:lstStyle/>
                    <a:p>
                      <a:pPr algn="r" rtl="1"/>
                      <a:r>
                        <a:rPr lang="ar-SA" sz="1400" b="0" i="0" u="none" strike="noStrike" cap="none" dirty="0">
                          <a:solidFill>
                            <a:srgbClr val="000000"/>
                          </a:solidFill>
                          <a:latin typeface="Sakkal Majalla" panose="02000000000000000000" pitchFamily="2" charset="-78"/>
                          <a:ea typeface="+mn-ea"/>
                          <a:cs typeface="Sakkal Majalla" panose="02000000000000000000" pitchFamily="2" charset="-78"/>
                          <a:sym typeface="Arial"/>
                        </a:rPr>
                        <a:t>تستخدم النمذجة في عملية تحسين الجودة من خلال الاستعانة بملاحظات العملاء حول منتج تحسين الجودة أو خدمة معينة لتحسين جودتها، وكذلك للتنبؤ بالأثر المتوقع للتغييرات المنتجات أو الخدمات من حيث زيادة المبيعات أو إقبال الزبائن على شرائها.</a:t>
                      </a:r>
                    </a:p>
                  </a:txBody>
                  <a:tcPr/>
                </a:tc>
                <a:extLst>
                  <a:ext uri="{0D108BD9-81ED-4DB2-BD59-A6C34878D82A}">
                    <a16:rowId xmlns:a16="http://schemas.microsoft.com/office/drawing/2014/main" val="2819740908"/>
                  </a:ext>
                </a:extLst>
              </a:tr>
            </a:tbl>
          </a:graphicData>
        </a:graphic>
      </p:graphicFrame>
    </p:spTree>
    <p:extLst>
      <p:ext uri="{BB962C8B-B14F-4D97-AF65-F5344CB8AC3E}">
        <p14:creationId xmlns:p14="http://schemas.microsoft.com/office/powerpoint/2010/main" val="39797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006421" y="443909"/>
            <a:ext cx="5895625" cy="4149356"/>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D2CE00A9-28BB-1277-F884-1861A2E65C18}"/>
              </a:ext>
            </a:extLst>
          </p:cNvPr>
          <p:cNvPicPr>
            <a:picLocks noChangeAspect="1"/>
          </p:cNvPicPr>
          <p:nvPr/>
        </p:nvPicPr>
        <p:blipFill>
          <a:blip r:embed="rId4"/>
          <a:stretch>
            <a:fillRect/>
          </a:stretch>
        </p:blipFill>
        <p:spPr>
          <a:xfrm>
            <a:off x="3196744" y="579812"/>
            <a:ext cx="5514975" cy="729555"/>
          </a:xfrm>
          <a:prstGeom prst="rect">
            <a:avLst/>
          </a:prstGeom>
        </p:spPr>
      </p:pic>
      <p:pic>
        <p:nvPicPr>
          <p:cNvPr id="3" name="صورة 2">
            <a:extLst>
              <a:ext uri="{FF2B5EF4-FFF2-40B4-BE49-F238E27FC236}">
                <a16:creationId xmlns:a16="http://schemas.microsoft.com/office/drawing/2014/main" id="{ACCFDA87-D845-F49B-8029-2DA4648A931F}"/>
              </a:ext>
            </a:extLst>
          </p:cNvPr>
          <p:cNvPicPr>
            <a:picLocks noChangeAspect="1"/>
          </p:cNvPicPr>
          <p:nvPr/>
        </p:nvPicPr>
        <p:blipFill>
          <a:blip r:embed="rId5"/>
          <a:stretch>
            <a:fillRect/>
          </a:stretch>
        </p:blipFill>
        <p:spPr>
          <a:xfrm>
            <a:off x="3196744" y="1366401"/>
            <a:ext cx="5514975" cy="2971683"/>
          </a:xfrm>
          <a:prstGeom prst="rect">
            <a:avLst/>
          </a:prstGeom>
        </p:spPr>
      </p:pic>
      <p:sp>
        <p:nvSpPr>
          <p:cNvPr id="7" name="مستطيل 6">
            <a:extLst>
              <a:ext uri="{FF2B5EF4-FFF2-40B4-BE49-F238E27FC236}">
                <a16:creationId xmlns:a16="http://schemas.microsoft.com/office/drawing/2014/main" id="{99689BDA-D0D3-F148-CE19-4BFEC6E1995B}"/>
              </a:ext>
            </a:extLst>
          </p:cNvPr>
          <p:cNvSpPr/>
          <p:nvPr/>
        </p:nvSpPr>
        <p:spPr>
          <a:xfrm>
            <a:off x="4088218" y="1765005"/>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a:extLst>
              <a:ext uri="{FF2B5EF4-FFF2-40B4-BE49-F238E27FC236}">
                <a16:creationId xmlns:a16="http://schemas.microsoft.com/office/drawing/2014/main" id="{76BD25B1-48B9-A440-CAA1-3252C1D60847}"/>
              </a:ext>
            </a:extLst>
          </p:cNvPr>
          <p:cNvSpPr/>
          <p:nvPr/>
        </p:nvSpPr>
        <p:spPr>
          <a:xfrm>
            <a:off x="3359887" y="2163609"/>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2" name="مستطيل 11">
            <a:extLst>
              <a:ext uri="{FF2B5EF4-FFF2-40B4-BE49-F238E27FC236}">
                <a16:creationId xmlns:a16="http://schemas.microsoft.com/office/drawing/2014/main" id="{2FC390FF-3C76-D817-5BED-BD362D300BE3}"/>
              </a:ext>
            </a:extLst>
          </p:cNvPr>
          <p:cNvSpPr/>
          <p:nvPr/>
        </p:nvSpPr>
        <p:spPr>
          <a:xfrm>
            <a:off x="4098850" y="2562213"/>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3" name="مستطيل 12">
            <a:extLst>
              <a:ext uri="{FF2B5EF4-FFF2-40B4-BE49-F238E27FC236}">
                <a16:creationId xmlns:a16="http://schemas.microsoft.com/office/drawing/2014/main" id="{A05F53AB-5C50-0B09-62FA-278B23430B09}"/>
              </a:ext>
            </a:extLst>
          </p:cNvPr>
          <p:cNvSpPr/>
          <p:nvPr/>
        </p:nvSpPr>
        <p:spPr>
          <a:xfrm>
            <a:off x="3327988" y="2992831"/>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مستطيل 13">
            <a:extLst>
              <a:ext uri="{FF2B5EF4-FFF2-40B4-BE49-F238E27FC236}">
                <a16:creationId xmlns:a16="http://schemas.microsoft.com/office/drawing/2014/main" id="{16BA72F1-77E2-3E04-3075-92B49693BECD}"/>
              </a:ext>
            </a:extLst>
          </p:cNvPr>
          <p:cNvSpPr/>
          <p:nvPr/>
        </p:nvSpPr>
        <p:spPr>
          <a:xfrm>
            <a:off x="3325928" y="3362429"/>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5" name="مستطيل 14">
            <a:extLst>
              <a:ext uri="{FF2B5EF4-FFF2-40B4-BE49-F238E27FC236}">
                <a16:creationId xmlns:a16="http://schemas.microsoft.com/office/drawing/2014/main" id="{61400B2E-D32C-1C79-B2A2-89683787A4F2}"/>
              </a:ext>
            </a:extLst>
          </p:cNvPr>
          <p:cNvSpPr/>
          <p:nvPr/>
        </p:nvSpPr>
        <p:spPr>
          <a:xfrm>
            <a:off x="4098850" y="3784606"/>
            <a:ext cx="738963" cy="372139"/>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6" name="عنوان 1">
            <a:extLst>
              <a:ext uri="{FF2B5EF4-FFF2-40B4-BE49-F238E27FC236}">
                <a16:creationId xmlns:a16="http://schemas.microsoft.com/office/drawing/2014/main" id="{81148605-3807-41C8-3632-4EB298101845}"/>
              </a:ext>
            </a:extLst>
          </p:cNvPr>
          <p:cNvSpPr txBox="1">
            <a:spLocks/>
          </p:cNvSpPr>
          <p:nvPr/>
        </p:nvSpPr>
        <p:spPr>
          <a:xfrm>
            <a:off x="4837595" y="-20263"/>
            <a:ext cx="2233276" cy="600076"/>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000" dirty="0">
                <a:solidFill>
                  <a:srgbClr val="FF0000"/>
                </a:solidFill>
                <a:latin typeface="Calibri" panose="020F0502020204030204" pitchFamily="34" charset="0"/>
                <a:ea typeface="+mn-ea"/>
                <a:cs typeface="Calibri" panose="020F0502020204030204" pitchFamily="34" charset="0"/>
              </a:rPr>
              <a:t>تقويم ختامي</a:t>
            </a:r>
          </a:p>
        </p:txBody>
      </p:sp>
    </p:spTree>
    <p:extLst>
      <p:ext uri="{BB962C8B-B14F-4D97-AF65-F5344CB8AC3E}">
        <p14:creationId xmlns:p14="http://schemas.microsoft.com/office/powerpoint/2010/main" val="32234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418797" y="955400"/>
            <a:ext cx="5483249" cy="337646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2" name="Picture 2" descr="الواجب (@_phoneoman) / Twitter">
            <a:extLst>
              <a:ext uri="{FF2B5EF4-FFF2-40B4-BE49-F238E27FC236}">
                <a16:creationId xmlns:a16="http://schemas.microsoft.com/office/drawing/2014/main" id="{5224AFB3-B110-080C-A5AA-C8D7A0E84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932" y="978195"/>
            <a:ext cx="2299607" cy="327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D486B49E-5231-F957-721C-B3211A9948AE}"/>
              </a:ext>
            </a:extLst>
          </p:cNvPr>
          <p:cNvSpPr txBox="1"/>
          <p:nvPr/>
        </p:nvSpPr>
        <p:spPr>
          <a:xfrm>
            <a:off x="3575374" y="2498825"/>
            <a:ext cx="2838094" cy="461665"/>
          </a:xfrm>
          <a:prstGeom prst="rect">
            <a:avLst/>
          </a:prstGeom>
          <a:noFill/>
        </p:spPr>
        <p:txBody>
          <a:bodyPr wrap="square">
            <a:spAutoFit/>
          </a:bodyPr>
          <a:lstStyle/>
          <a:p>
            <a:pPr algn="ctr" rtl="1"/>
            <a:r>
              <a:rPr lang="ar-SA" sz="2400" b="0" i="0" u="none" strike="noStrike" baseline="0" dirty="0">
                <a:solidFill>
                  <a:srgbClr val="002060"/>
                </a:solidFill>
                <a:latin typeface="Calibri" panose="020F0502020204030204" pitchFamily="34" charset="0"/>
                <a:cs typeface="Calibri" panose="020F0502020204030204" pitchFamily="34" charset="0"/>
              </a:rPr>
              <a:t>السؤال الأول ص 157</a:t>
            </a:r>
            <a:r>
              <a:rPr lang="ar-SA" sz="2400" b="0" i="0" u="none" strike="noStrike" baseline="0" dirty="0">
                <a:latin typeface="Calibri" panose="020F0502020204030204" pitchFamily="34" charset="0"/>
                <a:cs typeface="Calibri" panose="020F0502020204030204" pitchFamily="34" charset="0"/>
              </a:rPr>
              <a:t>.</a:t>
            </a:r>
          </a:p>
        </p:txBody>
      </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3AE17458-C86E-5EFC-16FF-51F9A596F553}"/>
              </a:ext>
            </a:extLst>
          </p:cNvPr>
          <p:cNvSpPr txBox="1"/>
          <p:nvPr/>
        </p:nvSpPr>
        <p:spPr>
          <a:xfrm>
            <a:off x="3746066" y="1136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849526" y="947450"/>
            <a:ext cx="6028660" cy="2864386"/>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8" name="مربع نص 7">
            <a:extLst>
              <a:ext uri="{FF2B5EF4-FFF2-40B4-BE49-F238E27FC236}">
                <a16:creationId xmlns:a16="http://schemas.microsoft.com/office/drawing/2014/main" id="{4FA4EA1D-2162-2DA9-EB59-11E6BC43E0C0}"/>
              </a:ext>
            </a:extLst>
          </p:cNvPr>
          <p:cNvSpPr txBox="1"/>
          <p:nvPr/>
        </p:nvSpPr>
        <p:spPr>
          <a:xfrm>
            <a:off x="2849526" y="1149406"/>
            <a:ext cx="6028660" cy="1323439"/>
          </a:xfrm>
          <a:prstGeom prst="rect">
            <a:avLst/>
          </a:prstGeom>
          <a:noFill/>
        </p:spPr>
        <p:txBody>
          <a:bodyPr wrap="square">
            <a:spAutoFit/>
          </a:bodyPr>
          <a:lstStyle>
            <a:defPPr>
              <a:defRPr lang="zh-CN"/>
            </a:defPPr>
            <a:lvl1pPr algn="r" rtl="1">
              <a:defRPr sz="2000" b="0" i="0">
                <a:effectLst/>
                <a:latin typeface="Roboto" panose="02000000000000000000" pitchFamily="2" charset="0"/>
                <a:cs typeface="Sultan bold" pitchFamily="2" charset="-78"/>
              </a:defRPr>
            </a:lvl1pPr>
          </a:lstStyle>
          <a:p>
            <a:r>
              <a:rPr lang="ar-SA" dirty="0">
                <a:latin typeface="Sakkal Majalla" panose="02000000000000000000" pitchFamily="2" charset="-78"/>
                <a:ea typeface="Calibri" panose="020F0502020204030204" pitchFamily="34" charset="0"/>
                <a:cs typeface="Sakkal Majalla" panose="02000000000000000000" pitchFamily="2" charset="-78"/>
              </a:rPr>
              <a:t>تلجأ المؤسسات والشركات لاستخدام النمذجة التنبؤية </a:t>
            </a:r>
            <a:r>
              <a:rPr lang="ar-SA" dirty="0">
                <a:solidFill>
                  <a:srgbClr val="00B0F0"/>
                </a:solidFill>
                <a:latin typeface="Sakkal Majalla" panose="02000000000000000000" pitchFamily="2" charset="-78"/>
                <a:ea typeface="Calibri" panose="020F0502020204030204" pitchFamily="34" charset="0"/>
                <a:cs typeface="Sakkal Majalla" panose="02000000000000000000" pitchFamily="2" charset="-78"/>
              </a:rPr>
              <a:t>لتحليل الأحداث المستقبلية المتعلقة بنشاطها التجاري</a:t>
            </a:r>
            <a:r>
              <a:rPr lang="ar-SA" dirty="0">
                <a:latin typeface="Sakkal Majalla" panose="02000000000000000000" pitchFamily="2" charset="-78"/>
                <a:ea typeface="Calibri" panose="020F0502020204030204" pitchFamily="34" charset="0"/>
                <a:cs typeface="Sakkal Majalla" panose="02000000000000000000" pitchFamily="2" charset="-78"/>
              </a:rPr>
              <a:t>، وذلك بهدف </a:t>
            </a:r>
            <a:r>
              <a:rPr lang="ar-SA" dirty="0">
                <a:solidFill>
                  <a:schemeClr val="accent2"/>
                </a:solidFill>
                <a:latin typeface="Sakkal Majalla" panose="02000000000000000000" pitchFamily="2" charset="-78"/>
                <a:ea typeface="Calibri" panose="020F0502020204030204" pitchFamily="34" charset="0"/>
                <a:cs typeface="Sakkal Majalla" panose="02000000000000000000" pitchFamily="2" charset="-78"/>
              </a:rPr>
              <a:t>اتخاذ أفضل القرارات</a:t>
            </a:r>
            <a:r>
              <a:rPr lang="ar-SA" dirty="0">
                <a:latin typeface="Sakkal Majalla" panose="02000000000000000000" pitchFamily="2" charset="-78"/>
                <a:ea typeface="Calibri" panose="020F0502020204030204" pitchFamily="34" charset="0"/>
                <a:cs typeface="Sakkal Majalla" panose="02000000000000000000" pitchFamily="2" charset="-78"/>
              </a:rPr>
              <a:t>.</a:t>
            </a:r>
            <a:br>
              <a:rPr lang="ar-SA" dirty="0">
                <a:latin typeface="Sakkal Majalla" panose="02000000000000000000" pitchFamily="2" charset="-78"/>
                <a:ea typeface="Calibri" panose="020F0502020204030204" pitchFamily="34" charset="0"/>
                <a:cs typeface="Sakkal Majalla" panose="02000000000000000000" pitchFamily="2" charset="-78"/>
              </a:rPr>
            </a:br>
            <a:r>
              <a:rPr lang="ar-SA"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ويمكن استخدام نماذج </a:t>
            </a:r>
            <a:r>
              <a:rPr lang="ar-SA" dirty="0">
                <a:latin typeface="Sakkal Majalla" panose="02000000000000000000" pitchFamily="2" charset="-78"/>
                <a:ea typeface="Calibri" panose="020F0502020204030204" pitchFamily="34" charset="0"/>
                <a:cs typeface="Sakkal Majalla" panose="02000000000000000000" pitchFamily="2" charset="-78"/>
              </a:rPr>
              <a:t>التنبؤ لفهم ومعرفة شرائح وفئات المستهلكين، ولتقدير المبيعات المحتملة، أو لفهم ومعرفة القضايا الأمنية للحسابات.</a:t>
            </a:r>
          </a:p>
        </p:txBody>
      </p:sp>
      <p:sp>
        <p:nvSpPr>
          <p:cNvPr id="9" name="مربع نص 8">
            <a:extLst>
              <a:ext uri="{FF2B5EF4-FFF2-40B4-BE49-F238E27FC236}">
                <a16:creationId xmlns:a16="http://schemas.microsoft.com/office/drawing/2014/main" id="{DA8FC3A9-A61B-1F84-8B16-E3924D80B6D1}"/>
              </a:ext>
            </a:extLst>
          </p:cNvPr>
          <p:cNvSpPr txBox="1"/>
          <p:nvPr/>
        </p:nvSpPr>
        <p:spPr>
          <a:xfrm>
            <a:off x="2989351" y="2565934"/>
            <a:ext cx="5888835" cy="1015663"/>
          </a:xfrm>
          <a:prstGeom prst="rect">
            <a:avLst/>
          </a:prstGeom>
          <a:noFill/>
        </p:spPr>
        <p:txBody>
          <a:bodyPr wrap="square">
            <a:spAutoFit/>
          </a:bodyPr>
          <a:lstStyle>
            <a:defPPr>
              <a:defRPr lang="ar-SA"/>
            </a:defPPr>
            <a:lvl1pPr>
              <a:defRPr sz="3000" b="0" i="0" u="none" strike="noStrike" baseline="0">
                <a:solidFill>
                  <a:srgbClr val="206763"/>
                </a:solidFill>
                <a:latin typeface="AXtManalBLack"/>
                <a:cs typeface="Sultan bold" pitchFamily="2" charset="-78"/>
              </a:defRPr>
            </a:lvl1pPr>
          </a:lstStyle>
          <a:p>
            <a:pPr algn="ctr" rtl="1"/>
            <a:r>
              <a:rPr lang="ar-SA" sz="2000" dirty="0">
                <a:solidFill>
                  <a:schemeClr val="accent2"/>
                </a:solidFill>
                <a:latin typeface="Sakkal Majalla" panose="02000000000000000000" pitchFamily="2" charset="-78"/>
                <a:ea typeface="Calibri" panose="020F0502020204030204" pitchFamily="34" charset="0"/>
                <a:cs typeface="Sakkal Majalla" panose="02000000000000000000" pitchFamily="2" charset="-78"/>
              </a:rPr>
              <a:t>النمذجة التنبؤية </a:t>
            </a:r>
            <a:r>
              <a:rPr lang="en-US" sz="2000" dirty="0">
                <a:solidFill>
                  <a:schemeClr val="accent2"/>
                </a:solidFill>
                <a:latin typeface="Sakkal Majalla" panose="02000000000000000000" pitchFamily="2" charset="-78"/>
                <a:ea typeface="Calibri" panose="020F0502020204030204" pitchFamily="34" charset="0"/>
                <a:cs typeface="Sakkal Majalla" panose="02000000000000000000" pitchFamily="2" charset="-78"/>
              </a:rPr>
              <a:t>Predictive Modeling</a:t>
            </a:r>
            <a:br>
              <a:rPr lang="en-US"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2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هي أسلوب إحصائي تستخدم فيه النتائج والبيانات السابقة للتنبؤ بالأحداث أو النتائج المستقبلية.</a:t>
            </a:r>
          </a:p>
        </p:txBody>
      </p:sp>
    </p:spTree>
    <p:extLst>
      <p:ext uri="{BB962C8B-B14F-4D97-AF65-F5344CB8AC3E}">
        <p14:creationId xmlns:p14="http://schemas.microsoft.com/office/powerpoint/2010/main" val="11779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6" name="مربع نص 5">
            <a:extLst>
              <a:ext uri="{FF2B5EF4-FFF2-40B4-BE49-F238E27FC236}">
                <a16:creationId xmlns:a16="http://schemas.microsoft.com/office/drawing/2014/main" id="{2EA2B8F9-0AF5-3C7A-88BA-88058C426D7E}"/>
              </a:ext>
            </a:extLst>
          </p:cNvPr>
          <p:cNvSpPr txBox="1"/>
          <p:nvPr/>
        </p:nvSpPr>
        <p:spPr>
          <a:xfrm>
            <a:off x="2716619" y="689343"/>
            <a:ext cx="6198781" cy="4093428"/>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ما هي النمذجة التنبؤية؟ </a:t>
            </a:r>
            <a:r>
              <a:rPr lang="en-US"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What is Predictive Modeling?</a:t>
            </a:r>
            <a:br>
              <a:rPr lang="en-US" sz="2000" dirty="0">
                <a:latin typeface="Sakkal Majalla" panose="02000000000000000000" pitchFamily="2" charset="-78"/>
                <a:ea typeface="Calibri" panose="020F0502020204030204" pitchFamily="34" charset="0"/>
                <a:cs typeface="Sakkal Majalla" panose="02000000000000000000" pitchFamily="2" charset="-78"/>
              </a:rPr>
            </a:br>
            <a:r>
              <a:rPr lang="ar-SA" sz="2000"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تعتبر التحليلات التنبؤية </a:t>
            </a:r>
            <a:r>
              <a:rPr lang="ar-SA" sz="2000" dirty="0">
                <a:latin typeface="Sakkal Majalla" panose="02000000000000000000" pitchFamily="2" charset="-78"/>
                <a:ea typeface="Calibri" panose="020F0502020204030204" pitchFamily="34" charset="0"/>
                <a:cs typeface="Sakkal Majalla" panose="02000000000000000000" pitchFamily="2" charset="-78"/>
              </a:rPr>
              <a:t>فرغـا مـن فروع علـم تحليل البيانات المتقدم، وتستعين هذه التحليلات بالبيانات السابقة، إلى جانب طرق أخرى كالنمذجة الإحصائية، وتنقيب البيانات، وتعلم الآلة، وذلك لتقديم التنبؤات حول النتائج المستقبلية لقرارات أو لعمليات معينة تقوم بها الشركات أو المؤسسات، وتستخدم الشركات والمؤسسات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التحليلات التنبؤية </a:t>
            </a:r>
            <a:r>
              <a:rPr lang="ar-SA" sz="2000" dirty="0">
                <a:latin typeface="Sakkal Majalla" panose="02000000000000000000" pitchFamily="2" charset="-78"/>
                <a:ea typeface="Calibri" panose="020F0502020204030204" pitchFamily="34" charset="0"/>
                <a:cs typeface="Sakkal Majalla" panose="02000000000000000000" pitchFamily="2" charset="-78"/>
              </a:rPr>
              <a:t>للتعرف على </a:t>
            </a:r>
            <a:r>
              <a:rPr lang="ar-SA"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أنماط معينة في هذه البيانات </a:t>
            </a:r>
            <a:r>
              <a:rPr lang="ar-SA" sz="2000" dirty="0">
                <a:latin typeface="Sakkal Majalla" panose="02000000000000000000" pitchFamily="2" charset="-78"/>
                <a:ea typeface="Calibri" panose="020F0502020204030204" pitchFamily="34" charset="0"/>
                <a:cs typeface="Sakkal Majalla" panose="02000000000000000000" pitchFamily="2" charset="-78"/>
              </a:rPr>
              <a:t>يمكن من خلالها تحديد الفرص والمخاطر. فعلى سبيل المثال، تجمع خدمة الأرصاد الجوية البيانات بشكل يومي عن المتغيرات المختلفة المتعلقة بحالة الطقس مثل درجات الحرارة والرطوبة وغيرها، مما يمكنها من التنبؤ بحالة الطقس في الأيام القادمة. </a:t>
            </a:r>
            <a:br>
              <a:rPr lang="ar-SA" sz="2000" dirty="0">
                <a:latin typeface="Sakkal Majalla" panose="02000000000000000000" pitchFamily="2" charset="-78"/>
                <a:ea typeface="Calibri" panose="020F0502020204030204" pitchFamily="34" charset="0"/>
                <a:cs typeface="Sakkal Majalla" panose="02000000000000000000" pitchFamily="2" charset="-78"/>
              </a:rPr>
            </a:br>
            <a:r>
              <a:rPr lang="ar-SA" sz="2000" dirty="0">
                <a:latin typeface="Sakkal Majalla" panose="02000000000000000000" pitchFamily="2" charset="-78"/>
                <a:ea typeface="Calibri" panose="020F0502020204030204" pitchFamily="34" charset="0"/>
                <a:cs typeface="Sakkal Majalla" panose="02000000000000000000" pitchFamily="2" charset="-78"/>
              </a:rPr>
              <a:t>تستخدم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التحليلات التنبؤية </a:t>
            </a:r>
            <a:r>
              <a:rPr lang="ar-SA" sz="2000" dirty="0">
                <a:latin typeface="Sakkal Majalla" panose="02000000000000000000" pitchFamily="2" charset="-78"/>
                <a:ea typeface="Calibri" panose="020F0502020204030204" pitchFamily="34" charset="0"/>
                <a:cs typeface="Sakkal Majalla" panose="02000000000000000000" pitchFamily="2" charset="-78"/>
              </a:rPr>
              <a:t>على نطاق واسع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في مجال الرعاية الصحية </a:t>
            </a:r>
            <a:r>
              <a:rPr lang="ar-SA" sz="2000" dirty="0">
                <a:latin typeface="Sakkal Majalla" panose="02000000000000000000" pitchFamily="2" charset="-78"/>
                <a:ea typeface="Calibri" panose="020F0502020204030204" pitchFamily="34" charset="0"/>
                <a:cs typeface="Sakkal Majalla" panose="02000000000000000000" pitchFamily="2" charset="-78"/>
              </a:rPr>
              <a:t>وذلك بهدف تحسين طرق تشخيص وعلاج المرضى المصابين بالأمراض المزمنة، وتستخدم إدارات الموارد البشرية والشركات نماذج التنبؤ في تحسين عمليات اختيار وتعيين الموظفين، وأما البنوك فتستخدمها بشكل واسع للكشف عن عمليات الاحتيال.</a:t>
            </a: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نمذجة البيانات التنبؤية</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077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4093428"/>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مثال</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F695DED5-E416-3E75-50B1-BE2070462A79}"/>
              </a:ext>
            </a:extLst>
          </p:cNvPr>
          <p:cNvSpPr txBox="1"/>
          <p:nvPr/>
        </p:nvSpPr>
        <p:spPr>
          <a:xfrm>
            <a:off x="2573079" y="817729"/>
            <a:ext cx="6400800" cy="3693319"/>
          </a:xfrm>
          <a:prstGeom prst="rect">
            <a:avLst/>
          </a:prstGeom>
          <a:noFill/>
        </p:spPr>
        <p:txBody>
          <a:bodyPr wrap="square">
            <a:spAutoFit/>
          </a:bodyPr>
          <a:lstStyle/>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عندما أصبح فيروس كورونا 19-</a:t>
            </a:r>
            <a:r>
              <a:rPr lang="en-US" sz="1800" dirty="0">
                <a:latin typeface="Sakkal Majalla" panose="02000000000000000000" pitchFamily="2" charset="-78"/>
                <a:ea typeface="Calibri" panose="020F0502020204030204" pitchFamily="34" charset="0"/>
                <a:cs typeface="Sakkal Majalla" panose="02000000000000000000" pitchFamily="2" charset="-78"/>
              </a:rPr>
              <a:t>COVID </a:t>
            </a:r>
            <a:r>
              <a:rPr lang="ar-SA" sz="1800" dirty="0">
                <a:latin typeface="Sakkal Majalla" panose="02000000000000000000" pitchFamily="2" charset="-78"/>
                <a:ea typeface="Calibri" panose="020F0502020204030204" pitchFamily="34" charset="0"/>
                <a:cs typeface="Sakkal Majalla" panose="02000000000000000000" pitchFamily="2" charset="-78"/>
              </a:rPr>
              <a:t> وباء وأصاب جميع الدول في أنحاء العالم، اعتمد خبراء الصحة في كثير مـن الـدول علـى علـم البيانات لنمذجة السلوك الوبائي للمرض وللتنبؤ بمعدلات العدوى والوفيات، ولقد أسهمت النماذج التي تم تطويرها في تمكين الجهات الصحية والباحثين والعاملين في المجال الطبـي مـن تطوير طرق لكبح جماح انتشار الجائحة، والحد من آثارها المحتملة.</a:t>
            </a:r>
            <a:br>
              <a:rPr lang="ar-SA" sz="1800" dirty="0">
                <a:latin typeface="Sakkal Majalla" panose="02000000000000000000" pitchFamily="2" charset="-78"/>
                <a:ea typeface="Calibri" panose="020F0502020204030204" pitchFamily="34" charset="0"/>
                <a:cs typeface="Sakkal Majalla" panose="02000000000000000000" pitchFamily="2" charset="-78"/>
              </a:rPr>
            </a:br>
            <a:r>
              <a:rPr lang="ar-SA" sz="1800" dirty="0">
                <a:latin typeface="Sakkal Majalla" panose="02000000000000000000" pitchFamily="2" charset="-78"/>
                <a:ea typeface="Calibri" panose="020F0502020204030204" pitchFamily="34" charset="0"/>
                <a:cs typeface="Sakkal Majalla" panose="02000000000000000000" pitchFamily="2" charset="-78"/>
              </a:rPr>
              <a:t>أجرى باحثون في جامعة الملك سعود في المملكة العربية السعودية –وذلك بالتعاون مع جامعات أخرى- دراسة تنبؤية حول انتشار فيروس كورونا  19-</a:t>
            </a:r>
            <a:r>
              <a:rPr lang="en-US" sz="1800" dirty="0">
                <a:latin typeface="Sakkal Majalla" panose="02000000000000000000" pitchFamily="2" charset="-78"/>
                <a:ea typeface="Calibri" panose="020F0502020204030204" pitchFamily="34" charset="0"/>
                <a:cs typeface="Sakkal Majalla" panose="02000000000000000000" pitchFamily="2" charset="-78"/>
              </a:rPr>
              <a:t>COVID  </a:t>
            </a:r>
            <a:r>
              <a:rPr lang="ar-SA" sz="1800" dirty="0">
                <a:latin typeface="Sakkal Majalla" panose="02000000000000000000" pitchFamily="2" charset="-78"/>
                <a:ea typeface="Calibri" panose="020F0502020204030204" pitchFamily="34" charset="0"/>
                <a:cs typeface="Sakkal Majalla" panose="02000000000000000000" pitchFamily="2" charset="-78"/>
              </a:rPr>
              <a:t>في المملكة، وهدفت تلك الدراسة إلى التوصل إلى فهم عميق للسلوك المتغير للعدوى باستخدام النماذج التنبؤية والمحاكاة، واستعان الباحثون ببيانات واحصائيات دقيقة صادرة من وزارة الصحة السعودية لدعم نماذجهم بمعلومات عن انتشار الوباء، ولتقديم التوقعات المحتملة حول أعداد الإصابات، لقد ساعد هذا التقدير في اتخاذ القرارات المناسبة من قبل الحكومة والجهات المسؤولة في المملكة، وذلك من خلال اتخاذ التدابير الفعالة للمراقبة والوقاية، وتضمنت هذه التدابير فرض القيود على السفر والتنقل وإغلاق المدارس والمساجد، وكان لها تأثير عظيم في تأخير الوصول لذروة تفشي الوباء والحد من معدلات الإصابة وانتشار الوباء في المملكة.</a:t>
            </a:r>
          </a:p>
        </p:txBody>
      </p:sp>
    </p:spTree>
    <p:extLst>
      <p:ext uri="{BB962C8B-B14F-4D97-AF65-F5344CB8AC3E}">
        <p14:creationId xmlns:p14="http://schemas.microsoft.com/office/powerpoint/2010/main" val="38422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مجموعة 1">
            <a:extLst>
              <a:ext uri="{FF2B5EF4-FFF2-40B4-BE49-F238E27FC236}">
                <a16:creationId xmlns:a16="http://schemas.microsoft.com/office/drawing/2014/main" id="{6006C731-C628-442F-6693-7CA3ADC61C9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61DBEFA3-921E-1F02-FE74-4FA0D105860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B1508502-62DC-3ADD-6E99-96FB3F4A7F7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0" name="Picture 6">
            <a:extLst>
              <a:ext uri="{FF2B5EF4-FFF2-40B4-BE49-F238E27FC236}">
                <a16:creationId xmlns:a16="http://schemas.microsoft.com/office/drawing/2014/main" id="{E0D6BBFF-C878-C039-4D23-12B50A499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56743"/>
            <a:ext cx="2488019" cy="441838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64;p22">
            <a:extLst>
              <a:ext uri="{FF2B5EF4-FFF2-40B4-BE49-F238E27FC236}">
                <a16:creationId xmlns:a16="http://schemas.microsoft.com/office/drawing/2014/main" id="{5834191F-D556-8052-2AAD-CC42DE552491}"/>
              </a:ext>
            </a:extLst>
          </p:cNvPr>
          <p:cNvSpPr/>
          <p:nvPr/>
        </p:nvSpPr>
        <p:spPr>
          <a:xfrm>
            <a:off x="2530549" y="617675"/>
            <a:ext cx="6528391" cy="2538037"/>
          </a:xfrm>
          <a:prstGeom prst="roundRect">
            <a:avLst>
              <a:gd name="adj" fmla="val 11122"/>
            </a:avLst>
          </a:prstGeom>
          <a:solidFill>
            <a:srgbClr val="CCF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FEEB"/>
              </a:solidFill>
            </a:endParaRPr>
          </a:p>
        </p:txBody>
      </p:sp>
      <p:sp>
        <p:nvSpPr>
          <p:cNvPr id="10" name="مربع نص 9">
            <a:extLst>
              <a:ext uri="{FF2B5EF4-FFF2-40B4-BE49-F238E27FC236}">
                <a16:creationId xmlns:a16="http://schemas.microsoft.com/office/drawing/2014/main" id="{8385CBF4-C0C5-1ADB-E44B-81762561B880}"/>
              </a:ext>
            </a:extLst>
          </p:cNvPr>
          <p:cNvSpPr txBox="1"/>
          <p:nvPr/>
        </p:nvSpPr>
        <p:spPr>
          <a:xfrm>
            <a:off x="3764612" y="32900"/>
            <a:ext cx="3956132" cy="584775"/>
          </a:xfrm>
          <a:prstGeom prst="rect">
            <a:avLst/>
          </a:prstGeom>
          <a:noFill/>
        </p:spPr>
        <p:txBody>
          <a:bodyPr wrap="square">
            <a:spAutoFit/>
          </a:bodyPr>
          <a:lstStyle/>
          <a:p>
            <a:pPr algn="ctr" rtl="1"/>
            <a:r>
              <a:rPr lang="ar-SA" sz="3200" b="1" dirty="0">
                <a:solidFill>
                  <a:schemeClr val="accent2">
                    <a:lumMod val="75000"/>
                  </a:schemeClr>
                </a:solidFill>
                <a:latin typeface="Sakkal Majalla" panose="02000000000000000000" pitchFamily="2" charset="-78"/>
                <a:cs typeface="Sakkal Majalla" panose="02000000000000000000" pitchFamily="2" charset="-78"/>
              </a:rPr>
              <a:t>مثال</a:t>
            </a:r>
            <a:endParaRPr lang="ar-SA" sz="6000" b="1" dirty="0">
              <a:ln w="0"/>
              <a:solidFill>
                <a:schemeClr val="accent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F695DED5-E416-3E75-50B1-BE2070462A79}"/>
              </a:ext>
            </a:extLst>
          </p:cNvPr>
          <p:cNvSpPr txBox="1"/>
          <p:nvPr/>
        </p:nvSpPr>
        <p:spPr>
          <a:xfrm>
            <a:off x="2542278" y="603829"/>
            <a:ext cx="6400800" cy="2585323"/>
          </a:xfrm>
          <a:prstGeom prst="rect">
            <a:avLst/>
          </a:prstGeom>
          <a:noFill/>
        </p:spPr>
        <p:txBody>
          <a:bodyPr wrap="square">
            <a:spAutoFit/>
          </a:bodyPr>
          <a:lstStyle/>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لقد أصبح القيام بعمليات النمذجة أمرا مهما خلال تلك الفترة، ويرجع ذلك بشكل أساس إلى توفر البيانات الحقيقية، التي ساهمت في تقديم نماذج التنبؤ لانتشار المرض من خلال مقارنة الأعداد المتوقعة للإصابات بالعدد الفعلي لها، أصبح عدد الحالات المكتشفة حديثا يتناقص مع دخول الإجراءات المختلفة مثل الإغلاق وقيود السفر حيز التنفيذ، وكان في ذلك دليل واضح على أن تنبؤات الباحثين كانت قريبة جدا مما حدث فعلًا، كما يظهر في الشكل 4.1، حيث تظهـر الاعمدة في الشكل المعلومـات التراكمية حول الأعداد الحقيقية للإصابة</a:t>
            </a:r>
          </a:p>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 بينما يظهر الخط الأحمر توقعات عدد الإصابات</a:t>
            </a:r>
          </a:p>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 ويعرض المخطط البياني أيضا التواريخ التي تم فيها</a:t>
            </a:r>
          </a:p>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 فرض القيود المختلفة.</a:t>
            </a:r>
          </a:p>
        </p:txBody>
      </p:sp>
      <p:pic>
        <p:nvPicPr>
          <p:cNvPr id="6" name="صورة 5">
            <a:extLst>
              <a:ext uri="{FF2B5EF4-FFF2-40B4-BE49-F238E27FC236}">
                <a16:creationId xmlns:a16="http://schemas.microsoft.com/office/drawing/2014/main" id="{B57DD7E1-5CAB-3015-D093-A2E95793E93E}"/>
              </a:ext>
            </a:extLst>
          </p:cNvPr>
          <p:cNvPicPr>
            <a:picLocks noChangeAspect="1"/>
          </p:cNvPicPr>
          <p:nvPr/>
        </p:nvPicPr>
        <p:blipFill>
          <a:blip r:embed="rId4"/>
          <a:stretch>
            <a:fillRect/>
          </a:stretch>
        </p:blipFill>
        <p:spPr>
          <a:xfrm>
            <a:off x="2573078" y="3229577"/>
            <a:ext cx="6400799" cy="1471683"/>
          </a:xfrm>
          <a:prstGeom prst="rect">
            <a:avLst/>
          </a:prstGeom>
        </p:spPr>
      </p:pic>
    </p:spTree>
    <p:extLst>
      <p:ext uri="{BB962C8B-B14F-4D97-AF65-F5344CB8AC3E}">
        <p14:creationId xmlns:p14="http://schemas.microsoft.com/office/powerpoint/2010/main" val="13216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104707" y="627321"/>
            <a:ext cx="5797339" cy="3838353"/>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0C2B613A-562E-3417-2C60-FDC051819552}"/>
              </a:ext>
            </a:extLst>
          </p:cNvPr>
          <p:cNvPicPr>
            <a:picLocks noChangeAspect="1"/>
          </p:cNvPicPr>
          <p:nvPr/>
        </p:nvPicPr>
        <p:blipFill>
          <a:blip r:embed="rId4"/>
          <a:stretch>
            <a:fillRect/>
          </a:stretch>
        </p:blipFill>
        <p:spPr>
          <a:xfrm>
            <a:off x="3342720" y="785812"/>
            <a:ext cx="5419725" cy="638175"/>
          </a:xfrm>
          <a:prstGeom prst="rect">
            <a:avLst/>
          </a:prstGeom>
        </p:spPr>
      </p:pic>
      <p:pic>
        <p:nvPicPr>
          <p:cNvPr id="3" name="صورة 2">
            <a:extLst>
              <a:ext uri="{FF2B5EF4-FFF2-40B4-BE49-F238E27FC236}">
                <a16:creationId xmlns:a16="http://schemas.microsoft.com/office/drawing/2014/main" id="{FEBFD171-7457-BF74-D744-D66F2F73FE9E}"/>
              </a:ext>
            </a:extLst>
          </p:cNvPr>
          <p:cNvPicPr>
            <a:picLocks noChangeAspect="1"/>
          </p:cNvPicPr>
          <p:nvPr/>
        </p:nvPicPr>
        <p:blipFill>
          <a:blip r:embed="rId5"/>
          <a:stretch>
            <a:fillRect/>
          </a:stretch>
        </p:blipFill>
        <p:spPr>
          <a:xfrm>
            <a:off x="3325927" y="1605847"/>
            <a:ext cx="5419725" cy="2695575"/>
          </a:xfrm>
          <a:prstGeom prst="rect">
            <a:avLst/>
          </a:prstGeom>
        </p:spPr>
      </p:pic>
      <p:sp>
        <p:nvSpPr>
          <p:cNvPr id="7" name="مستطيل 6">
            <a:extLst>
              <a:ext uri="{FF2B5EF4-FFF2-40B4-BE49-F238E27FC236}">
                <a16:creationId xmlns:a16="http://schemas.microsoft.com/office/drawing/2014/main" id="{8DB9BD0B-DA97-2BC9-13D7-F98C6064404D}"/>
              </a:ext>
            </a:extLst>
          </p:cNvPr>
          <p:cNvSpPr/>
          <p:nvPr/>
        </p:nvSpPr>
        <p:spPr>
          <a:xfrm>
            <a:off x="3482162" y="2952306"/>
            <a:ext cx="5140843" cy="609602"/>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عنوان 1">
            <a:extLst>
              <a:ext uri="{FF2B5EF4-FFF2-40B4-BE49-F238E27FC236}">
                <a16:creationId xmlns:a16="http://schemas.microsoft.com/office/drawing/2014/main" id="{6EB6714D-182C-CE4E-274A-DAADBD929FB6}"/>
              </a:ext>
            </a:extLst>
          </p:cNvPr>
          <p:cNvSpPr txBox="1">
            <a:spLocks/>
          </p:cNvSpPr>
          <p:nvPr/>
        </p:nvSpPr>
        <p:spPr>
          <a:xfrm>
            <a:off x="4916042" y="47289"/>
            <a:ext cx="2233276" cy="600076"/>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000" dirty="0">
                <a:solidFill>
                  <a:srgbClr val="FF0000"/>
                </a:solidFill>
                <a:latin typeface="Calibri" panose="020F0502020204030204" pitchFamily="34" charset="0"/>
                <a:ea typeface="+mn-ea"/>
                <a:cs typeface="Calibri" panose="020F0502020204030204" pitchFamily="34" charset="0"/>
              </a:rPr>
              <a:t>تقويم تكويني</a:t>
            </a:r>
          </a:p>
        </p:txBody>
      </p:sp>
    </p:spTree>
    <p:extLst>
      <p:ext uri="{BB962C8B-B14F-4D97-AF65-F5344CB8AC3E}">
        <p14:creationId xmlns:p14="http://schemas.microsoft.com/office/powerpoint/2010/main" val="383210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Google Shape;764;p22">
            <a:extLst>
              <a:ext uri="{FF2B5EF4-FFF2-40B4-BE49-F238E27FC236}">
                <a16:creationId xmlns:a16="http://schemas.microsoft.com/office/drawing/2014/main" id="{7F82D2A7-F9A5-63C5-6465-3AD7D059AF1B}"/>
              </a:ext>
            </a:extLst>
          </p:cNvPr>
          <p:cNvSpPr/>
          <p:nvPr/>
        </p:nvSpPr>
        <p:spPr>
          <a:xfrm>
            <a:off x="3006421" y="679803"/>
            <a:ext cx="6052519" cy="401978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Picture 6">
            <a:extLst>
              <a:ext uri="{FF2B5EF4-FFF2-40B4-BE49-F238E27FC236}">
                <a16:creationId xmlns:a16="http://schemas.microsoft.com/office/drawing/2014/main" id="{B320B089-FF62-9533-DE5D-1069BC388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4" y="384441"/>
            <a:ext cx="2764467" cy="4315150"/>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EE536BAF-A97F-B322-CA9E-1DE3D12B1564}"/>
              </a:ext>
            </a:extLst>
          </p:cNvPr>
          <p:cNvPicPr>
            <a:picLocks noChangeAspect="1"/>
          </p:cNvPicPr>
          <p:nvPr/>
        </p:nvPicPr>
        <p:blipFill>
          <a:blip r:embed="rId4"/>
          <a:stretch>
            <a:fillRect/>
          </a:stretch>
        </p:blipFill>
        <p:spPr>
          <a:xfrm>
            <a:off x="3279658" y="819816"/>
            <a:ext cx="5506045" cy="600075"/>
          </a:xfrm>
          <a:prstGeom prst="rect">
            <a:avLst/>
          </a:prstGeom>
        </p:spPr>
      </p:pic>
      <p:pic>
        <p:nvPicPr>
          <p:cNvPr id="8" name="صورة 7">
            <a:extLst>
              <a:ext uri="{FF2B5EF4-FFF2-40B4-BE49-F238E27FC236}">
                <a16:creationId xmlns:a16="http://schemas.microsoft.com/office/drawing/2014/main" id="{297265D0-A702-74D4-B232-223E64EB65DA}"/>
              </a:ext>
            </a:extLst>
          </p:cNvPr>
          <p:cNvPicPr>
            <a:picLocks noChangeAspect="1"/>
          </p:cNvPicPr>
          <p:nvPr/>
        </p:nvPicPr>
        <p:blipFill>
          <a:blip r:embed="rId5"/>
          <a:stretch>
            <a:fillRect/>
          </a:stretch>
        </p:blipFill>
        <p:spPr>
          <a:xfrm>
            <a:off x="3220558" y="2692046"/>
            <a:ext cx="5584418" cy="1771650"/>
          </a:xfrm>
          <a:prstGeom prst="rect">
            <a:avLst/>
          </a:prstGeom>
        </p:spPr>
      </p:pic>
      <p:pic>
        <p:nvPicPr>
          <p:cNvPr id="12" name="صورة 11">
            <a:extLst>
              <a:ext uri="{FF2B5EF4-FFF2-40B4-BE49-F238E27FC236}">
                <a16:creationId xmlns:a16="http://schemas.microsoft.com/office/drawing/2014/main" id="{A201297A-8C66-1EA4-FC7D-6BB33095AC02}"/>
              </a:ext>
            </a:extLst>
          </p:cNvPr>
          <p:cNvPicPr>
            <a:picLocks noChangeAspect="1"/>
          </p:cNvPicPr>
          <p:nvPr/>
        </p:nvPicPr>
        <p:blipFill>
          <a:blip r:embed="rId6"/>
          <a:stretch>
            <a:fillRect/>
          </a:stretch>
        </p:blipFill>
        <p:spPr>
          <a:xfrm>
            <a:off x="3271188" y="1495425"/>
            <a:ext cx="5506046" cy="1076325"/>
          </a:xfrm>
          <a:prstGeom prst="rect">
            <a:avLst/>
          </a:prstGeom>
        </p:spPr>
      </p:pic>
      <p:sp>
        <p:nvSpPr>
          <p:cNvPr id="13" name="مستطيل 12">
            <a:extLst>
              <a:ext uri="{FF2B5EF4-FFF2-40B4-BE49-F238E27FC236}">
                <a16:creationId xmlns:a16="http://schemas.microsoft.com/office/drawing/2014/main" id="{F9E3A6DD-B58A-08BB-8455-EC42956FC2DE}"/>
              </a:ext>
            </a:extLst>
          </p:cNvPr>
          <p:cNvSpPr/>
          <p:nvPr/>
        </p:nvSpPr>
        <p:spPr>
          <a:xfrm>
            <a:off x="3482162" y="2869668"/>
            <a:ext cx="2179675" cy="708203"/>
          </a:xfrm>
          <a:prstGeom prst="rect">
            <a:avLst/>
          </a:prstGeom>
          <a:noFill/>
          <a:ln>
            <a:solidFill>
              <a:srgbClr val="FF4F47"/>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 name="عنوان 1">
            <a:extLst>
              <a:ext uri="{FF2B5EF4-FFF2-40B4-BE49-F238E27FC236}">
                <a16:creationId xmlns:a16="http://schemas.microsoft.com/office/drawing/2014/main" id="{FD977A30-903C-0496-9614-14C49526B1A4}"/>
              </a:ext>
            </a:extLst>
          </p:cNvPr>
          <p:cNvSpPr txBox="1">
            <a:spLocks/>
          </p:cNvSpPr>
          <p:nvPr/>
        </p:nvSpPr>
        <p:spPr>
          <a:xfrm>
            <a:off x="4916042" y="47289"/>
            <a:ext cx="2233276" cy="600076"/>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000" dirty="0">
                <a:solidFill>
                  <a:srgbClr val="FF0000"/>
                </a:solidFill>
                <a:latin typeface="Calibri" panose="020F0502020204030204" pitchFamily="34" charset="0"/>
                <a:ea typeface="+mn-ea"/>
                <a:cs typeface="Calibri" panose="020F0502020204030204" pitchFamily="34" charset="0"/>
              </a:rPr>
              <a:t>تقويم تكويني</a:t>
            </a:r>
          </a:p>
        </p:txBody>
      </p:sp>
    </p:spTree>
    <p:extLst>
      <p:ext uri="{BB962C8B-B14F-4D97-AF65-F5344CB8AC3E}">
        <p14:creationId xmlns:p14="http://schemas.microsoft.com/office/powerpoint/2010/main" val="37592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theme/theme1.xml><?xml version="1.0" encoding="utf-8"?>
<a:theme xmlns:a="http://schemas.openxmlformats.org/drawingml/2006/main" name="Marketing Models Infographics by Slidesgo">
  <a:themeElements>
    <a:clrScheme name="Simple Light">
      <a:dk1>
        <a:srgbClr val="000000"/>
      </a:dk1>
      <a:lt1>
        <a:srgbClr val="FFFFFF"/>
      </a:lt1>
      <a:dk2>
        <a:srgbClr val="595959"/>
      </a:dk2>
      <a:lt2>
        <a:srgbClr val="EEEEEE"/>
      </a:lt2>
      <a:accent1>
        <a:srgbClr val="B22620"/>
      </a:accent1>
      <a:accent2>
        <a:srgbClr val="FF4F47"/>
      </a:accent2>
      <a:accent3>
        <a:srgbClr val="FF9139"/>
      </a:accent3>
      <a:accent4>
        <a:srgbClr val="FFBE4A"/>
      </a:accent4>
      <a:accent5>
        <a:srgbClr val="008C9E"/>
      </a:accent5>
      <a:accent6>
        <a:srgbClr val="00C5C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3213</Words>
  <Application>Microsoft Office PowerPoint</Application>
  <PresentationFormat>عرض على الشاشة (16:9)</PresentationFormat>
  <Paragraphs>275</Paragraphs>
  <Slides>38</Slides>
  <Notes>37</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38</vt:i4>
      </vt:variant>
    </vt:vector>
  </HeadingPairs>
  <TitlesOfParts>
    <vt:vector size="45" baseType="lpstr">
      <vt:lpstr>Roboto</vt:lpstr>
      <vt:lpstr>Fira Sans Extra Condensed</vt:lpstr>
      <vt:lpstr>Calibri</vt:lpstr>
      <vt:lpstr>Arial</vt:lpstr>
      <vt:lpstr>Fira Sans</vt:lpstr>
      <vt:lpstr>Sakkal Majalla</vt:lpstr>
      <vt:lpstr>Marketing Models Infographics by Slidesgo</vt:lpstr>
      <vt:lpstr>عرض تقديمي في PowerPoint</vt:lpstr>
      <vt:lpstr>أهداف التعلم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منال الرحيلي</cp:lastModifiedBy>
  <cp:revision>9</cp:revision>
  <dcterms:modified xsi:type="dcterms:W3CDTF">2022-10-22T11:25:44Z</dcterms:modified>
</cp:coreProperties>
</file>