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</p:sld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Dubai" panose="020B0503030403030204" pitchFamily="34" charset="-78"/>
      <p:regular r:id="rId30"/>
      <p:bold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9A3-8220-4A1E-98AB-1D6FC5407F2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2C2-F5A1-4B58-9649-FDA77F88B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153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9A3-8220-4A1E-98AB-1D6FC5407F2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2C2-F5A1-4B58-9649-FDA77F88B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363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9A3-8220-4A1E-98AB-1D6FC5407F2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2C2-F5A1-4B58-9649-FDA77F88B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481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9A3-8220-4A1E-98AB-1D6FC5407F2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2C2-F5A1-4B58-9649-FDA77F88B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816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9A3-8220-4A1E-98AB-1D6FC5407F2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2C2-F5A1-4B58-9649-FDA77F88B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710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9A3-8220-4A1E-98AB-1D6FC5407F2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2C2-F5A1-4B58-9649-FDA77F88B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39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9A3-8220-4A1E-98AB-1D6FC5407F2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2C2-F5A1-4B58-9649-FDA77F88B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340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9A3-8220-4A1E-98AB-1D6FC5407F2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2C2-F5A1-4B58-9649-FDA77F88B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319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9A3-8220-4A1E-98AB-1D6FC5407F2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2C2-F5A1-4B58-9649-FDA77F88B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7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9A3-8220-4A1E-98AB-1D6FC5407F2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2C2-F5A1-4B58-9649-FDA77F88B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450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9A3-8220-4A1E-98AB-1D6FC5407F2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82C2-F5A1-4B58-9649-FDA77F88B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402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C39A3-8220-4A1E-98AB-1D6FC5407F2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482C2-F5A1-4B58-9649-FDA77F88BB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6343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4FEAA1FE-A81F-434B-A738-36F729E1A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998F842-77BF-49D1-A6AE-B4F61DCBFD4A}"/>
              </a:ext>
            </a:extLst>
          </p:cNvPr>
          <p:cNvSpPr/>
          <p:nvPr/>
        </p:nvSpPr>
        <p:spPr>
          <a:xfrm>
            <a:off x="1969478" y="1103736"/>
            <a:ext cx="8018584" cy="3281886"/>
          </a:xfrm>
          <a:prstGeom prst="round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577918D-BC98-4E11-A788-D48B08C34664}"/>
              </a:ext>
            </a:extLst>
          </p:cNvPr>
          <p:cNvSpPr txBox="1"/>
          <p:nvPr/>
        </p:nvSpPr>
        <p:spPr>
          <a:xfrm>
            <a:off x="4049177" y="3530911"/>
            <a:ext cx="40936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إعداد الاستاذة : عبير الغريب</a:t>
            </a:r>
            <a:endParaRPr lang="ar-SA" sz="28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6" name="رسم 15" descr="كاميرا فيديو مع تعبئة خالصة">
            <a:extLst>
              <a:ext uri="{FF2B5EF4-FFF2-40B4-BE49-F238E27FC236}">
                <a16:creationId xmlns:a16="http://schemas.microsoft.com/office/drawing/2014/main" id="{28F2A02A-1050-4989-9847-6DAEAF0E7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4409" y="2000319"/>
            <a:ext cx="1488719" cy="1488719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D871068-7365-5C21-F951-868B6BB5C5FB}"/>
              </a:ext>
            </a:extLst>
          </p:cNvPr>
          <p:cNvSpPr txBox="1"/>
          <p:nvPr/>
        </p:nvSpPr>
        <p:spPr>
          <a:xfrm>
            <a:off x="2505494" y="1103736"/>
            <a:ext cx="69465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chemeClr val="bg1"/>
                </a:solidFill>
                <a:cs typeface="Sultan bold" pitchFamily="2" charset="-78"/>
              </a:rPr>
              <a:t>مراجعة لعبة السينما</a:t>
            </a:r>
          </a:p>
        </p:txBody>
      </p:sp>
    </p:spTree>
    <p:extLst>
      <p:ext uri="{BB962C8B-B14F-4D97-AF65-F5344CB8AC3E}">
        <p14:creationId xmlns:p14="http://schemas.microsoft.com/office/powerpoint/2010/main" val="183532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154744"/>
            <a:ext cx="9537896" cy="384048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2726" y="428988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تكرار يتم استخدامه عندما يكون عدد التكرارات غير معرف مسبقاً:</a:t>
            </a:r>
          </a:p>
        </p:txBody>
      </p:sp>
      <p:sp>
        <p:nvSpPr>
          <p:cNvPr id="6" name="صح">
            <a:extLst>
              <a:ext uri="{FF2B5EF4-FFF2-40B4-BE49-F238E27FC236}">
                <a16:creationId xmlns:a16="http://schemas.microsoft.com/office/drawing/2014/main" id="{8C03D594-D9BB-4B40-8879-D0D2707F08FD}"/>
              </a:ext>
            </a:extLst>
          </p:cNvPr>
          <p:cNvSpPr/>
          <p:nvPr/>
        </p:nvSpPr>
        <p:spPr>
          <a:xfrm>
            <a:off x="6269500" y="2632297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while</a:t>
            </a:r>
            <a:endParaRPr lang="ar-SA" sz="28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خطأ">
            <a:extLst>
              <a:ext uri="{FF2B5EF4-FFF2-40B4-BE49-F238E27FC236}">
                <a16:creationId xmlns:a16="http://schemas.microsoft.com/office/drawing/2014/main" id="{C5B31BCA-7DF3-4D61-9237-8D6EF5F6775A}"/>
              </a:ext>
            </a:extLst>
          </p:cNvPr>
          <p:cNvSpPr/>
          <p:nvPr/>
        </p:nvSpPr>
        <p:spPr>
          <a:xfrm>
            <a:off x="6269500" y="1549086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do . . while</a:t>
            </a:r>
            <a:endParaRPr lang="ar-SA" sz="28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خطأ">
            <a:extLst>
              <a:ext uri="{FF2B5EF4-FFF2-40B4-BE49-F238E27FC236}">
                <a16:creationId xmlns:a16="http://schemas.microsoft.com/office/drawing/2014/main" id="{23040306-68BC-65D3-69F3-651D9ECF5EEF}"/>
              </a:ext>
            </a:extLst>
          </p:cNvPr>
          <p:cNvSpPr/>
          <p:nvPr/>
        </p:nvSpPr>
        <p:spPr>
          <a:xfrm>
            <a:off x="1903827" y="1549086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for</a:t>
            </a:r>
            <a:endParaRPr lang="ar-SA" sz="28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4" name="خطأ">
            <a:extLst>
              <a:ext uri="{FF2B5EF4-FFF2-40B4-BE49-F238E27FC236}">
                <a16:creationId xmlns:a16="http://schemas.microsoft.com/office/drawing/2014/main" id="{0E2A0772-756E-E736-71AB-43F17312D28C}"/>
              </a:ext>
            </a:extLst>
          </p:cNvPr>
          <p:cNvSpPr/>
          <p:nvPr/>
        </p:nvSpPr>
        <p:spPr>
          <a:xfrm>
            <a:off x="1903827" y="2632296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for . . while</a:t>
            </a:r>
            <a:endParaRPr lang="ar-SA" sz="28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65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154744"/>
            <a:ext cx="9537896" cy="384048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2726" y="438985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متغيرات يتم تعريفها خارج أي دالة ويمكن الوصول إليها بشكل عام في البرنامج بأكمله:</a:t>
            </a:r>
          </a:p>
        </p:txBody>
      </p:sp>
      <p:sp>
        <p:nvSpPr>
          <p:cNvPr id="6" name="صح">
            <a:extLst>
              <a:ext uri="{FF2B5EF4-FFF2-40B4-BE49-F238E27FC236}">
                <a16:creationId xmlns:a16="http://schemas.microsoft.com/office/drawing/2014/main" id="{8C03D594-D9BB-4B40-8879-D0D2707F08FD}"/>
              </a:ext>
            </a:extLst>
          </p:cNvPr>
          <p:cNvSpPr/>
          <p:nvPr/>
        </p:nvSpPr>
        <p:spPr>
          <a:xfrm>
            <a:off x="6264812" y="1519311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المتغيرات العامة</a:t>
            </a:r>
          </a:p>
        </p:txBody>
      </p:sp>
      <p:sp>
        <p:nvSpPr>
          <p:cNvPr id="12" name="خطأ">
            <a:extLst>
              <a:ext uri="{FF2B5EF4-FFF2-40B4-BE49-F238E27FC236}">
                <a16:creationId xmlns:a16="http://schemas.microsoft.com/office/drawing/2014/main" id="{C5B31BCA-7DF3-4D61-9237-8D6EF5F6775A}"/>
              </a:ext>
            </a:extLst>
          </p:cNvPr>
          <p:cNvSpPr/>
          <p:nvPr/>
        </p:nvSpPr>
        <p:spPr>
          <a:xfrm>
            <a:off x="1927275" y="1516203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المتغيرات المحلية</a:t>
            </a:r>
          </a:p>
        </p:txBody>
      </p:sp>
      <p:sp>
        <p:nvSpPr>
          <p:cNvPr id="11" name="خطأ">
            <a:extLst>
              <a:ext uri="{FF2B5EF4-FFF2-40B4-BE49-F238E27FC236}">
                <a16:creationId xmlns:a16="http://schemas.microsoft.com/office/drawing/2014/main" id="{23040306-68BC-65D3-69F3-651D9ECF5EEF}"/>
              </a:ext>
            </a:extLst>
          </p:cNvPr>
          <p:cNvSpPr/>
          <p:nvPr/>
        </p:nvSpPr>
        <p:spPr>
          <a:xfrm>
            <a:off x="1943685" y="2599414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المتغيرات المنطقية</a:t>
            </a:r>
          </a:p>
        </p:txBody>
      </p:sp>
      <p:sp>
        <p:nvSpPr>
          <p:cNvPr id="14" name="خطأ">
            <a:extLst>
              <a:ext uri="{FF2B5EF4-FFF2-40B4-BE49-F238E27FC236}">
                <a16:creationId xmlns:a16="http://schemas.microsoft.com/office/drawing/2014/main" id="{0E2A0772-756E-E736-71AB-43F17312D28C}"/>
              </a:ext>
            </a:extLst>
          </p:cNvPr>
          <p:cNvSpPr/>
          <p:nvPr/>
        </p:nvSpPr>
        <p:spPr>
          <a:xfrm>
            <a:off x="6269500" y="2599414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المتغيرات الخاصة</a:t>
            </a:r>
          </a:p>
        </p:txBody>
      </p:sp>
    </p:spTree>
    <p:extLst>
      <p:ext uri="{BB962C8B-B14F-4D97-AF65-F5344CB8AC3E}">
        <p14:creationId xmlns:p14="http://schemas.microsoft.com/office/powerpoint/2010/main" val="397899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154744"/>
            <a:ext cx="9537896" cy="384048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2726" y="485260"/>
            <a:ext cx="87641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يمكن تنزيل البرنامج على جهاز المايكروبت عبر سلك:</a:t>
            </a:r>
          </a:p>
        </p:txBody>
      </p:sp>
      <p:sp>
        <p:nvSpPr>
          <p:cNvPr id="6" name="صح">
            <a:extLst>
              <a:ext uri="{FF2B5EF4-FFF2-40B4-BE49-F238E27FC236}">
                <a16:creationId xmlns:a16="http://schemas.microsoft.com/office/drawing/2014/main" id="{8C03D594-D9BB-4B40-8879-D0D2707F08FD}"/>
              </a:ext>
            </a:extLst>
          </p:cNvPr>
          <p:cNvSpPr/>
          <p:nvPr/>
        </p:nvSpPr>
        <p:spPr>
          <a:xfrm>
            <a:off x="1943685" y="1528878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USB</a:t>
            </a:r>
            <a:endParaRPr lang="ar-SA" sz="28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خطأ">
            <a:extLst>
              <a:ext uri="{FF2B5EF4-FFF2-40B4-BE49-F238E27FC236}">
                <a16:creationId xmlns:a16="http://schemas.microsoft.com/office/drawing/2014/main" id="{C5B31BCA-7DF3-4D61-9237-8D6EF5F6775A}"/>
              </a:ext>
            </a:extLst>
          </p:cNvPr>
          <p:cNvSpPr/>
          <p:nvPr/>
        </p:nvSpPr>
        <p:spPr>
          <a:xfrm>
            <a:off x="6269500" y="1549086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HDMI</a:t>
            </a:r>
            <a:endParaRPr lang="ar-SA" sz="28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خطأ">
            <a:extLst>
              <a:ext uri="{FF2B5EF4-FFF2-40B4-BE49-F238E27FC236}">
                <a16:creationId xmlns:a16="http://schemas.microsoft.com/office/drawing/2014/main" id="{23040306-68BC-65D3-69F3-651D9ECF5EEF}"/>
              </a:ext>
            </a:extLst>
          </p:cNvPr>
          <p:cNvSpPr/>
          <p:nvPr/>
        </p:nvSpPr>
        <p:spPr>
          <a:xfrm>
            <a:off x="1943685" y="2599414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AUDIO</a:t>
            </a:r>
            <a:endParaRPr lang="ar-SA" sz="28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4" name="خطأ">
            <a:extLst>
              <a:ext uri="{FF2B5EF4-FFF2-40B4-BE49-F238E27FC236}">
                <a16:creationId xmlns:a16="http://schemas.microsoft.com/office/drawing/2014/main" id="{0E2A0772-756E-E736-71AB-43F17312D28C}"/>
              </a:ext>
            </a:extLst>
          </p:cNvPr>
          <p:cNvSpPr/>
          <p:nvPr/>
        </p:nvSpPr>
        <p:spPr>
          <a:xfrm>
            <a:off x="6269500" y="2599414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VGA</a:t>
            </a:r>
            <a:endParaRPr lang="ar-SA" sz="28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910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98474"/>
            <a:ext cx="9537896" cy="285574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7415" y="197765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" المستندات الرقمية " هي مستندات يتم إنشاؤها وتعديلها أو معالجتها بواسطة برامج معينة ( )</a:t>
            </a:r>
          </a:p>
        </p:txBody>
      </p:sp>
      <p:sp>
        <p:nvSpPr>
          <p:cNvPr id="6" name="صح">
            <a:extLst>
              <a:ext uri="{FF2B5EF4-FFF2-40B4-BE49-F238E27FC236}">
                <a16:creationId xmlns:a16="http://schemas.microsoft.com/office/drawing/2014/main" id="{8C03D594-D9BB-4B40-8879-D0D2707F08FD}"/>
              </a:ext>
            </a:extLst>
          </p:cNvPr>
          <p:cNvSpPr/>
          <p:nvPr/>
        </p:nvSpPr>
        <p:spPr>
          <a:xfrm>
            <a:off x="6459415" y="1409445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صح</a:t>
            </a:r>
          </a:p>
        </p:txBody>
      </p:sp>
      <p:sp>
        <p:nvSpPr>
          <p:cNvPr id="14" name="خطأ">
            <a:extLst>
              <a:ext uri="{FF2B5EF4-FFF2-40B4-BE49-F238E27FC236}">
                <a16:creationId xmlns:a16="http://schemas.microsoft.com/office/drawing/2014/main" id="{0E2A0772-756E-E736-71AB-43F17312D28C}"/>
              </a:ext>
            </a:extLst>
          </p:cNvPr>
          <p:cNvSpPr/>
          <p:nvPr/>
        </p:nvSpPr>
        <p:spPr>
          <a:xfrm>
            <a:off x="1797148" y="1409445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خطأ</a:t>
            </a:r>
          </a:p>
        </p:txBody>
      </p:sp>
    </p:spTree>
    <p:extLst>
      <p:ext uri="{BB962C8B-B14F-4D97-AF65-F5344CB8AC3E}">
        <p14:creationId xmlns:p14="http://schemas.microsoft.com/office/powerpoint/2010/main" val="107771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98474"/>
            <a:ext cx="9537896" cy="285574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7415" y="197765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السيرة الذاتية الاحترافية تتكون عادة من صفحة واحدة فقط وبحجم خط يصل إلى 12 نقطة ( )</a:t>
            </a:r>
          </a:p>
        </p:txBody>
      </p:sp>
      <p:sp>
        <p:nvSpPr>
          <p:cNvPr id="6" name="صح">
            <a:extLst>
              <a:ext uri="{FF2B5EF4-FFF2-40B4-BE49-F238E27FC236}">
                <a16:creationId xmlns:a16="http://schemas.microsoft.com/office/drawing/2014/main" id="{8C03D594-D9BB-4B40-8879-D0D2707F08FD}"/>
              </a:ext>
            </a:extLst>
          </p:cNvPr>
          <p:cNvSpPr/>
          <p:nvPr/>
        </p:nvSpPr>
        <p:spPr>
          <a:xfrm>
            <a:off x="6459415" y="1409445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صح</a:t>
            </a:r>
          </a:p>
        </p:txBody>
      </p:sp>
      <p:sp>
        <p:nvSpPr>
          <p:cNvPr id="14" name="خطأ">
            <a:extLst>
              <a:ext uri="{FF2B5EF4-FFF2-40B4-BE49-F238E27FC236}">
                <a16:creationId xmlns:a16="http://schemas.microsoft.com/office/drawing/2014/main" id="{0E2A0772-756E-E736-71AB-43F17312D28C}"/>
              </a:ext>
            </a:extLst>
          </p:cNvPr>
          <p:cNvSpPr/>
          <p:nvPr/>
        </p:nvSpPr>
        <p:spPr>
          <a:xfrm>
            <a:off x="1797148" y="1409445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خطأ</a:t>
            </a:r>
          </a:p>
        </p:txBody>
      </p:sp>
    </p:spTree>
    <p:extLst>
      <p:ext uri="{BB962C8B-B14F-4D97-AF65-F5344CB8AC3E}">
        <p14:creationId xmlns:p14="http://schemas.microsoft.com/office/powerpoint/2010/main" val="36808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98474"/>
            <a:ext cx="9537896" cy="285574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7415" y="197765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تشير المساحة الفارغة إلى أجزاء الصفحة التي يوجد بها نص أو صور  ( )</a:t>
            </a:r>
          </a:p>
        </p:txBody>
      </p:sp>
      <p:sp>
        <p:nvSpPr>
          <p:cNvPr id="6" name="صح">
            <a:extLst>
              <a:ext uri="{FF2B5EF4-FFF2-40B4-BE49-F238E27FC236}">
                <a16:creationId xmlns:a16="http://schemas.microsoft.com/office/drawing/2014/main" id="{8C03D594-D9BB-4B40-8879-D0D2707F08FD}"/>
              </a:ext>
            </a:extLst>
          </p:cNvPr>
          <p:cNvSpPr/>
          <p:nvPr/>
        </p:nvSpPr>
        <p:spPr>
          <a:xfrm>
            <a:off x="1987062" y="1277658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خطأ</a:t>
            </a:r>
          </a:p>
        </p:txBody>
      </p:sp>
      <p:sp>
        <p:nvSpPr>
          <p:cNvPr id="14" name="خطأ">
            <a:extLst>
              <a:ext uri="{FF2B5EF4-FFF2-40B4-BE49-F238E27FC236}">
                <a16:creationId xmlns:a16="http://schemas.microsoft.com/office/drawing/2014/main" id="{0E2A0772-756E-E736-71AB-43F17312D28C}"/>
              </a:ext>
            </a:extLst>
          </p:cNvPr>
          <p:cNvSpPr/>
          <p:nvPr/>
        </p:nvSpPr>
        <p:spPr>
          <a:xfrm>
            <a:off x="6459415" y="1277658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صح</a:t>
            </a:r>
          </a:p>
        </p:txBody>
      </p:sp>
    </p:spTree>
    <p:extLst>
      <p:ext uri="{BB962C8B-B14F-4D97-AF65-F5344CB8AC3E}">
        <p14:creationId xmlns:p14="http://schemas.microsoft.com/office/powerpoint/2010/main" val="12981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98474"/>
            <a:ext cx="9537896" cy="285574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7415" y="197765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إن الغرض من التقرير هو إعلام القارئ بحالة أو بمشكلة معينة ( )</a:t>
            </a:r>
          </a:p>
        </p:txBody>
      </p:sp>
      <p:sp>
        <p:nvSpPr>
          <p:cNvPr id="6" name="صح">
            <a:extLst>
              <a:ext uri="{FF2B5EF4-FFF2-40B4-BE49-F238E27FC236}">
                <a16:creationId xmlns:a16="http://schemas.microsoft.com/office/drawing/2014/main" id="{8C03D594-D9BB-4B40-8879-D0D2707F08FD}"/>
              </a:ext>
            </a:extLst>
          </p:cNvPr>
          <p:cNvSpPr/>
          <p:nvPr/>
        </p:nvSpPr>
        <p:spPr>
          <a:xfrm>
            <a:off x="6459415" y="1274983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صح</a:t>
            </a:r>
          </a:p>
        </p:txBody>
      </p:sp>
      <p:sp>
        <p:nvSpPr>
          <p:cNvPr id="14" name="خطأ">
            <a:extLst>
              <a:ext uri="{FF2B5EF4-FFF2-40B4-BE49-F238E27FC236}">
                <a16:creationId xmlns:a16="http://schemas.microsoft.com/office/drawing/2014/main" id="{0E2A0772-756E-E736-71AB-43F17312D28C}"/>
              </a:ext>
            </a:extLst>
          </p:cNvPr>
          <p:cNvSpPr/>
          <p:nvPr/>
        </p:nvSpPr>
        <p:spPr>
          <a:xfrm>
            <a:off x="1976509" y="1274983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خطأ</a:t>
            </a:r>
          </a:p>
        </p:txBody>
      </p:sp>
    </p:spTree>
    <p:extLst>
      <p:ext uri="{BB962C8B-B14F-4D97-AF65-F5344CB8AC3E}">
        <p14:creationId xmlns:p14="http://schemas.microsoft.com/office/powerpoint/2010/main" val="14169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98474"/>
            <a:ext cx="9537896" cy="285574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7415" y="197765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شبكة الحاسب عبارة عن جهازي حاسب أو أكثر متصلة ببعضها البعض من أجل مشاركة الموارد( )</a:t>
            </a:r>
          </a:p>
        </p:txBody>
      </p:sp>
      <p:sp>
        <p:nvSpPr>
          <p:cNvPr id="9" name="صح">
            <a:extLst>
              <a:ext uri="{FF2B5EF4-FFF2-40B4-BE49-F238E27FC236}">
                <a16:creationId xmlns:a16="http://schemas.microsoft.com/office/drawing/2014/main" id="{4C732BD5-3216-02C3-A9C4-42B7B0E98AF1}"/>
              </a:ext>
            </a:extLst>
          </p:cNvPr>
          <p:cNvSpPr/>
          <p:nvPr/>
        </p:nvSpPr>
        <p:spPr>
          <a:xfrm>
            <a:off x="6459415" y="1274983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صح</a:t>
            </a:r>
          </a:p>
        </p:txBody>
      </p:sp>
      <p:sp>
        <p:nvSpPr>
          <p:cNvPr id="10" name="خطأ">
            <a:extLst>
              <a:ext uri="{FF2B5EF4-FFF2-40B4-BE49-F238E27FC236}">
                <a16:creationId xmlns:a16="http://schemas.microsoft.com/office/drawing/2014/main" id="{126E4A7A-56D5-9BD4-29E3-22926E1C2A5B}"/>
              </a:ext>
            </a:extLst>
          </p:cNvPr>
          <p:cNvSpPr/>
          <p:nvPr/>
        </p:nvSpPr>
        <p:spPr>
          <a:xfrm>
            <a:off x="1976509" y="1274983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خطأ</a:t>
            </a:r>
          </a:p>
        </p:txBody>
      </p:sp>
    </p:spTree>
    <p:extLst>
      <p:ext uri="{BB962C8B-B14F-4D97-AF65-F5344CB8AC3E}">
        <p14:creationId xmlns:p14="http://schemas.microsoft.com/office/powerpoint/2010/main" val="3670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98474"/>
            <a:ext cx="9537896" cy="285574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7415" y="197765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عندما نريد اتخاذ قرار في بايثون فإننا نستخدم 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جملة </a:t>
            </a:r>
            <a:r>
              <a:rPr lang="en-US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if </a:t>
            </a: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 )</a:t>
            </a:r>
          </a:p>
        </p:txBody>
      </p:sp>
      <p:sp>
        <p:nvSpPr>
          <p:cNvPr id="7" name="صح">
            <a:extLst>
              <a:ext uri="{FF2B5EF4-FFF2-40B4-BE49-F238E27FC236}">
                <a16:creationId xmlns:a16="http://schemas.microsoft.com/office/drawing/2014/main" id="{CD8567FB-B13D-CEC7-8EBA-2BE0DD04013C}"/>
              </a:ext>
            </a:extLst>
          </p:cNvPr>
          <p:cNvSpPr/>
          <p:nvPr/>
        </p:nvSpPr>
        <p:spPr>
          <a:xfrm>
            <a:off x="6459415" y="1274983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صح</a:t>
            </a:r>
          </a:p>
        </p:txBody>
      </p:sp>
      <p:sp>
        <p:nvSpPr>
          <p:cNvPr id="8" name="خطأ">
            <a:extLst>
              <a:ext uri="{FF2B5EF4-FFF2-40B4-BE49-F238E27FC236}">
                <a16:creationId xmlns:a16="http://schemas.microsoft.com/office/drawing/2014/main" id="{7A8FDC3B-0944-CB71-8D40-2E0A7BFACB5B}"/>
              </a:ext>
            </a:extLst>
          </p:cNvPr>
          <p:cNvSpPr/>
          <p:nvPr/>
        </p:nvSpPr>
        <p:spPr>
          <a:xfrm>
            <a:off x="1976509" y="1274983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خطأ</a:t>
            </a:r>
          </a:p>
        </p:txBody>
      </p:sp>
    </p:spTree>
    <p:extLst>
      <p:ext uri="{BB962C8B-B14F-4D97-AF65-F5344CB8AC3E}">
        <p14:creationId xmlns:p14="http://schemas.microsoft.com/office/powerpoint/2010/main" val="4319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98474"/>
            <a:ext cx="9537896" cy="285574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7415" y="197765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توفر شبكة الالياف الضوئية السرعة الأكبر للإنترنت في أيامنا هذه ( )</a:t>
            </a:r>
          </a:p>
        </p:txBody>
      </p:sp>
      <p:sp>
        <p:nvSpPr>
          <p:cNvPr id="7" name="صح">
            <a:extLst>
              <a:ext uri="{FF2B5EF4-FFF2-40B4-BE49-F238E27FC236}">
                <a16:creationId xmlns:a16="http://schemas.microsoft.com/office/drawing/2014/main" id="{C9CA315D-6D9D-0E8E-B4D0-CB5A70BDE033}"/>
              </a:ext>
            </a:extLst>
          </p:cNvPr>
          <p:cNvSpPr/>
          <p:nvPr/>
        </p:nvSpPr>
        <p:spPr>
          <a:xfrm>
            <a:off x="6459415" y="1274983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صح</a:t>
            </a:r>
          </a:p>
        </p:txBody>
      </p:sp>
      <p:sp>
        <p:nvSpPr>
          <p:cNvPr id="8" name="خطأ">
            <a:extLst>
              <a:ext uri="{FF2B5EF4-FFF2-40B4-BE49-F238E27FC236}">
                <a16:creationId xmlns:a16="http://schemas.microsoft.com/office/drawing/2014/main" id="{CDCAAA97-CAEB-9442-CB7C-A35099936F1A}"/>
              </a:ext>
            </a:extLst>
          </p:cNvPr>
          <p:cNvSpPr/>
          <p:nvPr/>
        </p:nvSpPr>
        <p:spPr>
          <a:xfrm>
            <a:off x="1976509" y="1274983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خطأ</a:t>
            </a:r>
          </a:p>
        </p:txBody>
      </p:sp>
    </p:spTree>
    <p:extLst>
      <p:ext uri="{BB962C8B-B14F-4D97-AF65-F5344CB8AC3E}">
        <p14:creationId xmlns:p14="http://schemas.microsoft.com/office/powerpoint/2010/main" val="22520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داد سينماء">
            <a:hlinkClick r:id="" action="ppaction://media"/>
            <a:extLst>
              <a:ext uri="{FF2B5EF4-FFF2-40B4-BE49-F238E27FC236}">
                <a16:creationId xmlns:a16="http://schemas.microsoft.com/office/drawing/2014/main" id="{CD579C41-519F-B040-D415-5AE2E960DF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4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98474"/>
            <a:ext cx="9537896" cy="285574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7415" y="197765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يتم إعطاء عنوان </a:t>
            </a:r>
            <a:r>
              <a:rPr lang="en-US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MAC </a:t>
            </a:r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لمحول شبكة الحاسب بشكل يدوي ( )</a:t>
            </a:r>
          </a:p>
        </p:txBody>
      </p:sp>
      <p:sp>
        <p:nvSpPr>
          <p:cNvPr id="6" name="صح">
            <a:extLst>
              <a:ext uri="{FF2B5EF4-FFF2-40B4-BE49-F238E27FC236}">
                <a16:creationId xmlns:a16="http://schemas.microsoft.com/office/drawing/2014/main" id="{8C03D594-D9BB-4B40-8879-D0D2707F08FD}"/>
              </a:ext>
            </a:extLst>
          </p:cNvPr>
          <p:cNvSpPr/>
          <p:nvPr/>
        </p:nvSpPr>
        <p:spPr>
          <a:xfrm>
            <a:off x="1987062" y="1277658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خطأ</a:t>
            </a:r>
          </a:p>
        </p:txBody>
      </p:sp>
      <p:sp>
        <p:nvSpPr>
          <p:cNvPr id="14" name="خطأ">
            <a:extLst>
              <a:ext uri="{FF2B5EF4-FFF2-40B4-BE49-F238E27FC236}">
                <a16:creationId xmlns:a16="http://schemas.microsoft.com/office/drawing/2014/main" id="{0E2A0772-756E-E736-71AB-43F17312D28C}"/>
              </a:ext>
            </a:extLst>
          </p:cNvPr>
          <p:cNvSpPr/>
          <p:nvPr/>
        </p:nvSpPr>
        <p:spPr>
          <a:xfrm>
            <a:off x="6459415" y="1277658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صح</a:t>
            </a:r>
          </a:p>
        </p:txBody>
      </p:sp>
    </p:spTree>
    <p:extLst>
      <p:ext uri="{BB962C8B-B14F-4D97-AF65-F5344CB8AC3E}">
        <p14:creationId xmlns:p14="http://schemas.microsoft.com/office/powerpoint/2010/main" val="87350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98474"/>
            <a:ext cx="9537896" cy="285574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7415" y="197765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الشبكة اللاسلكية تستخدم الكابلات لتوصيل الأجهزة بالأنترنت أو بشبكة أخرى ( )</a:t>
            </a:r>
            <a:r>
              <a:rPr lang="en-US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endParaRPr lang="ar-SA" sz="32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صح">
            <a:extLst>
              <a:ext uri="{FF2B5EF4-FFF2-40B4-BE49-F238E27FC236}">
                <a16:creationId xmlns:a16="http://schemas.microsoft.com/office/drawing/2014/main" id="{8C03D594-D9BB-4B40-8879-D0D2707F08FD}"/>
              </a:ext>
            </a:extLst>
          </p:cNvPr>
          <p:cNvSpPr/>
          <p:nvPr/>
        </p:nvSpPr>
        <p:spPr>
          <a:xfrm>
            <a:off x="1987062" y="1277658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خطأ</a:t>
            </a:r>
          </a:p>
        </p:txBody>
      </p:sp>
      <p:sp>
        <p:nvSpPr>
          <p:cNvPr id="14" name="خطأ">
            <a:extLst>
              <a:ext uri="{FF2B5EF4-FFF2-40B4-BE49-F238E27FC236}">
                <a16:creationId xmlns:a16="http://schemas.microsoft.com/office/drawing/2014/main" id="{0E2A0772-756E-E736-71AB-43F17312D28C}"/>
              </a:ext>
            </a:extLst>
          </p:cNvPr>
          <p:cNvSpPr/>
          <p:nvPr/>
        </p:nvSpPr>
        <p:spPr>
          <a:xfrm>
            <a:off x="6459415" y="1277658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صح</a:t>
            </a:r>
          </a:p>
        </p:txBody>
      </p:sp>
    </p:spTree>
    <p:extLst>
      <p:ext uri="{BB962C8B-B14F-4D97-AF65-F5344CB8AC3E}">
        <p14:creationId xmlns:p14="http://schemas.microsoft.com/office/powerpoint/2010/main" val="40157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98474"/>
            <a:ext cx="9537896" cy="285574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7415" y="197765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الإعلان عن المتغير هو عملية تعيين قيمة و 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 اسم غير فريد) للمتغير ( )</a:t>
            </a:r>
            <a:r>
              <a:rPr lang="en-US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endParaRPr lang="ar-SA" sz="32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صح">
            <a:extLst>
              <a:ext uri="{FF2B5EF4-FFF2-40B4-BE49-F238E27FC236}">
                <a16:creationId xmlns:a16="http://schemas.microsoft.com/office/drawing/2014/main" id="{8C03D594-D9BB-4B40-8879-D0D2707F08FD}"/>
              </a:ext>
            </a:extLst>
          </p:cNvPr>
          <p:cNvSpPr/>
          <p:nvPr/>
        </p:nvSpPr>
        <p:spPr>
          <a:xfrm>
            <a:off x="1987062" y="1277658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خطأ</a:t>
            </a:r>
          </a:p>
        </p:txBody>
      </p:sp>
      <p:sp>
        <p:nvSpPr>
          <p:cNvPr id="14" name="خطأ">
            <a:extLst>
              <a:ext uri="{FF2B5EF4-FFF2-40B4-BE49-F238E27FC236}">
                <a16:creationId xmlns:a16="http://schemas.microsoft.com/office/drawing/2014/main" id="{0E2A0772-756E-E736-71AB-43F17312D28C}"/>
              </a:ext>
            </a:extLst>
          </p:cNvPr>
          <p:cNvSpPr/>
          <p:nvPr/>
        </p:nvSpPr>
        <p:spPr>
          <a:xfrm>
            <a:off x="6459415" y="1277658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صح</a:t>
            </a:r>
          </a:p>
        </p:txBody>
      </p:sp>
    </p:spTree>
    <p:extLst>
      <p:ext uri="{BB962C8B-B14F-4D97-AF65-F5344CB8AC3E}">
        <p14:creationId xmlns:p14="http://schemas.microsoft.com/office/powerpoint/2010/main" val="4953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154744"/>
            <a:ext cx="9537896" cy="384048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2726" y="438985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تستخدم للتواصل مع موظفين في شركات أو مؤسسات أو جهات أخرى :</a:t>
            </a:r>
          </a:p>
        </p:txBody>
      </p:sp>
      <p:sp>
        <p:nvSpPr>
          <p:cNvPr id="6" name="صح">
            <a:extLst>
              <a:ext uri="{FF2B5EF4-FFF2-40B4-BE49-F238E27FC236}">
                <a16:creationId xmlns:a16="http://schemas.microsoft.com/office/drawing/2014/main" id="{8C03D594-D9BB-4B40-8879-D0D2707F08FD}"/>
              </a:ext>
            </a:extLst>
          </p:cNvPr>
          <p:cNvSpPr/>
          <p:nvPr/>
        </p:nvSpPr>
        <p:spPr>
          <a:xfrm>
            <a:off x="6264812" y="1519311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رسائل البريد الالكتروني</a:t>
            </a:r>
          </a:p>
        </p:txBody>
      </p:sp>
      <p:sp>
        <p:nvSpPr>
          <p:cNvPr id="12" name="خطأ">
            <a:extLst>
              <a:ext uri="{FF2B5EF4-FFF2-40B4-BE49-F238E27FC236}">
                <a16:creationId xmlns:a16="http://schemas.microsoft.com/office/drawing/2014/main" id="{C5B31BCA-7DF3-4D61-9237-8D6EF5F6775A}"/>
              </a:ext>
            </a:extLst>
          </p:cNvPr>
          <p:cNvSpPr/>
          <p:nvPr/>
        </p:nvSpPr>
        <p:spPr>
          <a:xfrm>
            <a:off x="1927275" y="1516203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خطابات الاعمال</a:t>
            </a:r>
          </a:p>
        </p:txBody>
      </p:sp>
      <p:sp>
        <p:nvSpPr>
          <p:cNvPr id="11" name="خطأ">
            <a:extLst>
              <a:ext uri="{FF2B5EF4-FFF2-40B4-BE49-F238E27FC236}">
                <a16:creationId xmlns:a16="http://schemas.microsoft.com/office/drawing/2014/main" id="{23040306-68BC-65D3-69F3-651D9ECF5EEF}"/>
              </a:ext>
            </a:extLst>
          </p:cNvPr>
          <p:cNvSpPr/>
          <p:nvPr/>
        </p:nvSpPr>
        <p:spPr>
          <a:xfrm>
            <a:off x="1943685" y="2599414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‌مستندات المعاملات</a:t>
            </a:r>
          </a:p>
        </p:txBody>
      </p:sp>
      <p:sp>
        <p:nvSpPr>
          <p:cNvPr id="14" name="خطأ">
            <a:extLst>
              <a:ext uri="{FF2B5EF4-FFF2-40B4-BE49-F238E27FC236}">
                <a16:creationId xmlns:a16="http://schemas.microsoft.com/office/drawing/2014/main" id="{0E2A0772-756E-E736-71AB-43F17312D28C}"/>
              </a:ext>
            </a:extLst>
          </p:cNvPr>
          <p:cNvSpPr/>
          <p:nvPr/>
        </p:nvSpPr>
        <p:spPr>
          <a:xfrm>
            <a:off x="6269500" y="2599414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تقارير الاعمال</a:t>
            </a:r>
          </a:p>
        </p:txBody>
      </p:sp>
    </p:spTree>
    <p:extLst>
      <p:ext uri="{BB962C8B-B14F-4D97-AF65-F5344CB8AC3E}">
        <p14:creationId xmlns:p14="http://schemas.microsoft.com/office/powerpoint/2010/main" val="17969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154744"/>
            <a:ext cx="9537896" cy="384048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2726" y="485260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يشير إلى الترتيب المحدد للصور والنصوص والعناصر الأخرى في الصفحة :</a:t>
            </a:r>
          </a:p>
        </p:txBody>
      </p:sp>
      <p:sp>
        <p:nvSpPr>
          <p:cNvPr id="6" name="صح">
            <a:extLst>
              <a:ext uri="{FF2B5EF4-FFF2-40B4-BE49-F238E27FC236}">
                <a16:creationId xmlns:a16="http://schemas.microsoft.com/office/drawing/2014/main" id="{8C03D594-D9BB-4B40-8879-D0D2707F08FD}"/>
              </a:ext>
            </a:extLst>
          </p:cNvPr>
          <p:cNvSpPr/>
          <p:nvPr/>
        </p:nvSpPr>
        <p:spPr>
          <a:xfrm>
            <a:off x="1943685" y="1528878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مظهر الصفحة</a:t>
            </a:r>
          </a:p>
        </p:txBody>
      </p:sp>
      <p:sp>
        <p:nvSpPr>
          <p:cNvPr id="12" name="خطأ">
            <a:extLst>
              <a:ext uri="{FF2B5EF4-FFF2-40B4-BE49-F238E27FC236}">
                <a16:creationId xmlns:a16="http://schemas.microsoft.com/office/drawing/2014/main" id="{C5B31BCA-7DF3-4D61-9237-8D6EF5F6775A}"/>
              </a:ext>
            </a:extLst>
          </p:cNvPr>
          <p:cNvSpPr/>
          <p:nvPr/>
        </p:nvSpPr>
        <p:spPr>
          <a:xfrm>
            <a:off x="6269500" y="1549086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الطباعة</a:t>
            </a:r>
          </a:p>
        </p:txBody>
      </p:sp>
      <p:sp>
        <p:nvSpPr>
          <p:cNvPr id="11" name="خطأ">
            <a:extLst>
              <a:ext uri="{FF2B5EF4-FFF2-40B4-BE49-F238E27FC236}">
                <a16:creationId xmlns:a16="http://schemas.microsoft.com/office/drawing/2014/main" id="{23040306-68BC-65D3-69F3-651D9ECF5EEF}"/>
              </a:ext>
            </a:extLst>
          </p:cNvPr>
          <p:cNvSpPr/>
          <p:nvPr/>
        </p:nvSpPr>
        <p:spPr>
          <a:xfrm>
            <a:off x="1943685" y="2599414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التناسق</a:t>
            </a:r>
          </a:p>
        </p:txBody>
      </p:sp>
      <p:sp>
        <p:nvSpPr>
          <p:cNvPr id="14" name="خطأ">
            <a:extLst>
              <a:ext uri="{FF2B5EF4-FFF2-40B4-BE49-F238E27FC236}">
                <a16:creationId xmlns:a16="http://schemas.microsoft.com/office/drawing/2014/main" id="{0E2A0772-756E-E736-71AB-43F17312D28C}"/>
              </a:ext>
            </a:extLst>
          </p:cNvPr>
          <p:cNvSpPr/>
          <p:nvPr/>
        </p:nvSpPr>
        <p:spPr>
          <a:xfrm>
            <a:off x="6269500" y="2599414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سهولة القراءة</a:t>
            </a:r>
          </a:p>
        </p:txBody>
      </p:sp>
    </p:spTree>
    <p:extLst>
      <p:ext uri="{BB962C8B-B14F-4D97-AF65-F5344CB8AC3E}">
        <p14:creationId xmlns:p14="http://schemas.microsoft.com/office/powerpoint/2010/main" val="9254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154744"/>
            <a:ext cx="9537896" cy="384048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47559" y="471868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تستخدمها الشركات أو المؤسسات في شعارها أو في تصميم مستنداتها للتعبير عن هويتها :</a:t>
            </a:r>
          </a:p>
        </p:txBody>
      </p:sp>
      <p:sp>
        <p:nvSpPr>
          <p:cNvPr id="6" name="صح">
            <a:extLst>
              <a:ext uri="{FF2B5EF4-FFF2-40B4-BE49-F238E27FC236}">
                <a16:creationId xmlns:a16="http://schemas.microsoft.com/office/drawing/2014/main" id="{8C03D594-D9BB-4B40-8879-D0D2707F08FD}"/>
              </a:ext>
            </a:extLst>
          </p:cNvPr>
          <p:cNvSpPr/>
          <p:nvPr/>
        </p:nvSpPr>
        <p:spPr>
          <a:xfrm>
            <a:off x="1903827" y="2599413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الالوان</a:t>
            </a:r>
          </a:p>
        </p:txBody>
      </p:sp>
      <p:sp>
        <p:nvSpPr>
          <p:cNvPr id="12" name="خطأ">
            <a:extLst>
              <a:ext uri="{FF2B5EF4-FFF2-40B4-BE49-F238E27FC236}">
                <a16:creationId xmlns:a16="http://schemas.microsoft.com/office/drawing/2014/main" id="{C5B31BCA-7DF3-4D61-9237-8D6EF5F6775A}"/>
              </a:ext>
            </a:extLst>
          </p:cNvPr>
          <p:cNvSpPr/>
          <p:nvPr/>
        </p:nvSpPr>
        <p:spPr>
          <a:xfrm>
            <a:off x="6269500" y="1549086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القوائم والجداول</a:t>
            </a:r>
          </a:p>
        </p:txBody>
      </p:sp>
      <p:sp>
        <p:nvSpPr>
          <p:cNvPr id="11" name="خطأ">
            <a:extLst>
              <a:ext uri="{FF2B5EF4-FFF2-40B4-BE49-F238E27FC236}">
                <a16:creationId xmlns:a16="http://schemas.microsoft.com/office/drawing/2014/main" id="{23040306-68BC-65D3-69F3-651D9ECF5EEF}"/>
              </a:ext>
            </a:extLst>
          </p:cNvPr>
          <p:cNvSpPr/>
          <p:nvPr/>
        </p:nvSpPr>
        <p:spPr>
          <a:xfrm>
            <a:off x="1903827" y="1549086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المساحات الفارغة </a:t>
            </a:r>
          </a:p>
        </p:txBody>
      </p:sp>
      <p:sp>
        <p:nvSpPr>
          <p:cNvPr id="14" name="خطأ">
            <a:extLst>
              <a:ext uri="{FF2B5EF4-FFF2-40B4-BE49-F238E27FC236}">
                <a16:creationId xmlns:a16="http://schemas.microsoft.com/office/drawing/2014/main" id="{0E2A0772-756E-E736-71AB-43F17312D28C}"/>
              </a:ext>
            </a:extLst>
          </p:cNvPr>
          <p:cNvSpPr/>
          <p:nvPr/>
        </p:nvSpPr>
        <p:spPr>
          <a:xfrm>
            <a:off x="6269500" y="2599414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العناصر المرئية</a:t>
            </a:r>
          </a:p>
        </p:txBody>
      </p:sp>
    </p:spTree>
    <p:extLst>
      <p:ext uri="{BB962C8B-B14F-4D97-AF65-F5344CB8AC3E}">
        <p14:creationId xmlns:p14="http://schemas.microsoft.com/office/powerpoint/2010/main" val="338656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154744"/>
            <a:ext cx="9537896" cy="384048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7414" y="471868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شبكة يمتد نطاقها ليشمل العديد من المباني في نفس المدينة أو البلدة :</a:t>
            </a:r>
          </a:p>
        </p:txBody>
      </p:sp>
      <p:sp>
        <p:nvSpPr>
          <p:cNvPr id="6" name="صح">
            <a:extLst>
              <a:ext uri="{FF2B5EF4-FFF2-40B4-BE49-F238E27FC236}">
                <a16:creationId xmlns:a16="http://schemas.microsoft.com/office/drawing/2014/main" id="{8C03D594-D9BB-4B40-8879-D0D2707F08FD}"/>
              </a:ext>
            </a:extLst>
          </p:cNvPr>
          <p:cNvSpPr/>
          <p:nvPr/>
        </p:nvSpPr>
        <p:spPr>
          <a:xfrm>
            <a:off x="6269500" y="2632297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الشبكة المتوسطة</a:t>
            </a:r>
          </a:p>
        </p:txBody>
      </p:sp>
      <p:sp>
        <p:nvSpPr>
          <p:cNvPr id="12" name="خطأ">
            <a:extLst>
              <a:ext uri="{FF2B5EF4-FFF2-40B4-BE49-F238E27FC236}">
                <a16:creationId xmlns:a16="http://schemas.microsoft.com/office/drawing/2014/main" id="{C5B31BCA-7DF3-4D61-9237-8D6EF5F6775A}"/>
              </a:ext>
            </a:extLst>
          </p:cNvPr>
          <p:cNvSpPr/>
          <p:nvPr/>
        </p:nvSpPr>
        <p:spPr>
          <a:xfrm>
            <a:off x="6269500" y="1549086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الشبكة المحلية</a:t>
            </a:r>
          </a:p>
        </p:txBody>
      </p:sp>
      <p:sp>
        <p:nvSpPr>
          <p:cNvPr id="11" name="خطأ">
            <a:extLst>
              <a:ext uri="{FF2B5EF4-FFF2-40B4-BE49-F238E27FC236}">
                <a16:creationId xmlns:a16="http://schemas.microsoft.com/office/drawing/2014/main" id="{23040306-68BC-65D3-69F3-651D9ECF5EEF}"/>
              </a:ext>
            </a:extLst>
          </p:cNvPr>
          <p:cNvSpPr/>
          <p:nvPr/>
        </p:nvSpPr>
        <p:spPr>
          <a:xfrm>
            <a:off x="1903827" y="1549086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الشبكة الخاصة</a:t>
            </a:r>
          </a:p>
        </p:txBody>
      </p:sp>
      <p:sp>
        <p:nvSpPr>
          <p:cNvPr id="14" name="خطأ">
            <a:extLst>
              <a:ext uri="{FF2B5EF4-FFF2-40B4-BE49-F238E27FC236}">
                <a16:creationId xmlns:a16="http://schemas.microsoft.com/office/drawing/2014/main" id="{0E2A0772-756E-E736-71AB-43F17312D28C}"/>
              </a:ext>
            </a:extLst>
          </p:cNvPr>
          <p:cNvSpPr/>
          <p:nvPr/>
        </p:nvSpPr>
        <p:spPr>
          <a:xfrm>
            <a:off x="1903827" y="2632296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الشبكة الواسعة</a:t>
            </a:r>
          </a:p>
        </p:txBody>
      </p:sp>
    </p:spTree>
    <p:extLst>
      <p:ext uri="{BB962C8B-B14F-4D97-AF65-F5344CB8AC3E}">
        <p14:creationId xmlns:p14="http://schemas.microsoft.com/office/powerpoint/2010/main" val="90776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154744"/>
            <a:ext cx="9537896" cy="384048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631852" y="438985"/>
            <a:ext cx="90150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يطلق على عملية توصيل الألياف الضوئية إلى المنازل اسم :</a:t>
            </a:r>
          </a:p>
        </p:txBody>
      </p:sp>
      <p:sp>
        <p:nvSpPr>
          <p:cNvPr id="6" name="صح">
            <a:extLst>
              <a:ext uri="{FF2B5EF4-FFF2-40B4-BE49-F238E27FC236}">
                <a16:creationId xmlns:a16="http://schemas.microsoft.com/office/drawing/2014/main" id="{8C03D594-D9BB-4B40-8879-D0D2707F08FD}"/>
              </a:ext>
            </a:extLst>
          </p:cNvPr>
          <p:cNvSpPr/>
          <p:nvPr/>
        </p:nvSpPr>
        <p:spPr>
          <a:xfrm>
            <a:off x="6264812" y="1519311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FTTH</a:t>
            </a:r>
            <a:endParaRPr lang="ar-SA" sz="28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خطأ">
            <a:extLst>
              <a:ext uri="{FF2B5EF4-FFF2-40B4-BE49-F238E27FC236}">
                <a16:creationId xmlns:a16="http://schemas.microsoft.com/office/drawing/2014/main" id="{C5B31BCA-7DF3-4D61-9237-8D6EF5F6775A}"/>
              </a:ext>
            </a:extLst>
          </p:cNvPr>
          <p:cNvSpPr/>
          <p:nvPr/>
        </p:nvSpPr>
        <p:spPr>
          <a:xfrm>
            <a:off x="1927275" y="1516203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FTTE</a:t>
            </a:r>
            <a:endParaRPr lang="ar-SA" sz="28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خطأ">
            <a:extLst>
              <a:ext uri="{FF2B5EF4-FFF2-40B4-BE49-F238E27FC236}">
                <a16:creationId xmlns:a16="http://schemas.microsoft.com/office/drawing/2014/main" id="{23040306-68BC-65D3-69F3-651D9ECF5EEF}"/>
              </a:ext>
            </a:extLst>
          </p:cNvPr>
          <p:cNvSpPr/>
          <p:nvPr/>
        </p:nvSpPr>
        <p:spPr>
          <a:xfrm>
            <a:off x="1943685" y="2599414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FTTR</a:t>
            </a:r>
            <a:endParaRPr lang="ar-SA" sz="28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4" name="خطأ">
            <a:extLst>
              <a:ext uri="{FF2B5EF4-FFF2-40B4-BE49-F238E27FC236}">
                <a16:creationId xmlns:a16="http://schemas.microsoft.com/office/drawing/2014/main" id="{0E2A0772-756E-E736-71AB-43F17312D28C}"/>
              </a:ext>
            </a:extLst>
          </p:cNvPr>
          <p:cNvSpPr/>
          <p:nvPr/>
        </p:nvSpPr>
        <p:spPr>
          <a:xfrm>
            <a:off x="6269500" y="2599414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FTTB</a:t>
            </a:r>
            <a:endParaRPr lang="ar-SA" sz="28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639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154744"/>
            <a:ext cx="9537896" cy="384048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2726" y="485260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جهاز يوفر إمكانية الوصول للإنترنت للأجهزة المزودة بإمكانيات شبكة </a:t>
            </a:r>
            <a:r>
              <a:rPr lang="en-US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:Wi-Fi</a:t>
            </a:r>
            <a:endParaRPr lang="ar-SA" sz="32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صح">
            <a:extLst>
              <a:ext uri="{FF2B5EF4-FFF2-40B4-BE49-F238E27FC236}">
                <a16:creationId xmlns:a16="http://schemas.microsoft.com/office/drawing/2014/main" id="{8C03D594-D9BB-4B40-8879-D0D2707F08FD}"/>
              </a:ext>
            </a:extLst>
          </p:cNvPr>
          <p:cNvSpPr/>
          <p:nvPr/>
        </p:nvSpPr>
        <p:spPr>
          <a:xfrm>
            <a:off x="1943685" y="1528878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موجة لاسلكي</a:t>
            </a:r>
          </a:p>
        </p:txBody>
      </p:sp>
      <p:sp>
        <p:nvSpPr>
          <p:cNvPr id="12" name="خطأ">
            <a:extLst>
              <a:ext uri="{FF2B5EF4-FFF2-40B4-BE49-F238E27FC236}">
                <a16:creationId xmlns:a16="http://schemas.microsoft.com/office/drawing/2014/main" id="{C5B31BCA-7DF3-4D61-9237-8D6EF5F6775A}"/>
              </a:ext>
            </a:extLst>
          </p:cNvPr>
          <p:cNvSpPr/>
          <p:nvPr/>
        </p:nvSpPr>
        <p:spPr>
          <a:xfrm>
            <a:off x="6269500" y="1549086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خادم الويب</a:t>
            </a:r>
          </a:p>
        </p:txBody>
      </p:sp>
      <p:sp>
        <p:nvSpPr>
          <p:cNvPr id="11" name="خطأ">
            <a:extLst>
              <a:ext uri="{FF2B5EF4-FFF2-40B4-BE49-F238E27FC236}">
                <a16:creationId xmlns:a16="http://schemas.microsoft.com/office/drawing/2014/main" id="{23040306-68BC-65D3-69F3-651D9ECF5EEF}"/>
              </a:ext>
            </a:extLst>
          </p:cNvPr>
          <p:cNvSpPr/>
          <p:nvPr/>
        </p:nvSpPr>
        <p:spPr>
          <a:xfrm>
            <a:off x="1943685" y="2599414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الموزع</a:t>
            </a:r>
          </a:p>
        </p:txBody>
      </p:sp>
      <p:sp>
        <p:nvSpPr>
          <p:cNvPr id="14" name="خطأ">
            <a:extLst>
              <a:ext uri="{FF2B5EF4-FFF2-40B4-BE49-F238E27FC236}">
                <a16:creationId xmlns:a16="http://schemas.microsoft.com/office/drawing/2014/main" id="{0E2A0772-756E-E736-71AB-43F17312D28C}"/>
              </a:ext>
            </a:extLst>
          </p:cNvPr>
          <p:cNvSpPr/>
          <p:nvPr/>
        </p:nvSpPr>
        <p:spPr>
          <a:xfrm>
            <a:off x="6269500" y="2599414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سحابة الانترنت</a:t>
            </a:r>
          </a:p>
        </p:txBody>
      </p:sp>
    </p:spTree>
    <p:extLst>
      <p:ext uri="{BB962C8B-B14F-4D97-AF65-F5344CB8AC3E}">
        <p14:creationId xmlns:p14="http://schemas.microsoft.com/office/powerpoint/2010/main" val="223611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راسي حمراء فارغة في سينما مع فشار والشراب">
            <a:extLst>
              <a:ext uri="{FF2B5EF4-FFF2-40B4-BE49-F238E27FC236}">
                <a16:creationId xmlns:a16="http://schemas.microsoft.com/office/drawing/2014/main" id="{154C19F8-875C-4F11-AB79-9432486B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4F7747-72B6-4572-B639-92E26C39B740}"/>
              </a:ext>
            </a:extLst>
          </p:cNvPr>
          <p:cNvSpPr/>
          <p:nvPr/>
        </p:nvSpPr>
        <p:spPr>
          <a:xfrm>
            <a:off x="1327052" y="154744"/>
            <a:ext cx="9537896" cy="3840481"/>
          </a:xfrm>
          <a:prstGeom prst="round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3001A80-C6C3-414C-8E8D-C036D57F4BE2}"/>
              </a:ext>
            </a:extLst>
          </p:cNvPr>
          <p:cNvSpPr txBox="1"/>
          <p:nvPr/>
        </p:nvSpPr>
        <p:spPr>
          <a:xfrm>
            <a:off x="1887414" y="394496"/>
            <a:ext cx="87641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يستخدم هذا المستشعر في تحديد الموقع والتعرف على الاتجاهات :</a:t>
            </a:r>
          </a:p>
        </p:txBody>
      </p:sp>
      <p:sp>
        <p:nvSpPr>
          <p:cNvPr id="6" name="صح">
            <a:extLst>
              <a:ext uri="{FF2B5EF4-FFF2-40B4-BE49-F238E27FC236}">
                <a16:creationId xmlns:a16="http://schemas.microsoft.com/office/drawing/2014/main" id="{8C03D594-D9BB-4B40-8879-D0D2707F08FD}"/>
              </a:ext>
            </a:extLst>
          </p:cNvPr>
          <p:cNvSpPr/>
          <p:nvPr/>
        </p:nvSpPr>
        <p:spPr>
          <a:xfrm>
            <a:off x="1903827" y="2599413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مستشعر البوصلة الرقمية</a:t>
            </a:r>
          </a:p>
        </p:txBody>
      </p:sp>
      <p:sp>
        <p:nvSpPr>
          <p:cNvPr id="12" name="خطأ">
            <a:extLst>
              <a:ext uri="{FF2B5EF4-FFF2-40B4-BE49-F238E27FC236}">
                <a16:creationId xmlns:a16="http://schemas.microsoft.com/office/drawing/2014/main" id="{C5B31BCA-7DF3-4D61-9237-8D6EF5F6775A}"/>
              </a:ext>
            </a:extLst>
          </p:cNvPr>
          <p:cNvSpPr/>
          <p:nvPr/>
        </p:nvSpPr>
        <p:spPr>
          <a:xfrm>
            <a:off x="6269500" y="1549086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‌مستشعر درجة الحرارة</a:t>
            </a:r>
          </a:p>
        </p:txBody>
      </p:sp>
      <p:sp>
        <p:nvSpPr>
          <p:cNvPr id="11" name="خطأ">
            <a:extLst>
              <a:ext uri="{FF2B5EF4-FFF2-40B4-BE49-F238E27FC236}">
                <a16:creationId xmlns:a16="http://schemas.microsoft.com/office/drawing/2014/main" id="{23040306-68BC-65D3-69F3-651D9ECF5EEF}"/>
              </a:ext>
            </a:extLst>
          </p:cNvPr>
          <p:cNvSpPr/>
          <p:nvPr/>
        </p:nvSpPr>
        <p:spPr>
          <a:xfrm>
            <a:off x="1903827" y="1549086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مستشعر اللمس</a:t>
            </a:r>
          </a:p>
        </p:txBody>
      </p:sp>
      <p:sp>
        <p:nvSpPr>
          <p:cNvPr id="14" name="خطأ">
            <a:extLst>
              <a:ext uri="{FF2B5EF4-FFF2-40B4-BE49-F238E27FC236}">
                <a16:creationId xmlns:a16="http://schemas.microsoft.com/office/drawing/2014/main" id="{0E2A0772-756E-E736-71AB-43F17312D28C}"/>
              </a:ext>
            </a:extLst>
          </p:cNvPr>
          <p:cNvSpPr/>
          <p:nvPr/>
        </p:nvSpPr>
        <p:spPr>
          <a:xfrm>
            <a:off x="6269500" y="2599414"/>
            <a:ext cx="4192172" cy="9284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مقياس التسارع</a:t>
            </a:r>
          </a:p>
        </p:txBody>
      </p:sp>
    </p:spTree>
    <p:extLst>
      <p:ext uri="{BB962C8B-B14F-4D97-AF65-F5344CB8AC3E}">
        <p14:creationId xmlns:p14="http://schemas.microsoft.com/office/powerpoint/2010/main" val="22759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Notification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360</Words>
  <Application>Microsoft Office PowerPoint</Application>
  <PresentationFormat>شاشة عريضة</PresentationFormat>
  <Paragraphs>84</Paragraphs>
  <Slides>22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7" baseType="lpstr">
      <vt:lpstr>Dubai</vt:lpstr>
      <vt:lpstr>Calibri</vt:lpstr>
      <vt:lpstr>Arial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abeer saleh</dc:creator>
  <cp:lastModifiedBy>abeer saleh</cp:lastModifiedBy>
  <cp:revision>27</cp:revision>
  <dcterms:created xsi:type="dcterms:W3CDTF">2022-01-12T14:08:11Z</dcterms:created>
  <dcterms:modified xsi:type="dcterms:W3CDTF">2022-06-10T14:09:08Z</dcterms:modified>
</cp:coreProperties>
</file>