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5" Type="http://schemas.openxmlformats.org/officeDocument/2006/relationships/custom-properties" Target="docProps/custom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tl="1" saveSubsetFonts="1">
  <p:sldMasterIdLst>
    <p:sldMasterId id="2147483672" r:id="rId1"/>
  </p:sldMasterIdLst>
  <p:notesMasterIdLst>
    <p:notesMasterId r:id="rId3"/>
  </p:notesMasterIdLst>
  <p:handoutMasterIdLst>
    <p:handoutMasterId r:id="rId4"/>
  </p:handoutMasterIdLst>
  <p:sldIdLst>
    <p:sldId id="315" r:id="rId2"/>
  </p:sldIdLst>
  <p:sldSz cx="7559675" cy="10691813"/>
  <p:notesSz cx="6858000" cy="9144000"/>
  <p:custDataLst>
    <p:tags r:id="rId5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6A7B7"/>
    <a:srgbClr val="FEC3C5"/>
    <a:srgbClr val="FFFFFF"/>
    <a:srgbClr val="21BDB8"/>
    <a:srgbClr val="D77071"/>
    <a:srgbClr val="0A6E83"/>
    <a:srgbClr val="C89735"/>
    <a:srgbClr val="F6871F"/>
    <a:srgbClr val="8F30E2"/>
    <a:srgbClr val="8C2F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662" autoAdjust="0"/>
    <p:restoredTop sz="94660"/>
  </p:normalViewPr>
  <p:slideViewPr>
    <p:cSldViewPr snapToGrid="0">
      <p:cViewPr>
        <p:scale>
          <a:sx n="73" d="100"/>
          <a:sy n="73" d="100"/>
        </p:scale>
        <p:origin x="130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1" d="100"/>
          <a:sy n="51" d="100"/>
        </p:scale>
        <p:origin x="297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 /><Relationship Id="rId3" Type="http://schemas.openxmlformats.org/officeDocument/2006/relationships/notesMaster" Target="notesMasters/notesMaster1.xml" /><Relationship Id="rId7" Type="http://schemas.openxmlformats.org/officeDocument/2006/relationships/viewProps" Target="view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presProps" Target="presProps.xml" /><Relationship Id="rId5" Type="http://schemas.openxmlformats.org/officeDocument/2006/relationships/tags" Target="tags/tag1.xml" /><Relationship Id="rId4" Type="http://schemas.openxmlformats.org/officeDocument/2006/relationships/handoutMaster" Target="handoutMasters/handoutMaster1.xml" /><Relationship Id="rId9" Type="http://schemas.openxmlformats.org/officeDocument/2006/relationships/tableStyles" Target="tableStyles.xml" 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8336AEF5-96D9-4361-9A5A-92E837D6303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7A2EFF1A-ACFD-4FD8-838B-9C12B7AECE6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E9F197A6-9D5B-467E-8130-2F802D13A48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2581257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r>
              <a:rPr lang="ar-SA"/>
              <a:t>33333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68C5B43F-0298-4DFF-A019-5DD58F3DEA7D}" type="datetimeFigureOut">
              <a:rPr lang="ar-SA" smtClean="0"/>
              <a:t>20/08/1443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95EBECE8-5592-424B-9A8F-72464A4CB66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98746392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 /><Relationship Id="rId1" Type="http://schemas.openxmlformats.org/officeDocument/2006/relationships/tags" Target="../tags/tag3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  <a:prstGeom prst="rect">
            <a:avLst/>
          </a:prstGeom>
        </p:spPr>
        <p:txBody>
          <a:bodyPr anchor="b"/>
          <a:lstStyle>
            <a:lvl1pPr algn="ctr">
              <a:defRPr sz="496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B224051A-2BA3-4F15-9847-2A407C802FD4}" type="uaqdatetime1">
              <a:rPr lang="ar-SA" smtClean="0"/>
              <a:t>20/08/1443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r>
              <a:rPr lang="en-US"/>
              <a:t>FFFFFFFFFFFF</a:t>
            </a:r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18416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F735FBA8-C643-4DBD-9B65-98AE4A4689BD}" type="uaqdatetime1">
              <a:rPr lang="ar-SA" smtClean="0"/>
              <a:t>20/08/1443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r>
              <a:rPr lang="en-US"/>
              <a:t>FFFFFFFFFFFF</a:t>
            </a:r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75596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0A4D84A1-E3D3-47A5-9CE2-EC1D5B458B3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77058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  <a:prstGeom prst="rect">
            <a:avLst/>
          </a:prstGeo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D321A285-4FC4-4777-927E-8A5CA9F0A26E}" type="uaqdatetime1">
              <a:rPr lang="ar-SA" smtClean="0"/>
              <a:t>20/08/1443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r>
              <a:rPr lang="en-US"/>
              <a:t>FFFFFFFFFFFF</a:t>
            </a:r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75596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0A4D84A1-E3D3-47A5-9CE2-EC1D5B458B3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41157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67D00DD0-D23B-4C9E-8889-A5DC30F6E128}" type="uaqdatetime1">
              <a:rPr lang="ar-SA" smtClean="0"/>
              <a:t>20/08/1443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r>
              <a:rPr lang="en-US"/>
              <a:t>FFFFFFFFFFFF</a:t>
            </a:r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75596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0A4D84A1-E3D3-47A5-9CE2-EC1D5B458B34}" type="slidenum">
              <a:rPr lang="ar-SA" smtClean="0"/>
              <a:t>‹#›</a:t>
            </a:fld>
            <a:endParaRPr lang="ar-SA"/>
          </a:p>
        </p:txBody>
      </p:sp>
      <p:sp>
        <p:nvSpPr>
          <p:cNvPr id="8" name="عنصر نائب للمحتوى 7">
            <a:extLst>
              <a:ext uri="{FF2B5EF4-FFF2-40B4-BE49-F238E27FC236}">
                <a16:creationId xmlns:a16="http://schemas.microsoft.com/office/drawing/2014/main" id="{429DBA26-D00D-47B2-8D0F-5A65AAF15AA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705600" y="3494088"/>
            <a:ext cx="914400" cy="914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89646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  <a:prstGeom prst="rect">
            <a:avLst/>
          </a:prstGeom>
        </p:spPr>
        <p:txBody>
          <a:bodyPr anchor="b"/>
          <a:lstStyle>
            <a:lvl1pPr>
              <a:defRPr sz="496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B8CE8059-6853-4304-8FF9-C0FCA4F57275}" type="uaqdatetime1">
              <a:rPr lang="ar-SA" smtClean="0"/>
              <a:t>20/08/1443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r>
              <a:rPr lang="en-US"/>
              <a:t>FFFFFFFFFFFF</a:t>
            </a:r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75596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0A4D84A1-E3D3-47A5-9CE2-EC1D5B458B3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11930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3F225061-A99F-4E35-AF24-CCF3365A4805}" type="uaqdatetime1">
              <a:rPr lang="ar-SA" smtClean="0"/>
              <a:t>20/08/1443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r>
              <a:rPr lang="en-US"/>
              <a:t>FFFFFFFFFFFF</a:t>
            </a:r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75596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0A4D84A1-E3D3-47A5-9CE2-EC1D5B458B3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02463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  <a:prstGeom prst="rect">
            <a:avLst/>
          </a:prstGeo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FB01D136-534C-46B6-AE79-EAE3E1144A45}" type="uaqdatetime1">
              <a:rPr lang="ar-SA" smtClean="0"/>
              <a:t>20/08/1443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r>
              <a:rPr lang="en-US"/>
              <a:t>FFFFFFFFFFFF</a:t>
            </a:r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5375596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0A4D84A1-E3D3-47A5-9CE2-EC1D5B458B3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839694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41D30FB1-C21F-4EF7-921A-2687923ED265}" type="uaqdatetime1">
              <a:rPr lang="ar-SA" smtClean="0"/>
              <a:t>20/08/1443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r>
              <a:rPr lang="en-US"/>
              <a:t>FFFFFFFFFFFF</a:t>
            </a:r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375596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0A4D84A1-E3D3-47A5-9CE2-EC1D5B458B3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17610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351D696C-D769-4CFE-A576-2F019435776A}" type="uaqdatetime1">
              <a:rPr lang="ar-SA" smtClean="0"/>
              <a:t>20/08/1443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r>
              <a:rPr lang="en-US"/>
              <a:t>FFFFFFFFFFFF</a:t>
            </a:r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5375596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0A4D84A1-E3D3-47A5-9CE2-EC1D5B458B3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26377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  <a:prstGeom prst="rect">
            <a:avLst/>
          </a:prstGeom>
        </p:spPr>
        <p:txBody>
          <a:bodyPr anchor="b"/>
          <a:lstStyle>
            <a:lvl1pPr>
              <a:defRPr sz="2645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  <a:prstGeom prst="rect">
            <a:avLst/>
          </a:prstGeo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D73AE6B8-E29B-4A26-B0D0-07D97C459917}" type="uaqdatetime1">
              <a:rPr lang="ar-SA" smtClean="0"/>
              <a:t>20/08/1443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r>
              <a:rPr lang="en-US"/>
              <a:t>FFFFFFFFFFFF</a:t>
            </a:r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75596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0A4D84A1-E3D3-47A5-9CE2-EC1D5B458B3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85559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  <a:prstGeom prst="rect">
            <a:avLst/>
          </a:prstGeom>
        </p:spPr>
        <p:txBody>
          <a:bodyPr anchor="b"/>
          <a:lstStyle>
            <a:lvl1pPr>
              <a:defRPr sz="2645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70F4FBE0-DBA2-4430-8B19-C8C359490216}" type="uaqdatetime1">
              <a:rPr lang="ar-SA" smtClean="0"/>
              <a:t>20/08/1443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r>
              <a:rPr lang="en-US"/>
              <a:t>FFFFFFFFFFFF</a:t>
            </a:r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75596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0A4D84A1-E3D3-47A5-9CE2-EC1D5B458B3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99432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tags" Target="../tags/tag2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tags r:id="rId13"/>
    </p:custDataLst>
    <p:extLst>
      <p:ext uri="{BB962C8B-B14F-4D97-AF65-F5344CB8AC3E}">
        <p14:creationId xmlns:p14="http://schemas.microsoft.com/office/powerpoint/2010/main" val="3001907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755934" rtl="1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r" defTabSz="755934" rtl="1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r" defTabSz="755934" rtl="1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r" defTabSz="755934" rtl="1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r" defTabSz="755934" rtl="1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r" defTabSz="755934" rtl="1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r" defTabSz="755934" rtl="1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r" defTabSz="755934" rtl="1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r" defTabSz="755934" rtl="1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r" defTabSz="755934" rtl="1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755934" rtl="1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r" defTabSz="755934" rtl="1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r" defTabSz="755934" rtl="1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r" defTabSz="755934" rtl="1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r" defTabSz="755934" rtl="1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r" defTabSz="755934" rtl="1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r" defTabSz="755934" rtl="1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r" defTabSz="755934" rtl="1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r" defTabSz="755934" rtl="1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 /><Relationship Id="rId3" Type="http://schemas.openxmlformats.org/officeDocument/2006/relationships/image" Target="../media/image1.png" /><Relationship Id="rId7" Type="http://schemas.openxmlformats.org/officeDocument/2006/relationships/image" Target="../media/image5.png" /><Relationship Id="rId2" Type="http://schemas.openxmlformats.org/officeDocument/2006/relationships/slideLayout" Target="../slideLayouts/slideLayout2.xml" /><Relationship Id="rId1" Type="http://schemas.openxmlformats.org/officeDocument/2006/relationships/tags" Target="../tags/tag4.xml" /><Relationship Id="rId6" Type="http://schemas.openxmlformats.org/officeDocument/2006/relationships/image" Target="../media/image4.png" /><Relationship Id="rId5" Type="http://schemas.openxmlformats.org/officeDocument/2006/relationships/image" Target="../media/image3.png" /><Relationship Id="rId4" Type="http://schemas.openxmlformats.org/officeDocument/2006/relationships/image" Target="../media/image2.pn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4">
            <a:extLst>
              <a:ext uri="{FF2B5EF4-FFF2-40B4-BE49-F238E27FC236}">
                <a16:creationId xmlns:a16="http://schemas.microsoft.com/office/drawing/2014/main" id="{C057EBEC-77E1-4CB7-AE45-A50B92C61A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71453" y="2708948"/>
            <a:ext cx="7559675" cy="18933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1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altLang="ar-SA" sz="1600" b="1" i="0" u="none" strike="noStrike" cap="none" normalizeH="0" baseline="0" dirty="0">
              <a:ln>
                <a:noFill/>
              </a:ln>
              <a:solidFill>
                <a:srgbClr val="36A7B7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1600" b="1" i="0" u="none" strike="noStrike" cap="none" normalizeH="0" baseline="0" dirty="0">
                <a:ln>
                  <a:noFill/>
                </a:ln>
                <a:solidFill>
                  <a:srgbClr val="36A7B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الأنواع المختلفة من المستندات و التقارير التي تستخدمها الشركات أو المؤسسات لتنفيذ تعليماتها هي ؟؟</a:t>
            </a:r>
            <a:endParaRPr kumimoji="0" lang="en-US" altLang="ar-SA" sz="1600" b="0" i="0" u="none" strike="noStrike" cap="none" normalizeH="0" baseline="0" dirty="0">
              <a:ln>
                <a:noFill/>
              </a:ln>
              <a:solidFill>
                <a:srgbClr val="36A7B7"/>
              </a:solidFill>
              <a:effectLst/>
            </a:endParaRPr>
          </a:p>
          <a:p>
            <a:pPr marL="0" marR="0" lvl="0" indent="0" algn="r" defTabSz="914400" rtl="1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SA" altLang="ar-SA" sz="16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..</a:t>
            </a:r>
            <a:r>
              <a:rPr kumimoji="0" lang="ar-SA" altLang="ar-S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....................................................................................................................  </a:t>
            </a:r>
            <a:endParaRPr kumimoji="0" lang="en-US" altLang="ar-SA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1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</a:t>
            </a:r>
            <a:endParaRPr kumimoji="0" lang="en-US" altLang="ar-SA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1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altLang="ar-SA" sz="1600" b="1" i="0" u="none" strike="noStrike" cap="none" normalizeH="0" baseline="0" dirty="0">
              <a:ln>
                <a:noFill/>
              </a:ln>
              <a:solidFill>
                <a:srgbClr val="C4591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عنصر نائب للمحتوى 3">
            <a:extLst>
              <a:ext uri="{FF2B5EF4-FFF2-40B4-BE49-F238E27FC236}">
                <a16:creationId xmlns:a16="http://schemas.microsoft.com/office/drawing/2014/main" id="{3FD3C4C3-5CB0-4AD7-80EC-17766DD7A39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865944"/>
              </p:ext>
            </p:extLst>
          </p:nvPr>
        </p:nvGraphicFramePr>
        <p:xfrm>
          <a:off x="471685" y="4394250"/>
          <a:ext cx="6732373" cy="604957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2632058">
                  <a:extLst>
                    <a:ext uri="{9D8B030D-6E8A-4147-A177-3AD203B41FA5}">
                      <a16:colId xmlns:a16="http://schemas.microsoft.com/office/drawing/2014/main" val="1361580387"/>
                    </a:ext>
                  </a:extLst>
                </a:gridCol>
                <a:gridCol w="1567543">
                  <a:extLst>
                    <a:ext uri="{9D8B030D-6E8A-4147-A177-3AD203B41FA5}">
                      <a16:colId xmlns:a16="http://schemas.microsoft.com/office/drawing/2014/main" val="2539295941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1577195797"/>
                    </a:ext>
                  </a:extLst>
                </a:gridCol>
                <a:gridCol w="1344052">
                  <a:extLst>
                    <a:ext uri="{9D8B030D-6E8A-4147-A177-3AD203B41FA5}">
                      <a16:colId xmlns:a16="http://schemas.microsoft.com/office/drawing/2014/main" val="1935943015"/>
                    </a:ext>
                  </a:extLst>
                </a:gridCol>
              </a:tblGrid>
              <a:tr h="291428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400" dirty="0">
                          <a:effectLst/>
                        </a:rPr>
                        <a:t>الهدف من النشاط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C3C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400" dirty="0">
                          <a:effectLst/>
                        </a:rPr>
                        <a:t>الاستراتيجية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C3C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400" dirty="0">
                          <a:effectLst/>
                        </a:rPr>
                        <a:t>نوع النشاط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C3C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400" dirty="0">
                          <a:effectLst/>
                        </a:rPr>
                        <a:t>مدة النشاط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C3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4133176"/>
                  </a:ext>
                </a:extLst>
              </a:tr>
              <a:tr h="313529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400" dirty="0">
                          <a:effectLst/>
                        </a:rPr>
                        <a:t>استنتاج أنواع البيانات في تقارير الأعمال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C3C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200" dirty="0">
                          <a:effectLst/>
                        </a:rPr>
                        <a:t>قراءة الصور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200" dirty="0">
                          <a:effectLst/>
                        </a:rPr>
                        <a:t>جماعي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200" dirty="0">
                          <a:effectLst/>
                        </a:rPr>
                        <a:t>دقيقة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4374138"/>
                  </a:ext>
                </a:extLst>
              </a:tr>
            </a:tbl>
          </a:graphicData>
        </a:graphic>
      </p:graphicFrame>
      <p:pic>
        <p:nvPicPr>
          <p:cNvPr id="2068" name="صورة 1" descr="صورة تحتوي على نص&#10;&#10;تم إنشاء الوصف تلقائياً">
            <a:extLst>
              <a:ext uri="{FF2B5EF4-FFF2-40B4-BE49-F238E27FC236}">
                <a16:creationId xmlns:a16="http://schemas.microsoft.com/office/drawing/2014/main" id="{BF31AA0A-6BA5-4AE6-A937-8692B540DB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238" y="216756"/>
            <a:ext cx="1371600" cy="733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7" name="صورة 2">
            <a:extLst>
              <a:ext uri="{FF2B5EF4-FFF2-40B4-BE49-F238E27FC236}">
                <a16:creationId xmlns:a16="http://schemas.microsoft.com/office/drawing/2014/main" id="{8548D6EB-2214-47FD-B281-2D3F9CAA6D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1814" y="153134"/>
            <a:ext cx="1290637" cy="71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شكل بيضاوي 7">
            <a:extLst>
              <a:ext uri="{FF2B5EF4-FFF2-40B4-BE49-F238E27FC236}">
                <a16:creationId xmlns:a16="http://schemas.microsoft.com/office/drawing/2014/main" id="{82121C24-1E72-41EF-B3AD-647C1CAE920A}"/>
              </a:ext>
            </a:extLst>
          </p:cNvPr>
          <p:cNvSpPr/>
          <p:nvPr/>
        </p:nvSpPr>
        <p:spPr>
          <a:xfrm>
            <a:off x="3436938" y="16303083"/>
            <a:ext cx="407987" cy="382588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ar-SA"/>
          </a:p>
        </p:txBody>
      </p:sp>
      <p:grpSp>
        <p:nvGrpSpPr>
          <p:cNvPr id="9" name="مجموعة 8">
            <a:extLst>
              <a:ext uri="{FF2B5EF4-FFF2-40B4-BE49-F238E27FC236}">
                <a16:creationId xmlns:a16="http://schemas.microsoft.com/office/drawing/2014/main" id="{B2B9B96A-C038-4F57-A203-454058160CD9}"/>
              </a:ext>
            </a:extLst>
          </p:cNvPr>
          <p:cNvGrpSpPr/>
          <p:nvPr/>
        </p:nvGrpSpPr>
        <p:grpSpPr>
          <a:xfrm>
            <a:off x="1927805" y="5574399"/>
            <a:ext cx="1695050" cy="1533117"/>
            <a:chOff x="2778369" y="17587"/>
            <a:chExt cx="3263002" cy="2950066"/>
          </a:xfrm>
        </p:grpSpPr>
        <p:sp>
          <p:nvSpPr>
            <p:cNvPr id="10" name="شكل بيضاوي 9">
              <a:extLst>
                <a:ext uri="{FF2B5EF4-FFF2-40B4-BE49-F238E27FC236}">
                  <a16:creationId xmlns:a16="http://schemas.microsoft.com/office/drawing/2014/main" id="{99DB8F2B-34DB-476C-94E7-3D9DC0A25FAC}"/>
                </a:ext>
              </a:extLst>
            </p:cNvPr>
            <p:cNvSpPr/>
            <p:nvPr/>
          </p:nvSpPr>
          <p:spPr>
            <a:xfrm>
              <a:off x="3006393" y="17587"/>
              <a:ext cx="2806954" cy="280695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endParaRPr lang="ar-SA"/>
            </a:p>
          </p:txBody>
        </p:sp>
        <p:pic>
          <p:nvPicPr>
            <p:cNvPr id="11" name="صورة 10">
              <a:extLst>
                <a:ext uri="{FF2B5EF4-FFF2-40B4-BE49-F238E27FC236}">
                  <a16:creationId xmlns:a16="http://schemas.microsoft.com/office/drawing/2014/main" id="{7A9F75CD-8154-448E-9076-DED4EE20BB3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78369" y="114054"/>
              <a:ext cx="3263002" cy="2853599"/>
            </a:xfrm>
            <a:prstGeom prst="rect">
              <a:avLst/>
            </a:prstGeom>
          </p:spPr>
        </p:pic>
      </p:grpSp>
      <p:grpSp>
        <p:nvGrpSpPr>
          <p:cNvPr id="12" name="مجموعة 11">
            <a:extLst>
              <a:ext uri="{FF2B5EF4-FFF2-40B4-BE49-F238E27FC236}">
                <a16:creationId xmlns:a16="http://schemas.microsoft.com/office/drawing/2014/main" id="{A1885DAB-76F9-4748-A090-71724D291015}"/>
              </a:ext>
            </a:extLst>
          </p:cNvPr>
          <p:cNvGrpSpPr/>
          <p:nvPr/>
        </p:nvGrpSpPr>
        <p:grpSpPr>
          <a:xfrm>
            <a:off x="167954" y="5612500"/>
            <a:ext cx="1470024" cy="1459509"/>
            <a:chOff x="0" y="0"/>
            <a:chExt cx="2826920" cy="2806954"/>
          </a:xfrm>
        </p:grpSpPr>
        <p:sp>
          <p:nvSpPr>
            <p:cNvPr id="13" name="شكل بيضاوي 12">
              <a:extLst>
                <a:ext uri="{FF2B5EF4-FFF2-40B4-BE49-F238E27FC236}">
                  <a16:creationId xmlns:a16="http://schemas.microsoft.com/office/drawing/2014/main" id="{B06F1A57-1FAB-4202-8015-62EE5551EEE7}"/>
                </a:ext>
              </a:extLst>
            </p:cNvPr>
            <p:cNvSpPr/>
            <p:nvPr/>
          </p:nvSpPr>
          <p:spPr>
            <a:xfrm>
              <a:off x="0" y="0"/>
              <a:ext cx="2806954" cy="280695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endParaRPr lang="ar-SA"/>
            </a:p>
          </p:txBody>
        </p:sp>
        <p:pic>
          <p:nvPicPr>
            <p:cNvPr id="14" name="صورة 13" descr="صورة تحتوي على نص, جهاز&#10;&#10;تم إنشاء الوصف تلقائياً">
              <a:extLst>
                <a:ext uri="{FF2B5EF4-FFF2-40B4-BE49-F238E27FC236}">
                  <a16:creationId xmlns:a16="http://schemas.microsoft.com/office/drawing/2014/main" id="{D9A35DCD-BA98-48C9-9AAA-2B07C4DD0347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7515" y="120367"/>
              <a:ext cx="2699405" cy="2136428"/>
            </a:xfrm>
            <a:prstGeom prst="rect">
              <a:avLst/>
            </a:prstGeom>
          </p:spPr>
        </p:pic>
      </p:grpSp>
      <p:grpSp>
        <p:nvGrpSpPr>
          <p:cNvPr id="15" name="مجموعة 14">
            <a:extLst>
              <a:ext uri="{FF2B5EF4-FFF2-40B4-BE49-F238E27FC236}">
                <a16:creationId xmlns:a16="http://schemas.microsoft.com/office/drawing/2014/main" id="{6AE954D9-FF85-4446-87A0-C7C216FCCBF5}"/>
              </a:ext>
            </a:extLst>
          </p:cNvPr>
          <p:cNvGrpSpPr/>
          <p:nvPr/>
        </p:nvGrpSpPr>
        <p:grpSpPr>
          <a:xfrm>
            <a:off x="5795734" y="5637537"/>
            <a:ext cx="1459509" cy="1459509"/>
            <a:chOff x="9084177" y="98387"/>
            <a:chExt cx="2415716" cy="2415716"/>
          </a:xfrm>
        </p:grpSpPr>
        <p:sp>
          <p:nvSpPr>
            <p:cNvPr id="16" name="شكل بيضاوي 15">
              <a:extLst>
                <a:ext uri="{FF2B5EF4-FFF2-40B4-BE49-F238E27FC236}">
                  <a16:creationId xmlns:a16="http://schemas.microsoft.com/office/drawing/2014/main" id="{03AD7D43-29AD-4DFC-92F2-74B75411799B}"/>
                </a:ext>
              </a:extLst>
            </p:cNvPr>
            <p:cNvSpPr/>
            <p:nvPr/>
          </p:nvSpPr>
          <p:spPr>
            <a:xfrm>
              <a:off x="9084177" y="98387"/>
              <a:ext cx="2415716" cy="2415716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endParaRPr lang="ar-SA"/>
            </a:p>
          </p:txBody>
        </p:sp>
        <p:pic>
          <p:nvPicPr>
            <p:cNvPr id="17" name="صورة 16">
              <a:extLst>
                <a:ext uri="{FF2B5EF4-FFF2-40B4-BE49-F238E27FC236}">
                  <a16:creationId xmlns:a16="http://schemas.microsoft.com/office/drawing/2014/main" id="{9A062102-A2FE-4F52-A052-65CE4FF1D9E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087364" y="399661"/>
              <a:ext cx="2364946" cy="1774734"/>
            </a:xfrm>
            <a:prstGeom prst="rect">
              <a:avLst/>
            </a:prstGeom>
          </p:spPr>
        </p:pic>
      </p:grpSp>
      <p:grpSp>
        <p:nvGrpSpPr>
          <p:cNvPr id="18" name="مجموعة 17">
            <a:extLst>
              <a:ext uri="{FF2B5EF4-FFF2-40B4-BE49-F238E27FC236}">
                <a16:creationId xmlns:a16="http://schemas.microsoft.com/office/drawing/2014/main" id="{73521A9B-CF67-4A46-AE81-E53F033FCB6C}"/>
              </a:ext>
            </a:extLst>
          </p:cNvPr>
          <p:cNvGrpSpPr/>
          <p:nvPr/>
        </p:nvGrpSpPr>
        <p:grpSpPr>
          <a:xfrm>
            <a:off x="3852859" y="5650600"/>
            <a:ext cx="1798099" cy="1459509"/>
            <a:chOff x="5866347" y="140752"/>
            <a:chExt cx="2979514" cy="2415716"/>
          </a:xfrm>
        </p:grpSpPr>
        <p:sp>
          <p:nvSpPr>
            <p:cNvPr id="19" name="شكل بيضاوي 18">
              <a:extLst>
                <a:ext uri="{FF2B5EF4-FFF2-40B4-BE49-F238E27FC236}">
                  <a16:creationId xmlns:a16="http://schemas.microsoft.com/office/drawing/2014/main" id="{E4C125E7-B840-4895-831F-7BCBC7D8D8A5}"/>
                </a:ext>
              </a:extLst>
            </p:cNvPr>
            <p:cNvSpPr/>
            <p:nvPr/>
          </p:nvSpPr>
          <p:spPr>
            <a:xfrm>
              <a:off x="6148246" y="140752"/>
              <a:ext cx="2415716" cy="2415716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endParaRPr lang="ar-SA"/>
            </a:p>
          </p:txBody>
        </p:sp>
        <p:pic>
          <p:nvPicPr>
            <p:cNvPr id="20" name="صورة 19" descr="صورة تحتوي على نص, قصاصة فنية, أطباق, رسوم المتجهات&#10;&#10;تم إنشاء الوصف تلقائياً">
              <a:extLst>
                <a:ext uri="{FF2B5EF4-FFF2-40B4-BE49-F238E27FC236}">
                  <a16:creationId xmlns:a16="http://schemas.microsoft.com/office/drawing/2014/main" id="{42C6B8C8-ECB2-4F6A-A650-5CCB31278360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66347" y="235756"/>
              <a:ext cx="2979514" cy="1975019"/>
            </a:xfrm>
            <a:prstGeom prst="rect">
              <a:avLst/>
            </a:prstGeom>
          </p:spPr>
        </p:pic>
      </p:grpSp>
      <p:sp>
        <p:nvSpPr>
          <p:cNvPr id="6" name="مستطيل: زوايا مستديرة 26">
            <a:extLst>
              <a:ext uri="{FF2B5EF4-FFF2-40B4-BE49-F238E27FC236}">
                <a16:creationId xmlns:a16="http://schemas.microsoft.com/office/drawing/2014/main" id="{3382CE95-E48C-4247-8D65-088FC1484A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6235" y="8504003"/>
            <a:ext cx="1574453" cy="382568"/>
          </a:xfrm>
          <a:prstGeom prst="roundRect">
            <a:avLst>
              <a:gd name="adj" fmla="val 16667"/>
            </a:avLst>
          </a:prstGeom>
          <a:solidFill>
            <a:srgbClr val="FEC3C5"/>
          </a:solidFill>
          <a:ln>
            <a:noFill/>
          </a:ln>
          <a:effectLst>
            <a:outerShdw dist="19050" dir="5400000" algn="ctr" rotWithShape="0">
              <a:srgbClr val="000000">
                <a:alpha val="62999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نقدم لكم أطيب التحايا</a:t>
            </a:r>
            <a:endParaRPr kumimoji="0" lang="ar-SA" altLang="ar-SA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مستطيل: زوايا مستديرة 27">
            <a:extLst>
              <a:ext uri="{FF2B5EF4-FFF2-40B4-BE49-F238E27FC236}">
                <a16:creationId xmlns:a16="http://schemas.microsoft.com/office/drawing/2014/main" id="{14D17783-2EBA-41AE-A8C0-D6266E85D2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72632" y="8505092"/>
            <a:ext cx="1574453" cy="382567"/>
          </a:xfrm>
          <a:prstGeom prst="roundRect">
            <a:avLst>
              <a:gd name="adj" fmla="val 16667"/>
            </a:avLst>
          </a:prstGeom>
          <a:solidFill>
            <a:srgbClr val="5CC3C2"/>
          </a:solidFill>
          <a:ln>
            <a:noFill/>
          </a:ln>
          <a:effectLst>
            <a:outerShdw dist="19050" dir="5400000" algn="ctr" rotWithShape="0">
              <a:srgbClr val="000000">
                <a:alpha val="62999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شكراً جزيلاً</a:t>
            </a:r>
            <a:endParaRPr kumimoji="0" lang="ar-SA" altLang="ar-SA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مستطيل: زوايا مستديرة 9">
            <a:extLst>
              <a:ext uri="{FF2B5EF4-FFF2-40B4-BE49-F238E27FC236}">
                <a16:creationId xmlns:a16="http://schemas.microsoft.com/office/drawing/2014/main" id="{2BD1560C-6816-4F6B-8777-C7CD1404A5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30826" y="8496748"/>
            <a:ext cx="1574453" cy="382568"/>
          </a:xfrm>
          <a:prstGeom prst="roundRect">
            <a:avLst>
              <a:gd name="adj" fmla="val 16667"/>
            </a:avLst>
          </a:prstGeom>
          <a:solidFill>
            <a:srgbClr val="FEC3C5"/>
          </a:solidFill>
          <a:ln>
            <a:noFill/>
          </a:ln>
          <a:effectLst>
            <a:outerShdw dist="19050" dir="5400000" algn="ctr" rotWithShape="0">
              <a:srgbClr val="000000">
                <a:alpha val="62999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شكراً</a:t>
            </a:r>
            <a:endParaRPr kumimoji="0" lang="ar-SA" altLang="ar-SA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مستطيل: زوايا مستديرة 10">
            <a:extLst>
              <a:ext uri="{FF2B5EF4-FFF2-40B4-BE49-F238E27FC236}">
                <a16:creationId xmlns:a16="http://schemas.microsoft.com/office/drawing/2014/main" id="{86F0FEC9-D599-4277-8135-A709578C29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7355" y="8466686"/>
            <a:ext cx="1574453" cy="382567"/>
          </a:xfrm>
          <a:prstGeom prst="roundRect">
            <a:avLst>
              <a:gd name="adj" fmla="val 16667"/>
            </a:avLst>
          </a:prstGeom>
          <a:solidFill>
            <a:srgbClr val="5CC3C2"/>
          </a:solidFill>
          <a:ln>
            <a:noFill/>
          </a:ln>
          <a:effectLst>
            <a:outerShdw dist="19050" dir="5400000" algn="ctr" rotWithShape="0">
              <a:srgbClr val="000000">
                <a:alpha val="62999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مرحبا كيف حالك؟</a:t>
            </a:r>
            <a:endParaRPr kumimoji="0" lang="ar-SA" altLang="ar-SA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ectangle 21">
            <a:extLst>
              <a:ext uri="{FF2B5EF4-FFF2-40B4-BE49-F238E27FC236}">
                <a16:creationId xmlns:a16="http://schemas.microsoft.com/office/drawing/2014/main" id="{EE667096-1F15-4DA3-8165-39F9C4C5DE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84688" y="2324178"/>
            <a:ext cx="75596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25" name="Rectangle 22">
            <a:extLst>
              <a:ext uri="{FF2B5EF4-FFF2-40B4-BE49-F238E27FC236}">
                <a16:creationId xmlns:a16="http://schemas.microsoft.com/office/drawing/2014/main" id="{B70D0084-AD51-404D-9782-B884B0354A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91088" y="1077967"/>
            <a:ext cx="2954655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2000" b="1" i="0" u="none" strike="noStrike" cap="none" normalizeH="0" baseline="0" dirty="0">
                <a:ln>
                  <a:noFill/>
                </a:ln>
                <a:solidFill>
                  <a:srgbClr val="21BDB8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الوحدة الأولى </a:t>
            </a:r>
            <a:r>
              <a:rPr kumimoji="0" lang="ar-SA" altLang="ar-SA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r>
              <a:rPr kumimoji="0" lang="ar-SA" altLang="ar-S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مستندات الأعمال</a:t>
            </a:r>
            <a:endParaRPr kumimoji="0" lang="en-US" altLang="ar-SA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ar-SA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Rectangle 23">
            <a:extLst>
              <a:ext uri="{FF2B5EF4-FFF2-40B4-BE49-F238E27FC236}">
                <a16:creationId xmlns:a16="http://schemas.microsoft.com/office/drawing/2014/main" id="{DF83F319-2CBC-4BCF-A87E-D8B199F6EF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6" y="1591604"/>
            <a:ext cx="7337265" cy="892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2000" b="1" i="0" u="none" strike="noStrike" cap="none" normalizeH="0" baseline="0" dirty="0">
                <a:ln>
                  <a:noFill/>
                </a:ln>
                <a:solidFill>
                  <a:srgbClr val="21BDB8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الدرس  الأول </a:t>
            </a:r>
            <a:r>
              <a:rPr kumimoji="0" lang="ar-SA" altLang="ar-SA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r>
              <a:rPr kumimoji="0" lang="ar-SA" altLang="ar-S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الكتابة في مستندات الأعمال</a:t>
            </a:r>
            <a:endParaRPr kumimoji="0" lang="en-US" altLang="ar-SA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</a:t>
            </a:r>
            <a:endParaRPr kumimoji="0" lang="en-US" altLang="ar-SA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ar-SA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Rectangle 25">
            <a:extLst>
              <a:ext uri="{FF2B5EF4-FFF2-40B4-BE49-F238E27FC236}">
                <a16:creationId xmlns:a16="http://schemas.microsoft.com/office/drawing/2014/main" id="{D7D6C140-7DDD-4220-B353-9D5C711AF1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433" y="5240828"/>
            <a:ext cx="695081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1600" b="1" i="0" u="none" strike="noStrike" cap="none" normalizeH="0" baseline="0" dirty="0">
                <a:ln>
                  <a:noFill/>
                </a:ln>
                <a:solidFill>
                  <a:srgbClr val="36A7B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استنتجي أنواع البيانات التي يتم عرضها في تقارير الأعمال من خلال الصور</a:t>
            </a:r>
            <a:endParaRPr kumimoji="0" lang="en-US" altLang="ar-SA" sz="1600" b="0" i="0" u="none" strike="noStrike" cap="none" normalizeH="0" baseline="0" dirty="0">
              <a:ln>
                <a:noFill/>
              </a:ln>
              <a:solidFill>
                <a:srgbClr val="36A7B7"/>
              </a:solidFill>
              <a:effectLst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ar-SA" sz="1600" b="0" i="0" u="none" strike="noStrike" cap="none" normalizeH="0" baseline="0" dirty="0">
              <a:ln>
                <a:noFill/>
              </a:ln>
              <a:solidFill>
                <a:srgbClr val="36A7B7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Rectangle 26">
            <a:extLst>
              <a:ext uri="{FF2B5EF4-FFF2-40B4-BE49-F238E27FC236}">
                <a16:creationId xmlns:a16="http://schemas.microsoft.com/office/drawing/2014/main" id="{C3ACF4E0-42EC-40CF-ABD3-B8D2745306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6987" y="6826628"/>
            <a:ext cx="6950811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ar-SA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.....................................................                                                ...................................................................                                                   ............................................................                                                 ........................................................</a:t>
            </a: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ar-SA" altLang="ar-SA" sz="50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altLang="ar-SA" sz="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ar-SA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</a:t>
            </a:r>
            <a:endParaRPr kumimoji="0" lang="en-US" altLang="ar-SA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ar-S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31">
            <a:extLst>
              <a:ext uri="{FF2B5EF4-FFF2-40B4-BE49-F238E27FC236}">
                <a16:creationId xmlns:a16="http://schemas.microsoft.com/office/drawing/2014/main" id="{70FAA9C8-8215-4097-A5E1-BB1E21E3C1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5213" y="8041733"/>
            <a:ext cx="7559675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graphicFrame>
        <p:nvGraphicFramePr>
          <p:cNvPr id="34" name="عنصر نائب للمحتوى 3">
            <a:extLst>
              <a:ext uri="{FF2B5EF4-FFF2-40B4-BE49-F238E27FC236}">
                <a16:creationId xmlns:a16="http://schemas.microsoft.com/office/drawing/2014/main" id="{1518BCB3-48D1-4231-8E92-79B5E30E8C2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83072533"/>
              </p:ext>
            </p:extLst>
          </p:nvPr>
        </p:nvGraphicFramePr>
        <p:xfrm>
          <a:off x="515425" y="2279059"/>
          <a:ext cx="6732373" cy="604957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2675798">
                  <a:extLst>
                    <a:ext uri="{9D8B030D-6E8A-4147-A177-3AD203B41FA5}">
                      <a16:colId xmlns:a16="http://schemas.microsoft.com/office/drawing/2014/main" val="1361580387"/>
                    </a:ext>
                  </a:extLst>
                </a:gridCol>
                <a:gridCol w="1580606">
                  <a:extLst>
                    <a:ext uri="{9D8B030D-6E8A-4147-A177-3AD203B41FA5}">
                      <a16:colId xmlns:a16="http://schemas.microsoft.com/office/drawing/2014/main" val="2539295941"/>
                    </a:ext>
                  </a:extLst>
                </a:gridCol>
                <a:gridCol w="1162594">
                  <a:extLst>
                    <a:ext uri="{9D8B030D-6E8A-4147-A177-3AD203B41FA5}">
                      <a16:colId xmlns:a16="http://schemas.microsoft.com/office/drawing/2014/main" val="1577195797"/>
                    </a:ext>
                  </a:extLst>
                </a:gridCol>
                <a:gridCol w="1313375">
                  <a:extLst>
                    <a:ext uri="{9D8B030D-6E8A-4147-A177-3AD203B41FA5}">
                      <a16:colId xmlns:a16="http://schemas.microsoft.com/office/drawing/2014/main" val="1935943015"/>
                    </a:ext>
                  </a:extLst>
                </a:gridCol>
              </a:tblGrid>
              <a:tr h="291428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400" dirty="0">
                          <a:effectLst/>
                        </a:rPr>
                        <a:t>الهدف من النشاط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C3C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400" dirty="0">
                          <a:effectLst/>
                        </a:rPr>
                        <a:t>الاستراتيجية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C3C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400" dirty="0">
                          <a:effectLst/>
                        </a:rPr>
                        <a:t>نوع النشاط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C3C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400" dirty="0">
                          <a:effectLst/>
                        </a:rPr>
                        <a:t>مدة النشاط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C3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4133176"/>
                  </a:ext>
                </a:extLst>
              </a:tr>
              <a:tr h="313529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400" dirty="0">
                          <a:effectLst/>
                        </a:rPr>
                        <a:t>استنتاج مفهوم مستندات الأعمال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C3C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200" dirty="0">
                          <a:effectLst/>
                        </a:rPr>
                        <a:t>من أنا؟؟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200" dirty="0">
                          <a:effectLst/>
                        </a:rPr>
                        <a:t>جماعي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200" dirty="0">
                          <a:effectLst/>
                        </a:rPr>
                        <a:t>دقيقة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4374138"/>
                  </a:ext>
                </a:extLst>
              </a:tr>
            </a:tbl>
          </a:graphicData>
        </a:graphic>
      </p:graphicFrame>
      <p:sp>
        <p:nvSpPr>
          <p:cNvPr id="38" name="مربع نص 37">
            <a:extLst>
              <a:ext uri="{FF2B5EF4-FFF2-40B4-BE49-F238E27FC236}">
                <a16:creationId xmlns:a16="http://schemas.microsoft.com/office/drawing/2014/main" id="{5F96EE1E-5A4B-4EDD-9B5B-F694ECB43197}"/>
              </a:ext>
            </a:extLst>
          </p:cNvPr>
          <p:cNvSpPr txBox="1"/>
          <p:nvPr/>
        </p:nvSpPr>
        <p:spPr>
          <a:xfrm>
            <a:off x="605336" y="7798144"/>
            <a:ext cx="664246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R="0" lvl="0" indent="0" algn="r" defTabSz="914400" rtl="1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kumimoji="0" sz="1600" b="1" i="0" u="none" strike="noStrike" cap="none" normalizeH="0" baseline="0">
                <a:ln>
                  <a:noFill/>
                </a:ln>
                <a:solidFill>
                  <a:srgbClr val="36A7B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r>
              <a:rPr lang="ar-SA" altLang="ar-SA" dirty="0"/>
              <a:t>صنفي العبارات التالية  ،،  هل تُستخدم في الصيغة الرسمية أو غير الرسمية !!</a:t>
            </a:r>
            <a:endParaRPr lang="en-US" altLang="ar-SA" dirty="0"/>
          </a:p>
        </p:txBody>
      </p:sp>
      <p:sp>
        <p:nvSpPr>
          <p:cNvPr id="39" name="Rectangle 26">
            <a:extLst>
              <a:ext uri="{FF2B5EF4-FFF2-40B4-BE49-F238E27FC236}">
                <a16:creationId xmlns:a16="http://schemas.microsoft.com/office/drawing/2014/main" id="{EB240F5D-5BF0-43BB-8747-2A2EA25127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8412" y="9064060"/>
            <a:ext cx="6950811" cy="9694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ar-SA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............................................................................                           .....................................................................                                  ........................................................................                              ..............................................................................</a:t>
            </a: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ar-SA" altLang="ar-SA" sz="50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altLang="ar-SA" sz="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ar-SA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ar-S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Rectangle 24">
            <a:extLst>
              <a:ext uri="{FF2B5EF4-FFF2-40B4-BE49-F238E27FC236}">
                <a16:creationId xmlns:a16="http://schemas.microsoft.com/office/drawing/2014/main" id="{68C4DC69-B6C0-45EB-8D9B-A8EF40CA2C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" y="9982008"/>
            <a:ext cx="7559675" cy="4160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SA" altLang="ar-SA" sz="1600" b="1" dirty="0">
                <a:solidFill>
                  <a:srgbClr val="36A7B7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أ/اريج العنزي</a:t>
            </a:r>
            <a:endParaRPr kumimoji="0" lang="ar-SA" altLang="ar-SA" sz="1600" b="1" i="0" u="none" strike="noStrike" cap="none" normalizeH="0" baseline="0" dirty="0">
              <a:ln>
                <a:noFill/>
              </a:ln>
              <a:solidFill>
                <a:srgbClr val="C4591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7681995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1"/>
  <p:tag name="ARTICULATE_DESIGN_ID_نسق OFFICE" val="lCceNeeY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نسق Office">
  <a:themeElements>
    <a:clrScheme name="نسق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نسق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نسق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3069</TotalTime>
  <Words>116</Words>
  <Application>Microsoft Office PowerPoint</Application>
  <PresentationFormat>مخصص</PresentationFormat>
  <Paragraphs>40</Paragraphs>
  <Slides>1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2" baseType="lpstr">
      <vt:lpstr>نسق Office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ogi roO</dc:creator>
  <cp:lastModifiedBy>ogi roO</cp:lastModifiedBy>
  <cp:revision>175</cp:revision>
  <cp:lastPrinted>2021-06-04T18:01:01Z</cp:lastPrinted>
  <dcterms:created xsi:type="dcterms:W3CDTF">2021-06-04T11:58:58Z</dcterms:created>
  <dcterms:modified xsi:type="dcterms:W3CDTF">2022-03-23T18:38:25Z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E5536001-3C43-4FBF-B368-2DD1270133B8</vt:lpwstr>
  </property>
  <property fmtid="{D5CDD505-2E9C-101B-9397-08002B2CF9AE}" pid="3" name="ArticulatePath">
    <vt:lpwstr>infographic in education</vt:lpwstr>
  </property>
</Properties>
</file>