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18" r:id="rId2"/>
  </p:sldIdLst>
  <p:sldSz cx="7559675" cy="1069181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C1B4"/>
    <a:srgbClr val="6BB4CD"/>
    <a:srgbClr val="21BDB8"/>
    <a:srgbClr val="AAAAAA"/>
    <a:srgbClr val="36A7B7"/>
    <a:srgbClr val="FEC3C5"/>
    <a:srgbClr val="FFFFFF"/>
    <a:srgbClr val="D77071"/>
    <a:srgbClr val="0A6E83"/>
    <a:srgbClr val="C89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62" autoAdjust="0"/>
    <p:restoredTop sz="94660"/>
  </p:normalViewPr>
  <p:slideViewPr>
    <p:cSldViewPr snapToGrid="0">
      <p:cViewPr>
        <p:scale>
          <a:sx n="69" d="100"/>
          <a:sy n="69" d="100"/>
        </p:scale>
        <p:origin x="18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9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336AEF5-96D9-4361-9A5A-92E837D630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A2EFF1A-ACFD-4FD8-838B-9C12B7AECE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F197A6-9D5B-467E-8130-2F802D13A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58125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33333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C5B43F-0298-4DFF-A019-5DD58F3DEA7D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5EBECE8-5592-424B-9A8F-72464A4CB6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87463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B224051A-2BA3-4F15-9847-2A407C802FD4}" type="uaqdatetime1">
              <a:rPr lang="ar-SA" smtClean="0"/>
              <a:t>01/09/43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841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735FBA8-C643-4DBD-9B65-98AE4A4689BD}" type="uaqdatetime1">
              <a:rPr lang="ar-SA" smtClean="0"/>
              <a:t>01/09/43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705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321A285-4FC4-4777-927E-8A5CA9F0A26E}" type="uaqdatetime1">
              <a:rPr lang="ar-SA" smtClean="0"/>
              <a:t>01/09/43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115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D00DD0-D23B-4C9E-8889-A5DC30F6E128}" type="uaqdatetime1">
              <a:rPr lang="ar-SA" smtClean="0"/>
              <a:t>01/09/43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>
            <a:extLst>
              <a:ext uri="{FF2B5EF4-FFF2-40B4-BE49-F238E27FC236}">
                <a16:creationId xmlns:a16="http://schemas.microsoft.com/office/drawing/2014/main" id="{429DBA26-D00D-47B2-8D0F-5A65AAF15A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05600" y="3494088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964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B8CE8059-6853-4304-8FF9-C0FCA4F57275}" type="uaqdatetime1">
              <a:rPr lang="ar-SA" smtClean="0"/>
              <a:t>01/09/43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193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F225061-A99F-4E35-AF24-CCF3365A4805}" type="uaqdatetime1">
              <a:rPr lang="ar-SA" smtClean="0"/>
              <a:t>01/09/43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246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B01D136-534C-46B6-AE79-EAE3E1144A45}" type="uaqdatetime1">
              <a:rPr lang="ar-SA" smtClean="0"/>
              <a:t>01/09/43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396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1D30FB1-C21F-4EF7-921A-2687923ED265}" type="uaqdatetime1">
              <a:rPr lang="ar-SA" smtClean="0"/>
              <a:t>01/09/43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761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51D696C-D769-4CFE-A576-2F019435776A}" type="uaqdatetime1">
              <a:rPr lang="ar-SA" smtClean="0"/>
              <a:t>01/09/43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63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73AE6B8-E29B-4A26-B0D0-07D97C459917}" type="uaqdatetime1">
              <a:rPr lang="ar-SA" smtClean="0"/>
              <a:t>01/09/43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555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70F4FBE0-DBA2-4430-8B19-C8C359490216}" type="uaqdatetime1">
              <a:rPr lang="ar-SA" smtClean="0"/>
              <a:t>01/09/43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43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3"/>
    </p:custDataLst>
    <p:extLst>
      <p:ext uri="{BB962C8B-B14F-4D97-AF65-F5344CB8AC3E}">
        <p14:creationId xmlns:p14="http://schemas.microsoft.com/office/powerpoint/2010/main" val="300190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755934" rtl="1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r" defTabSz="755934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فقاعة التفكير: على شكل سحابة 25">
            <a:extLst>
              <a:ext uri="{FF2B5EF4-FFF2-40B4-BE49-F238E27FC236}">
                <a16:creationId xmlns:a16="http://schemas.microsoft.com/office/drawing/2014/main" id="{F8F99C0E-8C0A-47E3-8A4F-18041B621266}"/>
              </a:ext>
            </a:extLst>
          </p:cNvPr>
          <p:cNvSpPr/>
          <p:nvPr/>
        </p:nvSpPr>
        <p:spPr>
          <a:xfrm>
            <a:off x="3512676" y="2649943"/>
            <a:ext cx="3655346" cy="1958738"/>
          </a:xfrm>
          <a:prstGeom prst="cloudCallout">
            <a:avLst>
              <a:gd name="adj1" fmla="val -14390"/>
              <a:gd name="adj2" fmla="val 8036"/>
            </a:avLst>
          </a:prstGeom>
          <a:solidFill>
            <a:srgbClr val="9BC1B4"/>
          </a:solidFill>
          <a:ln>
            <a:solidFill>
              <a:srgbClr val="9BC1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E94CAFE-E3A0-4AFA-8265-F3C0254109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50" y="305964"/>
            <a:ext cx="137160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2">
            <a:extLst>
              <a:ext uri="{FF2B5EF4-FFF2-40B4-BE49-F238E27FC236}">
                <a16:creationId xmlns:a16="http://schemas.microsoft.com/office/drawing/2014/main" id="{FCC088EA-2EA8-40D2-9394-F018B5010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152" y="1134546"/>
            <a:ext cx="26789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b="1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الوحدة الأولى </a:t>
            </a:r>
            <a:r>
              <a:rPr kumimoji="0" lang="ar-SA" altLang="ar-S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kumimoji="0" lang="ar-SA" altLang="ar-S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مستندات الأعمال</a:t>
            </a:r>
            <a:endParaRPr kumimoji="0" lang="en-US" altLang="ar-S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6F7E2BC0-D76E-44B9-AA0E-5C9E28BEC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2" y="1075148"/>
            <a:ext cx="28344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b="1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الدرس  الرابع </a:t>
            </a:r>
            <a:r>
              <a:rPr kumimoji="0" lang="ar-SA" altLang="ar-S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kumimoji="0" lang="ar-SA" altLang="ar-S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نماذج الأعمال (2)</a:t>
            </a:r>
            <a:endParaRPr kumimoji="0" lang="en-US" altLang="ar-S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B97FCD2C-9711-4C7A-B6AF-E9FF2B477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3692" y="10294047"/>
            <a:ext cx="7559675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ar-SA" sz="1600" b="1" dirty="0">
                <a:solidFill>
                  <a:srgbClr val="36A7B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أ/اريج العنزي</a:t>
            </a:r>
            <a:endParaRPr kumimoji="0" lang="ar-SA" altLang="ar-SA" sz="1600" b="1" i="0" u="none" strike="noStrike" cap="none" normalizeH="0" baseline="0" dirty="0">
              <a:ln>
                <a:noFill/>
              </a:ln>
              <a:solidFill>
                <a:srgbClr val="C4591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11763F0-54A9-4115-95FC-175AB39B9801}"/>
              </a:ext>
            </a:extLst>
          </p:cNvPr>
          <p:cNvSpPr/>
          <p:nvPr/>
        </p:nvSpPr>
        <p:spPr>
          <a:xfrm>
            <a:off x="189430" y="197737"/>
            <a:ext cx="7198791" cy="10251727"/>
          </a:xfrm>
          <a:custGeom>
            <a:avLst/>
            <a:gdLst>
              <a:gd name="connsiteX0" fmla="*/ 0 w 7198791"/>
              <a:gd name="connsiteY0" fmla="*/ 0 h 10251727"/>
              <a:gd name="connsiteX1" fmla="*/ 7198791 w 7198791"/>
              <a:gd name="connsiteY1" fmla="*/ 0 h 10251727"/>
              <a:gd name="connsiteX2" fmla="*/ 7198791 w 7198791"/>
              <a:gd name="connsiteY2" fmla="*/ 10251727 h 10251727"/>
              <a:gd name="connsiteX3" fmla="*/ 0 w 7198791"/>
              <a:gd name="connsiteY3" fmla="*/ 10251727 h 10251727"/>
              <a:gd name="connsiteX4" fmla="*/ 0 w 7198791"/>
              <a:gd name="connsiteY4" fmla="*/ 0 h 10251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8791" h="10251727" extrusionOk="0">
                <a:moveTo>
                  <a:pt x="0" y="0"/>
                </a:moveTo>
                <a:cubicBezTo>
                  <a:pt x="3564979" y="118645"/>
                  <a:pt x="5276156" y="116012"/>
                  <a:pt x="7198791" y="0"/>
                </a:cubicBezTo>
                <a:cubicBezTo>
                  <a:pt x="7065909" y="2449010"/>
                  <a:pt x="7283742" y="7449803"/>
                  <a:pt x="7198791" y="10251727"/>
                </a:cubicBezTo>
                <a:cubicBezTo>
                  <a:pt x="6291452" y="10386327"/>
                  <a:pt x="3589989" y="10094531"/>
                  <a:pt x="0" y="10251727"/>
                </a:cubicBezTo>
                <a:cubicBezTo>
                  <a:pt x="-20187" y="8785683"/>
                  <a:pt x="-152480" y="4888700"/>
                  <a:pt x="0" y="0"/>
                </a:cubicBezTo>
                <a:close/>
              </a:path>
            </a:pathLst>
          </a:custGeom>
          <a:noFill/>
          <a:ln w="28575"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Rectangle 22">
            <a:extLst>
              <a:ext uri="{FF2B5EF4-FFF2-40B4-BE49-F238E27FC236}">
                <a16:creationId xmlns:a16="http://schemas.microsoft.com/office/drawing/2014/main" id="{A77CAE12-4EAE-4EB8-99B4-9E536259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890" y="368747"/>
            <a:ext cx="13580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200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المملكة العربية السعودية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ar-SA" sz="1200" dirty="0">
                <a:solidFill>
                  <a:srgbClr val="21BDB8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200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الثانوية الثالثة</a:t>
            </a:r>
            <a:endParaRPr kumimoji="0" lang="en-US" altLang="ar-SA" sz="1200" i="0" u="none" strike="noStrike" cap="none" normalizeH="0" baseline="0" dirty="0">
              <a:ln>
                <a:noFill/>
              </a:ln>
              <a:solidFill>
                <a:srgbClr val="21BDB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7BD3CD98-4F5E-4930-9E94-D4872574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162" y="493035"/>
            <a:ext cx="15648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تقنية رقمية 1-3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rgbClr val="21BDB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عنصر نائب للمحتوى 3">
            <a:extLst>
              <a:ext uri="{FF2B5EF4-FFF2-40B4-BE49-F238E27FC236}">
                <a16:creationId xmlns:a16="http://schemas.microsoft.com/office/drawing/2014/main" id="{358EFA60-A482-4B65-83D7-8D950097D2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4539999"/>
              </p:ext>
            </p:extLst>
          </p:nvPr>
        </p:nvGraphicFramePr>
        <p:xfrm>
          <a:off x="413827" y="1691484"/>
          <a:ext cx="6732373" cy="60495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75798">
                  <a:extLst>
                    <a:ext uri="{9D8B030D-6E8A-4147-A177-3AD203B41FA5}">
                      <a16:colId xmlns:a16="http://schemas.microsoft.com/office/drawing/2014/main" val="1361580387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2539295941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577195797"/>
                    </a:ext>
                  </a:extLst>
                </a:gridCol>
                <a:gridCol w="1313375">
                  <a:extLst>
                    <a:ext uri="{9D8B030D-6E8A-4147-A177-3AD203B41FA5}">
                      <a16:colId xmlns:a16="http://schemas.microsoft.com/office/drawing/2014/main" val="1935943015"/>
                    </a:ext>
                  </a:extLst>
                </a:gridCol>
              </a:tblGrid>
              <a:tr h="29142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الهدف من النشاط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الاستراتيجية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نوع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مدة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33176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التعرف على مفهوم استطلاع رضا العملاء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سحابة الكلمات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فردي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دقيقة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374138"/>
                  </a:ext>
                </a:extLst>
              </a:tr>
            </a:tbl>
          </a:graphicData>
        </a:graphic>
      </p:graphicFrame>
      <p:sp>
        <p:nvSpPr>
          <p:cNvPr id="13" name="Rectangle 23">
            <a:extLst>
              <a:ext uri="{FF2B5EF4-FFF2-40B4-BE49-F238E27FC236}">
                <a16:creationId xmlns:a16="http://schemas.microsoft.com/office/drawing/2014/main" id="{35BF635B-492A-409C-B701-94F736750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6" y="1440185"/>
            <a:ext cx="73372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4DA9D62-D4D7-444D-A84A-6C06C3EBCE7F}"/>
              </a:ext>
            </a:extLst>
          </p:cNvPr>
          <p:cNvSpPr txBox="1"/>
          <p:nvPr/>
        </p:nvSpPr>
        <p:spPr>
          <a:xfrm>
            <a:off x="4651280" y="2845614"/>
            <a:ext cx="195300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نموذج لجمع البيانات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0072E9F-C5F4-42D4-BAC3-05D6F3B7D098}"/>
              </a:ext>
            </a:extLst>
          </p:cNvPr>
          <p:cNvSpPr txBox="1"/>
          <p:nvPr/>
        </p:nvSpPr>
        <p:spPr>
          <a:xfrm>
            <a:off x="5735461" y="3611144"/>
            <a:ext cx="195300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لمساعدة الشركات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4139A31-675C-4F67-B9CB-FBB094C341D8}"/>
              </a:ext>
            </a:extLst>
          </p:cNvPr>
          <p:cNvSpPr txBox="1"/>
          <p:nvPr/>
        </p:nvSpPr>
        <p:spPr>
          <a:xfrm>
            <a:off x="4502014" y="4037492"/>
            <a:ext cx="253384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>
                <a:solidFill>
                  <a:schemeClr val="bg1"/>
                </a:solidFill>
              </a:rPr>
              <a:t>على استطلاع آراء عملائهم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DAA8B709-609C-4DCA-B749-CE4B64ACF69F}"/>
              </a:ext>
            </a:extLst>
          </p:cNvPr>
          <p:cNvSpPr txBox="1"/>
          <p:nvPr/>
        </p:nvSpPr>
        <p:spPr>
          <a:xfrm>
            <a:off x="3995449" y="3213306"/>
            <a:ext cx="280078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>
                <a:solidFill>
                  <a:schemeClr val="bg1"/>
                </a:solidFill>
              </a:rPr>
              <a:t>بخصوص المنتجات أو الخدمات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C2ABE15-0580-4F16-8A8B-FF671608AE97}"/>
              </a:ext>
            </a:extLst>
          </p:cNvPr>
          <p:cNvSpPr txBox="1"/>
          <p:nvPr/>
        </p:nvSpPr>
        <p:spPr>
          <a:xfrm>
            <a:off x="3788825" y="3728753"/>
            <a:ext cx="195300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التي تقدمها الشركات</a:t>
            </a:r>
          </a:p>
        </p:txBody>
      </p:sp>
      <p:sp>
        <p:nvSpPr>
          <p:cNvPr id="20" name="عنوان 1">
            <a:extLst>
              <a:ext uri="{FF2B5EF4-FFF2-40B4-BE49-F238E27FC236}">
                <a16:creationId xmlns:a16="http://schemas.microsoft.com/office/drawing/2014/main" id="{9F5381B7-08BF-463C-A70B-5C5B03AA7F16}"/>
              </a:ext>
            </a:extLst>
          </p:cNvPr>
          <p:cNvSpPr txBox="1">
            <a:spLocks/>
          </p:cNvSpPr>
          <p:nvPr/>
        </p:nvSpPr>
        <p:spPr>
          <a:xfrm>
            <a:off x="0" y="2082859"/>
            <a:ext cx="3403220" cy="29486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ar-SA" sz="18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ما هو استطلاع رضا العملاء ؟!!</a:t>
            </a: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..................................................................................</a:t>
            </a:r>
            <a:endParaRPr lang="ar-SA" sz="18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3">
            <a:extLst>
              <a:ext uri="{FF2B5EF4-FFF2-40B4-BE49-F238E27FC236}">
                <a16:creationId xmlns:a16="http://schemas.microsoft.com/office/drawing/2014/main" id="{F299894A-647A-49B5-832C-882D3ACBD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94" y="4972221"/>
            <a:ext cx="73372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عنصر نائب للمحتوى 3">
            <a:extLst>
              <a:ext uri="{FF2B5EF4-FFF2-40B4-BE49-F238E27FC236}">
                <a16:creationId xmlns:a16="http://schemas.microsoft.com/office/drawing/2014/main" id="{61426CE5-8983-4D9A-A30B-EAE01B1F4D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627716"/>
              </p:ext>
            </p:extLst>
          </p:nvPr>
        </p:nvGraphicFramePr>
        <p:xfrm>
          <a:off x="435649" y="5250215"/>
          <a:ext cx="6732373" cy="7365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75798">
                  <a:extLst>
                    <a:ext uri="{9D8B030D-6E8A-4147-A177-3AD203B41FA5}">
                      <a16:colId xmlns:a16="http://schemas.microsoft.com/office/drawing/2014/main" val="1361580387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2539295941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577195797"/>
                    </a:ext>
                  </a:extLst>
                </a:gridCol>
                <a:gridCol w="1313375">
                  <a:extLst>
                    <a:ext uri="{9D8B030D-6E8A-4147-A177-3AD203B41FA5}">
                      <a16:colId xmlns:a16="http://schemas.microsoft.com/office/drawing/2014/main" val="1935943015"/>
                    </a:ext>
                  </a:extLst>
                </a:gridCol>
              </a:tblGrid>
              <a:tr h="29142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الهدف من النشاط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الاستراتيجية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نوع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مدة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33176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استنتاج أنواع الأسئلة في استطلاع رضا العملاء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1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قراءة الصور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جماعي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دقيقتان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374138"/>
                  </a:ext>
                </a:extLst>
              </a:tr>
            </a:tbl>
          </a:graphicData>
        </a:graphic>
      </p:graphicFrame>
      <p:sp>
        <p:nvSpPr>
          <p:cNvPr id="23" name="مستطيل 22">
            <a:extLst>
              <a:ext uri="{FF2B5EF4-FFF2-40B4-BE49-F238E27FC236}">
                <a16:creationId xmlns:a16="http://schemas.microsoft.com/office/drawing/2014/main" id="{1AF878FE-4FA1-4EB6-B98B-64C7F7B59313}"/>
              </a:ext>
            </a:extLst>
          </p:cNvPr>
          <p:cNvSpPr/>
          <p:nvPr/>
        </p:nvSpPr>
        <p:spPr>
          <a:xfrm>
            <a:off x="240524" y="6073882"/>
            <a:ext cx="3272152" cy="4247869"/>
          </a:xfrm>
          <a:prstGeom prst="rect">
            <a:avLst/>
          </a:prstGeom>
          <a:solidFill>
            <a:srgbClr val="9BC1B4"/>
          </a:solidFill>
          <a:ln>
            <a:solidFill>
              <a:srgbClr val="9BC1B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E9EB6D75-8BA0-4809-9E6D-0B88E98D720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14" y="6201709"/>
            <a:ext cx="3144145" cy="402704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27" name="عنوان 1">
            <a:extLst>
              <a:ext uri="{FF2B5EF4-FFF2-40B4-BE49-F238E27FC236}">
                <a16:creationId xmlns:a16="http://schemas.microsoft.com/office/drawing/2014/main" id="{DF4D3ABD-7B9D-4BF0-88B2-059EE015929C}"/>
              </a:ext>
            </a:extLst>
          </p:cNvPr>
          <p:cNvSpPr txBox="1">
            <a:spLocks/>
          </p:cNvSpPr>
          <p:nvPr/>
        </p:nvSpPr>
        <p:spPr>
          <a:xfrm>
            <a:off x="3417634" y="6453278"/>
            <a:ext cx="3748134" cy="29486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ar-SA" sz="18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ماهي أنواع الأسئلة في استطلاع رضا العملاء ؟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endParaRPr lang="ar-SA" sz="11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1100" b="1" dirty="0">
                <a:solidFill>
                  <a:srgbClr val="36A7B7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..................................................................................</a:t>
            </a:r>
            <a:endParaRPr lang="ar-SA" sz="1800" b="1" dirty="0">
              <a:solidFill>
                <a:srgbClr val="36A7B7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537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نسق OFFICE" val="lCceNeeY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3156</TotalTime>
  <Words>104</Words>
  <Application>Microsoft Office PowerPoint</Application>
  <PresentationFormat>مخصص</PresentationFormat>
  <Paragraphs>47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ogi roO</dc:creator>
  <cp:lastModifiedBy>فيصل العنزي</cp:lastModifiedBy>
  <cp:revision>182</cp:revision>
  <cp:lastPrinted>2021-06-04T18:01:01Z</cp:lastPrinted>
  <dcterms:created xsi:type="dcterms:W3CDTF">2021-06-04T11:58:58Z</dcterms:created>
  <dcterms:modified xsi:type="dcterms:W3CDTF">2022-04-02T12:51:22Z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E5536001-3C43-4FBF-B368-2DD1270133B8</vt:lpwstr>
  </property>
  <property fmtid="{D5CDD505-2E9C-101B-9397-08002B2CF9AE}" pid="3" name="ArticulatePath">
    <vt:lpwstr>infographic in education</vt:lpwstr>
  </property>
</Properties>
</file>