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notesSlides/notesSlide4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5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6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7.xml" ContentType="application/vnd.openxmlformats-officedocument.presentationml.notesSlide+xml"/>
  <Override PartName="/ppt/tags/tag102.xml" ContentType="application/vnd.openxmlformats-officedocument.presentationml.tags+xml"/>
  <Override PartName="/ppt/notesSlides/notesSlide8.xml" ContentType="application/vnd.openxmlformats-officedocument.presentationml.notesSlide+xml"/>
  <Override PartName="/ppt/tags/tag103.xml" ContentType="application/vnd.openxmlformats-officedocument.presentationml.tags+xml"/>
  <Override PartName="/ppt/notesSlides/notesSlide9.xml" ContentType="application/vnd.openxmlformats-officedocument.presentationml.notesSlide+xml"/>
  <Override PartName="/ppt/tags/tag104.xml" ContentType="application/vnd.openxmlformats-officedocument.presentationml.tags+xml"/>
  <Override PartName="/ppt/notesSlides/notesSlide10.xml" ContentType="application/vnd.openxmlformats-officedocument.presentationml.notesSlide+xml"/>
  <Override PartName="/ppt/tags/tag105.xml" ContentType="application/vnd.openxmlformats-officedocument.presentationml.tags+xml"/>
  <Override PartName="/ppt/notesSlides/notesSlide11.xml" ContentType="application/vnd.openxmlformats-officedocument.presentationml.notesSlide+xml"/>
  <Override PartName="/ppt/tags/tag106.xml" ContentType="application/vnd.openxmlformats-officedocument.presentationml.tags+xml"/>
  <Override PartName="/ppt/notesSlides/notesSlide12.xml" ContentType="application/vnd.openxmlformats-officedocument.presentationml.notesSlide+xml"/>
  <Override PartName="/ppt/tags/tag10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75" r:id="rId3"/>
    <p:sldId id="334" r:id="rId4"/>
    <p:sldId id="276" r:id="rId5"/>
    <p:sldId id="277" r:id="rId6"/>
    <p:sldId id="258" r:id="rId7"/>
    <p:sldId id="278" r:id="rId8"/>
    <p:sldId id="339" r:id="rId9"/>
    <p:sldId id="280" r:id="rId10"/>
    <p:sldId id="335" r:id="rId11"/>
    <p:sldId id="289" r:id="rId12"/>
    <p:sldId id="290" r:id="rId13"/>
    <p:sldId id="292" r:id="rId14"/>
    <p:sldId id="336" r:id="rId15"/>
    <p:sldId id="337" r:id="rId16"/>
    <p:sldId id="294" r:id="rId17"/>
    <p:sldId id="338" r:id="rId18"/>
    <p:sldId id="340" r:id="rId19"/>
    <p:sldId id="295" r:id="rId20"/>
    <p:sldId id="341" r:id="rId21"/>
    <p:sldId id="342" r:id="rId22"/>
    <p:sldId id="298" r:id="rId23"/>
    <p:sldId id="343" r:id="rId24"/>
    <p:sldId id="344" r:id="rId25"/>
    <p:sldId id="345" r:id="rId26"/>
    <p:sldId id="346" r:id="rId27"/>
    <p:sldId id="347" r:id="rId28"/>
    <p:sldId id="351" r:id="rId29"/>
    <p:sldId id="350" r:id="rId30"/>
    <p:sldId id="348" r:id="rId31"/>
    <p:sldId id="349" r:id="rId32"/>
    <p:sldId id="299" r:id="rId33"/>
    <p:sldId id="352" r:id="rId34"/>
    <p:sldId id="353" r:id="rId35"/>
    <p:sldId id="354" r:id="rId36"/>
    <p:sldId id="355" r:id="rId37"/>
    <p:sldId id="312" r:id="rId38"/>
    <p:sldId id="313" r:id="rId39"/>
    <p:sldId id="330" r:id="rId40"/>
    <p:sldId id="358" r:id="rId41"/>
    <p:sldId id="333" r:id="rId42"/>
    <p:sldId id="356" r:id="rId43"/>
    <p:sldId id="332" r:id="rId44"/>
    <p:sldId id="357" r:id="rId45"/>
    <p:sldId id="274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EED"/>
    <a:srgbClr val="93AFC8"/>
    <a:srgbClr val="D4E7CC"/>
    <a:srgbClr val="D7E9CE"/>
    <a:srgbClr val="FFFFFF"/>
    <a:srgbClr val="D4E6CB"/>
    <a:srgbClr val="D3D3D3"/>
    <a:srgbClr val="88CFCB"/>
    <a:srgbClr val="8BB5DD"/>
    <a:srgbClr val="A2D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88889" autoAdjust="0"/>
  </p:normalViewPr>
  <p:slideViewPr>
    <p:cSldViewPr snapToGrid="0">
      <p:cViewPr varScale="1">
        <p:scale>
          <a:sx n="61" d="100"/>
          <a:sy n="61" d="100"/>
        </p:scale>
        <p:origin x="900" y="66"/>
      </p:cViewPr>
      <p:guideLst>
        <p:guide orient="horz" pos="2178"/>
        <p:guide pos="3840"/>
      </p:guideLst>
    </p:cSldViewPr>
  </p:slideViewPr>
  <p:notesTextViewPr>
    <p:cViewPr>
      <p:scale>
        <a:sx n="3" d="2"/>
        <a:sy n="3" d="2"/>
      </p:scale>
      <p:origin x="0" y="-18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325A342-C403-4CDC-B1D5-62423CC224D2}" type="datetimeFigureOut">
              <a:rPr lang="ar-SA" smtClean="0"/>
              <a:t>19/10/43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16F3339C-FB20-4C37-8713-B417D48C74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050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https://youtu.be/rqDy-P_mGMk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9836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9801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1260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031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131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3517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087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776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5423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https://www.liveworksheets.com/qh3053156ha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808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https://youtu.be/-jYGmYI6-z8</a:t>
            </a:r>
          </a:p>
          <a:p>
            <a:r>
              <a:rPr lang="en-US" smtClean="0"/>
              <a:t>https://youtu.be/GXxcByqtuPM</a:t>
            </a:r>
            <a:endParaRPr lang="ar-SA" dirty="0" smtClean="0"/>
          </a:p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2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436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2022/5/20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tags" Target="../tags/tag7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tags" Target="../tags/tag7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64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3.MP4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tags" Target="../tags/tag8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6" Type="http://schemas.openxmlformats.org/officeDocument/2006/relationships/image" Target="../media/image7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6" Type="http://schemas.openxmlformats.org/officeDocument/2006/relationships/image" Target="../media/image7.png"/><Relationship Id="rId11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4.MP4"/><Relationship Id="rId7" Type="http://schemas.openxmlformats.org/officeDocument/2006/relationships/image" Target="../media/image6.png"/><Relationship Id="rId2" Type="http://schemas.microsoft.com/office/2007/relationships/media" Target="../media/media4.MP4"/><Relationship Id="rId1" Type="http://schemas.openxmlformats.org/officeDocument/2006/relationships/tags" Target="../tags/tag9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5.MP4"/><Relationship Id="rId7" Type="http://schemas.openxmlformats.org/officeDocument/2006/relationships/image" Target="../media/image6.png"/><Relationship Id="rId2" Type="http://schemas.microsoft.com/office/2007/relationships/media" Target="../media/media5.MP4"/><Relationship Id="rId1" Type="http://schemas.openxmlformats.org/officeDocument/2006/relationships/tags" Target="../tags/tag9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6.MP4"/><Relationship Id="rId7" Type="http://schemas.openxmlformats.org/officeDocument/2006/relationships/image" Target="../media/image6.png"/><Relationship Id="rId2" Type="http://schemas.microsoft.com/office/2007/relationships/media" Target="../media/media6.MP4"/><Relationship Id="rId1" Type="http://schemas.openxmlformats.org/officeDocument/2006/relationships/tags" Target="../tags/tag9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Relationship Id="rId6" Type="http://schemas.openxmlformats.org/officeDocument/2006/relationships/image" Target="../media/image7.png"/><Relationship Id="rId11" Type="http://schemas.openxmlformats.org/officeDocument/2006/relationships/image" Target="../media/image50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Relationship Id="rId6" Type="http://schemas.openxmlformats.org/officeDocument/2006/relationships/image" Target="../media/image7.png"/><Relationship Id="rId11" Type="http://schemas.openxmlformats.org/officeDocument/2006/relationships/image" Target="../media/image51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3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video" Target="../media/media7.MP4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2" Type="http://schemas.microsoft.com/office/2007/relationships/media" Target="../media/media7.MP4"/><Relationship Id="rId1" Type="http://schemas.openxmlformats.org/officeDocument/2006/relationships/tags" Target="../tags/tag104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57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5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6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1888824" y="1133279"/>
            <a:ext cx="8751297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altLang="en-GB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السلام عليكم ورحمة الله وبركاته</a:t>
            </a:r>
            <a:endParaRPr lang="en-US" alt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9" name="Google Shape;2129;p38"/>
          <p:cNvSpPr txBox="1">
            <a:spLocks noGrp="1"/>
          </p:cNvSpPr>
          <p:nvPr>
            <p:ph type="subTitle" idx="1"/>
          </p:nvPr>
        </p:nvSpPr>
        <p:spPr>
          <a:xfrm>
            <a:off x="2076360" y="367806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اليوم :             التاريخ :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76" name="Google Shape;3476;p71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>
            <a:off x="5318760" y="2919730"/>
            <a:ext cx="991235" cy="4603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-2857500" y="-1985645"/>
            <a:ext cx="15392400" cy="12846050"/>
            <a:chOff x="-4500" y="-3127"/>
            <a:chExt cx="24240" cy="20230"/>
          </a:xfrm>
        </p:grpSpPr>
        <p:pic>
          <p:nvPicPr>
            <p:cNvPr id="3471" name="Google Shape;3471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0340000">
              <a:off x="10326" y="6558"/>
              <a:ext cx="9414" cy="7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0" name="Google Shape;3480;p7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 rot="20443258" flipH="1">
              <a:off x="-4500" y="-3127"/>
              <a:ext cx="11813" cy="8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3" name="Google Shape;3483;p71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 rot="19260000">
              <a:off x="59" y="4817"/>
              <a:ext cx="5776" cy="12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任意多边形 4"/>
            <p:cNvSpPr/>
            <p:nvPr/>
          </p:nvSpPr>
          <p:spPr>
            <a:xfrm>
              <a:off x="10156" y="7251"/>
              <a:ext cx="9019" cy="3587"/>
            </a:xfrm>
            <a:custGeom>
              <a:avLst/>
              <a:gdLst>
                <a:gd name="connsiteX0" fmla="*/ 0 w 7507705"/>
                <a:gd name="connsiteY0" fmla="*/ 2310063 h 2310063"/>
                <a:gd name="connsiteX1" fmla="*/ 1443789 w 7507705"/>
                <a:gd name="connsiteY1" fmla="*/ 981777 h 2310063"/>
                <a:gd name="connsiteX2" fmla="*/ 5111015 w 7507705"/>
                <a:gd name="connsiteY2" fmla="*/ 0 h 2310063"/>
                <a:gd name="connsiteX3" fmla="*/ 7507705 w 7507705"/>
                <a:gd name="connsiteY3" fmla="*/ 760396 h 2310063"/>
                <a:gd name="connsiteX0-1" fmla="*/ 0 w 7517330"/>
                <a:gd name="connsiteY0-2" fmla="*/ 2252312 h 2252312"/>
                <a:gd name="connsiteX1-3" fmla="*/ 1453414 w 7517330"/>
                <a:gd name="connsiteY1-4" fmla="*/ 981777 h 2252312"/>
                <a:gd name="connsiteX2-5" fmla="*/ 5120640 w 7517330"/>
                <a:gd name="connsiteY2-6" fmla="*/ 0 h 2252312"/>
                <a:gd name="connsiteX3-7" fmla="*/ 7517330 w 7517330"/>
                <a:gd name="connsiteY3-8" fmla="*/ 760396 h 2252312"/>
                <a:gd name="connsiteX0-9" fmla="*/ 0 w 7517330"/>
                <a:gd name="connsiteY0-10" fmla="*/ 2252312 h 2252312"/>
                <a:gd name="connsiteX1-11" fmla="*/ 1453414 w 7517330"/>
                <a:gd name="connsiteY1-12" fmla="*/ 981777 h 2252312"/>
                <a:gd name="connsiteX2-13" fmla="*/ 5120640 w 7517330"/>
                <a:gd name="connsiteY2-14" fmla="*/ 0 h 2252312"/>
                <a:gd name="connsiteX3-15" fmla="*/ 7517330 w 7517330"/>
                <a:gd name="connsiteY3-16" fmla="*/ 760396 h 2252312"/>
                <a:gd name="connsiteX0-17" fmla="*/ 0 w 7517330"/>
                <a:gd name="connsiteY0-18" fmla="*/ 2252312 h 2252312"/>
                <a:gd name="connsiteX1-19" fmla="*/ 1453414 w 7517330"/>
                <a:gd name="connsiteY1-20" fmla="*/ 981777 h 2252312"/>
                <a:gd name="connsiteX2-21" fmla="*/ 5120640 w 7517330"/>
                <a:gd name="connsiteY2-22" fmla="*/ 0 h 2252312"/>
                <a:gd name="connsiteX3-23" fmla="*/ 7517330 w 7517330"/>
                <a:gd name="connsiteY3-24" fmla="*/ 760396 h 2252312"/>
                <a:gd name="connsiteX0-25" fmla="*/ 0 w 7517330"/>
                <a:gd name="connsiteY0-26" fmla="*/ 2252312 h 2252312"/>
                <a:gd name="connsiteX1-27" fmla="*/ 1511166 w 7517330"/>
                <a:gd name="connsiteY1-28" fmla="*/ 1366787 h 2252312"/>
                <a:gd name="connsiteX2-29" fmla="*/ 5120640 w 7517330"/>
                <a:gd name="connsiteY2-30" fmla="*/ 0 h 2252312"/>
                <a:gd name="connsiteX3-31" fmla="*/ 7517330 w 7517330"/>
                <a:gd name="connsiteY3-32" fmla="*/ 760396 h 2252312"/>
                <a:gd name="connsiteX0-33" fmla="*/ 0 w 7517330"/>
                <a:gd name="connsiteY0-34" fmla="*/ 2252312 h 2252312"/>
                <a:gd name="connsiteX1-35" fmla="*/ 1511166 w 7517330"/>
                <a:gd name="connsiteY1-36" fmla="*/ 1366787 h 2252312"/>
                <a:gd name="connsiteX2-37" fmla="*/ 5120640 w 7517330"/>
                <a:gd name="connsiteY2-38" fmla="*/ 0 h 2252312"/>
                <a:gd name="connsiteX3-39" fmla="*/ 7517330 w 7517330"/>
                <a:gd name="connsiteY3-40" fmla="*/ 760396 h 2252312"/>
                <a:gd name="connsiteX0-41" fmla="*/ 0 w 7517330"/>
                <a:gd name="connsiteY0-42" fmla="*/ 2252312 h 2252312"/>
                <a:gd name="connsiteX1-43" fmla="*/ 1511166 w 7517330"/>
                <a:gd name="connsiteY1-44" fmla="*/ 1366787 h 2252312"/>
                <a:gd name="connsiteX2-45" fmla="*/ 5120640 w 7517330"/>
                <a:gd name="connsiteY2-46" fmla="*/ 0 h 2252312"/>
                <a:gd name="connsiteX3-47" fmla="*/ 7517330 w 7517330"/>
                <a:gd name="connsiteY3-48" fmla="*/ 760396 h 2252312"/>
                <a:gd name="connsiteX0-49" fmla="*/ 0 w 7449953"/>
                <a:gd name="connsiteY0-50" fmla="*/ 2252312 h 2252312"/>
                <a:gd name="connsiteX1-51" fmla="*/ 1443789 w 7449953"/>
                <a:gd name="connsiteY1-52" fmla="*/ 1366787 h 2252312"/>
                <a:gd name="connsiteX2-53" fmla="*/ 5053263 w 7449953"/>
                <a:gd name="connsiteY2-54" fmla="*/ 0 h 2252312"/>
                <a:gd name="connsiteX3-55" fmla="*/ 7449953 w 7449953"/>
                <a:gd name="connsiteY3-56" fmla="*/ 760396 h 2252312"/>
                <a:gd name="connsiteX0-57" fmla="*/ 0 w 7449953"/>
                <a:gd name="connsiteY0-58" fmla="*/ 2286069 h 2286069"/>
                <a:gd name="connsiteX1-59" fmla="*/ 1443789 w 7449953"/>
                <a:gd name="connsiteY1-60" fmla="*/ 1400544 h 2286069"/>
                <a:gd name="connsiteX2-61" fmla="*/ 5053263 w 7449953"/>
                <a:gd name="connsiteY2-62" fmla="*/ 33757 h 2286069"/>
                <a:gd name="connsiteX3-63" fmla="*/ 7449953 w 7449953"/>
                <a:gd name="connsiteY3-64" fmla="*/ 794153 h 2286069"/>
                <a:gd name="connsiteX0-65" fmla="*/ 0 w 7449953"/>
                <a:gd name="connsiteY0-66" fmla="*/ 2276635 h 2276635"/>
                <a:gd name="connsiteX1-67" fmla="*/ 1443789 w 7449953"/>
                <a:gd name="connsiteY1-68" fmla="*/ 1391110 h 2276635"/>
                <a:gd name="connsiteX2-69" fmla="*/ 5005137 w 7449953"/>
                <a:gd name="connsiteY2-70" fmla="*/ 33948 h 2276635"/>
                <a:gd name="connsiteX3-71" fmla="*/ 7449953 w 7449953"/>
                <a:gd name="connsiteY3-72" fmla="*/ 784719 h 2276635"/>
                <a:gd name="connsiteX0-73" fmla="*/ 0 w 6391174"/>
                <a:gd name="connsiteY0-74" fmla="*/ 2242736 h 2242736"/>
                <a:gd name="connsiteX1-75" fmla="*/ 1443789 w 6391174"/>
                <a:gd name="connsiteY1-76" fmla="*/ 1357211 h 2242736"/>
                <a:gd name="connsiteX2-77" fmla="*/ 5005137 w 6391174"/>
                <a:gd name="connsiteY2-78" fmla="*/ 49 h 2242736"/>
                <a:gd name="connsiteX3-79" fmla="*/ 6391174 w 6391174"/>
                <a:gd name="connsiteY3-80" fmla="*/ 1405338 h 2242736"/>
                <a:gd name="connsiteX0-81" fmla="*/ 0 w 6391174"/>
                <a:gd name="connsiteY0-82" fmla="*/ 2242736 h 2242736"/>
                <a:gd name="connsiteX1-83" fmla="*/ 1443789 w 6391174"/>
                <a:gd name="connsiteY1-84" fmla="*/ 1357211 h 2242736"/>
                <a:gd name="connsiteX2-85" fmla="*/ 5005137 w 6391174"/>
                <a:gd name="connsiteY2-86" fmla="*/ 49 h 2242736"/>
                <a:gd name="connsiteX3-87" fmla="*/ 6391174 w 6391174"/>
                <a:gd name="connsiteY3-88" fmla="*/ 1405338 h 2242736"/>
                <a:gd name="connsiteX0-89" fmla="*/ 0 w 6391174"/>
                <a:gd name="connsiteY0-90" fmla="*/ 2243091 h 2243091"/>
                <a:gd name="connsiteX1-91" fmla="*/ 2531444 w 6391174"/>
                <a:gd name="connsiteY1-92" fmla="*/ 1270938 h 2243091"/>
                <a:gd name="connsiteX2-93" fmla="*/ 5005137 w 6391174"/>
                <a:gd name="connsiteY2-94" fmla="*/ 404 h 2243091"/>
                <a:gd name="connsiteX3-95" fmla="*/ 6391174 w 6391174"/>
                <a:gd name="connsiteY3-96" fmla="*/ 1405693 h 2243091"/>
                <a:gd name="connsiteX0-97" fmla="*/ 0 w 6391174"/>
                <a:gd name="connsiteY0-98" fmla="*/ 2243007 h 2243007"/>
                <a:gd name="connsiteX1-99" fmla="*/ 2531444 w 6391174"/>
                <a:gd name="connsiteY1-100" fmla="*/ 1270854 h 2243007"/>
                <a:gd name="connsiteX2-101" fmla="*/ 5005137 w 6391174"/>
                <a:gd name="connsiteY2-102" fmla="*/ 320 h 2243007"/>
                <a:gd name="connsiteX3-103" fmla="*/ 6391174 w 6391174"/>
                <a:gd name="connsiteY3-104" fmla="*/ 1405609 h 2243007"/>
                <a:gd name="connsiteX0-105" fmla="*/ 0 w 6391174"/>
                <a:gd name="connsiteY0-106" fmla="*/ 2281578 h 2281578"/>
                <a:gd name="connsiteX1-107" fmla="*/ 2531444 w 6391174"/>
                <a:gd name="connsiteY1-108" fmla="*/ 1309425 h 2281578"/>
                <a:gd name="connsiteX2-109" fmla="*/ 4754880 w 6391174"/>
                <a:gd name="connsiteY2-110" fmla="*/ 390 h 2281578"/>
                <a:gd name="connsiteX3-111" fmla="*/ 6391174 w 6391174"/>
                <a:gd name="connsiteY3-112" fmla="*/ 1444180 h 2281578"/>
                <a:gd name="connsiteX0-113" fmla="*/ 17 w 6391191"/>
                <a:gd name="connsiteY0-114" fmla="*/ 2281578 h 2281578"/>
                <a:gd name="connsiteX1-115" fmla="*/ 2531461 w 6391191"/>
                <a:gd name="connsiteY1-116" fmla="*/ 1309425 h 2281578"/>
                <a:gd name="connsiteX2-117" fmla="*/ 4754897 w 6391191"/>
                <a:gd name="connsiteY2-118" fmla="*/ 390 h 2281578"/>
                <a:gd name="connsiteX3-119" fmla="*/ 6391191 w 6391191"/>
                <a:gd name="connsiteY3-120" fmla="*/ 1444180 h 2281578"/>
                <a:gd name="connsiteX0-121" fmla="*/ 19 w 6285315"/>
                <a:gd name="connsiteY0-122" fmla="*/ 2271953 h 2271953"/>
                <a:gd name="connsiteX1-123" fmla="*/ 2425585 w 6285315"/>
                <a:gd name="connsiteY1-124" fmla="*/ 1309425 h 2271953"/>
                <a:gd name="connsiteX2-125" fmla="*/ 4649021 w 6285315"/>
                <a:gd name="connsiteY2-126" fmla="*/ 390 h 2271953"/>
                <a:gd name="connsiteX3-127" fmla="*/ 6285315 w 6285315"/>
                <a:gd name="connsiteY3-128" fmla="*/ 1444180 h 2271953"/>
                <a:gd name="connsiteX0-129" fmla="*/ 19 w 6285315"/>
                <a:gd name="connsiteY0-130" fmla="*/ 2271953 h 2271953"/>
                <a:gd name="connsiteX1-131" fmla="*/ 2425585 w 6285315"/>
                <a:gd name="connsiteY1-132" fmla="*/ 1309425 h 2271953"/>
                <a:gd name="connsiteX2-133" fmla="*/ 4649021 w 6285315"/>
                <a:gd name="connsiteY2-134" fmla="*/ 390 h 2271953"/>
                <a:gd name="connsiteX3-135" fmla="*/ 6285315 w 6285315"/>
                <a:gd name="connsiteY3-136" fmla="*/ 1444180 h 2271953"/>
                <a:gd name="connsiteX0-137" fmla="*/ 19 w 6285315"/>
                <a:gd name="connsiteY0-138" fmla="*/ 2282053 h 2282053"/>
                <a:gd name="connsiteX1-139" fmla="*/ 2425585 w 6285315"/>
                <a:gd name="connsiteY1-140" fmla="*/ 1319525 h 2282053"/>
                <a:gd name="connsiteX2-141" fmla="*/ 4649021 w 6285315"/>
                <a:gd name="connsiteY2-142" fmla="*/ 10490 h 2282053"/>
                <a:gd name="connsiteX3-143" fmla="*/ 6285315 w 6285315"/>
                <a:gd name="connsiteY3-144" fmla="*/ 1454280 h 2282053"/>
                <a:gd name="connsiteX0-145" fmla="*/ 19 w 5753482"/>
                <a:gd name="connsiteY0-146" fmla="*/ 2319564 h 2319564"/>
                <a:gd name="connsiteX1-147" fmla="*/ 2425585 w 5753482"/>
                <a:gd name="connsiteY1-148" fmla="*/ 1357036 h 2319564"/>
                <a:gd name="connsiteX2-149" fmla="*/ 4649021 w 5753482"/>
                <a:gd name="connsiteY2-150" fmla="*/ 48001 h 2319564"/>
                <a:gd name="connsiteX3-151" fmla="*/ 5753482 w 5753482"/>
                <a:gd name="connsiteY3-152" fmla="*/ 1010528 h 2319564"/>
                <a:gd name="connsiteX0-153" fmla="*/ 19 w 5753482"/>
                <a:gd name="connsiteY0-154" fmla="*/ 2277873 h 2277873"/>
                <a:gd name="connsiteX1-155" fmla="*/ 2425585 w 5753482"/>
                <a:gd name="connsiteY1-156" fmla="*/ 1315345 h 2277873"/>
                <a:gd name="connsiteX2-157" fmla="*/ 4649021 w 5753482"/>
                <a:gd name="connsiteY2-158" fmla="*/ 6310 h 2277873"/>
                <a:gd name="connsiteX3-159" fmla="*/ 5753482 w 5753482"/>
                <a:gd name="connsiteY3-160" fmla="*/ 968837 h 22778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753482" h="2277873">
                  <a:moveTo>
                    <a:pt x="19" y="2277873"/>
                  </a:moveTo>
                  <a:cubicBezTo>
                    <a:pt x="-6399" y="1113216"/>
                    <a:pt x="1650751" y="1693939"/>
                    <a:pt x="2425585" y="1315345"/>
                  </a:cubicBezTo>
                  <a:cubicBezTo>
                    <a:pt x="3200419" y="936751"/>
                    <a:pt x="4094372" y="64061"/>
                    <a:pt x="4649021" y="6310"/>
                  </a:cubicBezTo>
                  <a:cubicBezTo>
                    <a:pt x="5203670" y="-51441"/>
                    <a:pt x="5560400" y="288652"/>
                    <a:pt x="5753482" y="96883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11076794" flipH="1">
              <a:off x="118" y="-266"/>
              <a:ext cx="6362" cy="3744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Google Shape;3475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9655810" y="749300"/>
            <a:ext cx="1681480" cy="644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482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5400000">
            <a:off x="1470660" y="-1737995"/>
            <a:ext cx="1323340" cy="50768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2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8" grpId="0"/>
      <p:bldP spid="2128" grpId="1"/>
      <p:bldP spid="2129" grpId="0" build="p"/>
      <p:bldP spid="2129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498178" y="-3555057"/>
            <a:ext cx="17069435" cy="12280265"/>
            <a:chOff x="-3090" y="-5397"/>
            <a:chExt cx="26881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-3090" y="-1676"/>
              <a:ext cx="12944" cy="4170"/>
              <a:chOff x="-3090" y="-1676"/>
              <a:chExt cx="12944" cy="4170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659" y="-3903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" name="组合 12"/>
          <p:cNvGrpSpPr/>
          <p:nvPr/>
        </p:nvGrpSpPr>
        <p:grpSpPr>
          <a:xfrm>
            <a:off x="46267" y="747513"/>
            <a:ext cx="11274108" cy="874740"/>
            <a:chOff x="-6326" y="3901"/>
            <a:chExt cx="15619" cy="858"/>
          </a:xfrm>
        </p:grpSpPr>
        <p:pic>
          <p:nvPicPr>
            <p:cNvPr id="28" name="Google Shape;3481;p71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-6128" y="3901"/>
              <a:ext cx="15421" cy="8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15"/>
            <p:cNvSpPr txBox="1"/>
            <p:nvPr/>
          </p:nvSpPr>
          <p:spPr>
            <a:xfrm>
              <a:off x="-6326" y="3973"/>
              <a:ext cx="14927" cy="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من خلال (القراءة الفعالة ) ص 160 رتبي أولوية العمليات الحسابية .. </a:t>
              </a:r>
              <a:endParaRPr lang="en-GB" altLang="en-US" sz="36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820568"/>
              </p:ext>
            </p:extLst>
          </p:nvPr>
        </p:nvGraphicFramePr>
        <p:xfrm>
          <a:off x="1690781" y="1833887"/>
          <a:ext cx="8128000" cy="1188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70934823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512200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209895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25547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>
                          <a:solidFill>
                            <a:schemeClr val="tx1"/>
                          </a:solidFill>
                        </a:rPr>
                        <a:t>الاقواس( )</a:t>
                      </a:r>
                      <a:r>
                        <a:rPr lang="ar-SA" sz="3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>
                          <a:solidFill>
                            <a:schemeClr val="tx1"/>
                          </a:solidFill>
                        </a:rPr>
                        <a:t>- + الجمع والطرح</a:t>
                      </a: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>
                          <a:solidFill>
                            <a:schemeClr val="tx1"/>
                          </a:solidFill>
                        </a:rPr>
                        <a:t>الاس ** </a:t>
                      </a: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>
                          <a:solidFill>
                            <a:schemeClr val="tx1"/>
                          </a:solidFill>
                        </a:rPr>
                        <a:t>* / الضرب والقسمة </a:t>
                      </a:r>
                      <a:endParaRPr lang="ar-SA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234275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333779"/>
              </p:ext>
            </p:extLst>
          </p:nvPr>
        </p:nvGraphicFramePr>
        <p:xfrm>
          <a:off x="4495587" y="3503789"/>
          <a:ext cx="1598196" cy="2220351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1598196">
                  <a:extLst>
                    <a:ext uri="{9D8B030D-6E8A-4147-A177-3AD203B41FA5}">
                      <a16:colId xmlns:a16="http://schemas.microsoft.com/office/drawing/2014/main" val="3391736838"/>
                    </a:ext>
                  </a:extLst>
                </a:gridCol>
              </a:tblGrid>
              <a:tr h="611011"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533194"/>
                  </a:ext>
                </a:extLst>
              </a:tr>
              <a:tr h="536028"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07765"/>
                  </a:ext>
                </a:extLst>
              </a:tr>
              <a:tr h="536656"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760319"/>
                  </a:ext>
                </a:extLst>
              </a:tr>
              <a:tr h="536656"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112267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919668"/>
              </p:ext>
            </p:extLst>
          </p:nvPr>
        </p:nvGraphicFramePr>
        <p:xfrm>
          <a:off x="4497148" y="3503789"/>
          <a:ext cx="1598196" cy="2506655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1598196">
                  <a:extLst>
                    <a:ext uri="{9D8B030D-6E8A-4147-A177-3AD203B41FA5}">
                      <a16:colId xmlns:a16="http://schemas.microsoft.com/office/drawing/2014/main" val="3391736838"/>
                    </a:ext>
                  </a:extLst>
                </a:gridCol>
              </a:tblGrid>
              <a:tr h="611011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 smtClean="0"/>
                        <a:t>الأقواس</a:t>
                      </a:r>
                      <a:r>
                        <a:rPr lang="ar-SA" sz="2400" b="1" baseline="0" dirty="0" smtClean="0"/>
                        <a:t> </a:t>
                      </a:r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533194"/>
                  </a:ext>
                </a:extLst>
              </a:tr>
              <a:tr h="536028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 smtClean="0"/>
                        <a:t>الأس </a:t>
                      </a:r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07765"/>
                  </a:ext>
                </a:extLst>
              </a:tr>
              <a:tr h="536656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 smtClean="0"/>
                        <a:t>الضرب والقسمة </a:t>
                      </a:r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760319"/>
                  </a:ext>
                </a:extLst>
              </a:tr>
              <a:tr h="536656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 smtClean="0"/>
                        <a:t>الجمع والطرح</a:t>
                      </a:r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11226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2718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0505" y="1972643"/>
            <a:ext cx="6613176" cy="4000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3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9879" y="1189959"/>
            <a:ext cx="6804943" cy="4562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0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192" y="1841660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ظهور </a:t>
            </a:r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الرقم   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16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IMG_204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86181" y="1946033"/>
            <a:ext cx="6743807" cy="4442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34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192" y="1841660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ظهور </a:t>
            </a:r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الرقم   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16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IMG_204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86181" y="1946033"/>
            <a:ext cx="6743807" cy="4442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98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579" y="1768550"/>
            <a:ext cx="5563159" cy="33867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5261" y="1966602"/>
            <a:ext cx="5349688" cy="3098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32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01249" y="-3260518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66339" y="1361893"/>
            <a:ext cx="6728761" cy="1369935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قومي بتطبيق البرنامج الأول مع تغير العملية من جمع الى ضرب </a:t>
            </a:r>
          </a:p>
          <a:p>
            <a:pPr algn="ctr" rtl="1"/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5590" y="2759202"/>
            <a:ext cx="7458305" cy="3640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3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95440" y="2062017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275589" y="178915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668682" y="1849610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6158958" y="1832210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الإحداثيات في بايثون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949242" y="1849610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الحسابات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والأرقام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9552080" y="1916594"/>
            <a:ext cx="2216296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التكرارات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8782500" y="3013117"/>
            <a:ext cx="2767374" cy="155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البرنامج الثالث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تصميم برنامج سقوط المطر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28" name="Google Shape;311;p25"/>
          <p:cNvSpPr txBox="1">
            <a:spLocks/>
          </p:cNvSpPr>
          <p:nvPr/>
        </p:nvSpPr>
        <p:spPr>
          <a:xfrm>
            <a:off x="5445029" y="2969432"/>
            <a:ext cx="2767374" cy="171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البرنامج الثاني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تصميم برنامج لإنشاء كائن رسومي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وجعله</a:t>
            </a:r>
            <a:r>
              <a:rPr kumimoji="0" lang="ar-SA" sz="2400" b="1" i="1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يتحرك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29" name="Google Shape;311;p25"/>
          <p:cNvSpPr txBox="1">
            <a:spLocks/>
          </p:cNvSpPr>
          <p:nvPr/>
        </p:nvSpPr>
        <p:spPr>
          <a:xfrm>
            <a:off x="2444793" y="3013118"/>
            <a:ext cx="2767374" cy="136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البرنامج الأول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تصميم</a:t>
            </a:r>
            <a:r>
              <a:rPr kumimoji="0" lang="ar-SA" sz="2400" b="1" i="1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برنامج لجمع عددين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75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498178" y="-3555057"/>
            <a:ext cx="17069435" cy="12280265"/>
            <a:chOff x="-3090" y="-5397"/>
            <a:chExt cx="26881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-3090" y="-1676"/>
              <a:ext cx="12944" cy="4170"/>
              <a:chOff x="-3090" y="-1676"/>
              <a:chExt cx="12944" cy="4170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659" y="-3903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" name="组合 12"/>
          <p:cNvGrpSpPr/>
          <p:nvPr/>
        </p:nvGrpSpPr>
        <p:grpSpPr>
          <a:xfrm>
            <a:off x="189187" y="723044"/>
            <a:ext cx="11131188" cy="899208"/>
            <a:chOff x="-6128" y="3877"/>
            <a:chExt cx="15421" cy="882"/>
          </a:xfrm>
        </p:grpSpPr>
        <p:pic>
          <p:nvPicPr>
            <p:cNvPr id="28" name="Google Shape;3481;p71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-6128" y="3901"/>
              <a:ext cx="15421" cy="8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15"/>
            <p:cNvSpPr txBox="1"/>
            <p:nvPr/>
          </p:nvSpPr>
          <p:spPr>
            <a:xfrm>
              <a:off x="-5634" y="3877"/>
              <a:ext cx="13878" cy="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من خلال (القراءة الفعالة ) ص 161 </a:t>
              </a:r>
              <a:r>
                <a:rPr lang="ar-SA" altLang="en-US" sz="3600" b="1" dirty="0" err="1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اجيبي</a:t>
              </a:r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عن الأسئلة التالية .. </a:t>
              </a:r>
              <a:endParaRPr lang="en-GB" altLang="en-US" sz="36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sp>
        <p:nvSpPr>
          <p:cNvPr id="20" name="Google Shape;311;p25"/>
          <p:cNvSpPr txBox="1">
            <a:spLocks/>
          </p:cNvSpPr>
          <p:nvPr/>
        </p:nvSpPr>
        <p:spPr>
          <a:xfrm>
            <a:off x="1056290" y="1976419"/>
            <a:ext cx="8630891" cy="136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kumimoji="0" lang="ar-SA" sz="3200" b="1" i="1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  <a:sym typeface="Playfair Display"/>
              </a:rPr>
              <a:t> اذكري قصة تطوير نظام الإحداثيات ؟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3200" kern="0" baseline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هل يشبه نظام التمثيل في ميك كود بنظام التمثيل المعتاد</a:t>
            </a:r>
            <a:r>
              <a:rPr lang="ar-SA" sz="32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endParaRPr kumimoji="0" lang="ar-SA" sz="32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Times New Roman" panose="02020603050405020304" pitchFamily="18" charset="0"/>
              <a:sym typeface="Playfair Display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7563" y="3175308"/>
            <a:ext cx="4152900" cy="3552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0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الإحداثيات في بايثون 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868" y="1989165"/>
            <a:ext cx="9201150" cy="21281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904" y="4042453"/>
            <a:ext cx="5246595" cy="1781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7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55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10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10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" name="组合 12"/>
          <p:cNvGrpSpPr/>
          <p:nvPr/>
        </p:nvGrpSpPr>
        <p:grpSpPr>
          <a:xfrm>
            <a:off x="8195477" y="944130"/>
            <a:ext cx="2572566" cy="633773"/>
            <a:chOff x="4690" y="3468"/>
            <a:chExt cx="1311" cy="742"/>
          </a:xfrm>
        </p:grpSpPr>
        <p:pic>
          <p:nvPicPr>
            <p:cNvPr id="14" name="Google Shape;3481;p71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4768" y="3468"/>
              <a:ext cx="1185" cy="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文本框 17"/>
            <p:cNvSpPr txBox="1"/>
            <p:nvPr/>
          </p:nvSpPr>
          <p:spPr>
            <a:xfrm>
              <a:off x="4690" y="3525"/>
              <a:ext cx="1311" cy="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altLang="en-GB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اشراقة الصباح </a:t>
              </a:r>
              <a:endParaRPr lang="en-US" altLang="en-GB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7677807" y="1854647"/>
            <a:ext cx="2613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alt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تأمل ... وعبر ..</a:t>
            </a:r>
            <a:endParaRPr lang="en-US" alt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1145" y="2545690"/>
            <a:ext cx="4297397" cy="3371278"/>
          </a:xfrm>
          <a:prstGeom prst="rect">
            <a:avLst/>
          </a:prstGeom>
        </p:spPr>
      </p:pic>
      <p:sp>
        <p:nvSpPr>
          <p:cNvPr id="24" name="文本框 31"/>
          <p:cNvSpPr txBox="1"/>
          <p:nvPr/>
        </p:nvSpPr>
        <p:spPr>
          <a:xfrm>
            <a:off x="1098743" y="4406346"/>
            <a:ext cx="5429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alt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الغباء .. </a:t>
            </a:r>
            <a:r>
              <a:rPr lang="ar-SA" altLang="en-GB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هو فعل نفس الشيء  مرتين او أكثر وبنفس الأسلوب ونفس الخطوات وانتظار نتائج مختلفة </a:t>
            </a:r>
            <a:endParaRPr lang="en-US" alt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IMG_206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8743" y="2157568"/>
            <a:ext cx="5367957" cy="2108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7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3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192" y="1841660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ظهور </a:t>
            </a:r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نقطة ومن ثم تتحرك ..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IMG_205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6514" y="1987353"/>
            <a:ext cx="7005145" cy="3794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0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625" y="1853653"/>
            <a:ext cx="8448675" cy="2543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625" y="4260517"/>
            <a:ext cx="8448675" cy="2171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9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13649" y="1087094"/>
            <a:ext cx="6728761" cy="2009779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قومي بتطبيق البرنامج لإنشاء كائن ومن ثم تحريكه في شاشة 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Led</a:t>
            </a:r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 من اليمين الى اليسار 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عند الضغط على زر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B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109" y="3192099"/>
            <a:ext cx="7082369" cy="3189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361786" y="2231518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ar-SA" altLang="en-US" sz="3600" b="1" dirty="0" smtClean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0883" y="1607352"/>
            <a:ext cx="6624610" cy="1637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9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361786" y="2231518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ar-SA" altLang="en-US" sz="3600" b="1" dirty="0" smtClean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0883" y="1607352"/>
            <a:ext cx="6624610" cy="1637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0006" y="3106410"/>
            <a:ext cx="7682140" cy="3360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95440" y="2062017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275589" y="178915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668682" y="1849610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6158958" y="1832210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الإحداثيات في بايثون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949242" y="1849610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الحسابات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والأرقام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9552080" y="1916594"/>
            <a:ext cx="2216296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التكرارات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8782500" y="3013117"/>
            <a:ext cx="2767374" cy="155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البرنامج الثالث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تصميم برنامج سقوط المطر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28" name="Google Shape;311;p25"/>
          <p:cNvSpPr txBox="1">
            <a:spLocks/>
          </p:cNvSpPr>
          <p:nvPr/>
        </p:nvSpPr>
        <p:spPr>
          <a:xfrm>
            <a:off x="5445029" y="2969432"/>
            <a:ext cx="2767374" cy="171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البرنامج الثاني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تصميم برنامج لإنشاء كائن رسومي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وجعله</a:t>
            </a:r>
            <a:r>
              <a:rPr kumimoji="0" lang="ar-SA" sz="2400" b="1" i="1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يتحرك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29" name="Google Shape;311;p25"/>
          <p:cNvSpPr txBox="1">
            <a:spLocks/>
          </p:cNvSpPr>
          <p:nvPr/>
        </p:nvSpPr>
        <p:spPr>
          <a:xfrm>
            <a:off x="2444793" y="3013118"/>
            <a:ext cx="2767374" cy="136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البرنامج الأول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تصميم</a:t>
            </a:r>
            <a:r>
              <a:rPr kumimoji="0" lang="ar-SA" sz="2400" b="1" i="1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برنامج لجمع عددين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1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962150" y="-3427095"/>
            <a:ext cx="17069435" cy="12280265"/>
            <a:chOff x="-3090" y="-5397"/>
            <a:chExt cx="26881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-3090" y="-1676"/>
              <a:ext cx="12944" cy="4170"/>
              <a:chOff x="-3090" y="-1676"/>
              <a:chExt cx="12944" cy="4170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659" y="-3903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" name="组合 12"/>
          <p:cNvGrpSpPr/>
          <p:nvPr/>
        </p:nvGrpSpPr>
        <p:grpSpPr>
          <a:xfrm>
            <a:off x="1277007" y="723046"/>
            <a:ext cx="10678007" cy="1335559"/>
            <a:chOff x="-6128" y="3877"/>
            <a:chExt cx="15421" cy="1310"/>
          </a:xfrm>
        </p:grpSpPr>
        <p:pic>
          <p:nvPicPr>
            <p:cNvPr id="28" name="Google Shape;3481;p71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-6128" y="3901"/>
              <a:ext cx="15421" cy="1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15"/>
            <p:cNvSpPr txBox="1"/>
            <p:nvPr/>
          </p:nvSpPr>
          <p:spPr>
            <a:xfrm>
              <a:off x="-5634" y="3877"/>
              <a:ext cx="13173" cy="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altLang="en-US" sz="3200" b="1" dirty="0" smtClean="0">
                  <a:solidFill>
                    <a:srgbClr val="C000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سبق وعرضنا هاتين الصورتين واكتشفنا الفرق في كتابة الأوامر البرمجية .. وكيف ان في الصورة </a:t>
              </a:r>
              <a:r>
                <a:rPr lang="ar-SA" altLang="en-US" sz="3200" b="1" dirty="0" err="1" smtClean="0">
                  <a:solidFill>
                    <a:srgbClr val="C000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الثانيه</a:t>
              </a:r>
              <a:r>
                <a:rPr lang="ar-SA" altLang="en-US" sz="3200" b="1" dirty="0" smtClean="0">
                  <a:solidFill>
                    <a:srgbClr val="C000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</a:t>
              </a:r>
              <a:r>
                <a:rPr lang="ar-SA" altLang="en-US" sz="3200" b="1" dirty="0" err="1" smtClean="0">
                  <a:solidFill>
                    <a:srgbClr val="C000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استعنا</a:t>
              </a:r>
              <a:r>
                <a:rPr lang="ar-SA" altLang="en-US" sz="3200" b="1" dirty="0" smtClean="0">
                  <a:solidFill>
                    <a:srgbClr val="C000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بجملة </a:t>
              </a:r>
              <a:r>
                <a:rPr lang="en-US" altLang="en-US" sz="3200" b="1" dirty="0" smtClean="0">
                  <a:solidFill>
                    <a:srgbClr val="C000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FOR </a:t>
              </a:r>
              <a:endParaRPr lang="en-GB" altLang="en-US" sz="3200" b="1" dirty="0">
                <a:solidFill>
                  <a:srgbClr val="C00000"/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5247" t="12071" r="5242"/>
          <a:stretch/>
        </p:blipFill>
        <p:spPr>
          <a:xfrm>
            <a:off x="6517214" y="2083073"/>
            <a:ext cx="5437799" cy="2652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5296" t="5231" r="5339"/>
          <a:stretch/>
        </p:blipFill>
        <p:spPr>
          <a:xfrm>
            <a:off x="285413" y="2114021"/>
            <a:ext cx="5857918" cy="2652866"/>
          </a:xfrm>
          <a:prstGeom prst="rect">
            <a:avLst/>
          </a:prstGeom>
        </p:spPr>
      </p:pic>
      <p:sp>
        <p:nvSpPr>
          <p:cNvPr id="25" name="文本框 15"/>
          <p:cNvSpPr txBox="1"/>
          <p:nvPr/>
        </p:nvSpPr>
        <p:spPr>
          <a:xfrm>
            <a:off x="1514218" y="5035035"/>
            <a:ext cx="912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1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والتي تساعد على تجنب إعادة كتابة أوامر التعليمات البرمجية </a:t>
            </a:r>
            <a:endParaRPr lang="en-GB" altLang="en-US" sz="3600" b="1" dirty="0">
              <a:solidFill>
                <a:schemeClr val="accent1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61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1555320" y="983922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التكرارات 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8993" y="1693909"/>
            <a:ext cx="9344025" cy="1704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3792" y="3368267"/>
            <a:ext cx="7029450" cy="2899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4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361786" y="2231518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ar-SA" altLang="en-US" sz="3600" b="1" dirty="0" smtClean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1393" y="1022825"/>
            <a:ext cx="6896960" cy="5219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8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361786" y="2231518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ar-SA" altLang="en-US" sz="3600" b="1" dirty="0" smtClean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0506" y="1052512"/>
            <a:ext cx="6754804" cy="4752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1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63019" y="1524458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56296" y="138921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413883" y="1457409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8" name="Google Shape;311;p25"/>
          <p:cNvSpPr txBox="1">
            <a:spLocks/>
          </p:cNvSpPr>
          <p:nvPr/>
        </p:nvSpPr>
        <p:spPr>
          <a:xfrm>
            <a:off x="5373975" y="1363279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مكونات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754045" y="1389218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التعرف على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7910991" y="1235012"/>
            <a:ext cx="3388191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استخدام محرر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مايكروسفت ميك كود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lang="ar-SA" kern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لإنشاء المشاريع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779077" y="2604551"/>
            <a:ext cx="11195957" cy="412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التعرف على مكونات الواجهة الرئيسة لمحرر ميك كود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إنشاء برنامج جديد  وحفظه وتنزيله على جهاز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المايكروبت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عبر سلك </a:t>
            </a:r>
            <a:r>
              <a:rPr lang="en-US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USB</a:t>
            </a: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التعرف على صندوق أدوات الأوامر  لإضافة اللبنات وحذفها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التعرف على اللبنات ولغة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والتنقل بينهما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البرنامج الأول ( إظهار كلمة </a:t>
            </a:r>
            <a:r>
              <a:rPr lang="en-US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HELLO 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ثم رمز القلب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( البرمجة باستخدام اللبنات البرمجية ومن ثم الانتقال للغة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لرؤية الكود البرمجي والتعرف على الدوال 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6. البرنامج الثاني ( إظهار عدد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7. البرنامج الثالث ( استخدام ازرار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مايكروبت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لإظهار حرف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8. البرنامج الرابع ( استخدام دالة الاهتزاز لإظهار عدد عشوائي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9. البرنامج الخامس ( استخدام المتغيرات لإظهار قيمة المتغير (رقم او سلسلة نصيه ))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10. البرنامج السادس ( استخدام متغير ومن ثم تغير قيمته والتعرف على المتغيرات المحلية والعامة )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438179" y="-81533"/>
            <a:ext cx="9994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تعلمنا في الدرس السابق </a:t>
            </a:r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(</a:t>
            </a:r>
            <a:r>
              <a:rPr lang="ar-SA" sz="3200" b="1" dirty="0" smtClean="0"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مقدمة إلى </a:t>
            </a:r>
            <a:r>
              <a:rPr lang="ar-SA" sz="3200" b="1" dirty="0" err="1" smtClean="0"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المايكروبت</a:t>
            </a:r>
            <a:r>
              <a:rPr lang="ar-SA" sz="3200" b="1" dirty="0" smtClean="0"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 </a:t>
            </a:r>
            <a:r>
              <a:rPr lang="ar-SA" sz="3200" b="1" dirty="0" smtClean="0"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 </a:t>
            </a:r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)   </a:t>
            </a:r>
          </a:p>
          <a:p>
            <a:pPr algn="r"/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من الوحدة </a:t>
            </a:r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الثالثة  (</a:t>
            </a:r>
            <a:r>
              <a:rPr lang="ar-SA" sz="3200" b="1" dirty="0" smtClean="0">
                <a:latin typeface="Sakkal Majalla" panose="02000000000000000000" pitchFamily="2" charset="-78"/>
                <a:ea typeface="Schoolbell" panose="02000000000000000000" pitchFamily="2" charset="0"/>
                <a:cs typeface="Sakkal Majalla" panose="02000000000000000000" pitchFamily="2" charset="-78"/>
              </a:rPr>
              <a:t>البرمجة بواسطة </a:t>
            </a:r>
            <a:r>
              <a:rPr lang="ar-SA" sz="3200" b="1" dirty="0" err="1" smtClean="0">
                <a:latin typeface="Sakkal Majalla" panose="02000000000000000000" pitchFamily="2" charset="-78"/>
                <a:ea typeface="Schoolbell" panose="02000000000000000000" pitchFamily="2" charset="0"/>
                <a:cs typeface="Sakkal Majalla" panose="02000000000000000000" pitchFamily="2" charset="-78"/>
              </a:rPr>
              <a:t>المايكروبت</a:t>
            </a:r>
            <a:r>
              <a:rPr lang="ar-SA" sz="3200" b="1" dirty="0" smtClean="0">
                <a:latin typeface="Sakkal Majalla" panose="02000000000000000000" pitchFamily="2" charset="-78"/>
                <a:ea typeface="Lato Light" panose="020F0502020204030203" pitchFamily="34" charset="0"/>
                <a:cs typeface="Sakkal Majalla" panose="02000000000000000000" pitchFamily="2" charset="-78"/>
              </a:rPr>
              <a:t> </a:t>
            </a:r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) </a:t>
            </a:r>
          </a:p>
          <a:p>
            <a:pPr algn="r"/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واكتسبنا </a:t>
            </a:r>
            <a:r>
              <a:rPr lang="ar-SA" sz="3200" b="1" dirty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المعرفة في الأهداف التالية 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192" y="1841660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ظهور نقاط على شاشة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LED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وكأنها تساقط امطار 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IMG_205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00715" y="1936414"/>
            <a:ext cx="7042250" cy="3794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01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005746" y="-3218688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48" y="1970532"/>
            <a:ext cx="6591349" cy="4149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774" y="1761423"/>
            <a:ext cx="5193881" cy="2247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773" y="3731925"/>
            <a:ext cx="5267459" cy="3000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5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66339" y="722049"/>
            <a:ext cx="6728761" cy="1889367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قومي بتطبيق برنامج تساقط المطر ..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31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068809" y="-3136381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0972" y="2505407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عند الضغط على زر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  يطبع على الشاشة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وعند الضغط على سواه يطبع إشارة ×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IMG_205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0763" y="1930465"/>
            <a:ext cx="7338510" cy="4314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6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068809" y="-3136381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9" y="2616791"/>
            <a:ext cx="10525396" cy="40783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0175" y="1770533"/>
            <a:ext cx="9166153" cy="885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806" y="48923"/>
            <a:ext cx="9448800" cy="179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94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068809" y="-3136381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0972" y="2505407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طباعة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TRUE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دائماً 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IMG_205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9482" y="1842494"/>
            <a:ext cx="7271116" cy="4402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557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068809" y="-3136381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711" y="1019198"/>
            <a:ext cx="9505950" cy="1752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481" y="2993528"/>
            <a:ext cx="8620125" cy="3552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08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4636" y="1042727"/>
            <a:ext cx="6416036" cy="4810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7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5503" y="2176239"/>
            <a:ext cx="6896136" cy="3095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5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ختامي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8023" y="826215"/>
            <a:ext cx="6184118" cy="5243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42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2709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" name="组合 12"/>
          <p:cNvGrpSpPr/>
          <p:nvPr/>
        </p:nvGrpSpPr>
        <p:grpSpPr>
          <a:xfrm>
            <a:off x="1208646" y="804833"/>
            <a:ext cx="9792335" cy="831850"/>
            <a:chOff x="-6128" y="3877"/>
            <a:chExt cx="15421" cy="1310"/>
          </a:xfrm>
        </p:grpSpPr>
        <p:pic>
          <p:nvPicPr>
            <p:cNvPr id="14" name="Google Shape;3481;p71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-6128" y="3901"/>
              <a:ext cx="15421" cy="1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文本框 15"/>
            <p:cNvSpPr txBox="1"/>
            <p:nvPr/>
          </p:nvSpPr>
          <p:spPr>
            <a:xfrm>
              <a:off x="-5634" y="3877"/>
              <a:ext cx="13173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3600" b="1" dirty="0" smtClean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مراجعة الدرس السابق ..</a:t>
              </a:r>
              <a:r>
                <a:rPr lang="ar-SA" sz="2400" b="1" i="1" kern="0" dirty="0">
                  <a:solidFill>
                    <a:srgbClr val="000000"/>
                  </a:solidFill>
                  <a:latin typeface="Playfair Display"/>
                  <a:cs typeface="Times New Roman" panose="02020603050405020304" pitchFamily="18" charset="0"/>
                  <a:sym typeface="Playfair Display"/>
                </a:rPr>
                <a:t> بالاختيار العشوائي بواسطة </a:t>
              </a:r>
              <a:r>
                <a:rPr lang="ar-SA" sz="3600" b="1" dirty="0" smtClean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</a:t>
              </a:r>
              <a:endParaRPr lang="en-GB" altLang="en-US" sz="3600" b="1" dirty="0">
                <a:solidFill>
                  <a:srgbClr val="FFFF00"/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208646" y="1615693"/>
            <a:ext cx="10357963" cy="4170551"/>
            <a:chOff x="1171" y="1780"/>
            <a:chExt cx="12826" cy="5164"/>
          </a:xfrm>
        </p:grpSpPr>
        <p:pic>
          <p:nvPicPr>
            <p:cNvPr id="2611" name="Google Shape;2611;p57"/>
            <p:cNvPicPr preferRelativeResize="0"/>
            <p:nvPr/>
          </p:nvPicPr>
          <p:blipFill>
            <a:blip r:embed="rId9">
              <a:alphaModFix amt="52000"/>
            </a:blip>
            <a:stretch>
              <a:fillRect/>
            </a:stretch>
          </p:blipFill>
          <p:spPr>
            <a:xfrm rot="-1128982" flipH="1">
              <a:off x="1375" y="1862"/>
              <a:ext cx="1765" cy="1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2" name="Google Shape;2612;p57"/>
            <p:cNvPicPr preferRelativeResize="0"/>
            <p:nvPr/>
          </p:nvPicPr>
          <p:blipFill>
            <a:blip r:embed="rId10">
              <a:alphaModFix amt="52000"/>
              <a:grayscl/>
            </a:blip>
            <a:stretch>
              <a:fillRect/>
            </a:stretch>
          </p:blipFill>
          <p:spPr>
            <a:xfrm rot="-1128979" flipH="1">
              <a:off x="5657" y="1897"/>
              <a:ext cx="1901" cy="1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3" name="Google Shape;2613;p57"/>
            <p:cNvPicPr preferRelativeResize="0"/>
            <p:nvPr/>
          </p:nvPicPr>
          <p:blipFill>
            <a:blip r:embed="rId11">
              <a:alphaModFix amt="52000"/>
            </a:blip>
            <a:stretch>
              <a:fillRect/>
            </a:stretch>
          </p:blipFill>
          <p:spPr>
            <a:xfrm rot="-1128991" flipH="1">
              <a:off x="9948" y="1780"/>
              <a:ext cx="2001" cy="1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4" name="Google Shape;2614;p57"/>
            <p:cNvPicPr preferRelativeResize="0"/>
            <p:nvPr/>
          </p:nvPicPr>
          <p:blipFill>
            <a:blip r:embed="rId10">
              <a:alphaModFix amt="52000"/>
              <a:grayscl/>
            </a:blip>
            <a:stretch>
              <a:fillRect/>
            </a:stretch>
          </p:blipFill>
          <p:spPr>
            <a:xfrm rot="20471025" flipH="1">
              <a:off x="3580" y="5174"/>
              <a:ext cx="1709" cy="13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5" name="Google Shape;2615;p57"/>
            <p:cNvPicPr preferRelativeResize="0"/>
            <p:nvPr/>
          </p:nvPicPr>
          <p:blipFill>
            <a:blip r:embed="rId9">
              <a:alphaModFix amt="52000"/>
            </a:blip>
            <a:stretch>
              <a:fillRect/>
            </a:stretch>
          </p:blipFill>
          <p:spPr>
            <a:xfrm rot="-1128982" flipH="1">
              <a:off x="7934" y="5208"/>
              <a:ext cx="1765" cy="1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6" name="Google Shape;2616;p57"/>
            <p:cNvSpPr txBox="1"/>
            <p:nvPr/>
          </p:nvSpPr>
          <p:spPr>
            <a:xfrm>
              <a:off x="1803" y="2137"/>
              <a:ext cx="3040" cy="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ar-SA" altLang="en-GB" sz="2400" b="1" dirty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السؤال </a:t>
              </a:r>
              <a:r>
                <a:rPr lang="ar-SA" altLang="en-GB" sz="24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3</a:t>
              </a:r>
              <a:endParaRPr lang="en-US" altLang="en-GB" sz="24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ea typeface="Overpass Black"/>
                <a:cs typeface="Bodoni MT Black" panose="02070A03080606020203" charset="0"/>
                <a:sym typeface="+mn-ea"/>
              </a:endParaRPr>
            </a:p>
          </p:txBody>
        </p:sp>
        <p:sp>
          <p:nvSpPr>
            <p:cNvPr id="2618" name="Google Shape;2618;p57"/>
            <p:cNvSpPr txBox="1"/>
            <p:nvPr/>
          </p:nvSpPr>
          <p:spPr>
            <a:xfrm>
              <a:off x="6005" y="2137"/>
              <a:ext cx="3040" cy="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ar-SA" altLang="en-GB" sz="2400" b="1" dirty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السؤال </a:t>
              </a:r>
              <a:r>
                <a:rPr lang="ar-SA" altLang="en-GB" sz="24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2</a:t>
              </a:r>
              <a:endParaRPr lang="en-US" altLang="en-GB" sz="24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ea typeface="Overpass Black"/>
                <a:cs typeface="Bodoni MT Black" panose="02070A03080606020203" charset="0"/>
                <a:sym typeface="+mn-ea"/>
              </a:endParaRPr>
            </a:p>
          </p:txBody>
        </p:sp>
        <p:sp>
          <p:nvSpPr>
            <p:cNvPr id="2620" name="Google Shape;2620;p57"/>
            <p:cNvSpPr txBox="1"/>
            <p:nvPr/>
          </p:nvSpPr>
          <p:spPr>
            <a:xfrm>
              <a:off x="10195" y="2137"/>
              <a:ext cx="3040" cy="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/>
              <a:r>
                <a:rPr lang="ar-SA" altLang="en-GB" sz="24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السؤال 1</a:t>
              </a:r>
              <a:endParaRPr lang="en-US" altLang="en-GB" sz="24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ea typeface="Overpass Black"/>
                <a:cs typeface="Bodoni MT Black" panose="02070A03080606020203" charset="0"/>
                <a:sym typeface="+mn-ea"/>
              </a:endParaRPr>
            </a:p>
          </p:txBody>
        </p:sp>
        <p:sp>
          <p:nvSpPr>
            <p:cNvPr id="2621" name="Google Shape;2621;p57"/>
            <p:cNvSpPr txBox="1"/>
            <p:nvPr/>
          </p:nvSpPr>
          <p:spPr>
            <a:xfrm>
              <a:off x="10957" y="3111"/>
              <a:ext cx="3040" cy="8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b="1" dirty="0" smtClean="0">
                  <a:solidFill>
                    <a:schemeClr val="dk2"/>
                  </a:solidFill>
                  <a:latin typeface="Times New Roman" panose="02020603050405020304" pitchFamily="18" charset="0"/>
                  <a:ea typeface="Open Sans" panose="020B0606030504020204"/>
                  <a:cs typeface="Times New Roman" panose="02020603050405020304" pitchFamily="18" charset="0"/>
                  <a:sym typeface="Open Sans" panose="020B0606030504020204"/>
                </a:rPr>
                <a:t>هي دوائر إلكترونية متكاملة تحتوي على معالج دقيق إلى جانب الذاكرة وتدعم مختلف الأجهزة الطرفية ..</a:t>
              </a:r>
              <a:endParaRPr sz="2000" b="1" dirty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endParaRPr>
            </a:p>
          </p:txBody>
        </p:sp>
        <p:sp>
          <p:nvSpPr>
            <p:cNvPr id="2622" name="Google Shape;2622;p57"/>
            <p:cNvSpPr txBox="1"/>
            <p:nvPr/>
          </p:nvSpPr>
          <p:spPr>
            <a:xfrm>
              <a:off x="3901" y="5482"/>
              <a:ext cx="3040" cy="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ar-SA" altLang="en-GB" sz="2400" b="1" dirty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السؤال </a:t>
              </a:r>
              <a:r>
                <a:rPr lang="ar-SA" altLang="en-GB" sz="24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5</a:t>
              </a:r>
              <a:endParaRPr lang="en-US" altLang="en-GB" sz="24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ea typeface="Overpass Black"/>
                <a:cs typeface="Bodoni MT Black" panose="02070A03080606020203" charset="0"/>
                <a:sym typeface="+mn-ea"/>
              </a:endParaRPr>
            </a:p>
          </p:txBody>
        </p:sp>
        <p:sp>
          <p:nvSpPr>
            <p:cNvPr id="2624" name="Google Shape;2624;p57"/>
            <p:cNvSpPr txBox="1"/>
            <p:nvPr/>
          </p:nvSpPr>
          <p:spPr>
            <a:xfrm>
              <a:off x="8102" y="5482"/>
              <a:ext cx="3040" cy="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ar-SA" altLang="en-GB" sz="2400" b="1" dirty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السؤال </a:t>
              </a:r>
              <a:r>
                <a:rPr lang="ar-SA" altLang="en-GB" sz="24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4</a:t>
              </a:r>
              <a:endParaRPr lang="en-US" altLang="en-GB" sz="24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ea typeface="Overpass Black"/>
                <a:cs typeface="Bodoni MT Black" panose="02070A03080606020203" charset="0"/>
                <a:sym typeface="+mn-ea"/>
              </a:endParaRPr>
            </a:p>
          </p:txBody>
        </p:sp>
        <p:cxnSp>
          <p:nvCxnSpPr>
            <p:cNvPr id="2626" name="Google Shape;2626;p57"/>
            <p:cNvCxnSpPr/>
            <p:nvPr/>
          </p:nvCxnSpPr>
          <p:spPr>
            <a:xfrm>
              <a:off x="1171" y="4673"/>
              <a:ext cx="12103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7" name="Google Shape;2627;p57"/>
            <p:cNvCxnSpPr/>
            <p:nvPr/>
          </p:nvCxnSpPr>
          <p:spPr>
            <a:xfrm rot="10800000">
              <a:off x="1559" y="2426"/>
              <a:ext cx="0" cy="2341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2628" name="Google Shape;2628;p57"/>
            <p:cNvCxnSpPr/>
            <p:nvPr/>
          </p:nvCxnSpPr>
          <p:spPr>
            <a:xfrm rot="10800000">
              <a:off x="3658" y="4577"/>
              <a:ext cx="0" cy="2367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2629" name="Google Shape;2629;p57"/>
            <p:cNvCxnSpPr/>
            <p:nvPr/>
          </p:nvCxnSpPr>
          <p:spPr>
            <a:xfrm rot="10800000">
              <a:off x="5756" y="2426"/>
              <a:ext cx="0" cy="2341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2630" name="Google Shape;2630;p57"/>
            <p:cNvCxnSpPr/>
            <p:nvPr/>
          </p:nvCxnSpPr>
          <p:spPr>
            <a:xfrm rot="10800000">
              <a:off x="7854" y="4577"/>
              <a:ext cx="0" cy="2367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2631" name="Google Shape;2631;p57"/>
            <p:cNvCxnSpPr/>
            <p:nvPr/>
          </p:nvCxnSpPr>
          <p:spPr>
            <a:xfrm rot="10800000">
              <a:off x="9952" y="2426"/>
              <a:ext cx="0" cy="2341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8911" y="975747"/>
            <a:ext cx="1266825" cy="512131"/>
          </a:xfrm>
          <a:prstGeom prst="rect">
            <a:avLst/>
          </a:prstGeom>
        </p:spPr>
      </p:pic>
      <p:sp>
        <p:nvSpPr>
          <p:cNvPr id="40" name="Google Shape;2621;p57"/>
          <p:cNvSpPr txBox="1"/>
          <p:nvPr/>
        </p:nvSpPr>
        <p:spPr>
          <a:xfrm>
            <a:off x="8734193" y="3500856"/>
            <a:ext cx="2118593" cy="40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المتحكمات الدقيقة 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2" name="Google Shape;2621;p57"/>
          <p:cNvSpPr txBox="1"/>
          <p:nvPr/>
        </p:nvSpPr>
        <p:spPr>
          <a:xfrm>
            <a:off x="1630216" y="2510683"/>
            <a:ext cx="3168002" cy="664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تنفذ هذه الدالة جزء من الكود بشكل لانهائي في الخلفية </a:t>
            </a:r>
            <a:endParaRPr sz="2000" b="1" dirty="0">
              <a:solidFill>
                <a:schemeClr val="dk2"/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3" name="Google Shape;2621;p57"/>
          <p:cNvSpPr txBox="1"/>
          <p:nvPr/>
        </p:nvSpPr>
        <p:spPr>
          <a:xfrm>
            <a:off x="4337862" y="4307180"/>
            <a:ext cx="2455029" cy="127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عليك استخدم رمز (*) للإعلان عن متغير </a:t>
            </a:r>
            <a:endParaRPr lang="ar-SA" sz="2000" b="1" dirty="0" smtClean="0">
              <a:solidFill>
                <a:schemeClr val="dk2"/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صح ام خطأ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4" name="Google Shape;2621;p57"/>
          <p:cNvSpPr txBox="1"/>
          <p:nvPr/>
        </p:nvSpPr>
        <p:spPr>
          <a:xfrm>
            <a:off x="4947771" y="2627532"/>
            <a:ext cx="3202178" cy="664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عبارة عن جزء من التعليمات البرمجية التي تستخدم لمساعدتك في مهمه أو حدث متكرر ومحدد</a:t>
            </a:r>
            <a:endParaRPr sz="2000" b="1" dirty="0">
              <a:solidFill>
                <a:schemeClr val="dk2"/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5" name="Google Shape;2621;p57"/>
          <p:cNvSpPr txBox="1"/>
          <p:nvPr/>
        </p:nvSpPr>
        <p:spPr>
          <a:xfrm>
            <a:off x="8029427" y="4187539"/>
            <a:ext cx="3360074" cy="137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يتم منح كل متغير اسماً رمزياً يسمح باستخدامه بشكل مستقل عن المعلومات التي يمثلها</a:t>
            </a:r>
            <a:endParaRPr lang="ar-SA" sz="2000" b="1" dirty="0" smtClean="0">
              <a:solidFill>
                <a:schemeClr val="dk2"/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صح ام خطأ</a:t>
            </a:r>
            <a:endParaRPr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7" name="Google Shape;2621;p57"/>
          <p:cNvSpPr txBox="1"/>
          <p:nvPr/>
        </p:nvSpPr>
        <p:spPr>
          <a:xfrm>
            <a:off x="2134893" y="3404821"/>
            <a:ext cx="2118593" cy="31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On_forever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( )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8" name="Google Shape;2621;p57"/>
          <p:cNvSpPr txBox="1"/>
          <p:nvPr/>
        </p:nvSpPr>
        <p:spPr>
          <a:xfrm>
            <a:off x="5487698" y="3419667"/>
            <a:ext cx="2118593" cy="40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الدالة 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9" name="Google Shape;2621;p57"/>
          <p:cNvSpPr txBox="1"/>
          <p:nvPr/>
        </p:nvSpPr>
        <p:spPr>
          <a:xfrm>
            <a:off x="8453382" y="5671563"/>
            <a:ext cx="2118593" cy="40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صح 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50" name="Google Shape;2621;p57"/>
          <p:cNvSpPr txBox="1"/>
          <p:nvPr/>
        </p:nvSpPr>
        <p:spPr>
          <a:xfrm>
            <a:off x="4276702" y="5713705"/>
            <a:ext cx="2118593" cy="40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خطأ </a:t>
            </a:r>
            <a:r>
              <a:rPr lang="ar-SA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رمز (=)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2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7" grpId="0"/>
      <p:bldP spid="48" grpId="0"/>
      <p:bldP spid="49" grpId="0"/>
      <p:bldP spid="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91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     الإثراء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86946" y="1735634"/>
            <a:ext cx="3383705" cy="1406447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algn="ctr" rtl="1">
              <a:lnSpc>
                <a:spcPct val="115000"/>
              </a:lnSpc>
              <a:spcAft>
                <a:spcPts val="0"/>
              </a:spcAft>
            </a:pPr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شرح مبسط للدرس الثاني 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4381" y="1711273"/>
            <a:ext cx="3225995" cy="214576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972952" y="4431109"/>
            <a:ext cx="3383705" cy="1406447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algn="ctr" rtl="1">
              <a:lnSpc>
                <a:spcPct val="115000"/>
              </a:lnSpc>
              <a:spcAft>
                <a:spcPts val="0"/>
              </a:spcAft>
            </a:pPr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مشروع استخدام </a:t>
            </a:r>
            <a:r>
              <a:rPr lang="ar-SA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المايكروبت</a:t>
            </a:r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كعداد 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5503" y="3948204"/>
            <a:ext cx="3282904" cy="204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38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91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  المهمة الأدائية 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819" y="2091984"/>
            <a:ext cx="6476790" cy="14954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331357" y="4283449"/>
            <a:ext cx="6728761" cy="1406447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يتم ارساله عن طريق المنصة 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7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10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2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3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11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91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  المهمة الأدائية 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3451" y="3211781"/>
            <a:ext cx="6695048" cy="2994189"/>
          </a:xfrm>
          <a:prstGeom prst="rect">
            <a:avLst/>
          </a:prstGeom>
        </p:spPr>
      </p:pic>
      <p:pic>
        <p:nvPicPr>
          <p:cNvPr id="13" name="IMG_208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91924" y="249522"/>
            <a:ext cx="6196091" cy="2915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9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  الواجب 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5831" y="1241774"/>
            <a:ext cx="5295900" cy="4552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9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  الواجب 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339" y="1239281"/>
            <a:ext cx="6991350" cy="4733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2782860" y="1588510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dirty="0" smtClean="0">
                <a:latin typeface="Bodoni MT Black" panose="02070A03080606020203" charset="0"/>
                <a:cs typeface="Bodoni MT Black" panose="02070A03080606020203" charset="0"/>
              </a:rPr>
              <a:t>Thank you </a:t>
            </a:r>
            <a:r>
              <a:rPr lang="en-US" altLang="en-GB" dirty="0" smtClean="0">
                <a:cs typeface="Arial" panose="020B0604020202020204" pitchFamily="34" charset="0"/>
              </a:rPr>
              <a:t>☺</a:t>
            </a:r>
            <a:r>
              <a:rPr lang="en-US" altLang="en-GB" dirty="0" smtClean="0">
                <a:latin typeface="Bodoni MT Black" panose="02070A03080606020203" charset="0"/>
                <a:cs typeface="Bodoni MT Black" panose="02070A03080606020203" charset="0"/>
              </a:rPr>
              <a:t> </a:t>
            </a:r>
            <a:endParaRPr lang="en-US" altLang="en-GB" dirty="0"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3476" name="Google Shape;3476;p71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>
            <a:off x="5318760" y="2919730"/>
            <a:ext cx="991235" cy="4603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-2857500" y="-1985645"/>
            <a:ext cx="15392400" cy="12846050"/>
            <a:chOff x="-4500" y="-3127"/>
            <a:chExt cx="24240" cy="20230"/>
          </a:xfrm>
        </p:grpSpPr>
        <p:pic>
          <p:nvPicPr>
            <p:cNvPr id="3471" name="Google Shape;3471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0340000">
              <a:off x="10326" y="6558"/>
              <a:ext cx="9414" cy="7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0" name="Google Shape;3480;p7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 rot="20443258" flipH="1">
              <a:off x="-4500" y="-3127"/>
              <a:ext cx="11813" cy="8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3" name="Google Shape;3483;p71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 rot="19260000">
              <a:off x="59" y="4817"/>
              <a:ext cx="5776" cy="12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任意多边形 4"/>
            <p:cNvSpPr/>
            <p:nvPr/>
          </p:nvSpPr>
          <p:spPr>
            <a:xfrm>
              <a:off x="10156" y="7251"/>
              <a:ext cx="9019" cy="3587"/>
            </a:xfrm>
            <a:custGeom>
              <a:avLst/>
              <a:gdLst>
                <a:gd name="connsiteX0" fmla="*/ 0 w 7507705"/>
                <a:gd name="connsiteY0" fmla="*/ 2310063 h 2310063"/>
                <a:gd name="connsiteX1" fmla="*/ 1443789 w 7507705"/>
                <a:gd name="connsiteY1" fmla="*/ 981777 h 2310063"/>
                <a:gd name="connsiteX2" fmla="*/ 5111015 w 7507705"/>
                <a:gd name="connsiteY2" fmla="*/ 0 h 2310063"/>
                <a:gd name="connsiteX3" fmla="*/ 7507705 w 7507705"/>
                <a:gd name="connsiteY3" fmla="*/ 760396 h 2310063"/>
                <a:gd name="connsiteX0-1" fmla="*/ 0 w 7517330"/>
                <a:gd name="connsiteY0-2" fmla="*/ 2252312 h 2252312"/>
                <a:gd name="connsiteX1-3" fmla="*/ 1453414 w 7517330"/>
                <a:gd name="connsiteY1-4" fmla="*/ 981777 h 2252312"/>
                <a:gd name="connsiteX2-5" fmla="*/ 5120640 w 7517330"/>
                <a:gd name="connsiteY2-6" fmla="*/ 0 h 2252312"/>
                <a:gd name="connsiteX3-7" fmla="*/ 7517330 w 7517330"/>
                <a:gd name="connsiteY3-8" fmla="*/ 760396 h 2252312"/>
                <a:gd name="connsiteX0-9" fmla="*/ 0 w 7517330"/>
                <a:gd name="connsiteY0-10" fmla="*/ 2252312 h 2252312"/>
                <a:gd name="connsiteX1-11" fmla="*/ 1453414 w 7517330"/>
                <a:gd name="connsiteY1-12" fmla="*/ 981777 h 2252312"/>
                <a:gd name="connsiteX2-13" fmla="*/ 5120640 w 7517330"/>
                <a:gd name="connsiteY2-14" fmla="*/ 0 h 2252312"/>
                <a:gd name="connsiteX3-15" fmla="*/ 7517330 w 7517330"/>
                <a:gd name="connsiteY3-16" fmla="*/ 760396 h 2252312"/>
                <a:gd name="connsiteX0-17" fmla="*/ 0 w 7517330"/>
                <a:gd name="connsiteY0-18" fmla="*/ 2252312 h 2252312"/>
                <a:gd name="connsiteX1-19" fmla="*/ 1453414 w 7517330"/>
                <a:gd name="connsiteY1-20" fmla="*/ 981777 h 2252312"/>
                <a:gd name="connsiteX2-21" fmla="*/ 5120640 w 7517330"/>
                <a:gd name="connsiteY2-22" fmla="*/ 0 h 2252312"/>
                <a:gd name="connsiteX3-23" fmla="*/ 7517330 w 7517330"/>
                <a:gd name="connsiteY3-24" fmla="*/ 760396 h 2252312"/>
                <a:gd name="connsiteX0-25" fmla="*/ 0 w 7517330"/>
                <a:gd name="connsiteY0-26" fmla="*/ 2252312 h 2252312"/>
                <a:gd name="connsiteX1-27" fmla="*/ 1511166 w 7517330"/>
                <a:gd name="connsiteY1-28" fmla="*/ 1366787 h 2252312"/>
                <a:gd name="connsiteX2-29" fmla="*/ 5120640 w 7517330"/>
                <a:gd name="connsiteY2-30" fmla="*/ 0 h 2252312"/>
                <a:gd name="connsiteX3-31" fmla="*/ 7517330 w 7517330"/>
                <a:gd name="connsiteY3-32" fmla="*/ 760396 h 2252312"/>
                <a:gd name="connsiteX0-33" fmla="*/ 0 w 7517330"/>
                <a:gd name="connsiteY0-34" fmla="*/ 2252312 h 2252312"/>
                <a:gd name="connsiteX1-35" fmla="*/ 1511166 w 7517330"/>
                <a:gd name="connsiteY1-36" fmla="*/ 1366787 h 2252312"/>
                <a:gd name="connsiteX2-37" fmla="*/ 5120640 w 7517330"/>
                <a:gd name="connsiteY2-38" fmla="*/ 0 h 2252312"/>
                <a:gd name="connsiteX3-39" fmla="*/ 7517330 w 7517330"/>
                <a:gd name="connsiteY3-40" fmla="*/ 760396 h 2252312"/>
                <a:gd name="connsiteX0-41" fmla="*/ 0 w 7517330"/>
                <a:gd name="connsiteY0-42" fmla="*/ 2252312 h 2252312"/>
                <a:gd name="connsiteX1-43" fmla="*/ 1511166 w 7517330"/>
                <a:gd name="connsiteY1-44" fmla="*/ 1366787 h 2252312"/>
                <a:gd name="connsiteX2-45" fmla="*/ 5120640 w 7517330"/>
                <a:gd name="connsiteY2-46" fmla="*/ 0 h 2252312"/>
                <a:gd name="connsiteX3-47" fmla="*/ 7517330 w 7517330"/>
                <a:gd name="connsiteY3-48" fmla="*/ 760396 h 2252312"/>
                <a:gd name="connsiteX0-49" fmla="*/ 0 w 7449953"/>
                <a:gd name="connsiteY0-50" fmla="*/ 2252312 h 2252312"/>
                <a:gd name="connsiteX1-51" fmla="*/ 1443789 w 7449953"/>
                <a:gd name="connsiteY1-52" fmla="*/ 1366787 h 2252312"/>
                <a:gd name="connsiteX2-53" fmla="*/ 5053263 w 7449953"/>
                <a:gd name="connsiteY2-54" fmla="*/ 0 h 2252312"/>
                <a:gd name="connsiteX3-55" fmla="*/ 7449953 w 7449953"/>
                <a:gd name="connsiteY3-56" fmla="*/ 760396 h 2252312"/>
                <a:gd name="connsiteX0-57" fmla="*/ 0 w 7449953"/>
                <a:gd name="connsiteY0-58" fmla="*/ 2286069 h 2286069"/>
                <a:gd name="connsiteX1-59" fmla="*/ 1443789 w 7449953"/>
                <a:gd name="connsiteY1-60" fmla="*/ 1400544 h 2286069"/>
                <a:gd name="connsiteX2-61" fmla="*/ 5053263 w 7449953"/>
                <a:gd name="connsiteY2-62" fmla="*/ 33757 h 2286069"/>
                <a:gd name="connsiteX3-63" fmla="*/ 7449953 w 7449953"/>
                <a:gd name="connsiteY3-64" fmla="*/ 794153 h 2286069"/>
                <a:gd name="connsiteX0-65" fmla="*/ 0 w 7449953"/>
                <a:gd name="connsiteY0-66" fmla="*/ 2276635 h 2276635"/>
                <a:gd name="connsiteX1-67" fmla="*/ 1443789 w 7449953"/>
                <a:gd name="connsiteY1-68" fmla="*/ 1391110 h 2276635"/>
                <a:gd name="connsiteX2-69" fmla="*/ 5005137 w 7449953"/>
                <a:gd name="connsiteY2-70" fmla="*/ 33948 h 2276635"/>
                <a:gd name="connsiteX3-71" fmla="*/ 7449953 w 7449953"/>
                <a:gd name="connsiteY3-72" fmla="*/ 784719 h 2276635"/>
                <a:gd name="connsiteX0-73" fmla="*/ 0 w 6391174"/>
                <a:gd name="connsiteY0-74" fmla="*/ 2242736 h 2242736"/>
                <a:gd name="connsiteX1-75" fmla="*/ 1443789 w 6391174"/>
                <a:gd name="connsiteY1-76" fmla="*/ 1357211 h 2242736"/>
                <a:gd name="connsiteX2-77" fmla="*/ 5005137 w 6391174"/>
                <a:gd name="connsiteY2-78" fmla="*/ 49 h 2242736"/>
                <a:gd name="connsiteX3-79" fmla="*/ 6391174 w 6391174"/>
                <a:gd name="connsiteY3-80" fmla="*/ 1405338 h 2242736"/>
                <a:gd name="connsiteX0-81" fmla="*/ 0 w 6391174"/>
                <a:gd name="connsiteY0-82" fmla="*/ 2242736 h 2242736"/>
                <a:gd name="connsiteX1-83" fmla="*/ 1443789 w 6391174"/>
                <a:gd name="connsiteY1-84" fmla="*/ 1357211 h 2242736"/>
                <a:gd name="connsiteX2-85" fmla="*/ 5005137 w 6391174"/>
                <a:gd name="connsiteY2-86" fmla="*/ 49 h 2242736"/>
                <a:gd name="connsiteX3-87" fmla="*/ 6391174 w 6391174"/>
                <a:gd name="connsiteY3-88" fmla="*/ 1405338 h 2242736"/>
                <a:gd name="connsiteX0-89" fmla="*/ 0 w 6391174"/>
                <a:gd name="connsiteY0-90" fmla="*/ 2243091 h 2243091"/>
                <a:gd name="connsiteX1-91" fmla="*/ 2531444 w 6391174"/>
                <a:gd name="connsiteY1-92" fmla="*/ 1270938 h 2243091"/>
                <a:gd name="connsiteX2-93" fmla="*/ 5005137 w 6391174"/>
                <a:gd name="connsiteY2-94" fmla="*/ 404 h 2243091"/>
                <a:gd name="connsiteX3-95" fmla="*/ 6391174 w 6391174"/>
                <a:gd name="connsiteY3-96" fmla="*/ 1405693 h 2243091"/>
                <a:gd name="connsiteX0-97" fmla="*/ 0 w 6391174"/>
                <a:gd name="connsiteY0-98" fmla="*/ 2243007 h 2243007"/>
                <a:gd name="connsiteX1-99" fmla="*/ 2531444 w 6391174"/>
                <a:gd name="connsiteY1-100" fmla="*/ 1270854 h 2243007"/>
                <a:gd name="connsiteX2-101" fmla="*/ 5005137 w 6391174"/>
                <a:gd name="connsiteY2-102" fmla="*/ 320 h 2243007"/>
                <a:gd name="connsiteX3-103" fmla="*/ 6391174 w 6391174"/>
                <a:gd name="connsiteY3-104" fmla="*/ 1405609 h 2243007"/>
                <a:gd name="connsiteX0-105" fmla="*/ 0 w 6391174"/>
                <a:gd name="connsiteY0-106" fmla="*/ 2281578 h 2281578"/>
                <a:gd name="connsiteX1-107" fmla="*/ 2531444 w 6391174"/>
                <a:gd name="connsiteY1-108" fmla="*/ 1309425 h 2281578"/>
                <a:gd name="connsiteX2-109" fmla="*/ 4754880 w 6391174"/>
                <a:gd name="connsiteY2-110" fmla="*/ 390 h 2281578"/>
                <a:gd name="connsiteX3-111" fmla="*/ 6391174 w 6391174"/>
                <a:gd name="connsiteY3-112" fmla="*/ 1444180 h 2281578"/>
                <a:gd name="connsiteX0-113" fmla="*/ 17 w 6391191"/>
                <a:gd name="connsiteY0-114" fmla="*/ 2281578 h 2281578"/>
                <a:gd name="connsiteX1-115" fmla="*/ 2531461 w 6391191"/>
                <a:gd name="connsiteY1-116" fmla="*/ 1309425 h 2281578"/>
                <a:gd name="connsiteX2-117" fmla="*/ 4754897 w 6391191"/>
                <a:gd name="connsiteY2-118" fmla="*/ 390 h 2281578"/>
                <a:gd name="connsiteX3-119" fmla="*/ 6391191 w 6391191"/>
                <a:gd name="connsiteY3-120" fmla="*/ 1444180 h 2281578"/>
                <a:gd name="connsiteX0-121" fmla="*/ 19 w 6285315"/>
                <a:gd name="connsiteY0-122" fmla="*/ 2271953 h 2271953"/>
                <a:gd name="connsiteX1-123" fmla="*/ 2425585 w 6285315"/>
                <a:gd name="connsiteY1-124" fmla="*/ 1309425 h 2271953"/>
                <a:gd name="connsiteX2-125" fmla="*/ 4649021 w 6285315"/>
                <a:gd name="connsiteY2-126" fmla="*/ 390 h 2271953"/>
                <a:gd name="connsiteX3-127" fmla="*/ 6285315 w 6285315"/>
                <a:gd name="connsiteY3-128" fmla="*/ 1444180 h 2271953"/>
                <a:gd name="connsiteX0-129" fmla="*/ 19 w 6285315"/>
                <a:gd name="connsiteY0-130" fmla="*/ 2271953 h 2271953"/>
                <a:gd name="connsiteX1-131" fmla="*/ 2425585 w 6285315"/>
                <a:gd name="connsiteY1-132" fmla="*/ 1309425 h 2271953"/>
                <a:gd name="connsiteX2-133" fmla="*/ 4649021 w 6285315"/>
                <a:gd name="connsiteY2-134" fmla="*/ 390 h 2271953"/>
                <a:gd name="connsiteX3-135" fmla="*/ 6285315 w 6285315"/>
                <a:gd name="connsiteY3-136" fmla="*/ 1444180 h 2271953"/>
                <a:gd name="connsiteX0-137" fmla="*/ 19 w 6285315"/>
                <a:gd name="connsiteY0-138" fmla="*/ 2282053 h 2282053"/>
                <a:gd name="connsiteX1-139" fmla="*/ 2425585 w 6285315"/>
                <a:gd name="connsiteY1-140" fmla="*/ 1319525 h 2282053"/>
                <a:gd name="connsiteX2-141" fmla="*/ 4649021 w 6285315"/>
                <a:gd name="connsiteY2-142" fmla="*/ 10490 h 2282053"/>
                <a:gd name="connsiteX3-143" fmla="*/ 6285315 w 6285315"/>
                <a:gd name="connsiteY3-144" fmla="*/ 1454280 h 2282053"/>
                <a:gd name="connsiteX0-145" fmla="*/ 19 w 5753482"/>
                <a:gd name="connsiteY0-146" fmla="*/ 2319564 h 2319564"/>
                <a:gd name="connsiteX1-147" fmla="*/ 2425585 w 5753482"/>
                <a:gd name="connsiteY1-148" fmla="*/ 1357036 h 2319564"/>
                <a:gd name="connsiteX2-149" fmla="*/ 4649021 w 5753482"/>
                <a:gd name="connsiteY2-150" fmla="*/ 48001 h 2319564"/>
                <a:gd name="connsiteX3-151" fmla="*/ 5753482 w 5753482"/>
                <a:gd name="connsiteY3-152" fmla="*/ 1010528 h 2319564"/>
                <a:gd name="connsiteX0-153" fmla="*/ 19 w 5753482"/>
                <a:gd name="connsiteY0-154" fmla="*/ 2277873 h 2277873"/>
                <a:gd name="connsiteX1-155" fmla="*/ 2425585 w 5753482"/>
                <a:gd name="connsiteY1-156" fmla="*/ 1315345 h 2277873"/>
                <a:gd name="connsiteX2-157" fmla="*/ 4649021 w 5753482"/>
                <a:gd name="connsiteY2-158" fmla="*/ 6310 h 2277873"/>
                <a:gd name="connsiteX3-159" fmla="*/ 5753482 w 5753482"/>
                <a:gd name="connsiteY3-160" fmla="*/ 968837 h 22778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753482" h="2277873">
                  <a:moveTo>
                    <a:pt x="19" y="2277873"/>
                  </a:moveTo>
                  <a:cubicBezTo>
                    <a:pt x="-6399" y="1113216"/>
                    <a:pt x="1650751" y="1693939"/>
                    <a:pt x="2425585" y="1315345"/>
                  </a:cubicBezTo>
                  <a:cubicBezTo>
                    <a:pt x="3200419" y="936751"/>
                    <a:pt x="4094372" y="64061"/>
                    <a:pt x="4649021" y="6310"/>
                  </a:cubicBezTo>
                  <a:cubicBezTo>
                    <a:pt x="5203670" y="-51441"/>
                    <a:pt x="5560400" y="288652"/>
                    <a:pt x="5753482" y="96883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11076794" flipH="1">
              <a:off x="118" y="-266"/>
              <a:ext cx="6362" cy="3744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Google Shape;3475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9655810" y="749300"/>
            <a:ext cx="1681480" cy="644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482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5400000">
            <a:off x="1470660" y="-1737995"/>
            <a:ext cx="1323340" cy="50768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8" grpId="0"/>
      <p:bldP spid="212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962150" y="-3427095"/>
            <a:ext cx="17069435" cy="12280265"/>
            <a:chOff x="-3090" y="-5397"/>
            <a:chExt cx="26881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-3090" y="-1676"/>
              <a:ext cx="12944" cy="4170"/>
              <a:chOff x="-3090" y="-1676"/>
              <a:chExt cx="12944" cy="4170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659" y="-3903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" name="组合 12"/>
          <p:cNvGrpSpPr/>
          <p:nvPr/>
        </p:nvGrpSpPr>
        <p:grpSpPr>
          <a:xfrm>
            <a:off x="1277007" y="723046"/>
            <a:ext cx="10678007" cy="1335559"/>
            <a:chOff x="-6128" y="3877"/>
            <a:chExt cx="15421" cy="1310"/>
          </a:xfrm>
        </p:grpSpPr>
        <p:pic>
          <p:nvPicPr>
            <p:cNvPr id="28" name="Google Shape;3481;p71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-6128" y="3901"/>
              <a:ext cx="15421" cy="1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15"/>
            <p:cNvSpPr txBox="1"/>
            <p:nvPr/>
          </p:nvSpPr>
          <p:spPr>
            <a:xfrm>
              <a:off x="-5634" y="3877"/>
              <a:ext cx="13173" cy="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3600" b="1" dirty="0" smtClean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من خلال </a:t>
              </a:r>
              <a:r>
                <a:rPr lang="ar-SA" sz="3600" b="1" dirty="0" smtClean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قراءة الصورتين والحوار والمناقش</a:t>
              </a:r>
              <a:r>
                <a:rPr lang="ar-SA" sz="3600" b="1" dirty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ة</a:t>
              </a:r>
              <a:r>
                <a:rPr lang="ar-SA" sz="3600" b="1" dirty="0" smtClean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.. </a:t>
              </a:r>
              <a:r>
                <a:rPr lang="ar-SA" sz="3600" b="1" dirty="0" smtClean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(جماعي )</a:t>
              </a:r>
            </a:p>
            <a:p>
              <a:pPr algn="r" rtl="1"/>
              <a:r>
                <a:rPr lang="ar-SA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اكتشفي موضوع درسنا لهذا اليوم وابرز اهدافه</a:t>
              </a:r>
              <a:endParaRPr lang="en-GB" altLang="en-US" sz="36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5247" t="12071" r="5242"/>
          <a:stretch/>
        </p:blipFill>
        <p:spPr>
          <a:xfrm>
            <a:off x="6517214" y="2083073"/>
            <a:ext cx="5437799" cy="2652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5296" t="5231" r="5339"/>
          <a:stretch/>
        </p:blipFill>
        <p:spPr>
          <a:xfrm>
            <a:off x="285413" y="2114021"/>
            <a:ext cx="5857918" cy="2652866"/>
          </a:xfrm>
          <a:prstGeom prst="rect">
            <a:avLst/>
          </a:prstGeom>
        </p:spPr>
      </p:pic>
      <p:sp>
        <p:nvSpPr>
          <p:cNvPr id="25" name="文本框 15"/>
          <p:cNvSpPr txBox="1"/>
          <p:nvPr/>
        </p:nvSpPr>
        <p:spPr>
          <a:xfrm>
            <a:off x="1063982" y="4932643"/>
            <a:ext cx="912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1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نفس النتيجة .. ولكن مع اختلاف كتابة الأوامر البرمجية </a:t>
            </a:r>
            <a:endParaRPr lang="en-GB" altLang="en-US" sz="3600" b="1" dirty="0">
              <a:solidFill>
                <a:schemeClr val="accent1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7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1622053" y="1173714"/>
            <a:ext cx="9237164" cy="20523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الوحدة الثالثة</a:t>
            </a:r>
            <a:br>
              <a:rPr lang="ar-S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r-S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البرمجة بواسطة </a:t>
            </a:r>
            <a:r>
              <a:rPr lang="ar-SA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المايكروبت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9" name="Google Shape;2129;p38"/>
          <p:cNvSpPr txBox="1">
            <a:spLocks noGrp="1"/>
          </p:cNvSpPr>
          <p:nvPr>
            <p:ph type="subTitle" idx="1"/>
          </p:nvPr>
        </p:nvSpPr>
        <p:spPr>
          <a:xfrm>
            <a:off x="2132330" y="3360077"/>
            <a:ext cx="7704000" cy="10476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الدرس </a:t>
            </a:r>
            <a:r>
              <a:rPr lang="ar-SA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الثاني : المتغيرات والتكرارات</a:t>
            </a:r>
            <a:endParaRPr lang="en-GB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76" name="Google Shape;3476;p71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>
            <a:off x="5318760" y="2919730"/>
            <a:ext cx="991235" cy="4603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-2857500" y="-1985645"/>
            <a:ext cx="15392400" cy="12846050"/>
            <a:chOff x="-4500" y="-3127"/>
            <a:chExt cx="24240" cy="20230"/>
          </a:xfrm>
        </p:grpSpPr>
        <p:pic>
          <p:nvPicPr>
            <p:cNvPr id="3471" name="Google Shape;3471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0340000">
              <a:off x="10326" y="6558"/>
              <a:ext cx="9414" cy="7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0" name="Google Shape;3480;p7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 rot="20443258" flipH="1">
              <a:off x="-4500" y="-3127"/>
              <a:ext cx="11813" cy="8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3" name="Google Shape;3483;p71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 rot="19260000">
              <a:off x="59" y="4817"/>
              <a:ext cx="5776" cy="12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任意多边形 4"/>
            <p:cNvSpPr/>
            <p:nvPr/>
          </p:nvSpPr>
          <p:spPr>
            <a:xfrm>
              <a:off x="10156" y="7251"/>
              <a:ext cx="9019" cy="3587"/>
            </a:xfrm>
            <a:custGeom>
              <a:avLst/>
              <a:gdLst>
                <a:gd name="connsiteX0" fmla="*/ 0 w 7507705"/>
                <a:gd name="connsiteY0" fmla="*/ 2310063 h 2310063"/>
                <a:gd name="connsiteX1" fmla="*/ 1443789 w 7507705"/>
                <a:gd name="connsiteY1" fmla="*/ 981777 h 2310063"/>
                <a:gd name="connsiteX2" fmla="*/ 5111015 w 7507705"/>
                <a:gd name="connsiteY2" fmla="*/ 0 h 2310063"/>
                <a:gd name="connsiteX3" fmla="*/ 7507705 w 7507705"/>
                <a:gd name="connsiteY3" fmla="*/ 760396 h 2310063"/>
                <a:gd name="connsiteX0-1" fmla="*/ 0 w 7517330"/>
                <a:gd name="connsiteY0-2" fmla="*/ 2252312 h 2252312"/>
                <a:gd name="connsiteX1-3" fmla="*/ 1453414 w 7517330"/>
                <a:gd name="connsiteY1-4" fmla="*/ 981777 h 2252312"/>
                <a:gd name="connsiteX2-5" fmla="*/ 5120640 w 7517330"/>
                <a:gd name="connsiteY2-6" fmla="*/ 0 h 2252312"/>
                <a:gd name="connsiteX3-7" fmla="*/ 7517330 w 7517330"/>
                <a:gd name="connsiteY3-8" fmla="*/ 760396 h 2252312"/>
                <a:gd name="connsiteX0-9" fmla="*/ 0 w 7517330"/>
                <a:gd name="connsiteY0-10" fmla="*/ 2252312 h 2252312"/>
                <a:gd name="connsiteX1-11" fmla="*/ 1453414 w 7517330"/>
                <a:gd name="connsiteY1-12" fmla="*/ 981777 h 2252312"/>
                <a:gd name="connsiteX2-13" fmla="*/ 5120640 w 7517330"/>
                <a:gd name="connsiteY2-14" fmla="*/ 0 h 2252312"/>
                <a:gd name="connsiteX3-15" fmla="*/ 7517330 w 7517330"/>
                <a:gd name="connsiteY3-16" fmla="*/ 760396 h 2252312"/>
                <a:gd name="connsiteX0-17" fmla="*/ 0 w 7517330"/>
                <a:gd name="connsiteY0-18" fmla="*/ 2252312 h 2252312"/>
                <a:gd name="connsiteX1-19" fmla="*/ 1453414 w 7517330"/>
                <a:gd name="connsiteY1-20" fmla="*/ 981777 h 2252312"/>
                <a:gd name="connsiteX2-21" fmla="*/ 5120640 w 7517330"/>
                <a:gd name="connsiteY2-22" fmla="*/ 0 h 2252312"/>
                <a:gd name="connsiteX3-23" fmla="*/ 7517330 w 7517330"/>
                <a:gd name="connsiteY3-24" fmla="*/ 760396 h 2252312"/>
                <a:gd name="connsiteX0-25" fmla="*/ 0 w 7517330"/>
                <a:gd name="connsiteY0-26" fmla="*/ 2252312 h 2252312"/>
                <a:gd name="connsiteX1-27" fmla="*/ 1511166 w 7517330"/>
                <a:gd name="connsiteY1-28" fmla="*/ 1366787 h 2252312"/>
                <a:gd name="connsiteX2-29" fmla="*/ 5120640 w 7517330"/>
                <a:gd name="connsiteY2-30" fmla="*/ 0 h 2252312"/>
                <a:gd name="connsiteX3-31" fmla="*/ 7517330 w 7517330"/>
                <a:gd name="connsiteY3-32" fmla="*/ 760396 h 2252312"/>
                <a:gd name="connsiteX0-33" fmla="*/ 0 w 7517330"/>
                <a:gd name="connsiteY0-34" fmla="*/ 2252312 h 2252312"/>
                <a:gd name="connsiteX1-35" fmla="*/ 1511166 w 7517330"/>
                <a:gd name="connsiteY1-36" fmla="*/ 1366787 h 2252312"/>
                <a:gd name="connsiteX2-37" fmla="*/ 5120640 w 7517330"/>
                <a:gd name="connsiteY2-38" fmla="*/ 0 h 2252312"/>
                <a:gd name="connsiteX3-39" fmla="*/ 7517330 w 7517330"/>
                <a:gd name="connsiteY3-40" fmla="*/ 760396 h 2252312"/>
                <a:gd name="connsiteX0-41" fmla="*/ 0 w 7517330"/>
                <a:gd name="connsiteY0-42" fmla="*/ 2252312 h 2252312"/>
                <a:gd name="connsiteX1-43" fmla="*/ 1511166 w 7517330"/>
                <a:gd name="connsiteY1-44" fmla="*/ 1366787 h 2252312"/>
                <a:gd name="connsiteX2-45" fmla="*/ 5120640 w 7517330"/>
                <a:gd name="connsiteY2-46" fmla="*/ 0 h 2252312"/>
                <a:gd name="connsiteX3-47" fmla="*/ 7517330 w 7517330"/>
                <a:gd name="connsiteY3-48" fmla="*/ 760396 h 2252312"/>
                <a:gd name="connsiteX0-49" fmla="*/ 0 w 7449953"/>
                <a:gd name="connsiteY0-50" fmla="*/ 2252312 h 2252312"/>
                <a:gd name="connsiteX1-51" fmla="*/ 1443789 w 7449953"/>
                <a:gd name="connsiteY1-52" fmla="*/ 1366787 h 2252312"/>
                <a:gd name="connsiteX2-53" fmla="*/ 5053263 w 7449953"/>
                <a:gd name="connsiteY2-54" fmla="*/ 0 h 2252312"/>
                <a:gd name="connsiteX3-55" fmla="*/ 7449953 w 7449953"/>
                <a:gd name="connsiteY3-56" fmla="*/ 760396 h 2252312"/>
                <a:gd name="connsiteX0-57" fmla="*/ 0 w 7449953"/>
                <a:gd name="connsiteY0-58" fmla="*/ 2286069 h 2286069"/>
                <a:gd name="connsiteX1-59" fmla="*/ 1443789 w 7449953"/>
                <a:gd name="connsiteY1-60" fmla="*/ 1400544 h 2286069"/>
                <a:gd name="connsiteX2-61" fmla="*/ 5053263 w 7449953"/>
                <a:gd name="connsiteY2-62" fmla="*/ 33757 h 2286069"/>
                <a:gd name="connsiteX3-63" fmla="*/ 7449953 w 7449953"/>
                <a:gd name="connsiteY3-64" fmla="*/ 794153 h 2286069"/>
                <a:gd name="connsiteX0-65" fmla="*/ 0 w 7449953"/>
                <a:gd name="connsiteY0-66" fmla="*/ 2276635 h 2276635"/>
                <a:gd name="connsiteX1-67" fmla="*/ 1443789 w 7449953"/>
                <a:gd name="connsiteY1-68" fmla="*/ 1391110 h 2276635"/>
                <a:gd name="connsiteX2-69" fmla="*/ 5005137 w 7449953"/>
                <a:gd name="connsiteY2-70" fmla="*/ 33948 h 2276635"/>
                <a:gd name="connsiteX3-71" fmla="*/ 7449953 w 7449953"/>
                <a:gd name="connsiteY3-72" fmla="*/ 784719 h 2276635"/>
                <a:gd name="connsiteX0-73" fmla="*/ 0 w 6391174"/>
                <a:gd name="connsiteY0-74" fmla="*/ 2242736 h 2242736"/>
                <a:gd name="connsiteX1-75" fmla="*/ 1443789 w 6391174"/>
                <a:gd name="connsiteY1-76" fmla="*/ 1357211 h 2242736"/>
                <a:gd name="connsiteX2-77" fmla="*/ 5005137 w 6391174"/>
                <a:gd name="connsiteY2-78" fmla="*/ 49 h 2242736"/>
                <a:gd name="connsiteX3-79" fmla="*/ 6391174 w 6391174"/>
                <a:gd name="connsiteY3-80" fmla="*/ 1405338 h 2242736"/>
                <a:gd name="connsiteX0-81" fmla="*/ 0 w 6391174"/>
                <a:gd name="connsiteY0-82" fmla="*/ 2242736 h 2242736"/>
                <a:gd name="connsiteX1-83" fmla="*/ 1443789 w 6391174"/>
                <a:gd name="connsiteY1-84" fmla="*/ 1357211 h 2242736"/>
                <a:gd name="connsiteX2-85" fmla="*/ 5005137 w 6391174"/>
                <a:gd name="connsiteY2-86" fmla="*/ 49 h 2242736"/>
                <a:gd name="connsiteX3-87" fmla="*/ 6391174 w 6391174"/>
                <a:gd name="connsiteY3-88" fmla="*/ 1405338 h 2242736"/>
                <a:gd name="connsiteX0-89" fmla="*/ 0 w 6391174"/>
                <a:gd name="connsiteY0-90" fmla="*/ 2243091 h 2243091"/>
                <a:gd name="connsiteX1-91" fmla="*/ 2531444 w 6391174"/>
                <a:gd name="connsiteY1-92" fmla="*/ 1270938 h 2243091"/>
                <a:gd name="connsiteX2-93" fmla="*/ 5005137 w 6391174"/>
                <a:gd name="connsiteY2-94" fmla="*/ 404 h 2243091"/>
                <a:gd name="connsiteX3-95" fmla="*/ 6391174 w 6391174"/>
                <a:gd name="connsiteY3-96" fmla="*/ 1405693 h 2243091"/>
                <a:gd name="connsiteX0-97" fmla="*/ 0 w 6391174"/>
                <a:gd name="connsiteY0-98" fmla="*/ 2243007 h 2243007"/>
                <a:gd name="connsiteX1-99" fmla="*/ 2531444 w 6391174"/>
                <a:gd name="connsiteY1-100" fmla="*/ 1270854 h 2243007"/>
                <a:gd name="connsiteX2-101" fmla="*/ 5005137 w 6391174"/>
                <a:gd name="connsiteY2-102" fmla="*/ 320 h 2243007"/>
                <a:gd name="connsiteX3-103" fmla="*/ 6391174 w 6391174"/>
                <a:gd name="connsiteY3-104" fmla="*/ 1405609 h 2243007"/>
                <a:gd name="connsiteX0-105" fmla="*/ 0 w 6391174"/>
                <a:gd name="connsiteY0-106" fmla="*/ 2281578 h 2281578"/>
                <a:gd name="connsiteX1-107" fmla="*/ 2531444 w 6391174"/>
                <a:gd name="connsiteY1-108" fmla="*/ 1309425 h 2281578"/>
                <a:gd name="connsiteX2-109" fmla="*/ 4754880 w 6391174"/>
                <a:gd name="connsiteY2-110" fmla="*/ 390 h 2281578"/>
                <a:gd name="connsiteX3-111" fmla="*/ 6391174 w 6391174"/>
                <a:gd name="connsiteY3-112" fmla="*/ 1444180 h 2281578"/>
                <a:gd name="connsiteX0-113" fmla="*/ 17 w 6391191"/>
                <a:gd name="connsiteY0-114" fmla="*/ 2281578 h 2281578"/>
                <a:gd name="connsiteX1-115" fmla="*/ 2531461 w 6391191"/>
                <a:gd name="connsiteY1-116" fmla="*/ 1309425 h 2281578"/>
                <a:gd name="connsiteX2-117" fmla="*/ 4754897 w 6391191"/>
                <a:gd name="connsiteY2-118" fmla="*/ 390 h 2281578"/>
                <a:gd name="connsiteX3-119" fmla="*/ 6391191 w 6391191"/>
                <a:gd name="connsiteY3-120" fmla="*/ 1444180 h 2281578"/>
                <a:gd name="connsiteX0-121" fmla="*/ 19 w 6285315"/>
                <a:gd name="connsiteY0-122" fmla="*/ 2271953 h 2271953"/>
                <a:gd name="connsiteX1-123" fmla="*/ 2425585 w 6285315"/>
                <a:gd name="connsiteY1-124" fmla="*/ 1309425 h 2271953"/>
                <a:gd name="connsiteX2-125" fmla="*/ 4649021 w 6285315"/>
                <a:gd name="connsiteY2-126" fmla="*/ 390 h 2271953"/>
                <a:gd name="connsiteX3-127" fmla="*/ 6285315 w 6285315"/>
                <a:gd name="connsiteY3-128" fmla="*/ 1444180 h 2271953"/>
                <a:gd name="connsiteX0-129" fmla="*/ 19 w 6285315"/>
                <a:gd name="connsiteY0-130" fmla="*/ 2271953 h 2271953"/>
                <a:gd name="connsiteX1-131" fmla="*/ 2425585 w 6285315"/>
                <a:gd name="connsiteY1-132" fmla="*/ 1309425 h 2271953"/>
                <a:gd name="connsiteX2-133" fmla="*/ 4649021 w 6285315"/>
                <a:gd name="connsiteY2-134" fmla="*/ 390 h 2271953"/>
                <a:gd name="connsiteX3-135" fmla="*/ 6285315 w 6285315"/>
                <a:gd name="connsiteY3-136" fmla="*/ 1444180 h 2271953"/>
                <a:gd name="connsiteX0-137" fmla="*/ 19 w 6285315"/>
                <a:gd name="connsiteY0-138" fmla="*/ 2282053 h 2282053"/>
                <a:gd name="connsiteX1-139" fmla="*/ 2425585 w 6285315"/>
                <a:gd name="connsiteY1-140" fmla="*/ 1319525 h 2282053"/>
                <a:gd name="connsiteX2-141" fmla="*/ 4649021 w 6285315"/>
                <a:gd name="connsiteY2-142" fmla="*/ 10490 h 2282053"/>
                <a:gd name="connsiteX3-143" fmla="*/ 6285315 w 6285315"/>
                <a:gd name="connsiteY3-144" fmla="*/ 1454280 h 2282053"/>
                <a:gd name="connsiteX0-145" fmla="*/ 19 w 5753482"/>
                <a:gd name="connsiteY0-146" fmla="*/ 2319564 h 2319564"/>
                <a:gd name="connsiteX1-147" fmla="*/ 2425585 w 5753482"/>
                <a:gd name="connsiteY1-148" fmla="*/ 1357036 h 2319564"/>
                <a:gd name="connsiteX2-149" fmla="*/ 4649021 w 5753482"/>
                <a:gd name="connsiteY2-150" fmla="*/ 48001 h 2319564"/>
                <a:gd name="connsiteX3-151" fmla="*/ 5753482 w 5753482"/>
                <a:gd name="connsiteY3-152" fmla="*/ 1010528 h 2319564"/>
                <a:gd name="connsiteX0-153" fmla="*/ 19 w 5753482"/>
                <a:gd name="connsiteY0-154" fmla="*/ 2277873 h 2277873"/>
                <a:gd name="connsiteX1-155" fmla="*/ 2425585 w 5753482"/>
                <a:gd name="connsiteY1-156" fmla="*/ 1315345 h 2277873"/>
                <a:gd name="connsiteX2-157" fmla="*/ 4649021 w 5753482"/>
                <a:gd name="connsiteY2-158" fmla="*/ 6310 h 2277873"/>
                <a:gd name="connsiteX3-159" fmla="*/ 5753482 w 5753482"/>
                <a:gd name="connsiteY3-160" fmla="*/ 968837 h 22778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753482" h="2277873">
                  <a:moveTo>
                    <a:pt x="19" y="2277873"/>
                  </a:moveTo>
                  <a:cubicBezTo>
                    <a:pt x="-6399" y="1113216"/>
                    <a:pt x="1650751" y="1693939"/>
                    <a:pt x="2425585" y="1315345"/>
                  </a:cubicBezTo>
                  <a:cubicBezTo>
                    <a:pt x="3200419" y="936751"/>
                    <a:pt x="4094372" y="64061"/>
                    <a:pt x="4649021" y="6310"/>
                  </a:cubicBezTo>
                  <a:cubicBezTo>
                    <a:pt x="5203670" y="-51441"/>
                    <a:pt x="5560400" y="288652"/>
                    <a:pt x="5753482" y="96883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11076794" flipH="1">
              <a:off x="118" y="-266"/>
              <a:ext cx="6362" cy="3744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Google Shape;3475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9655810" y="749300"/>
            <a:ext cx="1681480" cy="644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482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5400000">
            <a:off x="1470660" y="-1737995"/>
            <a:ext cx="1323340" cy="50768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2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8" grpId="0"/>
      <p:bldP spid="2128" grpId="1"/>
      <p:bldP spid="2129" grpId="0" build="p"/>
      <p:bldP spid="2129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95440" y="2062017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275589" y="178915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668682" y="1849610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6158958" y="1832210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الإحداثيات في بايثون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949242" y="1849610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الحسابات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والأرقام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9552080" y="1916594"/>
            <a:ext cx="2216296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التكرارات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8782500" y="3013117"/>
            <a:ext cx="2767374" cy="155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البرنامج الثالث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تصميم برنامج سقوط المطر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28" name="Google Shape;311;p25"/>
          <p:cNvSpPr txBox="1">
            <a:spLocks/>
          </p:cNvSpPr>
          <p:nvPr/>
        </p:nvSpPr>
        <p:spPr>
          <a:xfrm>
            <a:off x="5445029" y="2969432"/>
            <a:ext cx="2767374" cy="171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البرنامج الثاني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تصميم برنامج لإنشاء كائن رسومي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وجعله</a:t>
            </a:r>
            <a:r>
              <a:rPr kumimoji="0" lang="ar-SA" sz="2400" b="1" i="1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يتحرك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29" name="Google Shape;311;p25"/>
          <p:cNvSpPr txBox="1">
            <a:spLocks/>
          </p:cNvSpPr>
          <p:nvPr/>
        </p:nvSpPr>
        <p:spPr>
          <a:xfrm>
            <a:off x="2444793" y="3013118"/>
            <a:ext cx="2767374" cy="136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البرنامج الأول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تصميم</a:t>
            </a:r>
            <a:r>
              <a:rPr kumimoji="0" lang="ar-SA" sz="2400" b="1" i="1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برنامج لجمع عددين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0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95440" y="2062017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275589" y="178915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668682" y="1849610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6158958" y="1832210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الإحداثيات في بايثون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949242" y="1849610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الحسابات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والأرقام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9552080" y="1916594"/>
            <a:ext cx="2216296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التكرارات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8782500" y="3013117"/>
            <a:ext cx="2767374" cy="155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البرنامج الثالث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تصميم برنامج سقوط المطر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28" name="Google Shape;311;p25"/>
          <p:cNvSpPr txBox="1">
            <a:spLocks/>
          </p:cNvSpPr>
          <p:nvPr/>
        </p:nvSpPr>
        <p:spPr>
          <a:xfrm>
            <a:off x="5445029" y="2969432"/>
            <a:ext cx="2767374" cy="171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البرنامج الثاني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تصميم برنامج لإنشاء كائن رسومي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وجعله</a:t>
            </a:r>
            <a:r>
              <a:rPr kumimoji="0" lang="ar-SA" sz="2400" b="1" i="1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يتحرك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29" name="Google Shape;311;p25"/>
          <p:cNvSpPr txBox="1">
            <a:spLocks/>
          </p:cNvSpPr>
          <p:nvPr/>
        </p:nvSpPr>
        <p:spPr>
          <a:xfrm>
            <a:off x="2444793" y="3013118"/>
            <a:ext cx="2767374" cy="136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البرنامج الأول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تصميم</a:t>
            </a:r>
            <a:r>
              <a:rPr kumimoji="0" lang="ar-SA" sz="2400" b="1" i="1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برنامج لجمع عددين </a:t>
            </a: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19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498178" y="-3555057"/>
            <a:ext cx="17069435" cy="12280265"/>
            <a:chOff x="-3090" y="-5397"/>
            <a:chExt cx="26881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-3090" y="-1676"/>
              <a:ext cx="12944" cy="4170"/>
              <a:chOff x="-3090" y="-1676"/>
              <a:chExt cx="12944" cy="4170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659" y="-3903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" name="组合 12"/>
          <p:cNvGrpSpPr/>
          <p:nvPr/>
        </p:nvGrpSpPr>
        <p:grpSpPr>
          <a:xfrm>
            <a:off x="189187" y="723044"/>
            <a:ext cx="11131188" cy="899208"/>
            <a:chOff x="-6128" y="3877"/>
            <a:chExt cx="15421" cy="882"/>
          </a:xfrm>
        </p:grpSpPr>
        <p:pic>
          <p:nvPicPr>
            <p:cNvPr id="28" name="Google Shape;3481;p71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-6128" y="3901"/>
              <a:ext cx="15421" cy="8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15"/>
            <p:cNvSpPr txBox="1"/>
            <p:nvPr/>
          </p:nvSpPr>
          <p:spPr>
            <a:xfrm>
              <a:off x="-5634" y="3877"/>
              <a:ext cx="13173" cy="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من خلال (القراءة الفعالة ) ص 159 اكملي الجدول التالي .. </a:t>
              </a:r>
              <a:endParaRPr lang="en-GB" altLang="en-US" sz="36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501080"/>
              </p:ext>
            </p:extLst>
          </p:nvPr>
        </p:nvGraphicFramePr>
        <p:xfrm>
          <a:off x="1527596" y="1907251"/>
          <a:ext cx="8128000" cy="3474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1792492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735659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solidFill>
                            <a:schemeClr val="tx1"/>
                          </a:solidFill>
                        </a:rPr>
                        <a:t>بلغة بايثون   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solidFill>
                            <a:schemeClr val="tx1"/>
                          </a:solidFill>
                        </a:rPr>
                        <a:t>الرياضيات 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056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4+2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926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746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4×2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60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4÷2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238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x⁴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34294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017201"/>
              </p:ext>
            </p:extLst>
          </p:nvPr>
        </p:nvGraphicFramePr>
        <p:xfrm>
          <a:off x="1527596" y="1907251"/>
          <a:ext cx="8128000" cy="3474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1792492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735659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solidFill>
                            <a:schemeClr val="tx1"/>
                          </a:solidFill>
                        </a:rPr>
                        <a:t>بلغة بايثون   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solidFill>
                            <a:schemeClr val="tx1"/>
                          </a:solidFill>
                        </a:rPr>
                        <a:t>الرياضيات 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056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4+2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4+2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926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4-2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746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4*2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4×2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60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4/2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4÷2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238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X**4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x⁴</a:t>
                      </a:r>
                      <a:endParaRPr lang="ar-SA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34294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8605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890</Words>
  <Application>Microsoft Office PowerPoint</Application>
  <PresentationFormat>Widescreen</PresentationFormat>
  <Paragraphs>220</Paragraphs>
  <Slides>45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微软雅黑</vt:lpstr>
      <vt:lpstr>Aldrich</vt:lpstr>
      <vt:lpstr>Arial</vt:lpstr>
      <vt:lpstr>Bodoni MT Black</vt:lpstr>
      <vt:lpstr>Calibri</vt:lpstr>
      <vt:lpstr>Catamaran SemiBold</vt:lpstr>
      <vt:lpstr>Lato Light</vt:lpstr>
      <vt:lpstr>Open Sans</vt:lpstr>
      <vt:lpstr>Overpass Black</vt:lpstr>
      <vt:lpstr>Playfair Display</vt:lpstr>
      <vt:lpstr>Poppins</vt:lpstr>
      <vt:lpstr>Sakkal Majalla</vt:lpstr>
      <vt:lpstr>Schoolbell</vt:lpstr>
      <vt:lpstr>Times New Roman</vt:lpstr>
      <vt:lpstr>Wingdings</vt:lpstr>
      <vt:lpstr>Office 主题​​</vt:lpstr>
      <vt:lpstr>السلام عليكم ورحمة الله وبركاته</vt:lpstr>
      <vt:lpstr>PowerPoint Presentation</vt:lpstr>
      <vt:lpstr>PowerPoint Presentation</vt:lpstr>
      <vt:lpstr>PowerPoint Presentation</vt:lpstr>
      <vt:lpstr>PowerPoint Presentation</vt:lpstr>
      <vt:lpstr>الوحدة الثالثة البرمجة بواسطة المايكروبت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☺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asus</dc:creator>
  <cp:lastModifiedBy>asus</cp:lastModifiedBy>
  <cp:revision>243</cp:revision>
  <dcterms:created xsi:type="dcterms:W3CDTF">2019-06-19T02:08:00Z</dcterms:created>
  <dcterms:modified xsi:type="dcterms:W3CDTF">2022-05-21T11:00:05Z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D27CDC184D9141DD887CC5F40963AEC4</vt:lpwstr>
  </property>
</Properties>
</file>