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2"/>
  </p:notesMasterIdLst>
  <p:sldIdLst>
    <p:sldId id="257" r:id="rId2"/>
    <p:sldId id="400" r:id="rId3"/>
    <p:sldId id="431" r:id="rId4"/>
    <p:sldId id="411" r:id="rId5"/>
    <p:sldId id="413" r:id="rId6"/>
    <p:sldId id="412" r:id="rId7"/>
    <p:sldId id="367" r:id="rId8"/>
    <p:sldId id="401" r:id="rId9"/>
    <p:sldId id="414" r:id="rId10"/>
    <p:sldId id="402" r:id="rId11"/>
    <p:sldId id="403" r:id="rId12"/>
    <p:sldId id="404" r:id="rId13"/>
    <p:sldId id="405" r:id="rId14"/>
    <p:sldId id="407" r:id="rId15"/>
    <p:sldId id="408" r:id="rId16"/>
    <p:sldId id="409" r:id="rId17"/>
    <p:sldId id="415" r:id="rId18"/>
    <p:sldId id="416" r:id="rId19"/>
    <p:sldId id="417" r:id="rId20"/>
    <p:sldId id="420" r:id="rId21"/>
    <p:sldId id="421" r:id="rId22"/>
    <p:sldId id="423" r:id="rId23"/>
    <p:sldId id="425" r:id="rId24"/>
    <p:sldId id="427" r:id="rId25"/>
    <p:sldId id="428" r:id="rId26"/>
    <p:sldId id="429" r:id="rId27"/>
    <p:sldId id="430" r:id="rId28"/>
    <p:sldId id="399" r:id="rId29"/>
    <p:sldId id="398" r:id="rId30"/>
    <p:sldId id="264" r:id="rId31"/>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68B6"/>
    <a:srgbClr val="6FDBC8"/>
    <a:srgbClr val="FC8831"/>
    <a:srgbClr val="B2CAEB"/>
    <a:srgbClr val="E3E8FE"/>
    <a:srgbClr val="FFF492"/>
    <a:srgbClr val="FECFD9"/>
    <a:srgbClr val="00A79D"/>
    <a:srgbClr val="FFA6A8"/>
    <a:srgbClr val="D7E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النمط الفاتح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نمط متوسط 1 - تميي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721" autoAdjust="0"/>
    <p:restoredTop sz="94259" autoAdjust="0"/>
  </p:normalViewPr>
  <p:slideViewPr>
    <p:cSldViewPr snapToGrid="0">
      <p:cViewPr varScale="1">
        <p:scale>
          <a:sx n="68" d="100"/>
          <a:sy n="68" d="100"/>
        </p:scale>
        <p:origin x="726" y="66"/>
      </p:cViewPr>
      <p:guideLst/>
    </p:cSldViewPr>
  </p:slideViewPr>
  <p:notesTextViewPr>
    <p:cViewPr>
      <p:scale>
        <a:sx n="1" d="1"/>
        <a:sy n="1" d="1"/>
      </p:scale>
      <p:origin x="0" y="0"/>
    </p:cViewPr>
  </p:notesTextViewPr>
  <p:sorterViewPr>
    <p:cViewPr>
      <p:scale>
        <a:sx n="100" d="100"/>
        <a:sy n="100" d="100"/>
      </p:scale>
      <p:origin x="0" y="-100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E0E7605-51BB-4CFA-B63E-DCBF2E69F42E}" type="datetimeFigureOut">
              <a:rPr lang="ar-SA" smtClean="0"/>
              <a:t>25/08/44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7B7747CA-296B-4227-A331-C6F34BF08DC3}" type="slidenum">
              <a:rPr lang="ar-SA" smtClean="0"/>
              <a:t>‹#›</a:t>
            </a:fld>
            <a:endParaRPr lang="ar-SA"/>
          </a:p>
        </p:txBody>
      </p:sp>
    </p:spTree>
    <p:extLst>
      <p:ext uri="{BB962C8B-B14F-4D97-AF65-F5344CB8AC3E}">
        <p14:creationId xmlns:p14="http://schemas.microsoft.com/office/powerpoint/2010/main" val="291466940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2</a:t>
            </a:fld>
            <a:endParaRPr lang="ar-SA"/>
          </a:p>
        </p:txBody>
      </p:sp>
    </p:spTree>
    <p:extLst>
      <p:ext uri="{BB962C8B-B14F-4D97-AF65-F5344CB8AC3E}">
        <p14:creationId xmlns:p14="http://schemas.microsoft.com/office/powerpoint/2010/main" val="3713277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11</a:t>
            </a:fld>
            <a:endParaRPr lang="ar-SA"/>
          </a:p>
        </p:txBody>
      </p:sp>
    </p:spTree>
    <p:extLst>
      <p:ext uri="{BB962C8B-B14F-4D97-AF65-F5344CB8AC3E}">
        <p14:creationId xmlns:p14="http://schemas.microsoft.com/office/powerpoint/2010/main" val="837953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12</a:t>
            </a:fld>
            <a:endParaRPr lang="ar-SA"/>
          </a:p>
        </p:txBody>
      </p:sp>
    </p:spTree>
    <p:extLst>
      <p:ext uri="{BB962C8B-B14F-4D97-AF65-F5344CB8AC3E}">
        <p14:creationId xmlns:p14="http://schemas.microsoft.com/office/powerpoint/2010/main" val="3650754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13</a:t>
            </a:fld>
            <a:endParaRPr lang="ar-SA"/>
          </a:p>
        </p:txBody>
      </p:sp>
    </p:spTree>
    <p:extLst>
      <p:ext uri="{BB962C8B-B14F-4D97-AF65-F5344CB8AC3E}">
        <p14:creationId xmlns:p14="http://schemas.microsoft.com/office/powerpoint/2010/main" val="4058539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14</a:t>
            </a:fld>
            <a:endParaRPr lang="ar-SA"/>
          </a:p>
        </p:txBody>
      </p:sp>
    </p:spTree>
    <p:extLst>
      <p:ext uri="{BB962C8B-B14F-4D97-AF65-F5344CB8AC3E}">
        <p14:creationId xmlns:p14="http://schemas.microsoft.com/office/powerpoint/2010/main" val="1530354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15</a:t>
            </a:fld>
            <a:endParaRPr lang="ar-SA"/>
          </a:p>
        </p:txBody>
      </p:sp>
    </p:spTree>
    <p:extLst>
      <p:ext uri="{BB962C8B-B14F-4D97-AF65-F5344CB8AC3E}">
        <p14:creationId xmlns:p14="http://schemas.microsoft.com/office/powerpoint/2010/main" val="3264896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16</a:t>
            </a:fld>
            <a:endParaRPr lang="ar-SA"/>
          </a:p>
        </p:txBody>
      </p:sp>
    </p:spTree>
    <p:extLst>
      <p:ext uri="{BB962C8B-B14F-4D97-AF65-F5344CB8AC3E}">
        <p14:creationId xmlns:p14="http://schemas.microsoft.com/office/powerpoint/2010/main" val="2421842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17</a:t>
            </a:fld>
            <a:endParaRPr lang="ar-SA"/>
          </a:p>
        </p:txBody>
      </p:sp>
    </p:spTree>
    <p:extLst>
      <p:ext uri="{BB962C8B-B14F-4D97-AF65-F5344CB8AC3E}">
        <p14:creationId xmlns:p14="http://schemas.microsoft.com/office/powerpoint/2010/main" val="512512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18</a:t>
            </a:fld>
            <a:endParaRPr lang="ar-SA"/>
          </a:p>
        </p:txBody>
      </p:sp>
    </p:spTree>
    <p:extLst>
      <p:ext uri="{BB962C8B-B14F-4D97-AF65-F5344CB8AC3E}">
        <p14:creationId xmlns:p14="http://schemas.microsoft.com/office/powerpoint/2010/main" val="201550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19</a:t>
            </a:fld>
            <a:endParaRPr lang="ar-SA"/>
          </a:p>
        </p:txBody>
      </p:sp>
    </p:spTree>
    <p:extLst>
      <p:ext uri="{BB962C8B-B14F-4D97-AF65-F5344CB8AC3E}">
        <p14:creationId xmlns:p14="http://schemas.microsoft.com/office/powerpoint/2010/main" val="2351607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20</a:t>
            </a:fld>
            <a:endParaRPr lang="ar-SA"/>
          </a:p>
        </p:txBody>
      </p:sp>
    </p:spTree>
    <p:extLst>
      <p:ext uri="{BB962C8B-B14F-4D97-AF65-F5344CB8AC3E}">
        <p14:creationId xmlns:p14="http://schemas.microsoft.com/office/powerpoint/2010/main" val="68801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3</a:t>
            </a:fld>
            <a:endParaRPr lang="ar-SA"/>
          </a:p>
        </p:txBody>
      </p:sp>
    </p:spTree>
    <p:extLst>
      <p:ext uri="{BB962C8B-B14F-4D97-AF65-F5344CB8AC3E}">
        <p14:creationId xmlns:p14="http://schemas.microsoft.com/office/powerpoint/2010/main" val="4270753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21</a:t>
            </a:fld>
            <a:endParaRPr lang="ar-SA"/>
          </a:p>
        </p:txBody>
      </p:sp>
    </p:spTree>
    <p:extLst>
      <p:ext uri="{BB962C8B-B14F-4D97-AF65-F5344CB8AC3E}">
        <p14:creationId xmlns:p14="http://schemas.microsoft.com/office/powerpoint/2010/main" val="4161663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22</a:t>
            </a:fld>
            <a:endParaRPr lang="ar-SA"/>
          </a:p>
        </p:txBody>
      </p:sp>
    </p:spTree>
    <p:extLst>
      <p:ext uri="{BB962C8B-B14F-4D97-AF65-F5344CB8AC3E}">
        <p14:creationId xmlns:p14="http://schemas.microsoft.com/office/powerpoint/2010/main" val="1738709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23</a:t>
            </a:fld>
            <a:endParaRPr lang="ar-SA"/>
          </a:p>
        </p:txBody>
      </p:sp>
    </p:spTree>
    <p:extLst>
      <p:ext uri="{BB962C8B-B14F-4D97-AF65-F5344CB8AC3E}">
        <p14:creationId xmlns:p14="http://schemas.microsoft.com/office/powerpoint/2010/main" val="380143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24</a:t>
            </a:fld>
            <a:endParaRPr lang="ar-SA"/>
          </a:p>
        </p:txBody>
      </p:sp>
    </p:spTree>
    <p:extLst>
      <p:ext uri="{BB962C8B-B14F-4D97-AF65-F5344CB8AC3E}">
        <p14:creationId xmlns:p14="http://schemas.microsoft.com/office/powerpoint/2010/main" val="881427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25</a:t>
            </a:fld>
            <a:endParaRPr lang="ar-SA"/>
          </a:p>
        </p:txBody>
      </p:sp>
    </p:spTree>
    <p:extLst>
      <p:ext uri="{BB962C8B-B14F-4D97-AF65-F5344CB8AC3E}">
        <p14:creationId xmlns:p14="http://schemas.microsoft.com/office/powerpoint/2010/main" val="1539774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26</a:t>
            </a:fld>
            <a:endParaRPr lang="ar-SA"/>
          </a:p>
        </p:txBody>
      </p:sp>
    </p:spTree>
    <p:extLst>
      <p:ext uri="{BB962C8B-B14F-4D97-AF65-F5344CB8AC3E}">
        <p14:creationId xmlns:p14="http://schemas.microsoft.com/office/powerpoint/2010/main" val="2664309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28</a:t>
            </a:fld>
            <a:endParaRPr lang="ar-SA"/>
          </a:p>
        </p:txBody>
      </p:sp>
    </p:spTree>
    <p:extLst>
      <p:ext uri="{BB962C8B-B14F-4D97-AF65-F5344CB8AC3E}">
        <p14:creationId xmlns:p14="http://schemas.microsoft.com/office/powerpoint/2010/main" val="1049836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29</a:t>
            </a:fld>
            <a:endParaRPr lang="ar-SA"/>
          </a:p>
        </p:txBody>
      </p:sp>
    </p:spTree>
    <p:extLst>
      <p:ext uri="{BB962C8B-B14F-4D97-AF65-F5344CB8AC3E}">
        <p14:creationId xmlns:p14="http://schemas.microsoft.com/office/powerpoint/2010/main" val="2655744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4</a:t>
            </a:fld>
            <a:endParaRPr lang="ar-SA"/>
          </a:p>
        </p:txBody>
      </p:sp>
    </p:spTree>
    <p:extLst>
      <p:ext uri="{BB962C8B-B14F-4D97-AF65-F5344CB8AC3E}">
        <p14:creationId xmlns:p14="http://schemas.microsoft.com/office/powerpoint/2010/main" val="2798309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5</a:t>
            </a:fld>
            <a:endParaRPr lang="ar-SA"/>
          </a:p>
        </p:txBody>
      </p:sp>
    </p:spTree>
    <p:extLst>
      <p:ext uri="{BB962C8B-B14F-4D97-AF65-F5344CB8AC3E}">
        <p14:creationId xmlns:p14="http://schemas.microsoft.com/office/powerpoint/2010/main" val="3064711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6</a:t>
            </a:fld>
            <a:endParaRPr lang="ar-SA"/>
          </a:p>
        </p:txBody>
      </p:sp>
    </p:spTree>
    <p:extLst>
      <p:ext uri="{BB962C8B-B14F-4D97-AF65-F5344CB8AC3E}">
        <p14:creationId xmlns:p14="http://schemas.microsoft.com/office/powerpoint/2010/main" val="2286347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7</a:t>
            </a:fld>
            <a:endParaRPr lang="ar-SA"/>
          </a:p>
        </p:txBody>
      </p:sp>
    </p:spTree>
    <p:extLst>
      <p:ext uri="{BB962C8B-B14F-4D97-AF65-F5344CB8AC3E}">
        <p14:creationId xmlns:p14="http://schemas.microsoft.com/office/powerpoint/2010/main" val="493627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8</a:t>
            </a:fld>
            <a:endParaRPr lang="ar-SA"/>
          </a:p>
        </p:txBody>
      </p:sp>
    </p:spTree>
    <p:extLst>
      <p:ext uri="{BB962C8B-B14F-4D97-AF65-F5344CB8AC3E}">
        <p14:creationId xmlns:p14="http://schemas.microsoft.com/office/powerpoint/2010/main" val="193554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9</a:t>
            </a:fld>
            <a:endParaRPr lang="ar-SA"/>
          </a:p>
        </p:txBody>
      </p:sp>
    </p:spTree>
    <p:extLst>
      <p:ext uri="{BB962C8B-B14F-4D97-AF65-F5344CB8AC3E}">
        <p14:creationId xmlns:p14="http://schemas.microsoft.com/office/powerpoint/2010/main" val="156902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7B7747CA-296B-4227-A331-C6F34BF08DC3}" type="slidenum">
              <a:rPr lang="ar-SA" smtClean="0"/>
              <a:t>10</a:t>
            </a:fld>
            <a:endParaRPr lang="ar-SA"/>
          </a:p>
        </p:txBody>
      </p:sp>
    </p:spTree>
    <p:extLst>
      <p:ext uri="{BB962C8B-B14F-4D97-AF65-F5344CB8AC3E}">
        <p14:creationId xmlns:p14="http://schemas.microsoft.com/office/powerpoint/2010/main" val="51917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66123F4-DA3C-40DB-BDEB-14B77DA191DE}"/>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CD56B13C-93B9-454B-B32A-40AAC13D7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629E51B0-7B9E-4A8E-8940-2E49618F401F}"/>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5" name="عنصر نائب للتذييل 4">
            <a:extLst>
              <a:ext uri="{FF2B5EF4-FFF2-40B4-BE49-F238E27FC236}">
                <a16:creationId xmlns:a16="http://schemas.microsoft.com/office/drawing/2014/main" id="{91A4543F-CB61-4317-95E0-426C2A6868D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CC6CB8-8889-4975-AC46-777A72554A98}"/>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2145234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42015C-92D5-418B-8EEE-7C5B1166EB1E}"/>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FA7E46D5-ECE0-45B7-854F-1E6753493ED8}"/>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601F60A6-4E58-4831-8A2A-A260B50C3CE3}"/>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5" name="عنصر نائب للتذييل 4">
            <a:extLst>
              <a:ext uri="{FF2B5EF4-FFF2-40B4-BE49-F238E27FC236}">
                <a16:creationId xmlns:a16="http://schemas.microsoft.com/office/drawing/2014/main" id="{01434A8C-7D01-4B1F-B9A4-A6B45F79AE8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841E170-003A-4426-9CAE-E1B485E93AF7}"/>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2190809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5E0F854-54FE-40B3-B679-4CD107652DFA}"/>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6861C3FB-2DD6-4751-94E6-71FD4FA6B0A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7F8AF3E-5335-4F5A-9C1C-A6CC25F1AB75}"/>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5" name="عنصر نائب للتذييل 4">
            <a:extLst>
              <a:ext uri="{FF2B5EF4-FFF2-40B4-BE49-F238E27FC236}">
                <a16:creationId xmlns:a16="http://schemas.microsoft.com/office/drawing/2014/main" id="{A0051901-FEFF-4716-B3E7-EA392D475AF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A2405B-8D33-47F8-9F5F-2A456123359E}"/>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3521234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E3428E-B26E-4772-BDE8-DDA3775A754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7A719D7-729F-4156-8060-C0572CA4D986}"/>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4F6CE9-BDAC-4999-ABE7-033A235D4CBA}"/>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5" name="عنصر نائب للتذييل 4">
            <a:extLst>
              <a:ext uri="{FF2B5EF4-FFF2-40B4-BE49-F238E27FC236}">
                <a16:creationId xmlns:a16="http://schemas.microsoft.com/office/drawing/2014/main" id="{DC2D980A-2FE7-4656-8DB3-9BC61E36261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FF85999-5F8C-466D-84D9-57B09891CD04}"/>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3267670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0990BC0-0231-4714-AB0E-DC9BA959725B}"/>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7EDE8A31-493C-46B4-AAE7-04C6871E46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7C8CC2BB-48A4-42F4-8596-BE9EF454856C}"/>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5" name="عنصر نائب للتذييل 4">
            <a:extLst>
              <a:ext uri="{FF2B5EF4-FFF2-40B4-BE49-F238E27FC236}">
                <a16:creationId xmlns:a16="http://schemas.microsoft.com/office/drawing/2014/main" id="{FEC0D0D7-6DFB-4CFA-BE20-39323B3BD7EE}"/>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92B65AC-12F4-454D-8B88-73EE70029363}"/>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313827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066A214-2928-421C-B97F-50011EC1310D}"/>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2C646C28-E8A7-488E-951F-6F7442C4C66A}"/>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68FBF0E0-911E-4577-AC67-6F8D01ECBF2B}"/>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1D38DB76-3C95-4700-B38C-33AA036264FF}"/>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6" name="عنصر نائب للتذييل 5">
            <a:extLst>
              <a:ext uri="{FF2B5EF4-FFF2-40B4-BE49-F238E27FC236}">
                <a16:creationId xmlns:a16="http://schemas.microsoft.com/office/drawing/2014/main" id="{14A5599A-C71C-4CA4-AD67-A218AA4951C1}"/>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23C4A202-F103-412B-A791-4FCBCCA7CA9F}"/>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2921907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EA7435-3E01-46C7-8136-4633506144D1}"/>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BBC69710-360E-434B-8BC3-765A188C46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40785DFA-ED38-4626-819F-8CFA2945157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B9E79C5D-5060-4865-8F8A-142092F424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52E66BB-634B-47C4-B341-9A9A2D8299AD}"/>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49AB03EE-08E7-4883-B45C-590B807B622F}"/>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8" name="عنصر نائب للتذييل 7">
            <a:extLst>
              <a:ext uri="{FF2B5EF4-FFF2-40B4-BE49-F238E27FC236}">
                <a16:creationId xmlns:a16="http://schemas.microsoft.com/office/drawing/2014/main" id="{985D9B58-6055-4904-8030-573AC05FFD89}"/>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BE1C51AA-81DA-4989-B575-98D93955B8CE}"/>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834935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2578664-407E-461C-932E-8ACE28747A8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10C7178C-CD5E-4459-A404-0710BA37622F}"/>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4" name="عنصر نائب للتذييل 3">
            <a:extLst>
              <a:ext uri="{FF2B5EF4-FFF2-40B4-BE49-F238E27FC236}">
                <a16:creationId xmlns:a16="http://schemas.microsoft.com/office/drawing/2014/main" id="{1695B93B-8D33-4286-9D2D-022085EE2284}"/>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53BD49A1-0592-4C3A-AF8C-C11DBA0FE166}"/>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4034475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2CAA46A-54CB-4578-8835-B71C35DBEBDA}"/>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3" name="عنصر نائب للتذييل 2">
            <a:extLst>
              <a:ext uri="{FF2B5EF4-FFF2-40B4-BE49-F238E27FC236}">
                <a16:creationId xmlns:a16="http://schemas.microsoft.com/office/drawing/2014/main" id="{9A00BA74-9D64-4D2E-9908-EFFE4F0C4D29}"/>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2E304CAF-18A1-4EBD-8FFB-5EE67E9C22DC}"/>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2026963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4B65DA-D5EC-4078-95B5-E891B80F85E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F8CBDA87-78C8-478C-B2D4-12911E06C7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BA9BE87C-3B57-4738-A936-CE330158E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CA17ECBC-639C-4782-9BD0-4817701DC717}"/>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6" name="عنصر نائب للتذييل 5">
            <a:extLst>
              <a:ext uri="{FF2B5EF4-FFF2-40B4-BE49-F238E27FC236}">
                <a16:creationId xmlns:a16="http://schemas.microsoft.com/office/drawing/2014/main" id="{E6757D0F-33C0-461E-9142-2D18569D3D37}"/>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92052C-6402-4B86-85B9-57D9B89F09BA}"/>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1937197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BBD9B6F-DB1E-48F6-98E8-7ED61EB86F7D}"/>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71E56753-E471-4E2A-BD66-4EDEC1EC7E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D76F77A0-2350-417E-8255-9FBB63AE2E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EBA790C3-0B72-4C08-B534-9BEF05978222}"/>
              </a:ext>
            </a:extLst>
          </p:cNvPr>
          <p:cNvSpPr>
            <a:spLocks noGrp="1"/>
          </p:cNvSpPr>
          <p:nvPr>
            <p:ph type="dt" sz="half" idx="10"/>
          </p:nvPr>
        </p:nvSpPr>
        <p:spPr/>
        <p:txBody>
          <a:bodyPr/>
          <a:lstStyle/>
          <a:p>
            <a:fld id="{D22A8C4B-C421-433E-927C-6163F2771A4E}" type="datetimeFigureOut">
              <a:rPr lang="ar-SA" smtClean="0"/>
              <a:t>25/08/44</a:t>
            </a:fld>
            <a:endParaRPr lang="ar-SA"/>
          </a:p>
        </p:txBody>
      </p:sp>
      <p:sp>
        <p:nvSpPr>
          <p:cNvPr id="6" name="عنصر نائب للتذييل 5">
            <a:extLst>
              <a:ext uri="{FF2B5EF4-FFF2-40B4-BE49-F238E27FC236}">
                <a16:creationId xmlns:a16="http://schemas.microsoft.com/office/drawing/2014/main" id="{85FF2DA7-D789-464A-89A1-3AD1C28CF030}"/>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6F48134-99F5-49F3-A0FC-309B50600551}"/>
              </a:ext>
            </a:extLst>
          </p:cNvPr>
          <p:cNvSpPr>
            <a:spLocks noGrp="1"/>
          </p:cNvSpPr>
          <p:nvPr>
            <p:ph type="sldNum" sz="quarter" idx="12"/>
          </p:nvPr>
        </p:nvSpPr>
        <p:spPr/>
        <p:txBody>
          <a:bodyPr/>
          <a:lstStyle/>
          <a:p>
            <a:fld id="{A7FC3CD4-31A7-47DC-82CB-A3ABA0B12CF4}" type="slidenum">
              <a:rPr lang="ar-SA" smtClean="0"/>
              <a:t>‹#›</a:t>
            </a:fld>
            <a:endParaRPr lang="ar-SA"/>
          </a:p>
        </p:txBody>
      </p:sp>
    </p:spTree>
    <p:extLst>
      <p:ext uri="{BB962C8B-B14F-4D97-AF65-F5344CB8AC3E}">
        <p14:creationId xmlns:p14="http://schemas.microsoft.com/office/powerpoint/2010/main" val="1372007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 name="قلب الصفحة.wav"/>
          </p:stSnd>
        </p:sndAc>
      </p:transition>
    </mc:Choice>
    <mc:Fallback xmlns="">
      <p:transition spd="slow">
        <p:fade/>
        <p:sndAc>
          <p:stSnd>
            <p:snd r:embed="rId3" name="قلب الصفحة.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0390D9FC-4A31-4479-B337-FB109557219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6D0FD1B-CB07-45AB-BFB4-F081F924E1C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EE830A8F-6C92-467F-8922-AD89FAA3A5D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22A8C4B-C421-433E-927C-6163F2771A4E}" type="datetimeFigureOut">
              <a:rPr lang="ar-SA" smtClean="0"/>
              <a:t>25/08/44</a:t>
            </a:fld>
            <a:endParaRPr lang="ar-SA"/>
          </a:p>
        </p:txBody>
      </p:sp>
      <p:sp>
        <p:nvSpPr>
          <p:cNvPr id="5" name="عنصر نائب للتذييل 4">
            <a:extLst>
              <a:ext uri="{FF2B5EF4-FFF2-40B4-BE49-F238E27FC236}">
                <a16:creationId xmlns:a16="http://schemas.microsoft.com/office/drawing/2014/main" id="{D7C8F7AA-B0FC-44AC-9649-97E421EE53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2A9DA108-B3A8-413F-9D59-DEEB3E98B1C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7FC3CD4-31A7-47DC-82CB-A3ABA0B12CF4}" type="slidenum">
              <a:rPr lang="ar-SA" smtClean="0"/>
              <a:t>‹#›</a:t>
            </a:fld>
            <a:endParaRPr lang="ar-SA"/>
          </a:p>
        </p:txBody>
      </p:sp>
    </p:spTree>
    <p:extLst>
      <p:ext uri="{BB962C8B-B14F-4D97-AF65-F5344CB8AC3E}">
        <p14:creationId xmlns:p14="http://schemas.microsoft.com/office/powerpoint/2010/main" val="3547489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13" name="قلب الصفحة.wav"/>
          </p:stSnd>
        </p:sndAc>
      </p:transition>
    </mc:Choice>
    <mc:Fallback xmlns="">
      <p:transition spd="slow">
        <p:fade/>
        <p:sndAc>
          <p:stSnd>
            <p:snd r:embed="rId14" name="قلب الصفحة.wav"/>
          </p:stSnd>
        </p:sndAc>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1.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0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1.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21.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gif"/><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gif"/><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audio" Target="../media/audio6.wav"/><Relationship Id="rId5" Type="http://schemas.openxmlformats.org/officeDocument/2006/relationships/audio" Target="../media/audio4.wav"/><Relationship Id="rId10" Type="http://schemas.openxmlformats.org/officeDocument/2006/relationships/image" Target="../media/image7.png"/><Relationship Id="rId4" Type="http://schemas.openxmlformats.org/officeDocument/2006/relationships/audio" Target="../media/audio3.wav"/><Relationship Id="rId9" Type="http://schemas.openxmlformats.org/officeDocument/2006/relationships/audio" Target="../media/audio5.wav"/></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image" Target="../media/image1.png"/><Relationship Id="rId12"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audio" Target="../media/audio6.wav"/><Relationship Id="rId5" Type="http://schemas.openxmlformats.org/officeDocument/2006/relationships/audio" Target="../media/audio4.wav"/><Relationship Id="rId10" Type="http://schemas.openxmlformats.org/officeDocument/2006/relationships/image" Target="../media/image6.png"/><Relationship Id="rId4" Type="http://schemas.openxmlformats.org/officeDocument/2006/relationships/audio" Target="../media/audio3.wav"/><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image" Target="../media/image1.png"/><Relationship Id="rId12"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audio" Target="../media/audio6.wav"/><Relationship Id="rId5" Type="http://schemas.openxmlformats.org/officeDocument/2006/relationships/audio" Target="../media/audio4.wav"/><Relationship Id="rId10" Type="http://schemas.openxmlformats.org/officeDocument/2006/relationships/image" Target="../media/image6.png"/><Relationship Id="rId4" Type="http://schemas.openxmlformats.org/officeDocument/2006/relationships/audio" Target="../media/audio3.wav"/><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image" Target="../media/image1.png"/><Relationship Id="rId12"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audio" Target="../media/audio6.wav"/><Relationship Id="rId5" Type="http://schemas.openxmlformats.org/officeDocument/2006/relationships/audio" Target="../media/audio4.wav"/><Relationship Id="rId10" Type="http://schemas.openxmlformats.org/officeDocument/2006/relationships/image" Target="../media/image6.png"/><Relationship Id="rId4" Type="http://schemas.openxmlformats.org/officeDocument/2006/relationships/audio" Target="../media/audio3.wav"/><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FCF49F7A-9D47-4773-AC1E-2CBE9400C82B}"/>
              </a:ext>
            </a:extLst>
          </p:cNvPr>
          <p:cNvGrpSpPr/>
          <p:nvPr/>
        </p:nvGrpSpPr>
        <p:grpSpPr>
          <a:xfrm>
            <a:off x="126609" y="116203"/>
            <a:ext cx="12065391" cy="6597748"/>
            <a:chOff x="63859" y="28113"/>
            <a:chExt cx="12065391" cy="6597748"/>
          </a:xfrm>
          <a:solidFill>
            <a:srgbClr val="529387"/>
          </a:solidFill>
        </p:grpSpPr>
        <p:grpSp>
          <p:nvGrpSpPr>
            <p:cNvPr id="24" name="مجموعة 23">
              <a:extLst>
                <a:ext uri="{FF2B5EF4-FFF2-40B4-BE49-F238E27FC236}">
                  <a16:creationId xmlns:a16="http://schemas.microsoft.com/office/drawing/2014/main" id="{49402D7E-C4A3-4BFE-9354-0782763E308E}"/>
                </a:ext>
              </a:extLst>
            </p:cNvPr>
            <p:cNvGrpSpPr/>
            <p:nvPr/>
          </p:nvGrpSpPr>
          <p:grpSpPr>
            <a:xfrm>
              <a:off x="63859" y="28113"/>
              <a:ext cx="12065391" cy="6597748"/>
              <a:chOff x="63859" y="70316"/>
              <a:chExt cx="12065391" cy="6597748"/>
            </a:xfrm>
            <a:grpFill/>
          </p:grpSpPr>
          <p:grpSp>
            <p:nvGrpSpPr>
              <p:cNvPr id="23" name="مجموعة 22">
                <a:extLst>
                  <a:ext uri="{FF2B5EF4-FFF2-40B4-BE49-F238E27FC236}">
                    <a16:creationId xmlns:a16="http://schemas.microsoft.com/office/drawing/2014/main" id="{A527FB39-3F79-4014-8A38-F5F5C8DD1ED0}"/>
                  </a:ext>
                </a:extLst>
              </p:cNvPr>
              <p:cNvGrpSpPr/>
              <p:nvPr/>
            </p:nvGrpSpPr>
            <p:grpSpPr>
              <a:xfrm>
                <a:off x="63859" y="70316"/>
                <a:ext cx="12065391" cy="6597748"/>
                <a:chOff x="63859" y="70316"/>
                <a:chExt cx="12065391" cy="6597748"/>
              </a:xfrm>
              <a:grpFill/>
            </p:grpSpPr>
            <p:sp>
              <p:nvSpPr>
                <p:cNvPr id="4" name="مستطيل 3">
                  <a:extLst>
                    <a:ext uri="{FF2B5EF4-FFF2-40B4-BE49-F238E27FC236}">
                      <a16:creationId xmlns:a16="http://schemas.microsoft.com/office/drawing/2014/main" id="{CC47380B-84B0-44CF-9F1E-0CAF52C0D7A7}"/>
                    </a:ext>
                  </a:extLst>
                </p:cNvPr>
                <p:cNvSpPr/>
                <p:nvPr/>
              </p:nvSpPr>
              <p:spPr>
                <a:xfrm>
                  <a:off x="63859" y="70316"/>
                  <a:ext cx="12065391" cy="6597748"/>
                </a:xfrm>
                <a:prstGeom prst="rect">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سهم: خماسي 19">
                  <a:extLst>
                    <a:ext uri="{FF2B5EF4-FFF2-40B4-BE49-F238E27FC236}">
                      <a16:creationId xmlns:a16="http://schemas.microsoft.com/office/drawing/2014/main" id="{A7D9A3D5-9671-4A1F-BEFC-925A5197F6AF}"/>
                    </a:ext>
                  </a:extLst>
                </p:cNvPr>
                <p:cNvSpPr/>
                <p:nvPr/>
              </p:nvSpPr>
              <p:spPr>
                <a:xfrm rot="5400000">
                  <a:off x="8715179" y="-295084"/>
                  <a:ext cx="1910215" cy="2696708"/>
                </a:xfrm>
                <a:prstGeom prst="homePlate">
                  <a:avLst/>
                </a:prstGeom>
                <a:solidFill>
                  <a:srgbClr val="35FC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22" name="مربع نص 21">
                <a:extLst>
                  <a:ext uri="{FF2B5EF4-FFF2-40B4-BE49-F238E27FC236}">
                    <a16:creationId xmlns:a16="http://schemas.microsoft.com/office/drawing/2014/main" id="{60B55CA6-34B3-4397-A2A0-91890735E7F8}"/>
                  </a:ext>
                </a:extLst>
              </p:cNvPr>
              <p:cNvSpPr txBox="1"/>
              <p:nvPr/>
            </p:nvSpPr>
            <p:spPr>
              <a:xfrm>
                <a:off x="8523546" y="291211"/>
                <a:ext cx="2219178" cy="646331"/>
              </a:xfrm>
              <a:prstGeom prst="rect">
                <a:avLst/>
              </a:prstGeom>
              <a:solidFill>
                <a:srgbClr val="35FC98"/>
              </a:solidFill>
            </p:spPr>
            <p:txBody>
              <a:bodyPr wrap="square">
                <a:spAutoFit/>
              </a:bodyPr>
              <a:lstStyle/>
              <a:p>
                <a:pPr algn="ctr"/>
                <a:r>
                  <a:rPr lang="ar-SA" sz="3600" dirty="0">
                    <a:solidFill>
                      <a:schemeClr val="bg1"/>
                    </a:solidFill>
                    <a:latin typeface="JF Flat" panose="02000500000000000000" pitchFamily="2" charset="-78"/>
                    <a:cs typeface="Sultan bold" pitchFamily="2" charset="-78"/>
                  </a:rPr>
                  <a:t>الوحدة الثالثة</a:t>
                </a:r>
              </a:p>
            </p:txBody>
          </p:sp>
        </p:grpSp>
        <p:sp>
          <p:nvSpPr>
            <p:cNvPr id="25" name="مستطيل: زوايا مستديرة 24">
              <a:extLst>
                <a:ext uri="{FF2B5EF4-FFF2-40B4-BE49-F238E27FC236}">
                  <a16:creationId xmlns:a16="http://schemas.microsoft.com/office/drawing/2014/main" id="{B27841F2-9C62-40A2-AB92-1EE7F5401C03}"/>
                </a:ext>
              </a:extLst>
            </p:cNvPr>
            <p:cNvSpPr/>
            <p:nvPr/>
          </p:nvSpPr>
          <p:spPr>
            <a:xfrm>
              <a:off x="8479706" y="3554923"/>
              <a:ext cx="2489982" cy="725374"/>
            </a:xfrm>
            <a:prstGeom prst="roundRect">
              <a:avLst/>
            </a:prstGeom>
            <a:solidFill>
              <a:srgbClr val="35FC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a:solidFill>
                    <a:schemeClr val="bg1"/>
                  </a:solidFill>
                  <a:cs typeface="Sultan bold" pitchFamily="2" charset="-78"/>
                </a:rPr>
                <a:t>الدرس الثاني</a:t>
              </a:r>
            </a:p>
          </p:txBody>
        </p:sp>
        <p:sp>
          <p:nvSpPr>
            <p:cNvPr id="18" name="مربع نص 17">
              <a:extLst>
                <a:ext uri="{FF2B5EF4-FFF2-40B4-BE49-F238E27FC236}">
                  <a16:creationId xmlns:a16="http://schemas.microsoft.com/office/drawing/2014/main" id="{F2FDB59C-7888-467E-AF3F-EAA30788A2B1}"/>
                </a:ext>
              </a:extLst>
            </p:cNvPr>
            <p:cNvSpPr txBox="1"/>
            <p:nvPr/>
          </p:nvSpPr>
          <p:spPr>
            <a:xfrm>
              <a:off x="7835381" y="4557238"/>
              <a:ext cx="3901438" cy="646331"/>
            </a:xfrm>
            <a:prstGeom prst="rect">
              <a:avLst/>
            </a:prstGeom>
            <a:noFill/>
          </p:spPr>
          <p:txBody>
            <a:bodyPr wrap="square" rtlCol="1">
              <a:spAutoFit/>
            </a:bodyPr>
            <a:lstStyle/>
            <a:p>
              <a:pPr algn="ctr"/>
              <a:r>
                <a:rPr lang="ar-SA" sz="3600" dirty="0">
                  <a:solidFill>
                    <a:schemeClr val="bg1"/>
                  </a:solidFill>
                  <a:latin typeface="JF Flat" panose="02000500000000000000" pitchFamily="2" charset="-78"/>
                  <a:cs typeface="Sultan bold" pitchFamily="2" charset="-78"/>
                </a:rPr>
                <a:t>المتغيرات و التكرارات</a:t>
              </a:r>
            </a:p>
          </p:txBody>
        </p:sp>
      </p:grpSp>
      <p:sp>
        <p:nvSpPr>
          <p:cNvPr id="21" name="مربع نص 20">
            <a:extLst>
              <a:ext uri="{FF2B5EF4-FFF2-40B4-BE49-F238E27FC236}">
                <a16:creationId xmlns:a16="http://schemas.microsoft.com/office/drawing/2014/main" id="{A89ED171-3BDF-A6F9-F375-328723D22FA3}"/>
              </a:ext>
            </a:extLst>
          </p:cNvPr>
          <p:cNvSpPr txBox="1"/>
          <p:nvPr/>
        </p:nvSpPr>
        <p:spPr>
          <a:xfrm>
            <a:off x="7837770" y="2067033"/>
            <a:ext cx="3901438" cy="1200329"/>
          </a:xfrm>
          <a:prstGeom prst="rect">
            <a:avLst/>
          </a:prstGeom>
          <a:noFill/>
        </p:spPr>
        <p:txBody>
          <a:bodyPr wrap="square" rtlCol="1">
            <a:spAutoFit/>
          </a:bodyPr>
          <a:lstStyle/>
          <a:p>
            <a:pPr algn="ctr"/>
            <a:r>
              <a:rPr lang="ar-SA" sz="3600" dirty="0">
                <a:solidFill>
                  <a:schemeClr val="bg1"/>
                </a:solidFill>
                <a:latin typeface="JF Flat" panose="02000500000000000000" pitchFamily="2" charset="-78"/>
                <a:cs typeface="Sultan bold" pitchFamily="2" charset="-78"/>
              </a:rPr>
              <a:t>البرمجة بواسطة المايكروبت </a:t>
            </a:r>
            <a:r>
              <a:rPr lang="en-US" sz="3600" b="1" dirty="0">
                <a:solidFill>
                  <a:schemeClr val="bg1"/>
                </a:solidFill>
                <a:latin typeface="Dubai" panose="020B0503030403030204" pitchFamily="34" charset="-78"/>
                <a:cs typeface="Dubai" panose="020B0503030403030204" pitchFamily="34" charset="-78"/>
              </a:rPr>
              <a:t>Micro bit</a:t>
            </a:r>
            <a:endParaRPr lang="ar-SA" sz="3600" b="1" dirty="0">
              <a:solidFill>
                <a:schemeClr val="bg1"/>
              </a:solidFill>
              <a:latin typeface="Dubai" panose="020B0503030403030204" pitchFamily="34" charset="-78"/>
              <a:cs typeface="Dubai" panose="020B0503030403030204" pitchFamily="34" charset="-78"/>
            </a:endParaRPr>
          </a:p>
        </p:txBody>
      </p:sp>
      <p:pic>
        <p:nvPicPr>
          <p:cNvPr id="26" name="صورة 25">
            <a:extLst>
              <a:ext uri="{FF2B5EF4-FFF2-40B4-BE49-F238E27FC236}">
                <a16:creationId xmlns:a16="http://schemas.microsoft.com/office/drawing/2014/main" id="{905A407B-D54F-6EC8-1874-57488A273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pic>
        <p:nvPicPr>
          <p:cNvPr id="27" name="صورة 26">
            <a:extLst>
              <a:ext uri="{FF2B5EF4-FFF2-40B4-BE49-F238E27FC236}">
                <a16:creationId xmlns:a16="http://schemas.microsoft.com/office/drawing/2014/main" id="{6B95FFA4-B239-27C8-0737-703269CEDC6E}"/>
              </a:ext>
            </a:extLst>
          </p:cNvPr>
          <p:cNvPicPr>
            <a:picLocks noChangeAspect="1"/>
          </p:cNvPicPr>
          <p:nvPr/>
        </p:nvPicPr>
        <p:blipFill rotWithShape="1">
          <a:blip r:embed="rId4">
            <a:extLst>
              <a:ext uri="{28A0092B-C50C-407E-A947-70E740481C1C}">
                <a14:useLocalDpi xmlns:a14="http://schemas.microsoft.com/office/drawing/2010/main" val="0"/>
              </a:ext>
            </a:extLst>
          </a:blip>
          <a:srcRect l="8088" t="8210" r="6770" b="4312"/>
          <a:stretch/>
        </p:blipFill>
        <p:spPr>
          <a:xfrm>
            <a:off x="1305472" y="1889972"/>
            <a:ext cx="4255879" cy="3506081"/>
          </a:xfrm>
          <a:prstGeom prst="roundRect">
            <a:avLst/>
          </a:prstGeom>
        </p:spPr>
      </p:pic>
      <p:pic>
        <p:nvPicPr>
          <p:cNvPr id="3" name="صورة 2" descr="صورة تحتوي على شعار&#10;&#10;تم إنشاء الوصف تلقائياً">
            <a:extLst>
              <a:ext uri="{FF2B5EF4-FFF2-40B4-BE49-F238E27FC236}">
                <a16:creationId xmlns:a16="http://schemas.microsoft.com/office/drawing/2014/main" id="{2D3FBD21-A694-A21C-5BF4-81F1C8A4D78F}"/>
              </a:ext>
            </a:extLst>
          </p:cNvPr>
          <p:cNvPicPr>
            <a:picLocks noChangeAspect="1"/>
          </p:cNvPicPr>
          <p:nvPr/>
        </p:nvPicPr>
        <p:blipFill>
          <a:blip r:embed="rId5">
            <a:clrChange>
              <a:clrFrom>
                <a:srgbClr val="FFFFFF"/>
              </a:clrFrom>
              <a:clrTo>
                <a:srgbClr val="FFFFFF">
                  <a:alpha val="0"/>
                </a:srgbClr>
              </a:clrTo>
            </a:clrChange>
            <a:biLevel thresh="25000"/>
            <a:extLst>
              <a:ext uri="{28A0092B-C50C-407E-A947-70E740481C1C}">
                <a14:useLocalDpi xmlns:a14="http://schemas.microsoft.com/office/drawing/2010/main" val="0"/>
              </a:ext>
            </a:extLst>
          </a:blip>
          <a:stretch>
            <a:fillRect/>
          </a:stretch>
        </p:blipFill>
        <p:spPr>
          <a:xfrm>
            <a:off x="4052" y="-674038"/>
            <a:ext cx="2960914" cy="2960914"/>
          </a:xfrm>
          <a:prstGeom prst="rect">
            <a:avLst/>
          </a:prstGeom>
        </p:spPr>
      </p:pic>
    </p:spTree>
    <p:extLst>
      <p:ext uri="{BB962C8B-B14F-4D97-AF65-F5344CB8AC3E}">
        <p14:creationId xmlns:p14="http://schemas.microsoft.com/office/powerpoint/2010/main" val="281319837"/>
      </p:ext>
    </p:extLst>
  </p:cSld>
  <p:clrMapOvr>
    <a:masterClrMapping/>
  </p:clrMapOvr>
  <mc:AlternateContent xmlns:mc="http://schemas.openxmlformats.org/markup-compatibility/2006" xmlns:p14="http://schemas.microsoft.com/office/powerpoint/2010/main">
    <mc:Choice Requires="p14">
      <p:transition p14:dur="0">
        <p:sndAc>
          <p:stSnd>
            <p:snd r:embed="rId2" name="قلب الكتاب.wav"/>
          </p:stSnd>
        </p:sndAc>
      </p:transition>
    </mc:Choice>
    <mc:Fallback xmlns="">
      <p:transition>
        <p:sndAc>
          <p:stSnd>
            <p:snd r:embed="rId8" name="قلب الكتاب.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الحسابات والارقام</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مستطيل 5">
            <a:extLst>
              <a:ext uri="{FF2B5EF4-FFF2-40B4-BE49-F238E27FC236}">
                <a16:creationId xmlns:a16="http://schemas.microsoft.com/office/drawing/2014/main" id="{DF2D823D-D490-5F03-BB93-1B9A1BA59791}"/>
              </a:ext>
            </a:extLst>
          </p:cNvPr>
          <p:cNvSpPr/>
          <p:nvPr/>
        </p:nvSpPr>
        <p:spPr>
          <a:xfrm>
            <a:off x="7112848" y="2427524"/>
            <a:ext cx="1947600"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cap="none" spc="0" dirty="0">
                <a:ln>
                  <a:noFill/>
                </a:ln>
                <a:solidFill>
                  <a:schemeClr val="bg1"/>
                </a:solidFill>
                <a:effectLst/>
              </a:rPr>
              <a:t>العملية الحسابية</a:t>
            </a:r>
          </a:p>
        </p:txBody>
      </p:sp>
      <p:sp>
        <p:nvSpPr>
          <p:cNvPr id="7" name="مستطيل 6">
            <a:extLst>
              <a:ext uri="{FF2B5EF4-FFF2-40B4-BE49-F238E27FC236}">
                <a16:creationId xmlns:a16="http://schemas.microsoft.com/office/drawing/2014/main" id="{3F618751-483B-39F8-437F-09F3C3754F81}"/>
              </a:ext>
            </a:extLst>
          </p:cNvPr>
          <p:cNvSpPr/>
          <p:nvPr/>
        </p:nvSpPr>
        <p:spPr>
          <a:xfrm>
            <a:off x="2700454" y="2427524"/>
            <a:ext cx="1947600"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cap="none" spc="0" dirty="0">
                <a:ln>
                  <a:noFill/>
                </a:ln>
                <a:solidFill>
                  <a:schemeClr val="bg1"/>
                </a:solidFill>
                <a:effectLst/>
              </a:rPr>
              <a:t>رياضياً</a:t>
            </a:r>
          </a:p>
        </p:txBody>
      </p:sp>
      <p:sp>
        <p:nvSpPr>
          <p:cNvPr id="8" name="مستطيل 7">
            <a:extLst>
              <a:ext uri="{FF2B5EF4-FFF2-40B4-BE49-F238E27FC236}">
                <a16:creationId xmlns:a16="http://schemas.microsoft.com/office/drawing/2014/main" id="{896DDE8B-1079-6033-2BBC-B9A32F9D2578}"/>
              </a:ext>
            </a:extLst>
          </p:cNvPr>
          <p:cNvSpPr/>
          <p:nvPr/>
        </p:nvSpPr>
        <p:spPr>
          <a:xfrm>
            <a:off x="4906651" y="2427524"/>
            <a:ext cx="1947600"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cap="none" spc="0" dirty="0">
                <a:ln>
                  <a:noFill/>
                </a:ln>
                <a:solidFill>
                  <a:schemeClr val="bg1"/>
                </a:solidFill>
                <a:effectLst/>
              </a:rPr>
              <a:t>بلغة بايثون</a:t>
            </a:r>
          </a:p>
        </p:txBody>
      </p:sp>
      <p:sp>
        <p:nvSpPr>
          <p:cNvPr id="10" name="مستطيل 9">
            <a:extLst>
              <a:ext uri="{FF2B5EF4-FFF2-40B4-BE49-F238E27FC236}">
                <a16:creationId xmlns:a16="http://schemas.microsoft.com/office/drawing/2014/main" id="{92484016-F6DE-F5D7-5762-1F35997C5F06}"/>
              </a:ext>
            </a:extLst>
          </p:cNvPr>
          <p:cNvSpPr/>
          <p:nvPr/>
        </p:nvSpPr>
        <p:spPr>
          <a:xfrm>
            <a:off x="7112848" y="2904099"/>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ysClr val="windowText" lastClr="000000"/>
                </a:solidFill>
              </a:rPr>
              <a:t>الجمع</a:t>
            </a:r>
            <a:endParaRPr lang="ar-SA" sz="2400" b="1" cap="none" spc="0" dirty="0">
              <a:ln>
                <a:noFill/>
              </a:ln>
              <a:solidFill>
                <a:sysClr val="windowText" lastClr="000000"/>
              </a:solidFill>
              <a:effectLst/>
            </a:endParaRPr>
          </a:p>
        </p:txBody>
      </p:sp>
      <p:sp>
        <p:nvSpPr>
          <p:cNvPr id="11" name="مستطيل 10">
            <a:extLst>
              <a:ext uri="{FF2B5EF4-FFF2-40B4-BE49-F238E27FC236}">
                <a16:creationId xmlns:a16="http://schemas.microsoft.com/office/drawing/2014/main" id="{983CC9C6-BAF4-8BA4-B222-49614A755001}"/>
              </a:ext>
            </a:extLst>
          </p:cNvPr>
          <p:cNvSpPr/>
          <p:nvPr/>
        </p:nvSpPr>
        <p:spPr>
          <a:xfrm>
            <a:off x="2700454" y="2904099"/>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rtl="1"/>
            <a:r>
              <a:rPr lang="en-US" sz="2400" b="1" dirty="0">
                <a:solidFill>
                  <a:sysClr val="windowText" lastClr="000000"/>
                </a:solidFill>
              </a:rPr>
              <a:t>4+2</a:t>
            </a:r>
            <a:endParaRPr lang="ar-SA" sz="2400" b="1" dirty="0">
              <a:solidFill>
                <a:sysClr val="windowText" lastClr="000000"/>
              </a:solidFill>
            </a:endParaRPr>
          </a:p>
        </p:txBody>
      </p:sp>
      <p:sp>
        <p:nvSpPr>
          <p:cNvPr id="12" name="مستطيل 11">
            <a:extLst>
              <a:ext uri="{FF2B5EF4-FFF2-40B4-BE49-F238E27FC236}">
                <a16:creationId xmlns:a16="http://schemas.microsoft.com/office/drawing/2014/main" id="{18336105-2B22-309E-99E8-03076685A58E}"/>
              </a:ext>
            </a:extLst>
          </p:cNvPr>
          <p:cNvSpPr/>
          <p:nvPr/>
        </p:nvSpPr>
        <p:spPr>
          <a:xfrm>
            <a:off x="4906651" y="2904099"/>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rtl="1"/>
            <a:r>
              <a:rPr lang="en-US" sz="2400" b="1" cap="none" spc="0" dirty="0">
                <a:ln>
                  <a:noFill/>
                </a:ln>
                <a:solidFill>
                  <a:sysClr val="windowText" lastClr="000000"/>
                </a:solidFill>
                <a:effectLst/>
              </a:rPr>
              <a:t>4+2</a:t>
            </a:r>
            <a:endParaRPr lang="ar-SA" sz="2400" b="1" cap="none" spc="0" dirty="0">
              <a:ln>
                <a:noFill/>
              </a:ln>
              <a:solidFill>
                <a:sysClr val="windowText" lastClr="000000"/>
              </a:solidFill>
              <a:effectLst/>
            </a:endParaRPr>
          </a:p>
        </p:txBody>
      </p:sp>
      <p:sp>
        <p:nvSpPr>
          <p:cNvPr id="13" name="مستطيل 12">
            <a:extLst>
              <a:ext uri="{FF2B5EF4-FFF2-40B4-BE49-F238E27FC236}">
                <a16:creationId xmlns:a16="http://schemas.microsoft.com/office/drawing/2014/main" id="{8B3CE4D8-047D-F5C4-EFFE-9F08CC779CCE}"/>
              </a:ext>
            </a:extLst>
          </p:cNvPr>
          <p:cNvSpPr/>
          <p:nvPr/>
        </p:nvSpPr>
        <p:spPr>
          <a:xfrm>
            <a:off x="7112848" y="3380674"/>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ysClr val="windowText" lastClr="000000"/>
                </a:solidFill>
              </a:rPr>
              <a:t>الطرح</a:t>
            </a:r>
            <a:endParaRPr lang="ar-SA" sz="2400" b="1" cap="none" spc="0" dirty="0">
              <a:ln>
                <a:noFill/>
              </a:ln>
              <a:solidFill>
                <a:sysClr val="windowText" lastClr="000000"/>
              </a:solidFill>
              <a:effectLst/>
            </a:endParaRPr>
          </a:p>
        </p:txBody>
      </p:sp>
      <p:sp>
        <p:nvSpPr>
          <p:cNvPr id="15" name="مستطيل 14">
            <a:extLst>
              <a:ext uri="{FF2B5EF4-FFF2-40B4-BE49-F238E27FC236}">
                <a16:creationId xmlns:a16="http://schemas.microsoft.com/office/drawing/2014/main" id="{4A57BA6F-CA72-2B1E-EABE-D51791C39986}"/>
              </a:ext>
            </a:extLst>
          </p:cNvPr>
          <p:cNvSpPr/>
          <p:nvPr/>
        </p:nvSpPr>
        <p:spPr>
          <a:xfrm>
            <a:off x="2700454" y="3380674"/>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rtl="1"/>
            <a:r>
              <a:rPr lang="en-US" sz="2400" b="1" dirty="0">
                <a:solidFill>
                  <a:sysClr val="windowText" lastClr="000000"/>
                </a:solidFill>
              </a:rPr>
              <a:t>4-2</a:t>
            </a:r>
            <a:endParaRPr lang="ar-SA" sz="2400" b="1" dirty="0">
              <a:solidFill>
                <a:sysClr val="windowText" lastClr="000000"/>
              </a:solidFill>
            </a:endParaRPr>
          </a:p>
        </p:txBody>
      </p:sp>
      <p:sp>
        <p:nvSpPr>
          <p:cNvPr id="17" name="مستطيل 16">
            <a:extLst>
              <a:ext uri="{FF2B5EF4-FFF2-40B4-BE49-F238E27FC236}">
                <a16:creationId xmlns:a16="http://schemas.microsoft.com/office/drawing/2014/main" id="{5B27DDF6-5500-19EF-8C55-C87A87E2A062}"/>
              </a:ext>
            </a:extLst>
          </p:cNvPr>
          <p:cNvSpPr/>
          <p:nvPr/>
        </p:nvSpPr>
        <p:spPr>
          <a:xfrm>
            <a:off x="4906651" y="3380674"/>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rtl="1"/>
            <a:r>
              <a:rPr lang="en-US" sz="2400" b="1" dirty="0">
                <a:solidFill>
                  <a:sysClr val="windowText" lastClr="000000"/>
                </a:solidFill>
              </a:rPr>
              <a:t>4-2</a:t>
            </a:r>
            <a:endParaRPr lang="ar-SA" sz="2400" b="1" dirty="0">
              <a:solidFill>
                <a:sysClr val="windowText" lastClr="000000"/>
              </a:solidFill>
            </a:endParaRPr>
          </a:p>
        </p:txBody>
      </p:sp>
      <p:sp>
        <p:nvSpPr>
          <p:cNvPr id="18" name="مستطيل 17">
            <a:extLst>
              <a:ext uri="{FF2B5EF4-FFF2-40B4-BE49-F238E27FC236}">
                <a16:creationId xmlns:a16="http://schemas.microsoft.com/office/drawing/2014/main" id="{D42F9188-831A-914E-3AAB-46D4DACF9031}"/>
              </a:ext>
            </a:extLst>
          </p:cNvPr>
          <p:cNvSpPr/>
          <p:nvPr/>
        </p:nvSpPr>
        <p:spPr>
          <a:xfrm>
            <a:off x="7112848" y="3857249"/>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ysClr val="windowText" lastClr="000000"/>
                </a:solidFill>
              </a:rPr>
              <a:t>الضرب</a:t>
            </a:r>
            <a:endParaRPr lang="ar-SA" sz="2400" b="1" cap="none" spc="0" dirty="0">
              <a:ln>
                <a:noFill/>
              </a:ln>
              <a:solidFill>
                <a:sysClr val="windowText" lastClr="000000"/>
              </a:solidFill>
              <a:effectLst/>
            </a:endParaRPr>
          </a:p>
        </p:txBody>
      </p:sp>
      <p:sp>
        <p:nvSpPr>
          <p:cNvPr id="19" name="مستطيل 18">
            <a:extLst>
              <a:ext uri="{FF2B5EF4-FFF2-40B4-BE49-F238E27FC236}">
                <a16:creationId xmlns:a16="http://schemas.microsoft.com/office/drawing/2014/main" id="{7362F51E-6A74-9143-BA07-BFC939B2A302}"/>
              </a:ext>
            </a:extLst>
          </p:cNvPr>
          <p:cNvSpPr/>
          <p:nvPr/>
        </p:nvSpPr>
        <p:spPr>
          <a:xfrm>
            <a:off x="2700454" y="3857249"/>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rtl="1"/>
            <a:r>
              <a:rPr lang="en-US" sz="2400" b="1" dirty="0">
                <a:solidFill>
                  <a:sysClr val="windowText" lastClr="000000"/>
                </a:solidFill>
              </a:rPr>
              <a:t>2</a:t>
            </a:r>
            <a:r>
              <a:rPr lang="ar-SA" sz="2400" b="1" dirty="0">
                <a:solidFill>
                  <a:sysClr val="windowText" lastClr="000000"/>
                </a:solidFill>
              </a:rPr>
              <a:t>×</a:t>
            </a:r>
            <a:r>
              <a:rPr lang="en-US" sz="2400" b="1" dirty="0">
                <a:solidFill>
                  <a:sysClr val="windowText" lastClr="000000"/>
                </a:solidFill>
              </a:rPr>
              <a:t>4</a:t>
            </a:r>
            <a:endParaRPr lang="ar-SA" sz="2400" b="1" dirty="0">
              <a:solidFill>
                <a:sysClr val="windowText" lastClr="000000"/>
              </a:solidFill>
            </a:endParaRPr>
          </a:p>
        </p:txBody>
      </p:sp>
      <p:sp>
        <p:nvSpPr>
          <p:cNvPr id="20" name="مستطيل 19">
            <a:extLst>
              <a:ext uri="{FF2B5EF4-FFF2-40B4-BE49-F238E27FC236}">
                <a16:creationId xmlns:a16="http://schemas.microsoft.com/office/drawing/2014/main" id="{EB13DDE4-D519-CD49-39B8-D33E3A363C52}"/>
              </a:ext>
            </a:extLst>
          </p:cNvPr>
          <p:cNvSpPr/>
          <p:nvPr/>
        </p:nvSpPr>
        <p:spPr>
          <a:xfrm>
            <a:off x="4906651" y="3857249"/>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rtl="1"/>
            <a:r>
              <a:rPr lang="en-US" sz="2400" b="1" dirty="0">
                <a:solidFill>
                  <a:sysClr val="windowText" lastClr="000000"/>
                </a:solidFill>
              </a:rPr>
              <a:t>4*2</a:t>
            </a:r>
            <a:endParaRPr lang="ar-SA" sz="2400" b="1" dirty="0">
              <a:solidFill>
                <a:sysClr val="windowText" lastClr="000000"/>
              </a:solidFill>
            </a:endParaRPr>
          </a:p>
        </p:txBody>
      </p:sp>
      <p:sp>
        <p:nvSpPr>
          <p:cNvPr id="21" name="مستطيل 20">
            <a:extLst>
              <a:ext uri="{FF2B5EF4-FFF2-40B4-BE49-F238E27FC236}">
                <a16:creationId xmlns:a16="http://schemas.microsoft.com/office/drawing/2014/main" id="{392DD55C-7E1D-31B2-56F8-3268CD4C3914}"/>
              </a:ext>
            </a:extLst>
          </p:cNvPr>
          <p:cNvSpPr/>
          <p:nvPr/>
        </p:nvSpPr>
        <p:spPr>
          <a:xfrm>
            <a:off x="7112848" y="4333824"/>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ysClr val="windowText" lastClr="000000"/>
                </a:solidFill>
              </a:rPr>
              <a:t>القسمة</a:t>
            </a:r>
          </a:p>
        </p:txBody>
      </p:sp>
      <p:sp>
        <p:nvSpPr>
          <p:cNvPr id="22" name="مستطيل 21">
            <a:extLst>
              <a:ext uri="{FF2B5EF4-FFF2-40B4-BE49-F238E27FC236}">
                <a16:creationId xmlns:a16="http://schemas.microsoft.com/office/drawing/2014/main" id="{07EB2DE6-66C9-A44F-1EA7-280A9C51CD4E}"/>
              </a:ext>
            </a:extLst>
          </p:cNvPr>
          <p:cNvSpPr/>
          <p:nvPr/>
        </p:nvSpPr>
        <p:spPr>
          <a:xfrm>
            <a:off x="2700454" y="4333824"/>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rtl="1"/>
            <a:r>
              <a:rPr lang="en-US" sz="2400" b="1" dirty="0">
                <a:solidFill>
                  <a:sysClr val="windowText" lastClr="000000"/>
                </a:solidFill>
              </a:rPr>
              <a:t>2</a:t>
            </a:r>
            <a:r>
              <a:rPr lang="ar-SA" sz="2400" b="1" dirty="0">
                <a:solidFill>
                  <a:sysClr val="windowText" lastClr="000000"/>
                </a:solidFill>
              </a:rPr>
              <a:t>÷</a:t>
            </a:r>
            <a:r>
              <a:rPr lang="en-US" sz="2400" b="1" dirty="0">
                <a:solidFill>
                  <a:sysClr val="windowText" lastClr="000000"/>
                </a:solidFill>
              </a:rPr>
              <a:t>4</a:t>
            </a:r>
            <a:endParaRPr lang="ar-SA" sz="2400" b="1" dirty="0">
              <a:solidFill>
                <a:sysClr val="windowText" lastClr="000000"/>
              </a:solidFill>
            </a:endParaRPr>
          </a:p>
        </p:txBody>
      </p:sp>
      <p:sp>
        <p:nvSpPr>
          <p:cNvPr id="23" name="مستطيل 22">
            <a:extLst>
              <a:ext uri="{FF2B5EF4-FFF2-40B4-BE49-F238E27FC236}">
                <a16:creationId xmlns:a16="http://schemas.microsoft.com/office/drawing/2014/main" id="{C0A85663-71FC-26E3-9B24-1DE761D05413}"/>
              </a:ext>
            </a:extLst>
          </p:cNvPr>
          <p:cNvSpPr/>
          <p:nvPr/>
        </p:nvSpPr>
        <p:spPr>
          <a:xfrm>
            <a:off x="4906651" y="4333824"/>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rtl="1"/>
            <a:r>
              <a:rPr lang="en-US" sz="2400" b="1" dirty="0">
                <a:solidFill>
                  <a:sysClr val="windowText" lastClr="000000"/>
                </a:solidFill>
              </a:rPr>
              <a:t>4/2</a:t>
            </a:r>
            <a:endParaRPr lang="ar-SA" sz="2400" b="1" dirty="0">
              <a:solidFill>
                <a:sysClr val="windowText" lastClr="000000"/>
              </a:solidFill>
            </a:endParaRPr>
          </a:p>
        </p:txBody>
      </p:sp>
      <p:sp>
        <p:nvSpPr>
          <p:cNvPr id="24" name="مستطيل 23">
            <a:extLst>
              <a:ext uri="{FF2B5EF4-FFF2-40B4-BE49-F238E27FC236}">
                <a16:creationId xmlns:a16="http://schemas.microsoft.com/office/drawing/2014/main" id="{7F59056C-B38C-86E2-8641-923B12C0CC0C}"/>
              </a:ext>
            </a:extLst>
          </p:cNvPr>
          <p:cNvSpPr/>
          <p:nvPr/>
        </p:nvSpPr>
        <p:spPr>
          <a:xfrm>
            <a:off x="7112848" y="4810399"/>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cap="none" spc="0" dirty="0">
                <a:ln>
                  <a:noFill/>
                </a:ln>
                <a:solidFill>
                  <a:sysClr val="windowText" lastClr="000000"/>
                </a:solidFill>
                <a:effectLst/>
              </a:rPr>
              <a:t>الأس</a:t>
            </a:r>
          </a:p>
        </p:txBody>
      </p:sp>
      <mc:AlternateContent xmlns:mc="http://schemas.openxmlformats.org/markup-compatibility/2006" xmlns:a14="http://schemas.microsoft.com/office/drawing/2010/main">
        <mc:Choice Requires="a14">
          <p:sp>
            <p:nvSpPr>
              <p:cNvPr id="25" name="مستطيل 24">
                <a:extLst>
                  <a:ext uri="{FF2B5EF4-FFF2-40B4-BE49-F238E27FC236}">
                    <a16:creationId xmlns:a16="http://schemas.microsoft.com/office/drawing/2014/main" id="{CE1D337D-A52C-FEE2-B4DB-1ECEDA091080}"/>
                  </a:ext>
                </a:extLst>
              </p:cNvPr>
              <p:cNvSpPr/>
              <p:nvPr/>
            </p:nvSpPr>
            <p:spPr>
              <a:xfrm>
                <a:off x="2700454" y="4810399"/>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rtl="1"/>
                <a14:m>
                  <m:oMathPara xmlns:m="http://schemas.openxmlformats.org/officeDocument/2006/math">
                    <m:oMathParaPr>
                      <m:jc m:val="centerGroup"/>
                    </m:oMathParaPr>
                    <m:oMath xmlns:m="http://schemas.openxmlformats.org/officeDocument/2006/math">
                      <m:sSup>
                        <m:sSupPr>
                          <m:ctrlPr>
                            <a:rPr lang="ar-SA" sz="2400" b="1" i="1" dirty="0">
                              <a:solidFill>
                                <a:sysClr val="windowText" lastClr="000000"/>
                              </a:solidFill>
                              <a:latin typeface="Cambria Math" panose="02040503050406030204" pitchFamily="18" charset="0"/>
                            </a:rPr>
                          </m:ctrlPr>
                        </m:sSupPr>
                        <m:e>
                          <m:r>
                            <a:rPr lang="en-US" sz="2400" b="1" i="1" dirty="0">
                              <a:solidFill>
                                <a:sysClr val="windowText" lastClr="000000"/>
                              </a:solidFill>
                              <a:latin typeface="Cambria Math" panose="02040503050406030204" pitchFamily="18" charset="0"/>
                            </a:rPr>
                            <m:t>𝒙</m:t>
                          </m:r>
                        </m:e>
                        <m:sup>
                          <m:r>
                            <a:rPr lang="ar-SA" sz="2400" b="1" i="1" dirty="0">
                              <a:solidFill>
                                <a:sysClr val="windowText" lastClr="000000"/>
                              </a:solidFill>
                              <a:latin typeface="Cambria Math" panose="02040503050406030204" pitchFamily="18" charset="0"/>
                            </a:rPr>
                            <m:t>𝟐</m:t>
                          </m:r>
                        </m:sup>
                      </m:sSup>
                    </m:oMath>
                  </m:oMathPara>
                </a14:m>
                <a:endParaRPr lang="ar-SA" sz="2400" b="1" cap="none" spc="0" dirty="0">
                  <a:ln>
                    <a:noFill/>
                  </a:ln>
                  <a:solidFill>
                    <a:sysClr val="windowText" lastClr="000000"/>
                  </a:solidFill>
                  <a:effectLst/>
                </a:endParaRPr>
              </a:p>
            </p:txBody>
          </p:sp>
        </mc:Choice>
        <mc:Fallback xmlns="">
          <p:sp>
            <p:nvSpPr>
              <p:cNvPr id="25" name="مستطيل 24">
                <a:extLst>
                  <a:ext uri="{FF2B5EF4-FFF2-40B4-BE49-F238E27FC236}">
                    <a16:creationId xmlns:a16="http://schemas.microsoft.com/office/drawing/2014/main" id="{CE1D337D-A52C-FEE2-B4DB-1ECEDA091080}"/>
                  </a:ext>
                </a:extLst>
              </p:cNvPr>
              <p:cNvSpPr>
                <a:spLocks noRot="1" noChangeAspect="1" noMove="1" noResize="1" noEditPoints="1" noAdjustHandles="1" noChangeArrowheads="1" noChangeShapeType="1" noTextEdit="1"/>
              </p:cNvSpPr>
              <p:nvPr/>
            </p:nvSpPr>
            <p:spPr>
              <a:xfrm>
                <a:off x="2700454" y="4810399"/>
                <a:ext cx="1947600" cy="400110"/>
              </a:xfrm>
              <a:prstGeom prst="rect">
                <a:avLst/>
              </a:prstGeom>
              <a:blipFill>
                <a:blip r:embed="rId6"/>
                <a:stretch>
                  <a:fillRect/>
                </a:stretch>
              </a:blipFill>
              <a:ln>
                <a:noFill/>
              </a:ln>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6" name="مستطيل 25">
                <a:extLst>
                  <a:ext uri="{FF2B5EF4-FFF2-40B4-BE49-F238E27FC236}">
                    <a16:creationId xmlns:a16="http://schemas.microsoft.com/office/drawing/2014/main" id="{A3E3D891-8EF7-F2EB-7FE2-F8CE1AAA0402}"/>
                  </a:ext>
                </a:extLst>
              </p:cNvPr>
              <p:cNvSpPr/>
              <p:nvPr/>
            </p:nvSpPr>
            <p:spPr>
              <a:xfrm>
                <a:off x="4906651" y="4810399"/>
                <a:ext cx="1947600" cy="400110"/>
              </a:xfrm>
              <a:prstGeom prst="rect">
                <a:avLst/>
              </a:prstGeom>
              <a:solidFill>
                <a:srgbClr val="00A79D"/>
              </a:solidFill>
              <a:ln>
                <a:noFill/>
              </a:ln>
            </p:spPr>
            <p:style>
              <a:lnRef idx="0">
                <a:scrgbClr r="0" g="0" b="0"/>
              </a:lnRef>
              <a:fillRef idx="0">
                <a:scrgbClr r="0" g="0" b="0"/>
              </a:fillRef>
              <a:effectRef idx="0">
                <a:scrgbClr r="0" g="0" b="0"/>
              </a:effectRef>
              <a:fontRef idx="minor">
                <a:schemeClr val="lt1"/>
              </a:fontRef>
            </p:style>
            <p:txBody>
              <a:bodyPr rtlCol="1" anchor="ctr"/>
              <a:lstStyle/>
              <a:p>
                <a:pPr algn="ctr" rtl="1"/>
                <a14:m>
                  <m:oMathPara xmlns:m="http://schemas.openxmlformats.org/officeDocument/2006/math">
                    <m:oMathParaPr>
                      <m:jc m:val="center"/>
                    </m:oMathParaPr>
                    <m:oMath xmlns:m="http://schemas.openxmlformats.org/officeDocument/2006/math">
                      <m:sSup>
                        <m:sSupPr>
                          <m:ctrlPr>
                            <a:rPr lang="ar-SA" sz="3200" b="1" i="1" cap="none" spc="0" dirty="0" smtClean="0">
                              <a:ln>
                                <a:noFill/>
                              </a:ln>
                              <a:solidFill>
                                <a:sysClr val="windowText" lastClr="000000"/>
                              </a:solidFill>
                              <a:effectLst/>
                              <a:latin typeface="Cambria Math" panose="02040503050406030204" pitchFamily="18" charset="0"/>
                            </a:rPr>
                          </m:ctrlPr>
                        </m:sSupPr>
                        <m:e>
                          <m:r>
                            <a:rPr lang="en-US" sz="3200" b="1" i="1" cap="none" spc="0" dirty="0" smtClean="0">
                              <a:ln>
                                <a:noFill/>
                              </a:ln>
                              <a:solidFill>
                                <a:sysClr val="windowText" lastClr="000000"/>
                              </a:solidFill>
                              <a:effectLst/>
                              <a:latin typeface="Cambria Math" panose="02040503050406030204" pitchFamily="18" charset="0"/>
                            </a:rPr>
                            <m:t>𝒙</m:t>
                          </m:r>
                        </m:e>
                        <m:sup>
                          <m:r>
                            <a:rPr lang="ar-SA" sz="3200" b="1" i="1" cap="none" spc="0" dirty="0" smtClean="0">
                              <a:ln>
                                <a:noFill/>
                              </a:ln>
                              <a:solidFill>
                                <a:sysClr val="windowText" lastClr="000000"/>
                              </a:solidFill>
                              <a:effectLst/>
                              <a:latin typeface="Cambria Math" panose="02040503050406030204" pitchFamily="18" charset="0"/>
                            </a:rPr>
                            <m:t>∗∗</m:t>
                          </m:r>
                          <m:r>
                            <a:rPr lang="ar-SA" sz="3200" b="1" i="1" cap="none" spc="0" dirty="0" smtClean="0">
                              <a:ln>
                                <a:noFill/>
                              </a:ln>
                              <a:solidFill>
                                <a:sysClr val="windowText" lastClr="000000"/>
                              </a:solidFill>
                              <a:effectLst/>
                              <a:latin typeface="Cambria Math" panose="02040503050406030204" pitchFamily="18" charset="0"/>
                            </a:rPr>
                            <m:t>𝟐</m:t>
                          </m:r>
                        </m:sup>
                      </m:sSup>
                    </m:oMath>
                  </m:oMathPara>
                </a14:m>
                <a:endParaRPr lang="ar-SA" sz="3200" b="1" cap="none" spc="0" dirty="0">
                  <a:ln>
                    <a:noFill/>
                  </a:ln>
                  <a:solidFill>
                    <a:sysClr val="windowText" lastClr="000000"/>
                  </a:solidFill>
                  <a:effectLst/>
                </a:endParaRPr>
              </a:p>
            </p:txBody>
          </p:sp>
        </mc:Choice>
        <mc:Fallback xmlns="">
          <p:sp>
            <p:nvSpPr>
              <p:cNvPr id="26" name="مستطيل 25">
                <a:extLst>
                  <a:ext uri="{FF2B5EF4-FFF2-40B4-BE49-F238E27FC236}">
                    <a16:creationId xmlns:a16="http://schemas.microsoft.com/office/drawing/2014/main" id="{A3E3D891-8EF7-F2EB-7FE2-F8CE1AAA0402}"/>
                  </a:ext>
                </a:extLst>
              </p:cNvPr>
              <p:cNvSpPr>
                <a:spLocks noRot="1" noChangeAspect="1" noMove="1" noResize="1" noEditPoints="1" noAdjustHandles="1" noChangeArrowheads="1" noChangeShapeType="1" noTextEdit="1"/>
              </p:cNvSpPr>
              <p:nvPr/>
            </p:nvSpPr>
            <p:spPr>
              <a:xfrm>
                <a:off x="4906651" y="4810399"/>
                <a:ext cx="1947600" cy="400110"/>
              </a:xfrm>
              <a:prstGeom prst="rect">
                <a:avLst/>
              </a:prstGeom>
              <a:blipFill>
                <a:blip r:embed="rId7"/>
                <a:stretch>
                  <a:fillRect/>
                </a:stretch>
              </a:blipFill>
              <a:ln>
                <a:noFill/>
              </a:ln>
            </p:spPr>
            <p:txBody>
              <a:bodyPr/>
              <a:lstStyle/>
              <a:p>
                <a:r>
                  <a:rPr lang="ar-SA">
                    <a:noFill/>
                  </a:rPr>
                  <a:t> </a:t>
                </a:r>
              </a:p>
            </p:txBody>
          </p:sp>
        </mc:Fallback>
      </mc:AlternateContent>
    </p:spTree>
    <p:extLst>
      <p:ext uri="{BB962C8B-B14F-4D97-AF65-F5344CB8AC3E}">
        <p14:creationId xmlns:p14="http://schemas.microsoft.com/office/powerpoint/2010/main" val="2825007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8" name="قلب الصفحة.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60000" fill="hold" grpId="0"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60000" fill="hold" grpId="0" nodeType="afterEffect" p14:presetBounceEnd="6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60000">
                                          <p:cBhvr additive="base">
                                            <p:cTn id="12" dur="500" fill="hold"/>
                                            <p:tgtEl>
                                              <p:spTgt spid="8"/>
                                            </p:tgtEl>
                                            <p:attrNameLst>
                                              <p:attrName>ppt_x</p:attrName>
                                            </p:attrNameLst>
                                          </p:cBhvr>
                                          <p:tavLst>
                                            <p:tav tm="0">
                                              <p:val>
                                                <p:strVal val="1+#ppt_w/2"/>
                                              </p:val>
                                            </p:tav>
                                            <p:tav tm="100000">
                                              <p:val>
                                                <p:strVal val="#ppt_x"/>
                                              </p:val>
                                            </p:tav>
                                          </p:tavLst>
                                        </p:anim>
                                        <p:anim calcmode="lin" valueType="num" p14:bounceEnd="60000">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60000" fill="hold" grpId="0" nodeType="afterEffect" p14:presetBounceEnd="60000">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14:bounceEnd="60000">
                                          <p:cBhvr additive="base">
                                            <p:cTn id="17" dur="50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60000" fill="hold" grpId="0" nodeType="clickEffect" p14:presetBounceEnd="60000">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14:bounceEnd="60000">
                                          <p:cBhvr additive="base">
                                            <p:cTn id="23" dur="5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accel="60000" fill="hold" grpId="0" nodeType="afterEffect" p14:presetBounceEnd="60000">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14:bounceEnd="60000">
                                          <p:cBhvr additive="base">
                                            <p:cTn id="28" dur="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accel="60000" fill="hold" grpId="0" nodeType="afterEffect" p14:presetBounceEnd="60000">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14:bounceEnd="60000">
                                          <p:cBhvr additive="base">
                                            <p:cTn id="33"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accel="60000" fill="hold" grpId="0" nodeType="clickEffect" p14:presetBounceEnd="60000">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14:bounceEnd="60000">
                                          <p:cBhvr additive="base">
                                            <p:cTn id="39" dur="500" fill="hold"/>
                                            <p:tgtEl>
                                              <p:spTgt spid="13"/>
                                            </p:tgtEl>
                                            <p:attrNameLst>
                                              <p:attrName>ppt_x</p:attrName>
                                            </p:attrNameLst>
                                          </p:cBhvr>
                                          <p:tavLst>
                                            <p:tav tm="0">
                                              <p:val>
                                                <p:strVal val="#ppt_x"/>
                                              </p:val>
                                            </p:tav>
                                            <p:tav tm="100000">
                                              <p:val>
                                                <p:strVal val="#ppt_x"/>
                                              </p:val>
                                            </p:tav>
                                          </p:tavLst>
                                        </p:anim>
                                        <p:anim calcmode="lin" valueType="num" p14:bounceEnd="60000">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accel="60000" fill="hold" grpId="0" nodeType="afterEffect" p14:presetBounceEnd="60000">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14:bounceEnd="60000">
                                          <p:cBhvr additive="base">
                                            <p:cTn id="44" dur="50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accel="60000" fill="hold" grpId="0" nodeType="afterEffect" p14:presetBounceEnd="60000">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14:bounceEnd="60000">
                                          <p:cBhvr additive="base">
                                            <p:cTn id="49" dur="5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60000" fill="hold" grpId="0" nodeType="clickEffect" p14:presetBounceEnd="60000">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14:bounceEnd="60000">
                                          <p:cBhvr additive="base">
                                            <p:cTn id="55" dur="500" fill="hold"/>
                                            <p:tgtEl>
                                              <p:spTgt spid="18"/>
                                            </p:tgtEl>
                                            <p:attrNameLst>
                                              <p:attrName>ppt_x</p:attrName>
                                            </p:attrNameLst>
                                          </p:cBhvr>
                                          <p:tavLst>
                                            <p:tav tm="0">
                                              <p:val>
                                                <p:strVal val="#ppt_x"/>
                                              </p:val>
                                            </p:tav>
                                            <p:tav tm="100000">
                                              <p:val>
                                                <p:strVal val="#ppt_x"/>
                                              </p:val>
                                            </p:tav>
                                          </p:tavLst>
                                        </p:anim>
                                        <p:anim calcmode="lin" valueType="num" p14:bounceEnd="60000">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accel="60000" fill="hold" grpId="0" nodeType="afterEffect" p14:presetBounceEnd="60000">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14:bounceEnd="60000">
                                          <p:cBhvr additive="base">
                                            <p:cTn id="60" dur="50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par>
                              <p:cTn id="62" fill="hold">
                                <p:stCondLst>
                                  <p:cond delay="1000"/>
                                </p:stCondLst>
                                <p:childTnLst>
                                  <p:par>
                                    <p:cTn id="63" presetID="2" presetClass="entr" presetSubtype="4" accel="60000" fill="hold" grpId="0" nodeType="afterEffect" p14:presetBounceEnd="60000">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14:bounceEnd="60000">
                                          <p:cBhvr additive="base">
                                            <p:cTn id="65" dur="50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accel="60000" fill="hold" grpId="0" nodeType="clickEffect" p14:presetBounceEnd="60000">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14:bounceEnd="60000">
                                          <p:cBhvr additive="base">
                                            <p:cTn id="71" dur="500" fill="hold"/>
                                            <p:tgtEl>
                                              <p:spTgt spid="21"/>
                                            </p:tgtEl>
                                            <p:attrNameLst>
                                              <p:attrName>ppt_x</p:attrName>
                                            </p:attrNameLst>
                                          </p:cBhvr>
                                          <p:tavLst>
                                            <p:tav tm="0">
                                              <p:val>
                                                <p:strVal val="#ppt_x"/>
                                              </p:val>
                                            </p:tav>
                                            <p:tav tm="100000">
                                              <p:val>
                                                <p:strVal val="#ppt_x"/>
                                              </p:val>
                                            </p:tav>
                                          </p:tavLst>
                                        </p:anim>
                                        <p:anim calcmode="lin" valueType="num" p14:bounceEnd="60000">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par>
                              <p:cTn id="73" fill="hold">
                                <p:stCondLst>
                                  <p:cond delay="500"/>
                                </p:stCondLst>
                                <p:childTnLst>
                                  <p:par>
                                    <p:cTn id="74" presetID="2" presetClass="entr" presetSubtype="4" accel="60000" fill="hold" grpId="0" nodeType="afterEffect" p14:presetBounceEnd="60000">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14:bounceEnd="60000">
                                          <p:cBhvr additive="base">
                                            <p:cTn id="76" dur="50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77" dur="500" fill="hold"/>
                                            <p:tgtEl>
                                              <p:spTgt spid="23"/>
                                            </p:tgtEl>
                                            <p:attrNameLst>
                                              <p:attrName>ppt_y</p:attrName>
                                            </p:attrNameLst>
                                          </p:cBhvr>
                                          <p:tavLst>
                                            <p:tav tm="0">
                                              <p:val>
                                                <p:strVal val="1+#ppt_h/2"/>
                                              </p:val>
                                            </p:tav>
                                            <p:tav tm="100000">
                                              <p:val>
                                                <p:strVal val="#ppt_y"/>
                                              </p:val>
                                            </p:tav>
                                          </p:tavLst>
                                        </p:anim>
                                      </p:childTnLst>
                                    </p:cTn>
                                  </p:par>
                                </p:childTnLst>
                              </p:cTn>
                            </p:par>
                            <p:par>
                              <p:cTn id="78" fill="hold">
                                <p:stCondLst>
                                  <p:cond delay="1000"/>
                                </p:stCondLst>
                                <p:childTnLst>
                                  <p:par>
                                    <p:cTn id="79" presetID="2" presetClass="entr" presetSubtype="4" accel="60000" fill="hold" grpId="0" nodeType="afterEffect" p14:presetBounceEnd="60000">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14:bounceEnd="60000">
                                          <p:cBhvr additive="base">
                                            <p:cTn id="81" dur="500" fill="hold"/>
                                            <p:tgtEl>
                                              <p:spTgt spid="22"/>
                                            </p:tgtEl>
                                            <p:attrNameLst>
                                              <p:attrName>ppt_x</p:attrName>
                                            </p:attrNameLst>
                                          </p:cBhvr>
                                          <p:tavLst>
                                            <p:tav tm="0">
                                              <p:val>
                                                <p:strVal val="#ppt_x"/>
                                              </p:val>
                                            </p:tav>
                                            <p:tav tm="100000">
                                              <p:val>
                                                <p:strVal val="#ppt_x"/>
                                              </p:val>
                                            </p:tav>
                                          </p:tavLst>
                                        </p:anim>
                                        <p:anim calcmode="lin" valueType="num" p14:bounceEnd="60000">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accel="60000" fill="hold" grpId="0" nodeType="clickEffect" p14:presetBounceEnd="60000">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14:bounceEnd="60000">
                                          <p:cBhvr additive="base">
                                            <p:cTn id="87" dur="500" fill="hold"/>
                                            <p:tgtEl>
                                              <p:spTgt spid="24"/>
                                            </p:tgtEl>
                                            <p:attrNameLst>
                                              <p:attrName>ppt_x</p:attrName>
                                            </p:attrNameLst>
                                          </p:cBhvr>
                                          <p:tavLst>
                                            <p:tav tm="0">
                                              <p:val>
                                                <p:strVal val="#ppt_x"/>
                                              </p:val>
                                            </p:tav>
                                            <p:tav tm="100000">
                                              <p:val>
                                                <p:strVal val="#ppt_x"/>
                                              </p:val>
                                            </p:tav>
                                          </p:tavLst>
                                        </p:anim>
                                        <p:anim calcmode="lin" valueType="num" p14:bounceEnd="60000">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2" presetClass="entr" presetSubtype="4" accel="60000" fill="hold" grpId="0" nodeType="afterEffect" p14:presetBounceEnd="60000">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14:bounceEnd="60000">
                                          <p:cBhvr additive="base">
                                            <p:cTn id="92" dur="500" fill="hold"/>
                                            <p:tgtEl>
                                              <p:spTgt spid="26"/>
                                            </p:tgtEl>
                                            <p:attrNameLst>
                                              <p:attrName>ppt_x</p:attrName>
                                            </p:attrNameLst>
                                          </p:cBhvr>
                                          <p:tavLst>
                                            <p:tav tm="0">
                                              <p:val>
                                                <p:strVal val="#ppt_x"/>
                                              </p:val>
                                            </p:tav>
                                            <p:tav tm="100000">
                                              <p:val>
                                                <p:strVal val="#ppt_x"/>
                                              </p:val>
                                            </p:tav>
                                          </p:tavLst>
                                        </p:anim>
                                        <p:anim calcmode="lin" valueType="num" p14:bounceEnd="60000">
                                          <p:cBhvr additive="base">
                                            <p:cTn id="93" dur="500" fill="hold"/>
                                            <p:tgtEl>
                                              <p:spTgt spid="26"/>
                                            </p:tgtEl>
                                            <p:attrNameLst>
                                              <p:attrName>ppt_y</p:attrName>
                                            </p:attrNameLst>
                                          </p:cBhvr>
                                          <p:tavLst>
                                            <p:tav tm="0">
                                              <p:val>
                                                <p:strVal val="1+#ppt_h/2"/>
                                              </p:val>
                                            </p:tav>
                                            <p:tav tm="100000">
                                              <p:val>
                                                <p:strVal val="#ppt_y"/>
                                              </p:val>
                                            </p:tav>
                                          </p:tavLst>
                                        </p:anim>
                                      </p:childTnLst>
                                    </p:cTn>
                                  </p:par>
                                </p:childTnLst>
                              </p:cTn>
                            </p:par>
                            <p:par>
                              <p:cTn id="94" fill="hold">
                                <p:stCondLst>
                                  <p:cond delay="1000"/>
                                </p:stCondLst>
                                <p:childTnLst>
                                  <p:par>
                                    <p:cTn id="95" presetID="2" presetClass="entr" presetSubtype="4" accel="60000" fill="hold" grpId="0" nodeType="afterEffect" p14:presetBounceEnd="60000">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14:bounceEnd="60000">
                                          <p:cBhvr additive="base">
                                            <p:cTn id="97" dur="500" fill="hold"/>
                                            <p:tgtEl>
                                              <p:spTgt spid="25"/>
                                            </p:tgtEl>
                                            <p:attrNameLst>
                                              <p:attrName>ppt_x</p:attrName>
                                            </p:attrNameLst>
                                          </p:cBhvr>
                                          <p:tavLst>
                                            <p:tav tm="0">
                                              <p:val>
                                                <p:strVal val="#ppt_x"/>
                                              </p:val>
                                            </p:tav>
                                            <p:tav tm="100000">
                                              <p:val>
                                                <p:strVal val="#ppt_x"/>
                                              </p:val>
                                            </p:tav>
                                          </p:tavLst>
                                        </p:anim>
                                        <p:anim calcmode="lin" valueType="num" p14:bounceEnd="60000">
                                          <p:cBhvr additive="base">
                                            <p:cTn id="9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6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6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accel="6000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6000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accel="6000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 presetClass="entr" presetSubtype="4" accel="6000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accel="6000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accel="6000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accel="6000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6000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accel="6000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childTnLst>
                              </p:cTn>
                            </p:par>
                            <p:par>
                              <p:cTn id="62" fill="hold">
                                <p:stCondLst>
                                  <p:cond delay="1000"/>
                                </p:stCondLst>
                                <p:childTnLst>
                                  <p:par>
                                    <p:cTn id="63" presetID="2" presetClass="entr" presetSubtype="4" accel="6000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accel="6000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par>
                              <p:cTn id="73" fill="hold">
                                <p:stCondLst>
                                  <p:cond delay="500"/>
                                </p:stCondLst>
                                <p:childTnLst>
                                  <p:par>
                                    <p:cTn id="74" presetID="2" presetClass="entr" presetSubtype="4" accel="6000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additive="base">
                                            <p:cTn id="76" dur="500" fill="hold"/>
                                            <p:tgtEl>
                                              <p:spTgt spid="23"/>
                                            </p:tgtEl>
                                            <p:attrNameLst>
                                              <p:attrName>ppt_x</p:attrName>
                                            </p:attrNameLst>
                                          </p:cBhvr>
                                          <p:tavLst>
                                            <p:tav tm="0">
                                              <p:val>
                                                <p:strVal val="#ppt_x"/>
                                              </p:val>
                                            </p:tav>
                                            <p:tav tm="100000">
                                              <p:val>
                                                <p:strVal val="#ppt_x"/>
                                              </p:val>
                                            </p:tav>
                                          </p:tavLst>
                                        </p:anim>
                                        <p:anim calcmode="lin" valueType="num">
                                          <p:cBhvr additive="base">
                                            <p:cTn id="77" dur="500" fill="hold"/>
                                            <p:tgtEl>
                                              <p:spTgt spid="23"/>
                                            </p:tgtEl>
                                            <p:attrNameLst>
                                              <p:attrName>ppt_y</p:attrName>
                                            </p:attrNameLst>
                                          </p:cBhvr>
                                          <p:tavLst>
                                            <p:tav tm="0">
                                              <p:val>
                                                <p:strVal val="1+#ppt_h/2"/>
                                              </p:val>
                                            </p:tav>
                                            <p:tav tm="100000">
                                              <p:val>
                                                <p:strVal val="#ppt_y"/>
                                              </p:val>
                                            </p:tav>
                                          </p:tavLst>
                                        </p:anim>
                                      </p:childTnLst>
                                    </p:cTn>
                                  </p:par>
                                </p:childTnLst>
                              </p:cTn>
                            </p:par>
                            <p:par>
                              <p:cTn id="78" fill="hold">
                                <p:stCondLst>
                                  <p:cond delay="1000"/>
                                </p:stCondLst>
                                <p:childTnLst>
                                  <p:par>
                                    <p:cTn id="79" presetID="2" presetClass="entr" presetSubtype="4" accel="60000" fill="hold" grpId="0" nodeType="after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accel="6000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additive="base">
                                            <p:cTn id="87" dur="500" fill="hold"/>
                                            <p:tgtEl>
                                              <p:spTgt spid="24"/>
                                            </p:tgtEl>
                                            <p:attrNameLst>
                                              <p:attrName>ppt_x</p:attrName>
                                            </p:attrNameLst>
                                          </p:cBhvr>
                                          <p:tavLst>
                                            <p:tav tm="0">
                                              <p:val>
                                                <p:strVal val="#ppt_x"/>
                                              </p:val>
                                            </p:tav>
                                            <p:tav tm="100000">
                                              <p:val>
                                                <p:strVal val="#ppt_x"/>
                                              </p:val>
                                            </p:tav>
                                          </p:tavLst>
                                        </p:anim>
                                        <p:anim calcmode="lin" valueType="num">
                                          <p:cBhvr additive="base">
                                            <p:cTn id="88" dur="500" fill="hold"/>
                                            <p:tgtEl>
                                              <p:spTgt spid="24"/>
                                            </p:tgtEl>
                                            <p:attrNameLst>
                                              <p:attrName>ppt_y</p:attrName>
                                            </p:attrNameLst>
                                          </p:cBhvr>
                                          <p:tavLst>
                                            <p:tav tm="0">
                                              <p:val>
                                                <p:strVal val="1+#ppt_h/2"/>
                                              </p:val>
                                            </p:tav>
                                            <p:tav tm="100000">
                                              <p:val>
                                                <p:strVal val="#ppt_y"/>
                                              </p:val>
                                            </p:tav>
                                          </p:tavLst>
                                        </p:anim>
                                      </p:childTnLst>
                                    </p:cTn>
                                  </p:par>
                                </p:childTnLst>
                              </p:cTn>
                            </p:par>
                            <p:par>
                              <p:cTn id="89" fill="hold">
                                <p:stCondLst>
                                  <p:cond delay="500"/>
                                </p:stCondLst>
                                <p:childTnLst>
                                  <p:par>
                                    <p:cTn id="90" presetID="2" presetClass="entr" presetSubtype="4" accel="60000"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additive="base">
                                            <p:cTn id="92" dur="500" fill="hold"/>
                                            <p:tgtEl>
                                              <p:spTgt spid="26"/>
                                            </p:tgtEl>
                                            <p:attrNameLst>
                                              <p:attrName>ppt_x</p:attrName>
                                            </p:attrNameLst>
                                          </p:cBhvr>
                                          <p:tavLst>
                                            <p:tav tm="0">
                                              <p:val>
                                                <p:strVal val="#ppt_x"/>
                                              </p:val>
                                            </p:tav>
                                            <p:tav tm="100000">
                                              <p:val>
                                                <p:strVal val="#ppt_x"/>
                                              </p:val>
                                            </p:tav>
                                          </p:tavLst>
                                        </p:anim>
                                        <p:anim calcmode="lin" valueType="num">
                                          <p:cBhvr additive="base">
                                            <p:cTn id="93" dur="500" fill="hold"/>
                                            <p:tgtEl>
                                              <p:spTgt spid="26"/>
                                            </p:tgtEl>
                                            <p:attrNameLst>
                                              <p:attrName>ppt_y</p:attrName>
                                            </p:attrNameLst>
                                          </p:cBhvr>
                                          <p:tavLst>
                                            <p:tav tm="0">
                                              <p:val>
                                                <p:strVal val="1+#ppt_h/2"/>
                                              </p:val>
                                            </p:tav>
                                            <p:tav tm="100000">
                                              <p:val>
                                                <p:strVal val="#ppt_y"/>
                                              </p:val>
                                            </p:tav>
                                          </p:tavLst>
                                        </p:anim>
                                      </p:childTnLst>
                                    </p:cTn>
                                  </p:par>
                                </p:childTnLst>
                              </p:cTn>
                            </p:par>
                            <p:par>
                              <p:cTn id="94" fill="hold">
                                <p:stCondLst>
                                  <p:cond delay="1000"/>
                                </p:stCondLst>
                                <p:childTnLst>
                                  <p:par>
                                    <p:cTn id="95" presetID="2" presetClass="entr" presetSubtype="4" accel="6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additive="base">
                                            <p:cTn id="97" dur="500" fill="hold"/>
                                            <p:tgtEl>
                                              <p:spTgt spid="25"/>
                                            </p:tgtEl>
                                            <p:attrNameLst>
                                              <p:attrName>ppt_x</p:attrName>
                                            </p:attrNameLst>
                                          </p:cBhvr>
                                          <p:tavLst>
                                            <p:tav tm="0">
                                              <p:val>
                                                <p:strVal val="#ppt_x"/>
                                              </p:val>
                                            </p:tav>
                                            <p:tav tm="100000">
                                              <p:val>
                                                <p:strVal val="#ppt_x"/>
                                              </p:val>
                                            </p:tav>
                                          </p:tavLst>
                                        </p:anim>
                                        <p:anim calcmode="lin" valueType="num">
                                          <p:cBhvr additive="base">
                                            <p:cTn id="9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نواتج التعلم</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mc:AlternateContent xmlns:mc="http://schemas.openxmlformats.org/markup-compatibility/2006" xmlns:a14="http://schemas.microsoft.com/office/drawing/2010/main">
        <mc:Choice Requires="a14">
          <p:sp>
            <p:nvSpPr>
              <p:cNvPr id="8" name="مستطيل: زوايا مستديرة 7">
                <a:extLst>
                  <a:ext uri="{FF2B5EF4-FFF2-40B4-BE49-F238E27FC236}">
                    <a16:creationId xmlns:a16="http://schemas.microsoft.com/office/drawing/2014/main" id="{47E5F50E-D35C-B5F3-8894-427ED14477BD}"/>
                  </a:ext>
                </a:extLst>
              </p:cNvPr>
              <p:cNvSpPr/>
              <p:nvPr/>
            </p:nvSpPr>
            <p:spPr>
              <a:xfrm>
                <a:off x="3998851" y="1811244"/>
                <a:ext cx="4572000" cy="795019"/>
              </a:xfrm>
              <a:prstGeom prst="roundRect">
                <a:avLst/>
              </a:prstGeom>
              <a:solidFill>
                <a:srgbClr val="FAD5FE"/>
              </a:solidFill>
              <a:ln>
                <a:noFill/>
              </a:ln>
            </p:spPr>
            <p:style>
              <a:lnRef idx="2">
                <a:schemeClr val="accent5"/>
              </a:lnRef>
              <a:fillRef idx="1">
                <a:schemeClr val="lt1"/>
              </a:fillRef>
              <a:effectRef idx="0">
                <a:schemeClr val="accent5"/>
              </a:effectRef>
              <a:fontRef idx="minor">
                <a:schemeClr val="dk1"/>
              </a:fontRef>
            </p:style>
            <p:txBody>
              <a:bodyPr rtlCol="1" anchor="ctr"/>
              <a:lstStyle/>
              <a:p>
                <a:pPr algn="ctr"/>
                <a:r>
                  <a:rPr lang="en-US" sz="3600" b="1" dirty="0">
                    <a:solidFill>
                      <a:schemeClr val="tx1">
                        <a:lumMod val="75000"/>
                      </a:schemeClr>
                    </a:solidFill>
                    <a:cs typeface="Sultan bold" pitchFamily="2" charset="-78"/>
                  </a:rPr>
                  <a:t>X = </a:t>
                </a:r>
                <a14:m>
                  <m:oMath xmlns:m="http://schemas.openxmlformats.org/officeDocument/2006/math">
                    <m:sSup>
                      <m:sSupPr>
                        <m:ctrlPr>
                          <a:rPr lang="ar-SA" sz="3600" b="1" i="1" dirty="0" smtClean="0">
                            <a:solidFill>
                              <a:srgbClr val="FFC000"/>
                            </a:solidFill>
                            <a:latin typeface="Cambria Math" panose="02040503050406030204" pitchFamily="18" charset="0"/>
                          </a:rPr>
                        </m:ctrlPr>
                      </m:sSupPr>
                      <m:e>
                        <m:r>
                          <a:rPr lang="en-US" sz="3600" b="1" i="1" dirty="0" smtClean="0">
                            <a:solidFill>
                              <a:srgbClr val="FFC000"/>
                            </a:solidFill>
                            <a:latin typeface="Cambria Math" panose="02040503050406030204" pitchFamily="18" charset="0"/>
                          </a:rPr>
                          <m:t>𝒂</m:t>
                        </m:r>
                      </m:e>
                      <m:sup>
                        <m:r>
                          <a:rPr lang="ar-SA" sz="3600" b="1" i="1" dirty="0">
                            <a:solidFill>
                              <a:srgbClr val="FFC000"/>
                            </a:solidFill>
                            <a:latin typeface="Cambria Math" panose="02040503050406030204" pitchFamily="18" charset="0"/>
                          </a:rPr>
                          <m:t>𝟐</m:t>
                        </m:r>
                      </m:sup>
                    </m:sSup>
                  </m:oMath>
                </a14:m>
                <a:r>
                  <a:rPr lang="en-US" sz="3600" b="1" dirty="0">
                    <a:solidFill>
                      <a:srgbClr val="FFC000"/>
                    </a:solidFill>
                    <a:cs typeface="Sultan bold" pitchFamily="2" charset="-78"/>
                  </a:rPr>
                  <a:t> </a:t>
                </a:r>
                <a:r>
                  <a:rPr lang="en-US" sz="3600" b="1" dirty="0">
                    <a:solidFill>
                      <a:schemeClr val="tx1">
                        <a:lumMod val="75000"/>
                      </a:schemeClr>
                    </a:solidFill>
                    <a:cs typeface="Sultan bold" pitchFamily="2" charset="-78"/>
                  </a:rPr>
                  <a:t>+ </a:t>
                </a:r>
                <a:r>
                  <a:rPr lang="en-US" sz="3600" b="1" dirty="0">
                    <a:solidFill>
                      <a:srgbClr val="00A79D"/>
                    </a:solidFill>
                    <a:cs typeface="Sultan bold" pitchFamily="2" charset="-78"/>
                  </a:rPr>
                  <a:t>2ab</a:t>
                </a:r>
                <a:r>
                  <a:rPr lang="en-US" sz="3600" b="1" dirty="0">
                    <a:solidFill>
                      <a:schemeClr val="tx1">
                        <a:lumMod val="75000"/>
                      </a:schemeClr>
                    </a:solidFill>
                    <a:cs typeface="Sultan bold" pitchFamily="2" charset="-78"/>
                  </a:rPr>
                  <a:t> + </a:t>
                </a:r>
                <a14:m>
                  <m:oMath xmlns:m="http://schemas.openxmlformats.org/officeDocument/2006/math">
                    <m:sSup>
                      <m:sSupPr>
                        <m:ctrlPr>
                          <a:rPr lang="ar-SA" sz="3600" b="1" i="1" dirty="0" smtClean="0">
                            <a:solidFill>
                              <a:srgbClr val="FE777C"/>
                            </a:solidFill>
                            <a:latin typeface="Cambria Math" panose="02040503050406030204" pitchFamily="18" charset="0"/>
                          </a:rPr>
                        </m:ctrlPr>
                      </m:sSupPr>
                      <m:e>
                        <m:r>
                          <a:rPr lang="en-US" sz="3600" b="1" i="1" dirty="0" smtClean="0">
                            <a:solidFill>
                              <a:srgbClr val="FE777C"/>
                            </a:solidFill>
                            <a:latin typeface="Cambria Math" panose="02040503050406030204" pitchFamily="18" charset="0"/>
                          </a:rPr>
                          <m:t>𝒃</m:t>
                        </m:r>
                      </m:e>
                      <m:sup>
                        <m:r>
                          <a:rPr lang="ar-SA" sz="3600" b="1" i="1" dirty="0">
                            <a:solidFill>
                              <a:srgbClr val="FE777C"/>
                            </a:solidFill>
                            <a:latin typeface="Cambria Math" panose="02040503050406030204" pitchFamily="18" charset="0"/>
                          </a:rPr>
                          <m:t>𝟐</m:t>
                        </m:r>
                      </m:sup>
                    </m:sSup>
                  </m:oMath>
                </a14:m>
                <a:r>
                  <a:rPr lang="en-US" sz="3600" b="1" dirty="0">
                    <a:solidFill>
                      <a:srgbClr val="FE777C"/>
                    </a:solidFill>
                    <a:cs typeface="Sultan bold" pitchFamily="2" charset="-78"/>
                  </a:rPr>
                  <a:t> </a:t>
                </a:r>
                <a:endParaRPr lang="ar-SA" sz="3600" b="1" dirty="0">
                  <a:solidFill>
                    <a:schemeClr val="tx1">
                      <a:lumMod val="75000"/>
                    </a:schemeClr>
                  </a:solidFill>
                  <a:cs typeface="Sultan bold" pitchFamily="2" charset="-78"/>
                </a:endParaRPr>
              </a:p>
            </p:txBody>
          </p:sp>
        </mc:Choice>
        <mc:Fallback xmlns="">
          <p:sp>
            <p:nvSpPr>
              <p:cNvPr id="8" name="مستطيل: زوايا مستديرة 7">
                <a:extLst>
                  <a:ext uri="{FF2B5EF4-FFF2-40B4-BE49-F238E27FC236}">
                    <a16:creationId xmlns:a16="http://schemas.microsoft.com/office/drawing/2014/main" id="{47E5F50E-D35C-B5F3-8894-427ED14477BD}"/>
                  </a:ext>
                </a:extLst>
              </p:cNvPr>
              <p:cNvSpPr>
                <a:spLocks noRot="1" noChangeAspect="1" noMove="1" noResize="1" noEditPoints="1" noAdjustHandles="1" noChangeArrowheads="1" noChangeShapeType="1" noTextEdit="1"/>
              </p:cNvSpPr>
              <p:nvPr/>
            </p:nvSpPr>
            <p:spPr>
              <a:xfrm>
                <a:off x="3998851" y="1811244"/>
                <a:ext cx="4572000" cy="795019"/>
              </a:xfrm>
              <a:prstGeom prst="roundRect">
                <a:avLst/>
              </a:prstGeom>
              <a:blipFill>
                <a:blip r:embed="rId5"/>
                <a:stretch>
                  <a:fillRect t="-6107" b="-15267"/>
                </a:stretch>
              </a:blipFill>
              <a:ln>
                <a:noFill/>
              </a:ln>
            </p:spPr>
            <p:txBody>
              <a:bodyPr/>
              <a:lstStyle/>
              <a:p>
                <a:r>
                  <a:rPr lang="ar-SA">
                    <a:noFill/>
                  </a:rPr>
                  <a:t> </a:t>
                </a:r>
              </a:p>
            </p:txBody>
          </p:sp>
        </mc:Fallback>
      </mc:AlternateContent>
      <p:sp>
        <p:nvSpPr>
          <p:cNvPr id="11" name="مربع نص 10">
            <a:extLst>
              <a:ext uri="{FF2B5EF4-FFF2-40B4-BE49-F238E27FC236}">
                <a16:creationId xmlns:a16="http://schemas.microsoft.com/office/drawing/2014/main" id="{F085469B-E9A5-3E47-2E8E-9AB10755B191}"/>
              </a:ext>
            </a:extLst>
          </p:cNvPr>
          <p:cNvSpPr txBox="1"/>
          <p:nvPr/>
        </p:nvSpPr>
        <p:spPr>
          <a:xfrm>
            <a:off x="3208539" y="3157375"/>
            <a:ext cx="6385165" cy="707886"/>
          </a:xfrm>
          <a:prstGeom prst="rect">
            <a:avLst/>
          </a:prstGeom>
          <a:noFill/>
        </p:spPr>
        <p:txBody>
          <a:bodyPr wrap="square">
            <a:spAutoFit/>
          </a:bodyPr>
          <a:lstStyle/>
          <a:p>
            <a:pPr algn="ctr"/>
            <a:r>
              <a:rPr lang="en-US" sz="4000" b="1" dirty="0">
                <a:cs typeface="Sultan bold" pitchFamily="2" charset="-78"/>
              </a:rPr>
              <a:t>X=</a:t>
            </a:r>
            <a:r>
              <a:rPr lang="en-US" sz="4000" b="1" dirty="0">
                <a:solidFill>
                  <a:schemeClr val="bg2"/>
                </a:solidFill>
                <a:cs typeface="Sultan bold" pitchFamily="2" charset="-78"/>
              </a:rPr>
              <a:t> </a:t>
            </a:r>
            <a:r>
              <a:rPr lang="en-US" sz="4000" b="1" dirty="0">
                <a:solidFill>
                  <a:srgbClr val="FFC000"/>
                </a:solidFill>
                <a:cs typeface="Sultan bold" pitchFamily="2" charset="-78"/>
              </a:rPr>
              <a:t>a * * 2 </a:t>
            </a:r>
            <a:r>
              <a:rPr lang="en-US" sz="4000" b="1" dirty="0">
                <a:cs typeface="Sultan bold" pitchFamily="2" charset="-78"/>
              </a:rPr>
              <a:t>+</a:t>
            </a:r>
            <a:r>
              <a:rPr lang="en-US" sz="4000" b="1" dirty="0">
                <a:solidFill>
                  <a:schemeClr val="bg2"/>
                </a:solidFill>
                <a:cs typeface="Sultan bold" pitchFamily="2" charset="-78"/>
              </a:rPr>
              <a:t> </a:t>
            </a:r>
            <a:r>
              <a:rPr lang="en-US" sz="4000" b="1" dirty="0">
                <a:solidFill>
                  <a:srgbClr val="00A79D"/>
                </a:solidFill>
                <a:cs typeface="Sultan bold" pitchFamily="2" charset="-78"/>
              </a:rPr>
              <a:t>2 * a * b </a:t>
            </a:r>
            <a:r>
              <a:rPr lang="en-US" sz="4000" b="1" dirty="0">
                <a:cs typeface="Sultan bold" pitchFamily="2" charset="-78"/>
              </a:rPr>
              <a:t>+</a:t>
            </a:r>
            <a:r>
              <a:rPr lang="en-US" sz="4000" b="1" dirty="0">
                <a:solidFill>
                  <a:schemeClr val="bg2"/>
                </a:solidFill>
                <a:cs typeface="Sultan bold" pitchFamily="2" charset="-78"/>
              </a:rPr>
              <a:t> </a:t>
            </a:r>
            <a:r>
              <a:rPr lang="en-US" sz="4000" b="1" dirty="0">
                <a:solidFill>
                  <a:srgbClr val="FE777C"/>
                </a:solidFill>
                <a:cs typeface="Sultan bold" pitchFamily="2" charset="-78"/>
              </a:rPr>
              <a:t>b * * 2</a:t>
            </a:r>
            <a:endParaRPr lang="ar-SA" sz="4000" b="1" dirty="0">
              <a:solidFill>
                <a:srgbClr val="FE777C"/>
              </a:solidFill>
              <a:cs typeface="Sultan bold" pitchFamily="2" charset="-78"/>
            </a:endParaRPr>
          </a:p>
        </p:txBody>
      </p:sp>
      <p:pic>
        <p:nvPicPr>
          <p:cNvPr id="3" name="صورة 2">
            <a:extLst>
              <a:ext uri="{FF2B5EF4-FFF2-40B4-BE49-F238E27FC236}">
                <a16:creationId xmlns:a16="http://schemas.microsoft.com/office/drawing/2014/main" id="{E2C89AAE-BD53-3B32-9434-BB7A5A245D1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0034" y="3331753"/>
            <a:ext cx="3761046" cy="3761046"/>
          </a:xfrm>
          <a:prstGeom prst="rect">
            <a:avLst/>
          </a:prstGeom>
        </p:spPr>
      </p:pic>
      <p:pic>
        <p:nvPicPr>
          <p:cNvPr id="13" name="صورة 12">
            <a:extLst>
              <a:ext uri="{FF2B5EF4-FFF2-40B4-BE49-F238E27FC236}">
                <a16:creationId xmlns:a16="http://schemas.microsoft.com/office/drawing/2014/main" id="{4B882390-BE08-6020-7AE0-62086041AA10}"/>
              </a:ext>
            </a:extLst>
          </p:cNvPr>
          <p:cNvPicPr>
            <a:picLocks noChangeAspect="1"/>
          </p:cNvPicPr>
          <p:nvPr/>
        </p:nvPicPr>
        <p:blipFill rotWithShape="1">
          <a:blip r:embed="rId7">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5" name="مربع نص 14">
            <a:extLst>
              <a:ext uri="{FF2B5EF4-FFF2-40B4-BE49-F238E27FC236}">
                <a16:creationId xmlns:a16="http://schemas.microsoft.com/office/drawing/2014/main" id="{F39226AE-39F2-5E6F-0FD3-ECACE2EC10AF}"/>
              </a:ext>
            </a:extLst>
          </p:cNvPr>
          <p:cNvSpPr txBox="1"/>
          <p:nvPr/>
        </p:nvSpPr>
        <p:spPr>
          <a:xfrm>
            <a:off x="2124286" y="495051"/>
            <a:ext cx="8044452" cy="584775"/>
          </a:xfrm>
          <a:prstGeom prst="rect">
            <a:avLst/>
          </a:prstGeom>
          <a:noFill/>
        </p:spPr>
        <p:txBody>
          <a:bodyPr wrap="square">
            <a:spAutoFit/>
          </a:bodyPr>
          <a:lstStyle/>
          <a:p>
            <a:pPr algn="ctr" rtl="1"/>
            <a:r>
              <a:rPr lang="ar-SA" sz="3200" dirty="0">
                <a:solidFill>
                  <a:schemeClr val="bg1"/>
                </a:solidFill>
                <a:latin typeface="JF Flat" panose="02000500000000000000" pitchFamily="50" charset="-78"/>
                <a:cs typeface="Sultan bold" pitchFamily="2" charset="-78"/>
              </a:rPr>
              <a:t>تحويل المعادلة الرياضية التالية إلى لغة بايثون </a:t>
            </a:r>
          </a:p>
        </p:txBody>
      </p:sp>
    </p:spTree>
    <p:extLst>
      <p:ext uri="{BB962C8B-B14F-4D97-AF65-F5344CB8AC3E}">
        <p14:creationId xmlns:p14="http://schemas.microsoft.com/office/powerpoint/2010/main" val="2166394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8" name="قلب الصفح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1"/>
                                        </p:tgtEl>
                                        <p:attrNameLst>
                                          <p:attrName>ppt_y</p:attrName>
                                        </p:attrNameLst>
                                      </p:cBhvr>
                                      <p:tavLst>
                                        <p:tav tm="0">
                                          <p:val>
                                            <p:strVal val="#ppt_y"/>
                                          </p:val>
                                        </p:tav>
                                        <p:tav tm="100000">
                                          <p:val>
                                            <p:strVal val="#ppt_y"/>
                                          </p:val>
                                        </p:tav>
                                      </p:tavLst>
                                    </p:anim>
                                    <p:anim calcmode="lin" valueType="num">
                                      <p:cBhvr>
                                        <p:cTn id="17" dur="10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أولوية تنفيذ العمليات الحسابية</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مستطيل: زوايا مستديرة 5">
            <a:extLst>
              <a:ext uri="{FF2B5EF4-FFF2-40B4-BE49-F238E27FC236}">
                <a16:creationId xmlns:a16="http://schemas.microsoft.com/office/drawing/2014/main" id="{8BD43539-89A4-9ED7-28FD-7D6A38088706}"/>
              </a:ext>
            </a:extLst>
          </p:cNvPr>
          <p:cNvSpPr/>
          <p:nvPr/>
        </p:nvSpPr>
        <p:spPr>
          <a:xfrm>
            <a:off x="3309126" y="2225802"/>
            <a:ext cx="3110503" cy="4191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الأس</a:t>
            </a:r>
          </a:p>
        </p:txBody>
      </p:sp>
      <p:sp>
        <p:nvSpPr>
          <p:cNvPr id="7" name="مستطيل: زوايا مستديرة 6">
            <a:extLst>
              <a:ext uri="{FF2B5EF4-FFF2-40B4-BE49-F238E27FC236}">
                <a16:creationId xmlns:a16="http://schemas.microsoft.com/office/drawing/2014/main" id="{D89A95A0-DCC8-1A9D-2E65-AE0CC976B2A2}"/>
              </a:ext>
            </a:extLst>
          </p:cNvPr>
          <p:cNvSpPr/>
          <p:nvPr/>
        </p:nvSpPr>
        <p:spPr>
          <a:xfrm>
            <a:off x="3309126" y="2722626"/>
            <a:ext cx="3110503" cy="419100"/>
          </a:xfrm>
          <a:prstGeom prst="roundRect">
            <a:avLst/>
          </a:prstGeom>
          <a:solidFill>
            <a:srgbClr val="B0B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الضرب والقسمة</a:t>
            </a:r>
          </a:p>
        </p:txBody>
      </p:sp>
      <p:sp>
        <p:nvSpPr>
          <p:cNvPr id="8" name="مستطيل: زوايا مستديرة 7">
            <a:extLst>
              <a:ext uri="{FF2B5EF4-FFF2-40B4-BE49-F238E27FC236}">
                <a16:creationId xmlns:a16="http://schemas.microsoft.com/office/drawing/2014/main" id="{D6AD99E4-D8D8-F531-DEF0-09A44486EE1B}"/>
              </a:ext>
            </a:extLst>
          </p:cNvPr>
          <p:cNvSpPr/>
          <p:nvPr/>
        </p:nvSpPr>
        <p:spPr>
          <a:xfrm>
            <a:off x="3309126" y="3219450"/>
            <a:ext cx="3110503" cy="4191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الجمع والطرح</a:t>
            </a:r>
          </a:p>
        </p:txBody>
      </p:sp>
      <p:sp>
        <p:nvSpPr>
          <p:cNvPr id="10" name="مستطيل: زوايا مستديرة 9">
            <a:extLst>
              <a:ext uri="{FF2B5EF4-FFF2-40B4-BE49-F238E27FC236}">
                <a16:creationId xmlns:a16="http://schemas.microsoft.com/office/drawing/2014/main" id="{00A4592A-E180-C647-94AB-3E5F79BA83FB}"/>
              </a:ext>
            </a:extLst>
          </p:cNvPr>
          <p:cNvSpPr/>
          <p:nvPr/>
        </p:nvSpPr>
        <p:spPr>
          <a:xfrm>
            <a:off x="3309126" y="1728978"/>
            <a:ext cx="3110503" cy="419100"/>
          </a:xfrm>
          <a:prstGeom prst="roundRect">
            <a:avLst/>
          </a:prstGeom>
          <a:solidFill>
            <a:srgbClr val="FE7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الأقواس</a:t>
            </a:r>
          </a:p>
        </p:txBody>
      </p:sp>
      <p:sp>
        <p:nvSpPr>
          <p:cNvPr id="11" name="مستطيل: زوايا مستديرة 10">
            <a:extLst>
              <a:ext uri="{FF2B5EF4-FFF2-40B4-BE49-F238E27FC236}">
                <a16:creationId xmlns:a16="http://schemas.microsoft.com/office/drawing/2014/main" id="{89385F9D-9D65-7926-8BA6-33E73A0882B1}"/>
              </a:ext>
            </a:extLst>
          </p:cNvPr>
          <p:cNvSpPr/>
          <p:nvPr/>
        </p:nvSpPr>
        <p:spPr>
          <a:xfrm>
            <a:off x="6703806" y="1728978"/>
            <a:ext cx="2164994" cy="419100"/>
          </a:xfrm>
          <a:prstGeom prst="roundRect">
            <a:avLst/>
          </a:prstGeom>
          <a:solidFill>
            <a:srgbClr val="FE777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 )</a:t>
            </a:r>
          </a:p>
        </p:txBody>
      </p:sp>
      <p:sp>
        <p:nvSpPr>
          <p:cNvPr id="12" name="مستطيل: زوايا مستديرة 11">
            <a:extLst>
              <a:ext uri="{FF2B5EF4-FFF2-40B4-BE49-F238E27FC236}">
                <a16:creationId xmlns:a16="http://schemas.microsoft.com/office/drawing/2014/main" id="{ED513559-4C2C-DDAD-646F-B2A60FED82E4}"/>
              </a:ext>
            </a:extLst>
          </p:cNvPr>
          <p:cNvSpPr/>
          <p:nvPr/>
        </p:nvSpPr>
        <p:spPr>
          <a:xfrm>
            <a:off x="6703806" y="2225802"/>
            <a:ext cx="2164994" cy="4191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a:t>
            </a:r>
          </a:p>
        </p:txBody>
      </p:sp>
      <p:sp>
        <p:nvSpPr>
          <p:cNvPr id="13" name="مستطيل: زوايا مستديرة 12">
            <a:extLst>
              <a:ext uri="{FF2B5EF4-FFF2-40B4-BE49-F238E27FC236}">
                <a16:creationId xmlns:a16="http://schemas.microsoft.com/office/drawing/2014/main" id="{82441F67-A355-EC56-047F-CDBB6B1EAAC1}"/>
              </a:ext>
            </a:extLst>
          </p:cNvPr>
          <p:cNvSpPr/>
          <p:nvPr/>
        </p:nvSpPr>
        <p:spPr>
          <a:xfrm>
            <a:off x="6703806" y="2722626"/>
            <a:ext cx="2164994" cy="419100"/>
          </a:xfrm>
          <a:prstGeom prst="roundRect">
            <a:avLst/>
          </a:prstGeom>
          <a:solidFill>
            <a:srgbClr val="B0B8C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  /</a:t>
            </a:r>
          </a:p>
        </p:txBody>
      </p:sp>
      <p:sp>
        <p:nvSpPr>
          <p:cNvPr id="15" name="مستطيل: زوايا مستديرة 14">
            <a:extLst>
              <a:ext uri="{FF2B5EF4-FFF2-40B4-BE49-F238E27FC236}">
                <a16:creationId xmlns:a16="http://schemas.microsoft.com/office/drawing/2014/main" id="{8A2A767C-2F2B-577A-F681-2F17E630E669}"/>
              </a:ext>
            </a:extLst>
          </p:cNvPr>
          <p:cNvSpPr/>
          <p:nvPr/>
        </p:nvSpPr>
        <p:spPr>
          <a:xfrm>
            <a:off x="6703806" y="3219450"/>
            <a:ext cx="2164994" cy="4191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a:solidFill>
                  <a:schemeClr val="tx1"/>
                </a:solidFill>
              </a:rPr>
              <a:t>+ -</a:t>
            </a:r>
          </a:p>
        </p:txBody>
      </p:sp>
      <p:sp>
        <p:nvSpPr>
          <p:cNvPr id="5" name="مربع نص 4">
            <a:extLst>
              <a:ext uri="{FF2B5EF4-FFF2-40B4-BE49-F238E27FC236}">
                <a16:creationId xmlns:a16="http://schemas.microsoft.com/office/drawing/2014/main" id="{459FD04F-DA76-3D57-ED59-AE156E0CCBFD}"/>
              </a:ext>
            </a:extLst>
          </p:cNvPr>
          <p:cNvSpPr txBox="1"/>
          <p:nvPr/>
        </p:nvSpPr>
        <p:spPr>
          <a:xfrm>
            <a:off x="2074902" y="4213099"/>
            <a:ext cx="8028122" cy="1077218"/>
          </a:xfrm>
          <a:prstGeom prst="rect">
            <a:avLst/>
          </a:prstGeom>
          <a:noFill/>
        </p:spPr>
        <p:txBody>
          <a:bodyPr wrap="square" rtlCol="1">
            <a:spAutoFit/>
          </a:bodyPr>
          <a:lstStyle/>
          <a:p>
            <a:pPr algn="ctr"/>
            <a:r>
              <a:rPr lang="ar-SA" sz="3200" dirty="0">
                <a:cs typeface="Sultan bold" pitchFamily="2" charset="-78"/>
              </a:rPr>
              <a:t>ما هو ناتج العملية الحسابية التالية ؟ </a:t>
            </a:r>
          </a:p>
          <a:p>
            <a:pPr algn="ctr"/>
            <a:r>
              <a:rPr lang="en-US" sz="3200" b="1" dirty="0">
                <a:solidFill>
                  <a:srgbClr val="00A79D"/>
                </a:solidFill>
                <a:cs typeface="Sultan bold" pitchFamily="2" charset="-78"/>
              </a:rPr>
              <a:t>5 * 2 + 4</a:t>
            </a:r>
            <a:endParaRPr lang="ar-SA" sz="3200" b="1" dirty="0">
              <a:solidFill>
                <a:srgbClr val="00A79D"/>
              </a:solidFill>
              <a:cs typeface="Sultan bold" pitchFamily="2" charset="-78"/>
            </a:endParaRPr>
          </a:p>
        </p:txBody>
      </p:sp>
    </p:spTree>
    <p:extLst>
      <p:ext uri="{BB962C8B-B14F-4D97-AF65-F5344CB8AC3E}">
        <p14:creationId xmlns:p14="http://schemas.microsoft.com/office/powerpoint/2010/main" val="2457293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anim calcmode="lin" valueType="num">
                                      <p:cBhvr>
                                        <p:cTn id="32" dur="500" fill="hold"/>
                                        <p:tgtEl>
                                          <p:spTgt spid="13"/>
                                        </p:tgtEl>
                                        <p:attrNameLst>
                                          <p:attrName>ppt_x</p:attrName>
                                        </p:attrNameLst>
                                      </p:cBhvr>
                                      <p:tavLst>
                                        <p:tav tm="0">
                                          <p:val>
                                            <p:strVal val="#ppt_x"/>
                                          </p:val>
                                        </p:tav>
                                        <p:tav tm="100000">
                                          <p:val>
                                            <p:strVal val="#ppt_x"/>
                                          </p:val>
                                        </p:tav>
                                      </p:tavLst>
                                    </p:anim>
                                    <p:anim calcmode="lin" valueType="num">
                                      <p:cBhvr>
                                        <p:cTn id="33" dur="5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anim calcmode="lin" valueType="num">
                                      <p:cBhvr>
                                        <p:cTn id="44" dur="500" fill="hold"/>
                                        <p:tgtEl>
                                          <p:spTgt spid="15"/>
                                        </p:tgtEl>
                                        <p:attrNameLst>
                                          <p:attrName>ppt_x</p:attrName>
                                        </p:attrNameLst>
                                      </p:cBhvr>
                                      <p:tavLst>
                                        <p:tav tm="0">
                                          <p:val>
                                            <p:strVal val="#ppt_x"/>
                                          </p:val>
                                        </p:tav>
                                        <p:tav tm="100000">
                                          <p:val>
                                            <p:strVal val="#ppt_x"/>
                                          </p:val>
                                        </p:tav>
                                      </p:tavLst>
                                    </p:anim>
                                    <p:anim calcmode="lin" valueType="num">
                                      <p:cBhvr>
                                        <p:cTn id="45" dur="5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anim calcmode="lin" valueType="num">
                                      <p:cBhvr>
                                        <p:cTn id="49" dur="500" fill="hold"/>
                                        <p:tgtEl>
                                          <p:spTgt spid="8"/>
                                        </p:tgtEl>
                                        <p:attrNameLst>
                                          <p:attrName>ppt_x</p:attrName>
                                        </p:attrNameLst>
                                      </p:cBhvr>
                                      <p:tavLst>
                                        <p:tav tm="0">
                                          <p:val>
                                            <p:strVal val="#ppt_x"/>
                                          </p:val>
                                        </p:tav>
                                        <p:tav tm="100000">
                                          <p:val>
                                            <p:strVal val="#ppt_x"/>
                                          </p:val>
                                        </p:tav>
                                      </p:tavLst>
                                    </p:anim>
                                    <p:anim calcmode="lin" valueType="num">
                                      <p:cBhvr>
                                        <p:cTn id="50"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0" presetClass="entr" presetSubtype="0" decel="10000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strVal val="#ppt_w+.3"/>
                                          </p:val>
                                        </p:tav>
                                        <p:tav tm="100000">
                                          <p:val>
                                            <p:strVal val="#ppt_w"/>
                                          </p:val>
                                        </p:tav>
                                      </p:tavLst>
                                    </p:anim>
                                    <p:anim calcmode="lin" valueType="num">
                                      <p:cBhvr>
                                        <p:cTn id="56" dur="1000" fill="hold"/>
                                        <p:tgtEl>
                                          <p:spTgt spid="5"/>
                                        </p:tgtEl>
                                        <p:attrNameLst>
                                          <p:attrName>ppt_h</p:attrName>
                                        </p:attrNameLst>
                                      </p:cBhvr>
                                      <p:tavLst>
                                        <p:tav tm="0">
                                          <p:val>
                                            <p:strVal val="#ppt_h"/>
                                          </p:val>
                                        </p:tav>
                                        <p:tav tm="100000">
                                          <p:val>
                                            <p:strVal val="#ppt_h"/>
                                          </p:val>
                                        </p:tav>
                                      </p:tavLst>
                                    </p:anim>
                                    <p:animEffect transition="in" filter="fade">
                                      <p:cBhvr>
                                        <p:cTn id="5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P spid="15"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لإضافة عملية الجمع </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مربع نص 5">
            <a:extLst>
              <a:ext uri="{FF2B5EF4-FFF2-40B4-BE49-F238E27FC236}">
                <a16:creationId xmlns:a16="http://schemas.microsoft.com/office/drawing/2014/main" id="{9865AA94-50CE-E810-AD2C-CB4429772095}"/>
              </a:ext>
            </a:extLst>
          </p:cNvPr>
          <p:cNvSpPr txBox="1"/>
          <p:nvPr/>
        </p:nvSpPr>
        <p:spPr>
          <a:xfrm>
            <a:off x="-224852" y="1366897"/>
            <a:ext cx="11808415" cy="2308324"/>
          </a:xfrm>
          <a:prstGeom prst="rect">
            <a:avLst/>
          </a:prstGeom>
          <a:noFill/>
        </p:spPr>
        <p:txBody>
          <a:bodyPr wrap="square">
            <a:spAutoFit/>
          </a:bodyPr>
          <a:lstStyle/>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 من فئة </a:t>
            </a:r>
            <a:r>
              <a:rPr lang="en-US" sz="2400" dirty="0">
                <a:latin typeface="Calibri" panose="020F0502020204030204" pitchFamily="34" charset="0"/>
                <a:cs typeface="Sultan bold" pitchFamily="2" charset="-78"/>
              </a:rPr>
              <a:t>Variables </a:t>
            </a:r>
            <a:r>
              <a:rPr lang="ar-SA" sz="2400" dirty="0">
                <a:latin typeface="Calibri" panose="020F0502020204030204" pitchFamily="34" charset="0"/>
                <a:cs typeface="Sultan bold" pitchFamily="2" charset="-78"/>
              </a:rPr>
              <a:t> (متغيرات)، اسحب وأفلت أمر 0 =</a:t>
            </a:r>
            <a:r>
              <a:rPr lang="en-US" sz="2400" dirty="0">
                <a:latin typeface="Calibri" panose="020F0502020204030204" pitchFamily="34" charset="0"/>
                <a:cs typeface="Sultan bold" pitchFamily="2" charset="-78"/>
              </a:rPr>
              <a:t>item </a:t>
            </a:r>
            <a:r>
              <a:rPr lang="ar-SA" sz="2400" dirty="0">
                <a:latin typeface="Calibri" panose="020F0502020204030204" pitchFamily="34" charset="0"/>
                <a:cs typeface="Sultan bold" pitchFamily="2" charset="-78"/>
              </a:rPr>
              <a:t> ، اكتب اسم المتغير</a:t>
            </a:r>
            <a:r>
              <a:rPr lang="en-US" sz="2400" dirty="0">
                <a:latin typeface="Calibri" panose="020F0502020204030204" pitchFamily="34" charset="0"/>
                <a:cs typeface="Sultan bold" pitchFamily="2" charset="-78"/>
              </a:rPr>
              <a:t>add </a:t>
            </a:r>
            <a:r>
              <a:rPr lang="ar-SA" sz="2400" dirty="0">
                <a:latin typeface="Calibri" panose="020F0502020204030204" pitchFamily="34" charset="0"/>
                <a:cs typeface="Sultan bold" pitchFamily="2" charset="-78"/>
              </a:rPr>
              <a:t>(إضافة). </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من فئة </a:t>
            </a:r>
            <a:r>
              <a:rPr lang="en-US" sz="2400" dirty="0">
                <a:latin typeface="Calibri" panose="020F0502020204030204" pitchFamily="34" charset="0"/>
                <a:cs typeface="Sultan bold" pitchFamily="2" charset="-78"/>
              </a:rPr>
              <a:t> Input</a:t>
            </a:r>
            <a:r>
              <a:rPr lang="ar-SA" sz="2400" dirty="0">
                <a:latin typeface="Calibri" panose="020F0502020204030204" pitchFamily="34" charset="0"/>
                <a:cs typeface="Sultan bold" pitchFamily="2" charset="-78"/>
              </a:rPr>
              <a:t>، اسحب وأفلت دالة </a:t>
            </a:r>
            <a:r>
              <a:rPr lang="en-US" sz="2400" dirty="0">
                <a:latin typeface="Calibri" panose="020F0502020204030204" pitchFamily="34" charset="0"/>
                <a:cs typeface="Sultan bold" pitchFamily="2" charset="-78"/>
              </a:rPr>
              <a:t>run code on Gesture.Shake</a:t>
            </a:r>
            <a:r>
              <a:rPr lang="ar-SA" sz="2400" dirty="0">
                <a:latin typeface="Calibri" panose="020F0502020204030204" pitchFamily="34" charset="0"/>
                <a:cs typeface="Sultan bold" pitchFamily="2" charset="-78"/>
              </a:rPr>
              <a:t>.</a:t>
            </a:r>
            <a:endParaRPr lang="en-US" sz="2400" dirty="0">
              <a:latin typeface="Calibri" panose="020F0502020204030204" pitchFamily="34" charset="0"/>
              <a:cs typeface="Sultan bold" pitchFamily="2" charset="-78"/>
            </a:endParaRP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اكتب الأمر </a:t>
            </a:r>
            <a:r>
              <a:rPr lang="en-US" sz="2400" dirty="0">
                <a:latin typeface="Calibri" panose="020F0502020204030204" pitchFamily="34" charset="0"/>
                <a:cs typeface="Sultan bold" pitchFamily="2" charset="-78"/>
              </a:rPr>
              <a:t>global add </a:t>
            </a:r>
            <a:r>
              <a:rPr lang="ar-SA" sz="2400" dirty="0">
                <a:latin typeface="Calibri" panose="020F0502020204030204" pitchFamily="34" charset="0"/>
                <a:cs typeface="Sultan bold" pitchFamily="2" charset="-78"/>
              </a:rPr>
              <a:t> (إضافة عامة). </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من فئة </a:t>
            </a:r>
            <a:r>
              <a:rPr lang="en-US" sz="2400" dirty="0">
                <a:latin typeface="Calibri" panose="020F0502020204030204" pitchFamily="34" charset="0"/>
                <a:cs typeface="Sultan bold" pitchFamily="2" charset="-78"/>
              </a:rPr>
              <a:t> Variables </a:t>
            </a:r>
            <a:r>
              <a:rPr lang="ar-SA" sz="2400" dirty="0">
                <a:latin typeface="Calibri" panose="020F0502020204030204" pitchFamily="34" charset="0"/>
                <a:cs typeface="Sultan bold" pitchFamily="2" charset="-78"/>
              </a:rPr>
              <a:t>اسحب وأفلت أمر المساواة، واكتب </a:t>
            </a:r>
            <a:r>
              <a:rPr lang="en-US" sz="2400" dirty="0">
                <a:latin typeface="Calibri" panose="020F0502020204030204" pitchFamily="34" charset="0"/>
                <a:cs typeface="Sultan bold" pitchFamily="2" charset="-78"/>
              </a:rPr>
              <a:t> add </a:t>
            </a:r>
            <a:r>
              <a:rPr lang="ar-SA" sz="2400" dirty="0">
                <a:latin typeface="Calibri" panose="020F0502020204030204" pitchFamily="34" charset="0"/>
                <a:cs typeface="Sultan bold" pitchFamily="2" charset="-78"/>
              </a:rPr>
              <a:t>على الجانب الأيسر. </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من فئة</a:t>
            </a:r>
            <a:r>
              <a:rPr lang="en-US" sz="2400" dirty="0">
                <a:latin typeface="Calibri" panose="020F0502020204030204" pitchFamily="34" charset="0"/>
                <a:cs typeface="Sultan bold" pitchFamily="2" charset="-78"/>
              </a:rPr>
              <a:t>Math </a:t>
            </a:r>
            <a:r>
              <a:rPr lang="ar-SA" sz="2400" dirty="0">
                <a:latin typeface="Calibri" panose="020F0502020204030204" pitchFamily="34" charset="0"/>
                <a:cs typeface="Sultan bold" pitchFamily="2" charset="-78"/>
              </a:rPr>
              <a:t> (حساب)، اسحب وأفلت أمر الجمع داخل الجملة البرمجية ثم اكتب الأرقام التي تريد إضافتها. </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من فئة</a:t>
            </a:r>
            <a:r>
              <a:rPr lang="en-US" sz="2400" dirty="0">
                <a:latin typeface="Calibri" panose="020F0502020204030204" pitchFamily="34" charset="0"/>
                <a:cs typeface="Sultan bold" pitchFamily="2" charset="-78"/>
              </a:rPr>
              <a:t> Basic </a:t>
            </a:r>
            <a:r>
              <a:rPr lang="ar-SA" sz="2400" dirty="0">
                <a:latin typeface="Calibri" panose="020F0502020204030204" pitchFamily="34" charset="0"/>
                <a:cs typeface="Sultan bold" pitchFamily="2" charset="-78"/>
              </a:rPr>
              <a:t>، اسحب وأفلت أمر</a:t>
            </a:r>
            <a:r>
              <a:rPr lang="en-US" sz="2400" dirty="0">
                <a:latin typeface="Calibri" panose="020F0502020204030204" pitchFamily="34" charset="0"/>
                <a:cs typeface="Sultan bold" pitchFamily="2" charset="-78"/>
              </a:rPr>
              <a:t> show number</a:t>
            </a:r>
            <a:r>
              <a:rPr lang="ar-SA" sz="2400" dirty="0">
                <a:latin typeface="Calibri" panose="020F0502020204030204" pitchFamily="34" charset="0"/>
                <a:cs typeface="Sultan bold" pitchFamily="2" charset="-78"/>
              </a:rPr>
              <a:t>، واكتب </a:t>
            </a:r>
            <a:r>
              <a:rPr lang="en-US" sz="2400" dirty="0">
                <a:latin typeface="Calibri" panose="020F0502020204030204" pitchFamily="34" charset="0"/>
                <a:cs typeface="Sultan bold" pitchFamily="2" charset="-78"/>
              </a:rPr>
              <a:t> add </a:t>
            </a:r>
            <a:r>
              <a:rPr lang="ar-SA" sz="2400" dirty="0">
                <a:latin typeface="Calibri" panose="020F0502020204030204" pitchFamily="34" charset="0"/>
                <a:cs typeface="Sultan bold" pitchFamily="2" charset="-78"/>
              </a:rPr>
              <a:t>داخل الأقواس.</a:t>
            </a:r>
            <a:endParaRPr lang="en-US" sz="2400" dirty="0">
              <a:latin typeface="Calibri" panose="020F0502020204030204" pitchFamily="34" charset="0"/>
              <a:cs typeface="Sultan bold" pitchFamily="2" charset="-78"/>
            </a:endParaRPr>
          </a:p>
        </p:txBody>
      </p:sp>
      <p:pic>
        <p:nvPicPr>
          <p:cNvPr id="10" name="صورة 9">
            <a:extLst>
              <a:ext uri="{FF2B5EF4-FFF2-40B4-BE49-F238E27FC236}">
                <a16:creationId xmlns:a16="http://schemas.microsoft.com/office/drawing/2014/main" id="{C686D24C-A52B-C4AA-C8D8-5AE32145C4BC}"/>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0" y="3430712"/>
            <a:ext cx="6535711" cy="3232464"/>
          </a:xfrm>
          <a:custGeom>
            <a:avLst/>
            <a:gdLst>
              <a:gd name="connsiteX0" fmla="*/ 0 w 6535711"/>
              <a:gd name="connsiteY0" fmla="*/ 0 h 3232464"/>
              <a:gd name="connsiteX1" fmla="*/ 6535711 w 6535711"/>
              <a:gd name="connsiteY1" fmla="*/ 0 h 3232464"/>
              <a:gd name="connsiteX2" fmla="*/ 6535711 w 6535711"/>
              <a:gd name="connsiteY2" fmla="*/ 3232464 h 3232464"/>
              <a:gd name="connsiteX3" fmla="*/ 2533338 w 6535711"/>
              <a:gd name="connsiteY3" fmla="*/ 3232464 h 3232464"/>
              <a:gd name="connsiteX4" fmla="*/ 2533338 w 6535711"/>
              <a:gd name="connsiteY4" fmla="*/ 2820186 h 3232464"/>
              <a:gd name="connsiteX5" fmla="*/ 0 w 6535711"/>
              <a:gd name="connsiteY5" fmla="*/ 2820186 h 323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35711" h="3232464">
                <a:moveTo>
                  <a:pt x="0" y="0"/>
                </a:moveTo>
                <a:lnTo>
                  <a:pt x="6535711" y="0"/>
                </a:lnTo>
                <a:lnTo>
                  <a:pt x="6535711" y="3232464"/>
                </a:lnTo>
                <a:lnTo>
                  <a:pt x="2533338" y="3232464"/>
                </a:lnTo>
                <a:lnTo>
                  <a:pt x="2533338" y="2820186"/>
                </a:lnTo>
                <a:lnTo>
                  <a:pt x="0" y="2820186"/>
                </a:lnTo>
                <a:close/>
              </a:path>
            </a:pathLst>
          </a:custGeom>
        </p:spPr>
      </p:pic>
    </p:spTree>
    <p:extLst>
      <p:ext uri="{BB962C8B-B14F-4D97-AF65-F5344CB8AC3E}">
        <p14:creationId xmlns:p14="http://schemas.microsoft.com/office/powerpoint/2010/main" val="1499299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الإحداثيات في بايثون</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مربع نص 5">
            <a:extLst>
              <a:ext uri="{FF2B5EF4-FFF2-40B4-BE49-F238E27FC236}">
                <a16:creationId xmlns:a16="http://schemas.microsoft.com/office/drawing/2014/main" id="{B86FF5C3-5FBF-E3C7-74F9-99DAED57F5BE}"/>
              </a:ext>
            </a:extLst>
          </p:cNvPr>
          <p:cNvSpPr txBox="1"/>
          <p:nvPr/>
        </p:nvSpPr>
        <p:spPr>
          <a:xfrm>
            <a:off x="749508" y="1380053"/>
            <a:ext cx="10955124" cy="2677656"/>
          </a:xfrm>
          <a:prstGeom prst="rect">
            <a:avLst/>
          </a:prstGeom>
          <a:noFill/>
        </p:spPr>
        <p:txBody>
          <a:bodyPr wrap="square">
            <a:spAutoFit/>
          </a:bodyPr>
          <a:lstStyle/>
          <a:p>
            <a:pPr algn="ctr" rtl="1">
              <a:defRPr/>
            </a:pPr>
            <a:r>
              <a:rPr lang="ar-SA" sz="2400" kern="1200" dirty="0">
                <a:latin typeface="Calibri" panose="020F0502020204030204" pitchFamily="34" charset="0"/>
                <a:ea typeface="+mj-ea"/>
                <a:cs typeface="Sultan bold" pitchFamily="2" charset="-78"/>
              </a:rPr>
              <a:t>يتم تمثيل مصابيح </a:t>
            </a:r>
            <a:r>
              <a:rPr lang="en-US" sz="2400" kern="1200" dirty="0">
                <a:latin typeface="Calibri" panose="020F0502020204030204" pitchFamily="34" charset="0"/>
                <a:ea typeface="+mj-ea"/>
                <a:cs typeface="Sultan bold" pitchFamily="2" charset="-78"/>
              </a:rPr>
              <a:t> Led </a:t>
            </a:r>
            <a:r>
              <a:rPr lang="ar-SA" sz="2400" kern="1200" dirty="0">
                <a:latin typeface="Calibri" panose="020F0502020204030204" pitchFamily="34" charset="0"/>
                <a:ea typeface="+mj-ea"/>
                <a:cs typeface="Sultan bold" pitchFamily="2" charset="-78"/>
              </a:rPr>
              <a:t>الموجودة مايكروبت على شكل شبكة إحداثيات بمحور سيني </a:t>
            </a:r>
            <a:r>
              <a:rPr lang="en-US" sz="2400" kern="1200" dirty="0">
                <a:latin typeface="Calibri" panose="020F0502020204030204" pitchFamily="34" charset="0"/>
                <a:ea typeface="+mj-ea"/>
                <a:cs typeface="Sultan bold" pitchFamily="2" charset="-78"/>
              </a:rPr>
              <a:t>(X)</a:t>
            </a:r>
            <a:r>
              <a:rPr lang="ar-SA" sz="2400" kern="1200" dirty="0">
                <a:latin typeface="Calibri" panose="020F0502020204030204" pitchFamily="34" charset="0"/>
                <a:ea typeface="+mj-ea"/>
                <a:cs typeface="Sultan bold" pitchFamily="2" charset="-78"/>
              </a:rPr>
              <a:t> أفقي </a:t>
            </a:r>
          </a:p>
          <a:p>
            <a:pPr algn="ctr" rtl="1">
              <a:defRPr/>
            </a:pPr>
            <a:r>
              <a:rPr lang="ar-SA" sz="2400" kern="1200" dirty="0">
                <a:latin typeface="Calibri" panose="020F0502020204030204" pitchFamily="34" charset="0"/>
                <a:ea typeface="+mj-ea"/>
                <a:cs typeface="Sultan bold" pitchFamily="2" charset="-78"/>
              </a:rPr>
              <a:t>ومحور صادي </a:t>
            </a:r>
            <a:r>
              <a:rPr lang="en-US" sz="2400" kern="1200" dirty="0">
                <a:latin typeface="Calibri" panose="020F0502020204030204" pitchFamily="34" charset="0"/>
                <a:ea typeface="+mj-ea"/>
                <a:cs typeface="Sultan bold" pitchFamily="2" charset="-78"/>
              </a:rPr>
              <a:t>(Y)</a:t>
            </a:r>
            <a:r>
              <a:rPr lang="ar-SA" sz="2400" kern="1200" dirty="0">
                <a:latin typeface="Calibri" panose="020F0502020204030204" pitchFamily="34" charset="0"/>
                <a:ea typeface="+mj-ea"/>
                <a:cs typeface="Sultan bold" pitchFamily="2" charset="-78"/>
              </a:rPr>
              <a:t> عمودي.</a:t>
            </a:r>
          </a:p>
          <a:p>
            <a:pPr algn="ctr" rtl="1">
              <a:defRPr/>
            </a:pPr>
            <a:r>
              <a:rPr lang="ar-SA" sz="2400" kern="1200" dirty="0">
                <a:latin typeface="Calibri" panose="020F0502020204030204" pitchFamily="34" charset="0"/>
                <a:ea typeface="+mj-ea"/>
                <a:cs typeface="Sultan bold" pitchFamily="2" charset="-78"/>
              </a:rPr>
              <a:t>تحتوي على خمسة صفوف أفقية وخمسة عمودية من المصابيح.</a:t>
            </a:r>
          </a:p>
          <a:p>
            <a:pPr algn="ctr" rtl="1">
              <a:defRPr/>
            </a:pPr>
            <a:r>
              <a:rPr lang="ar-SA" sz="2400" kern="1200" dirty="0">
                <a:latin typeface="Calibri" panose="020F0502020204030204" pitchFamily="34" charset="0"/>
                <a:ea typeface="+mj-ea"/>
                <a:cs typeface="Sultan bold" pitchFamily="2" charset="-78"/>
              </a:rPr>
              <a:t>توجد النقطة (0،0) في الزاوية اليسرى العلوية ( نقطة الأصل).</a:t>
            </a:r>
          </a:p>
          <a:p>
            <a:pPr algn="ctr" rtl="1">
              <a:defRPr/>
            </a:pPr>
            <a:r>
              <a:rPr lang="ar-SA" sz="2400" kern="1200" dirty="0">
                <a:latin typeface="Calibri" panose="020F0502020204030204" pitchFamily="34" charset="0"/>
                <a:ea typeface="+mj-ea"/>
                <a:cs typeface="Sultan bold" pitchFamily="2" charset="-78"/>
              </a:rPr>
              <a:t>تتراوح قيم إحداثيات </a:t>
            </a:r>
            <a:r>
              <a:rPr lang="en-US" sz="2400" kern="1200" dirty="0">
                <a:latin typeface="Calibri" panose="020F0502020204030204" pitchFamily="34" charset="0"/>
                <a:ea typeface="+mj-ea"/>
                <a:cs typeface="Sultan bold" pitchFamily="2" charset="-78"/>
              </a:rPr>
              <a:t>X</a:t>
            </a:r>
            <a:r>
              <a:rPr lang="ar-SA" sz="2400" kern="1200" dirty="0">
                <a:latin typeface="Calibri" panose="020F0502020204030204" pitchFamily="34" charset="0"/>
                <a:ea typeface="+mj-ea"/>
                <a:cs typeface="Sultan bold" pitchFamily="2" charset="-78"/>
              </a:rPr>
              <a:t> بين ( 0 – 4 ) وتزداد قيمتها من اليسار إلى اليمين.</a:t>
            </a:r>
          </a:p>
          <a:p>
            <a:pPr algn="ctr" rtl="1">
              <a:defRPr/>
            </a:pPr>
            <a:r>
              <a:rPr lang="ar-SA" sz="2400" kern="1200" dirty="0">
                <a:latin typeface="Calibri" panose="020F0502020204030204" pitchFamily="34" charset="0"/>
                <a:ea typeface="+mj-ea"/>
                <a:cs typeface="Sultan bold" pitchFamily="2" charset="-78"/>
              </a:rPr>
              <a:t>تتراوح قيم إحداثيات </a:t>
            </a:r>
            <a:r>
              <a:rPr lang="en-US" sz="2400" kern="1200" dirty="0">
                <a:latin typeface="Calibri" panose="020F0502020204030204" pitchFamily="34" charset="0"/>
                <a:ea typeface="+mj-ea"/>
                <a:cs typeface="Sultan bold" pitchFamily="2" charset="-78"/>
              </a:rPr>
              <a:t>Y</a:t>
            </a:r>
            <a:r>
              <a:rPr lang="ar-SA" sz="2400" kern="1200" dirty="0">
                <a:latin typeface="Calibri" panose="020F0502020204030204" pitchFamily="34" charset="0"/>
                <a:ea typeface="+mj-ea"/>
                <a:cs typeface="Sultan bold" pitchFamily="2" charset="-78"/>
              </a:rPr>
              <a:t> بين ( 0 – 4 ) وتزداد قيمتها من الأعلى إلى الاسفل.</a:t>
            </a:r>
          </a:p>
          <a:p>
            <a:pPr algn="ctr" rtl="1">
              <a:defRPr/>
            </a:pPr>
            <a:endParaRPr lang="ar-SA" sz="2400" kern="1200" dirty="0">
              <a:latin typeface="Calibri" panose="020F0502020204030204" pitchFamily="34" charset="0"/>
              <a:ea typeface="+mj-ea"/>
              <a:cs typeface="Sultan bold" pitchFamily="2" charset="-78"/>
            </a:endParaRPr>
          </a:p>
        </p:txBody>
      </p:sp>
      <p:pic>
        <p:nvPicPr>
          <p:cNvPr id="3" name="صورة 2">
            <a:extLst>
              <a:ext uri="{FF2B5EF4-FFF2-40B4-BE49-F238E27FC236}">
                <a16:creationId xmlns:a16="http://schemas.microsoft.com/office/drawing/2014/main" id="{AB3F8D40-1C85-E0EF-5CEC-9632C700B659}"/>
              </a:ext>
            </a:extLst>
          </p:cNvPr>
          <p:cNvPicPr>
            <a:picLocks noChangeAspect="1"/>
          </p:cNvPicPr>
          <p:nvPr/>
        </p:nvPicPr>
        <p:blipFill>
          <a:blip r:embed="rId6"/>
          <a:stretch>
            <a:fillRect/>
          </a:stretch>
        </p:blipFill>
        <p:spPr>
          <a:xfrm>
            <a:off x="2546935" y="3602100"/>
            <a:ext cx="6067425" cy="3133725"/>
          </a:xfrm>
          <a:prstGeom prst="rect">
            <a:avLst/>
          </a:prstGeom>
        </p:spPr>
      </p:pic>
    </p:spTree>
    <p:extLst>
      <p:ext uri="{BB962C8B-B14F-4D97-AF65-F5344CB8AC3E}">
        <p14:creationId xmlns:p14="http://schemas.microsoft.com/office/powerpoint/2010/main" val="1261135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أوامر اللعب </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مربع نص 5">
            <a:extLst>
              <a:ext uri="{FF2B5EF4-FFF2-40B4-BE49-F238E27FC236}">
                <a16:creationId xmlns:a16="http://schemas.microsoft.com/office/drawing/2014/main" id="{447F4792-14D2-CD10-9C7E-C620639DBC45}"/>
              </a:ext>
            </a:extLst>
          </p:cNvPr>
          <p:cNvSpPr txBox="1"/>
          <p:nvPr/>
        </p:nvSpPr>
        <p:spPr>
          <a:xfrm>
            <a:off x="936837" y="1560359"/>
            <a:ext cx="9887228" cy="1384995"/>
          </a:xfrm>
          <a:prstGeom prst="rect">
            <a:avLst/>
          </a:prstGeom>
          <a:noFill/>
        </p:spPr>
        <p:txBody>
          <a:bodyPr wrap="square">
            <a:spAutoFit/>
          </a:bodyPr>
          <a:lstStyle/>
          <a:p>
            <a:pPr algn="ctr" rtl="1">
              <a:defRPr/>
            </a:pPr>
            <a:r>
              <a:rPr lang="ar-SA" sz="2800" kern="1200" dirty="0">
                <a:latin typeface="Calibri" panose="020F0502020204030204" pitchFamily="34" charset="0"/>
                <a:ea typeface="+mj-ea"/>
                <a:cs typeface="Sultan bold" pitchFamily="2" charset="-78"/>
              </a:rPr>
              <a:t>حان الوقت لتتعرف على كيفية إنشاء لعبة بسيطة باستخدام المايكروبت.  ستكون "شخصية" لعبتك هي كائن ضوئي ويتم تحديد موقعه والتحكم في حركته باستخدام الاحداثيات. ستنشئ برنامجاً يتحرك فيه الكائن الى اليسار عند الضغط على الزر </a:t>
            </a:r>
            <a:r>
              <a:rPr lang="en-US" sz="2800" kern="1200" dirty="0">
                <a:latin typeface="Calibri" panose="020F0502020204030204" pitchFamily="34" charset="0"/>
                <a:ea typeface="+mj-ea"/>
                <a:cs typeface="Sultan bold" pitchFamily="2" charset="-78"/>
              </a:rPr>
              <a:t>A </a:t>
            </a:r>
            <a:r>
              <a:rPr lang="ar-SA" sz="2800" kern="1200" dirty="0">
                <a:latin typeface="Calibri" panose="020F0502020204030204" pitchFamily="34" charset="0"/>
                <a:ea typeface="+mj-ea"/>
                <a:cs typeface="Sultan bold" pitchFamily="2" charset="-78"/>
              </a:rPr>
              <a:t>.</a:t>
            </a:r>
          </a:p>
        </p:txBody>
      </p:sp>
      <p:pic>
        <p:nvPicPr>
          <p:cNvPr id="15" name="صورة 14">
            <a:extLst>
              <a:ext uri="{FF2B5EF4-FFF2-40B4-BE49-F238E27FC236}">
                <a16:creationId xmlns:a16="http://schemas.microsoft.com/office/drawing/2014/main" id="{B81AA9F5-2FE2-B724-3D9D-93CD4EF417E9}"/>
              </a:ext>
            </a:extLst>
          </p:cNvPr>
          <p:cNvPicPr>
            <a:picLocks noChangeAspect="1"/>
          </p:cNvPicPr>
          <p:nvPr/>
        </p:nvPicPr>
        <p:blipFill>
          <a:blip r:embed="rId6"/>
          <a:stretch>
            <a:fillRect/>
          </a:stretch>
        </p:blipFill>
        <p:spPr>
          <a:xfrm>
            <a:off x="4123088" y="3122212"/>
            <a:ext cx="3514725" cy="3400425"/>
          </a:xfrm>
          <a:prstGeom prst="rect">
            <a:avLst/>
          </a:prstGeom>
        </p:spPr>
      </p:pic>
    </p:spTree>
    <p:extLst>
      <p:ext uri="{BB962C8B-B14F-4D97-AF65-F5344CB8AC3E}">
        <p14:creationId xmlns:p14="http://schemas.microsoft.com/office/powerpoint/2010/main" val="2499942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إنشاء الكائن الرسومي</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مربع نص 5">
            <a:extLst>
              <a:ext uri="{FF2B5EF4-FFF2-40B4-BE49-F238E27FC236}">
                <a16:creationId xmlns:a16="http://schemas.microsoft.com/office/drawing/2014/main" id="{3DAB76A5-8E66-6136-98A0-FF1FC77ADE30}"/>
              </a:ext>
            </a:extLst>
          </p:cNvPr>
          <p:cNvSpPr txBox="1"/>
          <p:nvPr/>
        </p:nvSpPr>
        <p:spPr>
          <a:xfrm>
            <a:off x="539646" y="1308659"/>
            <a:ext cx="11164986" cy="1569660"/>
          </a:xfrm>
          <a:prstGeom prst="rect">
            <a:avLst/>
          </a:prstGeom>
          <a:noFill/>
        </p:spPr>
        <p:txBody>
          <a:bodyPr wrap="square">
            <a:spAutoFit/>
          </a:bodyPr>
          <a:lstStyle/>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من فئة </a:t>
            </a:r>
            <a:r>
              <a:rPr lang="en-US" sz="2400" dirty="0">
                <a:latin typeface="Calibri" panose="020F0502020204030204" pitchFamily="34" charset="0"/>
                <a:cs typeface="Sultan bold" pitchFamily="2" charset="-78"/>
              </a:rPr>
              <a:t>Variables </a:t>
            </a:r>
            <a:r>
              <a:rPr lang="ar-SA" sz="2400" dirty="0">
                <a:latin typeface="Calibri" panose="020F0502020204030204" pitchFamily="34" charset="0"/>
                <a:cs typeface="Sultan bold" pitchFamily="2" charset="-78"/>
              </a:rPr>
              <a:t> ، اسحب وأفلت أمر 0=</a:t>
            </a:r>
            <a:r>
              <a:rPr lang="en-US" sz="2400" dirty="0">
                <a:latin typeface="Calibri" panose="020F0502020204030204" pitchFamily="34" charset="0"/>
                <a:cs typeface="Sultan bold" pitchFamily="2" charset="-78"/>
              </a:rPr>
              <a:t> item</a:t>
            </a:r>
            <a:r>
              <a:rPr lang="ar-SA" sz="2400" dirty="0">
                <a:latin typeface="Calibri" panose="020F0502020204030204" pitchFamily="34" charset="0"/>
                <a:cs typeface="Sultan bold" pitchFamily="2" charset="-78"/>
              </a:rPr>
              <a:t>، واكتب</a:t>
            </a:r>
            <a:r>
              <a:rPr lang="en-US" sz="2400" dirty="0">
                <a:latin typeface="Calibri" panose="020F0502020204030204" pitchFamily="34" charset="0"/>
                <a:cs typeface="Sultan bold" pitchFamily="2" charset="-78"/>
              </a:rPr>
              <a:t> player </a:t>
            </a:r>
            <a:r>
              <a:rPr lang="ar-SA" sz="2400" dirty="0">
                <a:latin typeface="Calibri" panose="020F0502020204030204" pitchFamily="34" charset="0"/>
                <a:cs typeface="Sultan bold" pitchFamily="2" charset="-78"/>
              </a:rPr>
              <a:t>على الجانب الأيسر.</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اضغط على فئة</a:t>
            </a:r>
            <a:r>
              <a:rPr lang="en-US" sz="2400" dirty="0">
                <a:latin typeface="Calibri" panose="020F0502020204030204" pitchFamily="34" charset="0"/>
                <a:cs typeface="Sultan bold" pitchFamily="2" charset="-78"/>
              </a:rPr>
              <a:t>Advanced </a:t>
            </a:r>
            <a:r>
              <a:rPr lang="ar-SA" sz="2400" dirty="0">
                <a:latin typeface="Calibri" panose="020F0502020204030204" pitchFamily="34" charset="0"/>
                <a:cs typeface="Sultan bold" pitchFamily="2" charset="-78"/>
              </a:rPr>
              <a:t> (متقدم). </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من فئة</a:t>
            </a:r>
            <a:r>
              <a:rPr lang="en-US" sz="2400" dirty="0">
                <a:latin typeface="Calibri" panose="020F0502020204030204" pitchFamily="34" charset="0"/>
                <a:cs typeface="Sultan bold" pitchFamily="2" charset="-78"/>
              </a:rPr>
              <a:t> Game</a:t>
            </a:r>
            <a:r>
              <a:rPr lang="ar-SA" sz="2400" dirty="0">
                <a:latin typeface="Calibri" panose="020F0502020204030204" pitchFamily="34" charset="0"/>
                <a:cs typeface="Sultan bold" pitchFamily="2" charset="-78"/>
              </a:rPr>
              <a:t>، اسحب وأفلت الأمر </a:t>
            </a:r>
            <a:r>
              <a:rPr lang="en-US" sz="2400" dirty="0">
                <a:latin typeface="Calibri" panose="020F0502020204030204" pitchFamily="34" charset="0"/>
                <a:cs typeface="Sultan bold" pitchFamily="2" charset="-78"/>
              </a:rPr>
              <a:t>create sprite at x:2 y:2</a:t>
            </a:r>
            <a:r>
              <a:rPr lang="ar-SA" sz="2400" dirty="0">
                <a:latin typeface="Calibri" panose="020F0502020204030204" pitchFamily="34" charset="0"/>
                <a:cs typeface="Sultan bold" pitchFamily="2" charset="-78"/>
              </a:rPr>
              <a:t> (إنشاء كائن رسومي في </a:t>
            </a:r>
            <a:r>
              <a:rPr lang="en-US" sz="2400" dirty="0">
                <a:latin typeface="Calibri" panose="020F0502020204030204" pitchFamily="34" charset="0"/>
                <a:cs typeface="Sultan bold" pitchFamily="2" charset="-78"/>
              </a:rPr>
              <a:t>  x:2</a:t>
            </a:r>
            <a:r>
              <a:rPr lang="ar-SA" sz="2400" dirty="0">
                <a:latin typeface="Calibri" panose="020F0502020204030204" pitchFamily="34" charset="0"/>
                <a:cs typeface="Sultan bold" pitchFamily="2" charset="-78"/>
              </a:rPr>
              <a:t>و </a:t>
            </a:r>
            <a:r>
              <a:rPr lang="en-US" sz="2400" dirty="0">
                <a:latin typeface="Calibri" panose="020F0502020204030204" pitchFamily="34" charset="0"/>
                <a:cs typeface="Sultan bold" pitchFamily="2" charset="-78"/>
              </a:rPr>
              <a:t>y:2</a:t>
            </a:r>
            <a:r>
              <a:rPr lang="ar-SA" sz="2400" dirty="0">
                <a:latin typeface="Calibri" panose="020F0502020204030204" pitchFamily="34" charset="0"/>
                <a:cs typeface="Sultan bold" pitchFamily="2" charset="-78"/>
              </a:rPr>
              <a:t>).</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اضبط موضع اللاعب على إحداثيات (2, 4) من شاشة </a:t>
            </a:r>
            <a:r>
              <a:rPr lang="en-US" sz="2400" dirty="0">
                <a:latin typeface="Calibri" panose="020F0502020204030204" pitchFamily="34" charset="0"/>
                <a:cs typeface="Sultan bold" pitchFamily="2" charset="-78"/>
              </a:rPr>
              <a:t>LED</a:t>
            </a:r>
            <a:r>
              <a:rPr lang="ar-SA" sz="2400" dirty="0">
                <a:latin typeface="Calibri" panose="020F0502020204030204" pitchFamily="34" charset="0"/>
                <a:cs typeface="Sultan bold" pitchFamily="2" charset="-78"/>
              </a:rPr>
              <a:t> </a:t>
            </a:r>
            <a:r>
              <a:rPr lang="en-US" sz="2400" dirty="0">
                <a:latin typeface="Calibri" panose="020F0502020204030204" pitchFamily="34" charset="0"/>
                <a:cs typeface="Sultan bold" pitchFamily="2" charset="-78"/>
              </a:rPr>
              <a:t>.</a:t>
            </a:r>
          </a:p>
        </p:txBody>
      </p:sp>
      <p:pic>
        <p:nvPicPr>
          <p:cNvPr id="7" name="صورة 6">
            <a:extLst>
              <a:ext uri="{FF2B5EF4-FFF2-40B4-BE49-F238E27FC236}">
                <a16:creationId xmlns:a16="http://schemas.microsoft.com/office/drawing/2014/main" id="{9EE11595-A0BE-DFEA-05ED-E49A5C3606C1}"/>
              </a:ext>
            </a:extLst>
          </p:cNvPr>
          <p:cNvPicPr>
            <a:picLocks noChangeAspect="1"/>
          </p:cNvPicPr>
          <p:nvPr/>
        </p:nvPicPr>
        <p:blipFill>
          <a:blip r:embed="rId6"/>
          <a:stretch>
            <a:fillRect/>
          </a:stretch>
        </p:blipFill>
        <p:spPr>
          <a:xfrm>
            <a:off x="318767" y="2657776"/>
            <a:ext cx="5464085" cy="1435604"/>
          </a:xfrm>
          <a:prstGeom prst="rect">
            <a:avLst/>
          </a:prstGeom>
        </p:spPr>
      </p:pic>
      <p:pic>
        <p:nvPicPr>
          <p:cNvPr id="10" name="صورة 9">
            <a:extLst>
              <a:ext uri="{FF2B5EF4-FFF2-40B4-BE49-F238E27FC236}">
                <a16:creationId xmlns:a16="http://schemas.microsoft.com/office/drawing/2014/main" id="{12326E27-5E73-8BD5-9BA3-CD0FF2C39787}"/>
              </a:ext>
            </a:extLst>
          </p:cNvPr>
          <p:cNvPicPr>
            <a:picLocks noChangeAspect="1"/>
          </p:cNvPicPr>
          <p:nvPr/>
        </p:nvPicPr>
        <p:blipFill>
          <a:blip r:embed="rId7"/>
          <a:stretch>
            <a:fillRect/>
          </a:stretch>
        </p:blipFill>
        <p:spPr>
          <a:xfrm>
            <a:off x="5782852" y="2873983"/>
            <a:ext cx="4780102" cy="3874398"/>
          </a:xfrm>
          <a:prstGeom prst="rect">
            <a:avLst/>
          </a:prstGeom>
        </p:spPr>
      </p:pic>
    </p:spTree>
    <p:extLst>
      <p:ext uri="{BB962C8B-B14F-4D97-AF65-F5344CB8AC3E}">
        <p14:creationId xmlns:p14="http://schemas.microsoft.com/office/powerpoint/2010/main" val="3731163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8" name="قلب الصفحة.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2443397" y="465070"/>
            <a:ext cx="7225259"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جعل الكائن الرسومي يتحرك في شاشة </a:t>
            </a:r>
            <a:r>
              <a:rPr lang="en-US" sz="3200" dirty="0">
                <a:solidFill>
                  <a:schemeClr val="bg1"/>
                </a:solidFill>
                <a:latin typeface="Dubai" panose="020B0503030403030204" pitchFamily="34" charset="-78"/>
                <a:cs typeface="Sultan bold" pitchFamily="2" charset="-78"/>
              </a:rPr>
              <a:t>Led</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مربع نص 5">
            <a:extLst>
              <a:ext uri="{FF2B5EF4-FFF2-40B4-BE49-F238E27FC236}">
                <a16:creationId xmlns:a16="http://schemas.microsoft.com/office/drawing/2014/main" id="{FA2F2F13-4E07-C2A7-20EE-28F0D5690BF4}"/>
              </a:ext>
            </a:extLst>
          </p:cNvPr>
          <p:cNvSpPr txBox="1"/>
          <p:nvPr/>
        </p:nvSpPr>
        <p:spPr>
          <a:xfrm>
            <a:off x="4939972" y="1380053"/>
            <a:ext cx="6764660" cy="2308324"/>
          </a:xfrm>
          <a:prstGeom prst="rect">
            <a:avLst/>
          </a:prstGeom>
          <a:noFill/>
        </p:spPr>
        <p:txBody>
          <a:bodyPr wrap="square">
            <a:spAutoFit/>
          </a:bodyPr>
          <a:lstStyle/>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 من فئة </a:t>
            </a:r>
            <a:r>
              <a:rPr lang="en-US" sz="2400" dirty="0">
                <a:latin typeface="Calibri" panose="020F0502020204030204" pitchFamily="34" charset="0"/>
                <a:cs typeface="Sultan bold" pitchFamily="2" charset="-78"/>
              </a:rPr>
              <a:t> Input</a:t>
            </a:r>
            <a:r>
              <a:rPr lang="ar-SA" sz="2400" dirty="0">
                <a:latin typeface="Calibri" panose="020F0502020204030204" pitchFamily="34" charset="0"/>
                <a:cs typeface="Sultan bold" pitchFamily="2" charset="-78"/>
              </a:rPr>
              <a:t>، اسحب وأفلت أمر </a:t>
            </a:r>
            <a:r>
              <a:rPr lang="en-US" sz="2400" dirty="0">
                <a:latin typeface="Calibri" panose="020F0502020204030204" pitchFamily="34" charset="0"/>
                <a:cs typeface="Sultan bold" pitchFamily="2" charset="-78"/>
              </a:rPr>
              <a:t> .run code on button pressed code run </a:t>
            </a:r>
            <a:endParaRPr lang="ar-SA" sz="2400" dirty="0">
              <a:latin typeface="Calibri" panose="020F0502020204030204" pitchFamily="34" charset="0"/>
              <a:cs typeface="Sultan bold" pitchFamily="2" charset="-78"/>
            </a:endParaRP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 من فئة</a:t>
            </a:r>
            <a:r>
              <a:rPr lang="en-US" sz="2400" dirty="0">
                <a:latin typeface="Calibri" panose="020F0502020204030204" pitchFamily="34" charset="0"/>
                <a:cs typeface="Sultan bold" pitchFamily="2" charset="-78"/>
              </a:rPr>
              <a:t>Game </a:t>
            </a:r>
            <a:r>
              <a:rPr lang="ar-SA" sz="2400" dirty="0">
                <a:latin typeface="Calibri" panose="020F0502020204030204" pitchFamily="34" charset="0"/>
                <a:cs typeface="Sultan bold" pitchFamily="2" charset="-78"/>
              </a:rPr>
              <a:t>، اسحب وأفلت أمر 1</a:t>
            </a:r>
            <a:r>
              <a:rPr lang="en-US" sz="2400" dirty="0">
                <a:latin typeface="Calibri" panose="020F0502020204030204" pitchFamily="34" charset="0"/>
                <a:cs typeface="Sultan bold" pitchFamily="2" charset="-78"/>
              </a:rPr>
              <a:t>sprite move by</a:t>
            </a:r>
            <a:r>
              <a:rPr lang="ar-SA" sz="2400" dirty="0">
                <a:latin typeface="Calibri" panose="020F0502020204030204" pitchFamily="34" charset="0"/>
                <a:cs typeface="Sultan bold" pitchFamily="2" charset="-78"/>
              </a:rPr>
              <a:t> (نقل الكائن الرسومي بمقدار 1) ، واكتب </a:t>
            </a:r>
            <a:r>
              <a:rPr lang="en-US" sz="2400" dirty="0">
                <a:latin typeface="Calibri" panose="020F0502020204030204" pitchFamily="34" charset="0"/>
                <a:cs typeface="Sultan bold" pitchFamily="2" charset="-78"/>
              </a:rPr>
              <a:t> player </a:t>
            </a:r>
            <a:r>
              <a:rPr lang="ar-SA" sz="2400" dirty="0">
                <a:latin typeface="Calibri" panose="020F0502020204030204" pitchFamily="34" charset="0"/>
                <a:cs typeface="Sultan bold" pitchFamily="2" charset="-78"/>
              </a:rPr>
              <a:t>على الجانب الأيسر وقم بإضافة القيمة 1- داخل الأقواس. </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اضغط على زر </a:t>
            </a:r>
            <a:r>
              <a:rPr lang="en-US" sz="2400" dirty="0">
                <a:latin typeface="Calibri" panose="020F0502020204030204" pitchFamily="34" charset="0"/>
                <a:cs typeface="Sultan bold" pitchFamily="2" charset="-78"/>
              </a:rPr>
              <a:t>A</a:t>
            </a:r>
            <a:r>
              <a:rPr lang="ar-SA" sz="2400" dirty="0">
                <a:latin typeface="Calibri" panose="020F0502020204030204" pitchFamily="34" charset="0"/>
                <a:cs typeface="Sultan bold" pitchFamily="2" charset="-78"/>
              </a:rPr>
              <a:t> في المحاكي للتحقق من النتيجة.</a:t>
            </a:r>
            <a:endParaRPr lang="en-US" sz="2400" dirty="0">
              <a:latin typeface="Calibri" panose="020F0502020204030204" pitchFamily="34" charset="0"/>
              <a:cs typeface="Sultan bold" pitchFamily="2" charset="-78"/>
            </a:endParaRPr>
          </a:p>
        </p:txBody>
      </p:sp>
      <p:pic>
        <p:nvPicPr>
          <p:cNvPr id="3" name="صورة 2">
            <a:extLst>
              <a:ext uri="{FF2B5EF4-FFF2-40B4-BE49-F238E27FC236}">
                <a16:creationId xmlns:a16="http://schemas.microsoft.com/office/drawing/2014/main" id="{F3CFE11E-2403-1D83-6A30-E5C32F25F6EA}"/>
              </a:ext>
            </a:extLst>
          </p:cNvPr>
          <p:cNvPicPr>
            <a:picLocks noChangeAspect="1"/>
          </p:cNvPicPr>
          <p:nvPr/>
        </p:nvPicPr>
        <p:blipFill>
          <a:blip r:embed="rId6"/>
          <a:stretch>
            <a:fillRect/>
          </a:stretch>
        </p:blipFill>
        <p:spPr>
          <a:xfrm>
            <a:off x="281122" y="1306973"/>
            <a:ext cx="4883703" cy="5437072"/>
          </a:xfrm>
          <a:prstGeom prst="rect">
            <a:avLst/>
          </a:prstGeom>
        </p:spPr>
      </p:pic>
    </p:spTree>
    <p:extLst>
      <p:ext uri="{BB962C8B-B14F-4D97-AF65-F5344CB8AC3E}">
        <p14:creationId xmlns:p14="http://schemas.microsoft.com/office/powerpoint/2010/main" val="3110249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33408"/>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8989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37513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استراتيجية  التصفح</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مربع نص 5">
            <a:extLst>
              <a:ext uri="{FF2B5EF4-FFF2-40B4-BE49-F238E27FC236}">
                <a16:creationId xmlns:a16="http://schemas.microsoft.com/office/drawing/2014/main" id="{28E25C78-4D28-03F0-A54D-B977679329BE}"/>
              </a:ext>
            </a:extLst>
          </p:cNvPr>
          <p:cNvSpPr txBox="1"/>
          <p:nvPr/>
        </p:nvSpPr>
        <p:spPr>
          <a:xfrm>
            <a:off x="1000771" y="1291611"/>
            <a:ext cx="9192935" cy="1077218"/>
          </a:xfrm>
          <a:prstGeom prst="rect">
            <a:avLst/>
          </a:prstGeom>
          <a:noFill/>
        </p:spPr>
        <p:txBody>
          <a:bodyPr wrap="square">
            <a:spAutoFit/>
          </a:bodyPr>
          <a:lstStyle/>
          <a:p>
            <a:pPr algn="r" rtl="1"/>
            <a:r>
              <a:rPr lang="ar-SA" sz="3200" dirty="0">
                <a:latin typeface="Calibri" panose="020F0502020204030204" pitchFamily="34" charset="0"/>
                <a:cs typeface="Sultan bold" pitchFamily="2" charset="-78"/>
              </a:rPr>
              <a:t>لنفتح الكتاب على صفحة  164 ونكتب الاجابات على الأسئلة التالية :</a:t>
            </a:r>
          </a:p>
          <a:p>
            <a:pPr algn="r" rtl="1"/>
            <a:endParaRPr lang="ar-SA" sz="3200" dirty="0">
              <a:latin typeface="Calibri" panose="020F0502020204030204" pitchFamily="34" charset="0"/>
              <a:cs typeface="Sultan bold" pitchFamily="2" charset="-78"/>
            </a:endParaRPr>
          </a:p>
        </p:txBody>
      </p:sp>
      <p:pic>
        <p:nvPicPr>
          <p:cNvPr id="3" name="صورة 2">
            <a:extLst>
              <a:ext uri="{FF2B5EF4-FFF2-40B4-BE49-F238E27FC236}">
                <a16:creationId xmlns:a16="http://schemas.microsoft.com/office/drawing/2014/main" id="{C860CDB8-CF81-C5B3-1FB9-D09E638968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61018" y="1836934"/>
            <a:ext cx="4516762" cy="4955638"/>
          </a:xfrm>
          <a:prstGeom prst="rect">
            <a:avLst/>
          </a:prstGeom>
        </p:spPr>
      </p:pic>
      <p:sp>
        <p:nvSpPr>
          <p:cNvPr id="10" name="مربع نص 9">
            <a:extLst>
              <a:ext uri="{FF2B5EF4-FFF2-40B4-BE49-F238E27FC236}">
                <a16:creationId xmlns:a16="http://schemas.microsoft.com/office/drawing/2014/main" id="{8752638E-C47E-161E-4ADF-0C02C4F81459}"/>
              </a:ext>
            </a:extLst>
          </p:cNvPr>
          <p:cNvSpPr txBox="1"/>
          <p:nvPr/>
        </p:nvSpPr>
        <p:spPr>
          <a:xfrm>
            <a:off x="6873219" y="4731996"/>
            <a:ext cx="3991161" cy="523220"/>
          </a:xfrm>
          <a:prstGeom prst="rect">
            <a:avLst/>
          </a:prstGeom>
          <a:noFill/>
        </p:spPr>
        <p:txBody>
          <a:bodyPr wrap="square">
            <a:spAutoFit/>
          </a:bodyPr>
          <a:lstStyle/>
          <a:p>
            <a:pPr algn="ctr" rtl="1"/>
            <a:r>
              <a:rPr lang="ar-SA" sz="2800" dirty="0">
                <a:solidFill>
                  <a:schemeClr val="bg1">
                    <a:lumMod val="50000"/>
                  </a:schemeClr>
                </a:solidFill>
                <a:latin typeface="Calibri" panose="020F0502020204030204" pitchFamily="34" charset="0"/>
                <a:cs typeface="Sultan bold" pitchFamily="2" charset="-78"/>
              </a:rPr>
              <a:t>ما الهدف من حلقات التكرار؟</a:t>
            </a:r>
          </a:p>
        </p:txBody>
      </p:sp>
      <p:sp>
        <p:nvSpPr>
          <p:cNvPr id="12" name="مربع نص 11">
            <a:extLst>
              <a:ext uri="{FF2B5EF4-FFF2-40B4-BE49-F238E27FC236}">
                <a16:creationId xmlns:a16="http://schemas.microsoft.com/office/drawing/2014/main" id="{DCB0F67C-AF47-D708-9FD0-7F980A47FA25}"/>
              </a:ext>
            </a:extLst>
          </p:cNvPr>
          <p:cNvSpPr txBox="1"/>
          <p:nvPr/>
        </p:nvSpPr>
        <p:spPr>
          <a:xfrm>
            <a:off x="1000771" y="3477527"/>
            <a:ext cx="2889354" cy="954107"/>
          </a:xfrm>
          <a:prstGeom prst="rect">
            <a:avLst/>
          </a:prstGeom>
          <a:noFill/>
        </p:spPr>
        <p:txBody>
          <a:bodyPr wrap="square">
            <a:spAutoFit/>
          </a:bodyPr>
          <a:lstStyle/>
          <a:p>
            <a:pPr algn="r" rtl="1"/>
            <a:endParaRPr lang="ar-SA" sz="2800" dirty="0">
              <a:solidFill>
                <a:srgbClr val="087E87"/>
              </a:solidFill>
              <a:latin typeface="Calibri" panose="020F0502020204030204" pitchFamily="34" charset="0"/>
              <a:cs typeface="Sultan bold" pitchFamily="2" charset="-78"/>
            </a:endParaRPr>
          </a:p>
          <a:p>
            <a:pPr algn="r" rtl="1"/>
            <a:r>
              <a:rPr lang="ar-SA" sz="2800" dirty="0">
                <a:solidFill>
                  <a:srgbClr val="087E87"/>
                </a:solidFill>
                <a:latin typeface="Calibri" panose="020F0502020204030204" pitchFamily="34" charset="0"/>
                <a:cs typeface="Sultan bold" pitchFamily="2" charset="-78"/>
              </a:rPr>
              <a:t>أنواع برمجيات التكرار؟ </a:t>
            </a:r>
          </a:p>
        </p:txBody>
      </p:sp>
      <p:sp>
        <p:nvSpPr>
          <p:cNvPr id="15" name="مربع نص 14">
            <a:extLst>
              <a:ext uri="{FF2B5EF4-FFF2-40B4-BE49-F238E27FC236}">
                <a16:creationId xmlns:a16="http://schemas.microsoft.com/office/drawing/2014/main" id="{5E2024FD-6087-D487-2D57-773DCBC5CB07}"/>
              </a:ext>
            </a:extLst>
          </p:cNvPr>
          <p:cNvSpPr txBox="1"/>
          <p:nvPr/>
        </p:nvSpPr>
        <p:spPr>
          <a:xfrm>
            <a:off x="845093" y="3042518"/>
            <a:ext cx="4208920" cy="523220"/>
          </a:xfrm>
          <a:prstGeom prst="rect">
            <a:avLst/>
          </a:prstGeom>
          <a:noFill/>
        </p:spPr>
        <p:txBody>
          <a:bodyPr wrap="square">
            <a:spAutoFit/>
          </a:bodyPr>
          <a:lstStyle/>
          <a:p>
            <a:pPr algn="r" rtl="1"/>
            <a:r>
              <a:rPr lang="ar-SA" sz="2800" dirty="0">
                <a:solidFill>
                  <a:srgbClr val="AD44AD"/>
                </a:solidFill>
                <a:latin typeface="Calibri" panose="020F0502020204030204" pitchFamily="34" charset="0"/>
                <a:cs typeface="Sultan bold" pitchFamily="2" charset="-78"/>
              </a:rPr>
              <a:t>ما الفرق بين برمجيات التكرار؟</a:t>
            </a:r>
          </a:p>
        </p:txBody>
      </p:sp>
      <p:sp>
        <p:nvSpPr>
          <p:cNvPr id="17" name="مربع نص 16">
            <a:extLst>
              <a:ext uri="{FF2B5EF4-FFF2-40B4-BE49-F238E27FC236}">
                <a16:creationId xmlns:a16="http://schemas.microsoft.com/office/drawing/2014/main" id="{7E18892C-52FE-41BF-6EF7-A8B206786FDD}"/>
              </a:ext>
            </a:extLst>
          </p:cNvPr>
          <p:cNvSpPr txBox="1"/>
          <p:nvPr/>
        </p:nvSpPr>
        <p:spPr>
          <a:xfrm>
            <a:off x="5782199" y="1920843"/>
            <a:ext cx="3991161" cy="523220"/>
          </a:xfrm>
          <a:prstGeom prst="rect">
            <a:avLst/>
          </a:prstGeom>
          <a:noFill/>
        </p:spPr>
        <p:txBody>
          <a:bodyPr wrap="square">
            <a:spAutoFit/>
          </a:bodyPr>
          <a:lstStyle/>
          <a:p>
            <a:pPr algn="r" rtl="1"/>
            <a:r>
              <a:rPr lang="ar-SA" sz="2800" dirty="0">
                <a:solidFill>
                  <a:srgbClr val="27AAE1"/>
                </a:solidFill>
                <a:latin typeface="Calibri" panose="020F0502020204030204" pitchFamily="34" charset="0"/>
                <a:cs typeface="Sultan bold" pitchFamily="2" charset="-78"/>
              </a:rPr>
              <a:t>اكتبوا سطر برمجي للتكرار؟</a:t>
            </a:r>
          </a:p>
        </p:txBody>
      </p:sp>
    </p:spTree>
    <p:extLst>
      <p:ext uri="{BB962C8B-B14F-4D97-AF65-F5344CB8AC3E}">
        <p14:creationId xmlns:p14="http://schemas.microsoft.com/office/powerpoint/2010/main" val="475556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30253"/>
            <a:ext cx="12065391" cy="6597748"/>
          </a:xfrm>
          <a:prstGeom prst="rect">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66486"/>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212874" y="350673"/>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التكرارات</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30167"/>
            <a:ext cx="834052" cy="6750000"/>
          </a:xfrm>
          <a:prstGeom prst="rect">
            <a:avLst/>
          </a:prstGeom>
        </p:spPr>
      </p:pic>
      <p:sp>
        <p:nvSpPr>
          <p:cNvPr id="6" name="مربع نص 5">
            <a:extLst>
              <a:ext uri="{FF2B5EF4-FFF2-40B4-BE49-F238E27FC236}">
                <a16:creationId xmlns:a16="http://schemas.microsoft.com/office/drawing/2014/main" id="{82FF4A77-84E8-F701-C73E-2BB848E18AC4}"/>
              </a:ext>
            </a:extLst>
          </p:cNvPr>
          <p:cNvSpPr txBox="1"/>
          <p:nvPr/>
        </p:nvSpPr>
        <p:spPr>
          <a:xfrm>
            <a:off x="5857830" y="1786402"/>
            <a:ext cx="5416446" cy="4524315"/>
          </a:xfrm>
          <a:prstGeom prst="rect">
            <a:avLst/>
          </a:prstGeom>
          <a:noFill/>
        </p:spPr>
        <p:txBody>
          <a:bodyPr wrap="square">
            <a:spAutoFit/>
          </a:bodyPr>
          <a:lstStyle/>
          <a:p>
            <a:pPr algn="ctr" rtl="1"/>
            <a:r>
              <a:rPr lang="ar-SA" sz="3200" dirty="0">
                <a:solidFill>
                  <a:schemeClr val="bg1"/>
                </a:solidFill>
                <a:latin typeface="Calibri" panose="020F0502020204030204" pitchFamily="34" charset="0"/>
                <a:cs typeface="Sultan bold" pitchFamily="2" charset="-78"/>
              </a:rPr>
              <a:t>معظم لغات البرمجة توفر دوال مختلفة خاصة بالتكرارات البرمجية.</a:t>
            </a:r>
          </a:p>
          <a:p>
            <a:pPr algn="ctr" rtl="1"/>
            <a:r>
              <a:rPr lang="ar-SA" sz="3200" dirty="0">
                <a:solidFill>
                  <a:schemeClr val="bg1"/>
                </a:solidFill>
                <a:latin typeface="Calibri" panose="020F0502020204030204" pitchFamily="34" charset="0"/>
                <a:cs typeface="Sultan bold" pitchFamily="2" charset="-78"/>
              </a:rPr>
              <a:t>تسمح التكرارات بتنفيذ سطر واحد أو مجموعة من التعليمات البرمجية لعدة مرات.</a:t>
            </a:r>
          </a:p>
          <a:p>
            <a:pPr algn="ctr" rtl="1"/>
            <a:r>
              <a:rPr lang="ar-SA" sz="3200" dirty="0">
                <a:solidFill>
                  <a:schemeClr val="bg1"/>
                </a:solidFill>
                <a:latin typeface="Calibri" panose="020F0502020204030204" pitchFamily="34" charset="0"/>
                <a:cs typeface="Sultan bold" pitchFamily="2" charset="-78"/>
              </a:rPr>
              <a:t>توفر بايثون عددا من أوامر التكرار التي تساعد على تجنب إعادة كتابة أوامر التعليمات البرمجية، وتدعم بايثون </a:t>
            </a:r>
          </a:p>
          <a:p>
            <a:pPr algn="ctr" rtl="1"/>
            <a:r>
              <a:rPr lang="ar-SA" sz="3200" dirty="0">
                <a:solidFill>
                  <a:srgbClr val="F08117"/>
                </a:solidFill>
                <a:latin typeface="Calibri" panose="020F0502020204030204" pitchFamily="34" charset="0"/>
                <a:cs typeface="Sultan bold" pitchFamily="2" charset="-78"/>
              </a:rPr>
              <a:t>نوعين من التكرارات:</a:t>
            </a:r>
          </a:p>
        </p:txBody>
      </p:sp>
      <p:grpSp>
        <p:nvGrpSpPr>
          <p:cNvPr id="25" name="مجموعة 24">
            <a:extLst>
              <a:ext uri="{FF2B5EF4-FFF2-40B4-BE49-F238E27FC236}">
                <a16:creationId xmlns:a16="http://schemas.microsoft.com/office/drawing/2014/main" id="{E13A82D3-A647-1793-F037-1EAAE394480A}"/>
              </a:ext>
            </a:extLst>
          </p:cNvPr>
          <p:cNvGrpSpPr/>
          <p:nvPr/>
        </p:nvGrpSpPr>
        <p:grpSpPr>
          <a:xfrm>
            <a:off x="473295" y="1260132"/>
            <a:ext cx="5761140" cy="5483913"/>
            <a:chOff x="473295" y="1260132"/>
            <a:chExt cx="5761140" cy="5483913"/>
          </a:xfrm>
        </p:grpSpPr>
        <p:pic>
          <p:nvPicPr>
            <p:cNvPr id="3" name="صورة 2">
              <a:extLst>
                <a:ext uri="{FF2B5EF4-FFF2-40B4-BE49-F238E27FC236}">
                  <a16:creationId xmlns:a16="http://schemas.microsoft.com/office/drawing/2014/main" id="{A3D54ABE-56C3-949C-5A65-31A41C2BCFB9}"/>
                </a:ext>
              </a:extLst>
            </p:cNvPr>
            <p:cNvPicPr>
              <a:picLocks noChangeAspect="1"/>
            </p:cNvPicPr>
            <p:nvPr/>
          </p:nvPicPr>
          <p:blipFill rotWithShape="1">
            <a:blip r:embed="rId6">
              <a:extLst>
                <a:ext uri="{28A0092B-C50C-407E-A947-70E740481C1C}">
                  <a14:useLocalDpi xmlns:a14="http://schemas.microsoft.com/office/drawing/2010/main" val="0"/>
                </a:ext>
              </a:extLst>
            </a:blip>
            <a:srcRect b="36822"/>
            <a:stretch/>
          </p:blipFill>
          <p:spPr>
            <a:xfrm>
              <a:off x="473295" y="1260132"/>
              <a:ext cx="5761140" cy="5483913"/>
            </a:xfrm>
            <a:prstGeom prst="rect">
              <a:avLst/>
            </a:prstGeom>
          </p:spPr>
        </p:pic>
        <p:grpSp>
          <p:nvGrpSpPr>
            <p:cNvPr id="8" name="مجموعة 7">
              <a:extLst>
                <a:ext uri="{FF2B5EF4-FFF2-40B4-BE49-F238E27FC236}">
                  <a16:creationId xmlns:a16="http://schemas.microsoft.com/office/drawing/2014/main" id="{949B0A5D-DC66-DCBF-63DD-AFEB4B47B8EF}"/>
                </a:ext>
              </a:extLst>
            </p:cNvPr>
            <p:cNvGrpSpPr/>
            <p:nvPr/>
          </p:nvGrpSpPr>
          <p:grpSpPr>
            <a:xfrm>
              <a:off x="817990" y="2223270"/>
              <a:ext cx="4687835" cy="3715104"/>
              <a:chOff x="817990" y="2223270"/>
              <a:chExt cx="4687835" cy="3715104"/>
            </a:xfrm>
          </p:grpSpPr>
          <p:sp>
            <p:nvSpPr>
              <p:cNvPr id="12" name="مربع نص 11">
                <a:extLst>
                  <a:ext uri="{FF2B5EF4-FFF2-40B4-BE49-F238E27FC236}">
                    <a16:creationId xmlns:a16="http://schemas.microsoft.com/office/drawing/2014/main" id="{70EF58C4-CDE9-DA0A-16C6-30F592074285}"/>
                  </a:ext>
                </a:extLst>
              </p:cNvPr>
              <p:cNvSpPr txBox="1"/>
              <p:nvPr/>
            </p:nvSpPr>
            <p:spPr>
              <a:xfrm>
                <a:off x="2540621" y="2223270"/>
                <a:ext cx="1626487" cy="646331"/>
              </a:xfrm>
              <a:prstGeom prst="rect">
                <a:avLst/>
              </a:prstGeom>
              <a:noFill/>
            </p:spPr>
            <p:txBody>
              <a:bodyPr wrap="square">
                <a:spAutoFit/>
              </a:bodyPr>
              <a:lstStyle/>
              <a:p>
                <a:pPr algn="ctr"/>
                <a:r>
                  <a:rPr lang="en-US" sz="3600" b="1" dirty="0">
                    <a:solidFill>
                      <a:srgbClr val="F08117"/>
                    </a:solidFill>
                    <a:latin typeface="Calibri" panose="020F0502020204030204" pitchFamily="34" charset="0"/>
                    <a:cs typeface="Sultan bold" pitchFamily="2" charset="-78"/>
                  </a:rPr>
                  <a:t>For</a:t>
                </a:r>
                <a:endParaRPr lang="ar-SA" sz="3600" b="1" dirty="0">
                  <a:solidFill>
                    <a:srgbClr val="F08117"/>
                  </a:solidFill>
                  <a:cs typeface="Sultan bold" pitchFamily="2" charset="-78"/>
                </a:endParaRPr>
              </a:p>
            </p:txBody>
          </p:sp>
          <p:sp>
            <p:nvSpPr>
              <p:cNvPr id="5" name="مستطيل 4">
                <a:extLst>
                  <a:ext uri="{FF2B5EF4-FFF2-40B4-BE49-F238E27FC236}">
                    <a16:creationId xmlns:a16="http://schemas.microsoft.com/office/drawing/2014/main" id="{63310DF0-54FB-4D90-8CD3-D70F530DF703}"/>
                  </a:ext>
                </a:extLst>
              </p:cNvPr>
              <p:cNvSpPr/>
              <p:nvPr/>
            </p:nvSpPr>
            <p:spPr>
              <a:xfrm>
                <a:off x="1614973" y="2935705"/>
                <a:ext cx="887595" cy="49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مستطيل 19">
                <a:extLst>
                  <a:ext uri="{FF2B5EF4-FFF2-40B4-BE49-F238E27FC236}">
                    <a16:creationId xmlns:a16="http://schemas.microsoft.com/office/drawing/2014/main" id="{2C4EC4B1-EA27-4275-C2C8-B7676B2B4BBD}"/>
                  </a:ext>
                </a:extLst>
              </p:cNvPr>
              <p:cNvSpPr/>
              <p:nvPr/>
            </p:nvSpPr>
            <p:spPr>
              <a:xfrm>
                <a:off x="866284" y="5180773"/>
                <a:ext cx="887595" cy="493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ربع نص 20">
                <a:extLst>
                  <a:ext uri="{FF2B5EF4-FFF2-40B4-BE49-F238E27FC236}">
                    <a16:creationId xmlns:a16="http://schemas.microsoft.com/office/drawing/2014/main" id="{553E09E9-B0FC-D144-EA9C-9064242754C5}"/>
                  </a:ext>
                </a:extLst>
              </p:cNvPr>
              <p:cNvSpPr txBox="1"/>
              <p:nvPr/>
            </p:nvSpPr>
            <p:spPr>
              <a:xfrm>
                <a:off x="956079" y="2752214"/>
                <a:ext cx="4549746" cy="830997"/>
              </a:xfrm>
              <a:prstGeom prst="rect">
                <a:avLst/>
              </a:prstGeom>
              <a:noFill/>
            </p:spPr>
            <p:txBody>
              <a:bodyPr wrap="square">
                <a:spAutoFit/>
              </a:bodyPr>
              <a:lstStyle/>
              <a:p>
                <a:pPr algn="ctr" rtl="1"/>
                <a:r>
                  <a:rPr lang="ar-SA" sz="2400" dirty="0">
                    <a:latin typeface="Calibri" panose="020F0502020204030204" pitchFamily="34" charset="0"/>
                    <a:cs typeface="Sultan bold" pitchFamily="2" charset="-78"/>
                  </a:rPr>
                  <a:t>يكون عدد التكرارات محدد بالفعل ويستخدم للحصول على نتيجة محددة .</a:t>
                </a:r>
                <a:endParaRPr lang="ar-SA" sz="2400" dirty="0">
                  <a:cs typeface="Sultan bold" pitchFamily="2" charset="-78"/>
                </a:endParaRPr>
              </a:p>
            </p:txBody>
          </p:sp>
          <p:sp>
            <p:nvSpPr>
              <p:cNvPr id="22" name="مربع نص 21">
                <a:extLst>
                  <a:ext uri="{FF2B5EF4-FFF2-40B4-BE49-F238E27FC236}">
                    <a16:creationId xmlns:a16="http://schemas.microsoft.com/office/drawing/2014/main" id="{844122A8-C286-369C-22D6-3BC6BAA96BA5}"/>
                  </a:ext>
                </a:extLst>
              </p:cNvPr>
              <p:cNvSpPr txBox="1"/>
              <p:nvPr/>
            </p:nvSpPr>
            <p:spPr>
              <a:xfrm>
                <a:off x="2098574" y="4657101"/>
                <a:ext cx="1800578" cy="646331"/>
              </a:xfrm>
              <a:prstGeom prst="rect">
                <a:avLst/>
              </a:prstGeom>
              <a:noFill/>
            </p:spPr>
            <p:txBody>
              <a:bodyPr wrap="square">
                <a:spAutoFit/>
              </a:bodyPr>
              <a:lstStyle/>
              <a:p>
                <a:pPr algn="ctr"/>
                <a:r>
                  <a:rPr lang="en-US" sz="3600" b="1" dirty="0">
                    <a:solidFill>
                      <a:srgbClr val="0D5E4E"/>
                    </a:solidFill>
                    <a:latin typeface="Calibri" panose="020F0502020204030204" pitchFamily="34" charset="0"/>
                    <a:cs typeface="Sultan bold" pitchFamily="2" charset="-78"/>
                  </a:rPr>
                  <a:t>While</a:t>
                </a:r>
              </a:p>
            </p:txBody>
          </p:sp>
          <p:sp>
            <p:nvSpPr>
              <p:cNvPr id="7" name="مستطيل 6">
                <a:extLst>
                  <a:ext uri="{FF2B5EF4-FFF2-40B4-BE49-F238E27FC236}">
                    <a16:creationId xmlns:a16="http://schemas.microsoft.com/office/drawing/2014/main" id="{E1440F6A-0B11-3021-EDA2-27C3BFE3EB7F}"/>
                  </a:ext>
                </a:extLst>
              </p:cNvPr>
              <p:cNvSpPr/>
              <p:nvPr/>
            </p:nvSpPr>
            <p:spPr>
              <a:xfrm>
                <a:off x="4026568" y="4780547"/>
                <a:ext cx="885005" cy="1106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ربع نص 23">
                <a:extLst>
                  <a:ext uri="{FF2B5EF4-FFF2-40B4-BE49-F238E27FC236}">
                    <a16:creationId xmlns:a16="http://schemas.microsoft.com/office/drawing/2014/main" id="{4AF30FA6-77F1-20EB-3E1D-DBB9646C3E93}"/>
                  </a:ext>
                </a:extLst>
              </p:cNvPr>
              <p:cNvSpPr txBox="1"/>
              <p:nvPr/>
            </p:nvSpPr>
            <p:spPr>
              <a:xfrm>
                <a:off x="817990" y="5107377"/>
                <a:ext cx="4299442" cy="830997"/>
              </a:xfrm>
              <a:prstGeom prst="rect">
                <a:avLst/>
              </a:prstGeom>
              <a:noFill/>
            </p:spPr>
            <p:txBody>
              <a:bodyPr wrap="square">
                <a:spAutoFit/>
              </a:bodyPr>
              <a:lstStyle/>
              <a:p>
                <a:pPr algn="ctr" rtl="1"/>
                <a:r>
                  <a:rPr lang="ar-SA" sz="2400" dirty="0">
                    <a:latin typeface="Calibri" panose="020F0502020204030204" pitchFamily="34" charset="0"/>
                    <a:cs typeface="Sultan bold" pitchFamily="2" charset="-78"/>
                  </a:rPr>
                  <a:t>يعمل الامر اثناء تكرار حتى يتم الوصول الى حالة معينة ويتم اثبات العبارة خاطئة .</a:t>
                </a:r>
                <a:endParaRPr lang="ar-SA" sz="2400" dirty="0">
                  <a:cs typeface="Sultan bold" pitchFamily="2" charset="-78"/>
                </a:endParaRPr>
              </a:p>
            </p:txBody>
          </p:sp>
        </p:grpSp>
      </p:grpSp>
    </p:spTree>
    <p:extLst>
      <p:ext uri="{BB962C8B-B14F-4D97-AF65-F5344CB8AC3E}">
        <p14:creationId xmlns:p14="http://schemas.microsoft.com/office/powerpoint/2010/main" val="601793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الحضور والغياب</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pic>
        <p:nvPicPr>
          <p:cNvPr id="3" name="صورة 2" descr="صورة تحتوي على نص, مسطر, خط, مجموعة&#10;&#10;تم إنشاء الوصف تلقائياً">
            <a:extLst>
              <a:ext uri="{FF2B5EF4-FFF2-40B4-BE49-F238E27FC236}">
                <a16:creationId xmlns:a16="http://schemas.microsoft.com/office/drawing/2014/main" id="{7585F103-9957-B2A6-327D-E054BA7833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6968" y="1253166"/>
            <a:ext cx="7278063" cy="5539406"/>
          </a:xfrm>
          <a:prstGeom prst="rect">
            <a:avLst/>
          </a:prstGeom>
        </p:spPr>
      </p:pic>
    </p:spTree>
    <p:extLst>
      <p:ext uri="{BB962C8B-B14F-4D97-AF65-F5344CB8AC3E}">
        <p14:creationId xmlns:p14="http://schemas.microsoft.com/office/powerpoint/2010/main" val="1148002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تكرار </a:t>
            </a:r>
            <a:r>
              <a:rPr lang="en-US" sz="3200" b="1" dirty="0">
                <a:solidFill>
                  <a:schemeClr val="bg1"/>
                </a:solidFill>
                <a:latin typeface="Dubai" panose="020B0503030403030204" pitchFamily="34" charset="-78"/>
                <a:cs typeface="Sultan bold" pitchFamily="2" charset="-78"/>
              </a:rPr>
              <a:t>FOR</a:t>
            </a:r>
            <a:endParaRPr lang="ar-SA" sz="3200" b="1" dirty="0">
              <a:solidFill>
                <a:schemeClr val="bg1"/>
              </a:solidFill>
              <a:latin typeface="Dubai" panose="020B0503030403030204" pitchFamily="34" charset="-78"/>
              <a:cs typeface="Sultan bold" pitchFamily="2" charset="-78"/>
            </a:endParaRP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5" name="مربع نص 4">
            <a:extLst>
              <a:ext uri="{FF2B5EF4-FFF2-40B4-BE49-F238E27FC236}">
                <a16:creationId xmlns:a16="http://schemas.microsoft.com/office/drawing/2014/main" id="{43A5BE3F-0DEE-9F33-C606-577FB1EC5750}"/>
              </a:ext>
            </a:extLst>
          </p:cNvPr>
          <p:cNvSpPr txBox="1"/>
          <p:nvPr/>
        </p:nvSpPr>
        <p:spPr>
          <a:xfrm>
            <a:off x="978568" y="1480149"/>
            <a:ext cx="10090485" cy="1015663"/>
          </a:xfrm>
          <a:prstGeom prst="rect">
            <a:avLst/>
          </a:prstGeom>
          <a:noFill/>
        </p:spPr>
        <p:txBody>
          <a:bodyPr wrap="square" rtlCol="1">
            <a:spAutoFit/>
          </a:bodyPr>
          <a:lstStyle/>
          <a:p>
            <a:pPr algn="ctr"/>
            <a:r>
              <a:rPr lang="ar-SA" sz="2800" dirty="0">
                <a:cs typeface="Sultan bold" pitchFamily="2" charset="-78"/>
              </a:rPr>
              <a:t>يتم استخدام تكرار </a:t>
            </a:r>
            <a:r>
              <a:rPr lang="en-US" sz="2800" dirty="0">
                <a:cs typeface="Sultan bold" pitchFamily="2" charset="-78"/>
              </a:rPr>
              <a:t> </a:t>
            </a:r>
            <a:r>
              <a:rPr lang="en-US" sz="2800" b="1" dirty="0">
                <a:cs typeface="Sultan bold" pitchFamily="2" charset="-78"/>
              </a:rPr>
              <a:t>FOR</a:t>
            </a:r>
            <a:r>
              <a:rPr lang="ar-SA" sz="2800" dirty="0">
                <a:cs typeface="Sultan bold" pitchFamily="2" charset="-78"/>
              </a:rPr>
              <a:t>اذا أردت تكرار مجموعة من الاوامر لعدد محدد من المرات , يتم تحديد عدد التكرارات في نطاق (  </a:t>
            </a:r>
            <a:r>
              <a:rPr lang="en-US" sz="3200" b="1" dirty="0">
                <a:cs typeface="Sultan bold" pitchFamily="2" charset="-78"/>
              </a:rPr>
              <a:t>range</a:t>
            </a:r>
            <a:r>
              <a:rPr lang="ar-SA" sz="2800" dirty="0">
                <a:cs typeface="Sultan bold" pitchFamily="2" charset="-78"/>
              </a:rPr>
              <a:t>  )</a:t>
            </a:r>
            <a:r>
              <a:rPr lang="en-US" sz="2800" dirty="0">
                <a:cs typeface="Sultan bold" pitchFamily="2" charset="-78"/>
              </a:rPr>
              <a:t> </a:t>
            </a:r>
            <a:endParaRPr lang="ar-SA" sz="2800" dirty="0">
              <a:cs typeface="Sultan bold" pitchFamily="2" charset="-78"/>
            </a:endParaRPr>
          </a:p>
        </p:txBody>
      </p:sp>
      <p:sp>
        <p:nvSpPr>
          <p:cNvPr id="13" name="مربع نص 12">
            <a:extLst>
              <a:ext uri="{FF2B5EF4-FFF2-40B4-BE49-F238E27FC236}">
                <a16:creationId xmlns:a16="http://schemas.microsoft.com/office/drawing/2014/main" id="{78EC6DF4-9A4D-9BF0-C2C9-0B3FF870BC56}"/>
              </a:ext>
            </a:extLst>
          </p:cNvPr>
          <p:cNvSpPr txBox="1"/>
          <p:nvPr/>
        </p:nvSpPr>
        <p:spPr>
          <a:xfrm>
            <a:off x="8654821" y="2384871"/>
            <a:ext cx="2373760" cy="523220"/>
          </a:xfrm>
          <a:prstGeom prst="rect">
            <a:avLst/>
          </a:prstGeom>
          <a:noFill/>
        </p:spPr>
        <p:txBody>
          <a:bodyPr wrap="square">
            <a:spAutoFit/>
          </a:bodyPr>
          <a:lstStyle/>
          <a:p>
            <a:pPr algn="ctr" rtl="1"/>
            <a:r>
              <a:rPr lang="ar-SA" sz="2800" dirty="0">
                <a:solidFill>
                  <a:srgbClr val="3EADBC"/>
                </a:solidFill>
                <a:latin typeface="Calibri" panose="020F0502020204030204" pitchFamily="34" charset="0"/>
                <a:cs typeface="Sultan bold" pitchFamily="2" charset="-78"/>
              </a:rPr>
              <a:t>هنا يتم تحديد عدد </a:t>
            </a:r>
          </a:p>
        </p:txBody>
      </p:sp>
      <p:pic>
        <p:nvPicPr>
          <p:cNvPr id="20" name="صورة 19" descr="صورة تحتوي على نص&#10;&#10;تم إنشاء الوصف تلقائياً">
            <a:extLst>
              <a:ext uri="{FF2B5EF4-FFF2-40B4-BE49-F238E27FC236}">
                <a16:creationId xmlns:a16="http://schemas.microsoft.com/office/drawing/2014/main" id="{757ACB84-DB6E-771B-4B5C-05E446DD8ACF}"/>
              </a:ext>
            </a:extLst>
          </p:cNvPr>
          <p:cNvPicPr>
            <a:picLocks noChangeAspect="1"/>
          </p:cNvPicPr>
          <p:nvPr/>
        </p:nvPicPr>
        <p:blipFill rotWithShape="1">
          <a:blip r:embed="rId6">
            <a:extLst>
              <a:ext uri="{28A0092B-C50C-407E-A947-70E740481C1C}">
                <a14:useLocalDpi xmlns:a14="http://schemas.microsoft.com/office/drawing/2010/main" val="0"/>
              </a:ext>
            </a:extLst>
          </a:blip>
          <a:srcRect t="33354" b="33323"/>
          <a:stretch/>
        </p:blipFill>
        <p:spPr>
          <a:xfrm>
            <a:off x="2438299" y="2352875"/>
            <a:ext cx="6261724" cy="2117989"/>
          </a:xfrm>
          <a:prstGeom prst="rect">
            <a:avLst/>
          </a:prstGeom>
        </p:spPr>
      </p:pic>
      <p:sp>
        <p:nvSpPr>
          <p:cNvPr id="19" name="مربع نص 18">
            <a:extLst>
              <a:ext uri="{FF2B5EF4-FFF2-40B4-BE49-F238E27FC236}">
                <a16:creationId xmlns:a16="http://schemas.microsoft.com/office/drawing/2014/main" id="{1C5302C1-8F7F-4B62-848B-A5BA8B2B1D70}"/>
              </a:ext>
            </a:extLst>
          </p:cNvPr>
          <p:cNvSpPr txBox="1"/>
          <p:nvPr/>
        </p:nvSpPr>
        <p:spPr>
          <a:xfrm>
            <a:off x="1909012" y="5074294"/>
            <a:ext cx="3786402" cy="954107"/>
          </a:xfrm>
          <a:prstGeom prst="rect">
            <a:avLst/>
          </a:prstGeom>
          <a:noFill/>
        </p:spPr>
        <p:txBody>
          <a:bodyPr wrap="square">
            <a:spAutoFit/>
          </a:bodyPr>
          <a:lstStyle/>
          <a:p>
            <a:pPr algn="ctr" rtl="1"/>
            <a:r>
              <a:rPr lang="ar-SA" sz="2800" dirty="0">
                <a:solidFill>
                  <a:srgbClr val="3EADBC"/>
                </a:solidFill>
                <a:latin typeface="Calibri" panose="020F0502020204030204" pitchFamily="34" charset="0"/>
                <a:cs typeface="Sultan bold" pitchFamily="2" charset="-78"/>
              </a:rPr>
              <a:t>يجب تضمين الجمل البرمجية التي سيتم تكرارها</a:t>
            </a:r>
          </a:p>
        </p:txBody>
      </p:sp>
      <p:sp>
        <p:nvSpPr>
          <p:cNvPr id="21" name="مربع نص 20">
            <a:extLst>
              <a:ext uri="{FF2B5EF4-FFF2-40B4-BE49-F238E27FC236}">
                <a16:creationId xmlns:a16="http://schemas.microsoft.com/office/drawing/2014/main" id="{599EEECB-C4A8-BE8B-820F-326E5AB9F582}"/>
              </a:ext>
            </a:extLst>
          </p:cNvPr>
          <p:cNvSpPr txBox="1"/>
          <p:nvPr/>
        </p:nvSpPr>
        <p:spPr>
          <a:xfrm>
            <a:off x="3048206" y="3072932"/>
            <a:ext cx="6404705" cy="1261884"/>
          </a:xfrm>
          <a:prstGeom prst="rect">
            <a:avLst/>
          </a:prstGeom>
          <a:noFill/>
        </p:spPr>
        <p:txBody>
          <a:bodyPr wrap="square">
            <a:spAutoFit/>
          </a:bodyPr>
          <a:lstStyle/>
          <a:p>
            <a:pPr algn="l"/>
            <a:r>
              <a:rPr lang="en-US" sz="3200" b="1" dirty="0">
                <a:solidFill>
                  <a:srgbClr val="3EADBC"/>
                </a:solidFill>
                <a:latin typeface="Calibri" panose="020F0502020204030204" pitchFamily="34" charset="0"/>
                <a:cs typeface="Sultan bold" pitchFamily="2" charset="-78"/>
              </a:rPr>
              <a:t>for</a:t>
            </a:r>
            <a:r>
              <a:rPr lang="en-US" sz="3200" b="1" dirty="0">
                <a:latin typeface="Calibri" panose="020F0502020204030204" pitchFamily="34" charset="0"/>
                <a:cs typeface="Sultan bold" pitchFamily="2" charset="-78"/>
              </a:rPr>
              <a:t> </a:t>
            </a:r>
            <a:r>
              <a:rPr lang="en-US" sz="3200" b="1" dirty="0" err="1">
                <a:latin typeface="Calibri" panose="020F0502020204030204" pitchFamily="34" charset="0"/>
                <a:cs typeface="Sultan bold" pitchFamily="2" charset="-78"/>
              </a:rPr>
              <a:t>loop_variable</a:t>
            </a:r>
            <a:r>
              <a:rPr lang="en-US" sz="3200" b="1" dirty="0">
                <a:latin typeface="Calibri" panose="020F0502020204030204" pitchFamily="34" charset="0"/>
                <a:cs typeface="Sultan bold" pitchFamily="2" charset="-78"/>
              </a:rPr>
              <a:t> in range ( ) :</a:t>
            </a:r>
          </a:p>
          <a:p>
            <a:pPr algn="l">
              <a:lnSpc>
                <a:spcPct val="150000"/>
              </a:lnSpc>
            </a:pPr>
            <a:r>
              <a:rPr lang="en-US" sz="3200" b="1" dirty="0">
                <a:latin typeface="Calibri" panose="020F0502020204030204" pitchFamily="34" charset="0"/>
                <a:cs typeface="Sultan bold" pitchFamily="2" charset="-78"/>
              </a:rPr>
              <a:t>        statements</a:t>
            </a:r>
            <a:endParaRPr lang="ar-SA" sz="3200" b="1" dirty="0">
              <a:latin typeface="Calibri" panose="020F0502020204030204" pitchFamily="34" charset="0"/>
              <a:cs typeface="Sultan bold" pitchFamily="2" charset="-78"/>
            </a:endParaRPr>
          </a:p>
        </p:txBody>
      </p:sp>
      <p:pic>
        <p:nvPicPr>
          <p:cNvPr id="25" name="صورة 24">
            <a:extLst>
              <a:ext uri="{FF2B5EF4-FFF2-40B4-BE49-F238E27FC236}">
                <a16:creationId xmlns:a16="http://schemas.microsoft.com/office/drawing/2014/main" id="{BBD4B4B3-B218-20F1-2590-BE739F398C00}"/>
              </a:ext>
            </a:extLst>
          </p:cNvPr>
          <p:cNvPicPr>
            <a:picLocks noChangeAspect="1"/>
          </p:cNvPicPr>
          <p:nvPr/>
        </p:nvPicPr>
        <p:blipFill rotWithShape="1">
          <a:blip r:embed="rId7">
            <a:clrChange>
              <a:clrFrom>
                <a:srgbClr val="FEFEFE"/>
              </a:clrFrom>
              <a:clrTo>
                <a:srgbClr val="FEFEFE">
                  <a:alpha val="0"/>
                </a:srgbClr>
              </a:clrTo>
            </a:clrChange>
          </a:blip>
          <a:srcRect l="4430" t="20704" b="5075"/>
          <a:stretch/>
        </p:blipFill>
        <p:spPr>
          <a:xfrm rot="20203403" flipH="1">
            <a:off x="3626017" y="4356723"/>
            <a:ext cx="881003" cy="684197"/>
          </a:xfrm>
          <a:prstGeom prst="rect">
            <a:avLst/>
          </a:prstGeom>
        </p:spPr>
      </p:pic>
      <p:pic>
        <p:nvPicPr>
          <p:cNvPr id="26" name="صورة 25">
            <a:extLst>
              <a:ext uri="{FF2B5EF4-FFF2-40B4-BE49-F238E27FC236}">
                <a16:creationId xmlns:a16="http://schemas.microsoft.com/office/drawing/2014/main" id="{EF72EADE-D08C-7D6B-854A-CCEB14FE8BBE}"/>
              </a:ext>
            </a:extLst>
          </p:cNvPr>
          <p:cNvPicPr>
            <a:picLocks noChangeAspect="1"/>
          </p:cNvPicPr>
          <p:nvPr/>
        </p:nvPicPr>
        <p:blipFill rotWithShape="1">
          <a:blip r:embed="rId7">
            <a:clrChange>
              <a:clrFrom>
                <a:srgbClr val="FEFEFE"/>
              </a:clrFrom>
              <a:clrTo>
                <a:srgbClr val="FEFEFE">
                  <a:alpha val="0"/>
                </a:srgbClr>
              </a:clrTo>
            </a:clrChange>
          </a:blip>
          <a:srcRect l="4430" t="20704" b="5075"/>
          <a:stretch/>
        </p:blipFill>
        <p:spPr>
          <a:xfrm rot="9154361" flipH="1">
            <a:off x="7969501" y="2661609"/>
            <a:ext cx="881003" cy="684197"/>
          </a:xfrm>
          <a:prstGeom prst="rect">
            <a:avLst/>
          </a:prstGeom>
        </p:spPr>
      </p:pic>
    </p:spTree>
    <p:extLst>
      <p:ext uri="{BB962C8B-B14F-4D97-AF65-F5344CB8AC3E}">
        <p14:creationId xmlns:p14="http://schemas.microsoft.com/office/powerpoint/2010/main" val="1232575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8" name="قلب الصفح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1">
                                            <p:txEl>
                                              <p:pRg st="0" end="0"/>
                                            </p:txEl>
                                          </p:spTgt>
                                        </p:tgtEl>
                                        <p:attrNameLst>
                                          <p:attrName>style.visibility</p:attrName>
                                        </p:attrNameLst>
                                      </p:cBhvr>
                                      <p:to>
                                        <p:strVal val="visible"/>
                                      </p:to>
                                    </p:set>
                                    <p:anim by="(-#ppt_w*2)" calcmode="lin" valueType="num">
                                      <p:cBhvr rctx="PPT">
                                        <p:cTn id="7" dur="125" autoRev="1" fill="hold">
                                          <p:stCondLst>
                                            <p:cond delay="0"/>
                                          </p:stCondLst>
                                        </p:cTn>
                                        <p:tgtEl>
                                          <p:spTgt spid="21">
                                            <p:txEl>
                                              <p:pRg st="0" end="0"/>
                                            </p:txEl>
                                          </p:spTgt>
                                        </p:tgtEl>
                                        <p:attrNameLst>
                                          <p:attrName>ppt_w</p:attrName>
                                        </p:attrNameLst>
                                      </p:cBhvr>
                                    </p:anim>
                                    <p:anim by="(#ppt_w*0.50)" calcmode="lin" valueType="num">
                                      <p:cBhvr>
                                        <p:cTn id="8" dur="125" decel="50000" autoRev="1" fill="hold">
                                          <p:stCondLst>
                                            <p:cond delay="0"/>
                                          </p:stCondLst>
                                        </p:cTn>
                                        <p:tgtEl>
                                          <p:spTgt spid="21">
                                            <p:txEl>
                                              <p:pRg st="0" end="0"/>
                                            </p:txEl>
                                          </p:spTgt>
                                        </p:tgtEl>
                                        <p:attrNameLst>
                                          <p:attrName>ppt_x</p:attrName>
                                        </p:attrNameLst>
                                      </p:cBhvr>
                                    </p:anim>
                                    <p:anim from="(-#ppt_h/2)" to="(#ppt_y)" calcmode="lin" valueType="num">
                                      <p:cBhvr>
                                        <p:cTn id="9" dur="250" fill="hold">
                                          <p:stCondLst>
                                            <p:cond delay="0"/>
                                          </p:stCondLst>
                                        </p:cTn>
                                        <p:tgtEl>
                                          <p:spTgt spid="21">
                                            <p:txEl>
                                              <p:pRg st="0" end="0"/>
                                            </p:txEl>
                                          </p:spTgt>
                                        </p:tgtEl>
                                        <p:attrNameLst>
                                          <p:attrName>ppt_y</p:attrName>
                                        </p:attrNameLst>
                                      </p:cBhvr>
                                    </p:anim>
                                    <p:animRot by="21600000">
                                      <p:cBhvr>
                                        <p:cTn id="10" dur="250" fill="hold">
                                          <p:stCondLst>
                                            <p:cond delay="0"/>
                                          </p:stCondLst>
                                        </p:cTn>
                                        <p:tgtEl>
                                          <p:spTgt spid="21">
                                            <p:txEl>
                                              <p:pRg st="0" end="0"/>
                                            </p:txEl>
                                          </p:spTgt>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21">
                                            <p:txEl>
                                              <p:pRg st="1" end="1"/>
                                            </p:txEl>
                                          </p:spTgt>
                                        </p:tgtEl>
                                        <p:attrNameLst>
                                          <p:attrName>style.visibility</p:attrName>
                                        </p:attrNameLst>
                                      </p:cBhvr>
                                      <p:to>
                                        <p:strVal val="visible"/>
                                      </p:to>
                                    </p:set>
                                    <p:anim by="(-#ppt_w*2)" calcmode="lin" valueType="num">
                                      <p:cBhvr rctx="PPT">
                                        <p:cTn id="13" dur="125" autoRev="1" fill="hold">
                                          <p:stCondLst>
                                            <p:cond delay="0"/>
                                          </p:stCondLst>
                                        </p:cTn>
                                        <p:tgtEl>
                                          <p:spTgt spid="21">
                                            <p:txEl>
                                              <p:pRg st="1" end="1"/>
                                            </p:txEl>
                                          </p:spTgt>
                                        </p:tgtEl>
                                        <p:attrNameLst>
                                          <p:attrName>ppt_w</p:attrName>
                                        </p:attrNameLst>
                                      </p:cBhvr>
                                    </p:anim>
                                    <p:anim by="(#ppt_w*0.50)" calcmode="lin" valueType="num">
                                      <p:cBhvr>
                                        <p:cTn id="14" dur="125" decel="50000" autoRev="1" fill="hold">
                                          <p:stCondLst>
                                            <p:cond delay="0"/>
                                          </p:stCondLst>
                                        </p:cTn>
                                        <p:tgtEl>
                                          <p:spTgt spid="21">
                                            <p:txEl>
                                              <p:pRg st="1" end="1"/>
                                            </p:txEl>
                                          </p:spTgt>
                                        </p:tgtEl>
                                        <p:attrNameLst>
                                          <p:attrName>ppt_x</p:attrName>
                                        </p:attrNameLst>
                                      </p:cBhvr>
                                    </p:anim>
                                    <p:anim from="(-#ppt_h/2)" to="(#ppt_y)" calcmode="lin" valueType="num">
                                      <p:cBhvr>
                                        <p:cTn id="15" dur="250" fill="hold">
                                          <p:stCondLst>
                                            <p:cond delay="0"/>
                                          </p:stCondLst>
                                        </p:cTn>
                                        <p:tgtEl>
                                          <p:spTgt spid="21">
                                            <p:txEl>
                                              <p:pRg st="1" end="1"/>
                                            </p:txEl>
                                          </p:spTgt>
                                        </p:tgtEl>
                                        <p:attrNameLst>
                                          <p:attrName>ppt_y</p:attrName>
                                        </p:attrNameLst>
                                      </p:cBhvr>
                                    </p:anim>
                                    <p:animRot by="21600000">
                                      <p:cBhvr>
                                        <p:cTn id="16" dur="250" fill="hold">
                                          <p:stCondLst>
                                            <p:cond delay="0"/>
                                          </p:stCondLst>
                                        </p:cTn>
                                        <p:tgtEl>
                                          <p:spTgt spid="21">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مثال برمجي : سقوط المطر </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7" name="مربع نص 6">
            <a:extLst>
              <a:ext uri="{FF2B5EF4-FFF2-40B4-BE49-F238E27FC236}">
                <a16:creationId xmlns:a16="http://schemas.microsoft.com/office/drawing/2014/main" id="{DD303C4C-3A29-B4CB-BDE4-DEEFA6F7C07F}"/>
              </a:ext>
            </a:extLst>
          </p:cNvPr>
          <p:cNvSpPr txBox="1"/>
          <p:nvPr/>
        </p:nvSpPr>
        <p:spPr>
          <a:xfrm>
            <a:off x="197268" y="1490008"/>
            <a:ext cx="11346454" cy="1200329"/>
          </a:xfrm>
          <a:prstGeom prst="rect">
            <a:avLst/>
          </a:prstGeom>
          <a:noFill/>
        </p:spPr>
        <p:txBody>
          <a:bodyPr wrap="square">
            <a:spAutoFit/>
          </a:bodyPr>
          <a:lstStyle/>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من فئة </a:t>
            </a:r>
            <a:r>
              <a:rPr lang="en-US" sz="2400" dirty="0">
                <a:latin typeface="Calibri" panose="020F0502020204030204" pitchFamily="34" charset="0"/>
                <a:cs typeface="Sultan bold" pitchFamily="2" charset="-78"/>
              </a:rPr>
              <a:t>Basic</a:t>
            </a:r>
            <a:r>
              <a:rPr lang="ar-SA" sz="2400" dirty="0">
                <a:latin typeface="Calibri" panose="020F0502020204030204" pitchFamily="34" charset="0"/>
                <a:cs typeface="Sultan bold" pitchFamily="2" charset="-78"/>
              </a:rPr>
              <a:t>، اسحب وأفلت دالة </a:t>
            </a:r>
            <a:r>
              <a:rPr lang="en-US" sz="2400" dirty="0">
                <a:latin typeface="Calibri" panose="020F0502020204030204" pitchFamily="34" charset="0"/>
                <a:cs typeface="Sultan bold" pitchFamily="2" charset="-78"/>
              </a:rPr>
              <a:t>run code forever</a:t>
            </a:r>
            <a:r>
              <a:rPr lang="ar-SA" sz="2400" dirty="0">
                <a:latin typeface="Calibri" panose="020F0502020204030204" pitchFamily="34" charset="0"/>
                <a:cs typeface="Sultan bold" pitchFamily="2" charset="-78"/>
              </a:rPr>
              <a:t>.</a:t>
            </a:r>
            <a:endParaRPr lang="en-US" sz="2400" dirty="0">
              <a:latin typeface="Calibri" panose="020F0502020204030204" pitchFamily="34" charset="0"/>
              <a:cs typeface="Sultan bold" pitchFamily="2" charset="-78"/>
            </a:endParaRP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قم بتعريف متغير باسم </a:t>
            </a:r>
            <a:r>
              <a:rPr lang="en-US" sz="2400" dirty="0">
                <a:latin typeface="Calibri" panose="020F0502020204030204" pitchFamily="34" charset="0"/>
                <a:cs typeface="Sultan bold" pitchFamily="2" charset="-78"/>
              </a:rPr>
              <a:t>( rain)</a:t>
            </a:r>
            <a:r>
              <a:rPr lang="ar-SA" sz="2400" dirty="0">
                <a:latin typeface="Calibri" panose="020F0502020204030204" pitchFamily="34" charset="0"/>
                <a:cs typeface="Sultan bold" pitchFamily="2" charset="-78"/>
              </a:rPr>
              <a:t>(مطر) ومن فئة </a:t>
            </a:r>
            <a:r>
              <a:rPr lang="en-US" sz="2400" dirty="0">
                <a:latin typeface="Calibri" panose="020F0502020204030204" pitchFamily="34" charset="0"/>
                <a:cs typeface="Sultan bold" pitchFamily="2" charset="-78"/>
              </a:rPr>
              <a:t>Game</a:t>
            </a:r>
            <a:r>
              <a:rPr lang="ar-SA" sz="2400" dirty="0">
                <a:latin typeface="Calibri" panose="020F0502020204030204" pitchFamily="34" charset="0"/>
                <a:cs typeface="Sultan bold" pitchFamily="2" charset="-78"/>
              </a:rPr>
              <a:t>، اسحب وأفلت على الجانب الأيمن  </a:t>
            </a:r>
            <a:r>
              <a:rPr lang="en-US" sz="2400" dirty="0">
                <a:latin typeface="Calibri" panose="020F0502020204030204" pitchFamily="34" charset="0"/>
                <a:cs typeface="Sultan bold" pitchFamily="2" charset="-78"/>
              </a:rPr>
              <a:t>create sprite at x:2y:2</a:t>
            </a:r>
            <a:r>
              <a:rPr lang="ar-SA" sz="2400" dirty="0">
                <a:latin typeface="Calibri" panose="020F0502020204030204" pitchFamily="34" charset="0"/>
                <a:cs typeface="Sultan bold" pitchFamily="2" charset="-78"/>
              </a:rPr>
              <a:t>.</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من فئة </a:t>
            </a:r>
            <a:r>
              <a:rPr lang="en-US" sz="2400" dirty="0">
                <a:latin typeface="Calibri" panose="020F0502020204030204" pitchFamily="34" charset="0"/>
                <a:cs typeface="Sultan bold" pitchFamily="2" charset="-78"/>
              </a:rPr>
              <a:t>Math</a:t>
            </a:r>
            <a:r>
              <a:rPr lang="ar-SA" sz="2400" dirty="0">
                <a:latin typeface="Calibri" panose="020F0502020204030204" pitchFamily="34" charset="0"/>
                <a:cs typeface="Sultan bold" pitchFamily="2" charset="-78"/>
              </a:rPr>
              <a:t>، اسحب وأفلت أمر </a:t>
            </a:r>
            <a:r>
              <a:rPr lang="en-US" sz="2400" dirty="0">
                <a:latin typeface="Calibri" panose="020F0502020204030204" pitchFamily="34" charset="0"/>
                <a:cs typeface="Sultan bold" pitchFamily="2" charset="-78"/>
              </a:rPr>
              <a:t> randint </a:t>
            </a:r>
            <a:r>
              <a:rPr lang="ar-SA" sz="2400" dirty="0">
                <a:latin typeface="Calibri" panose="020F0502020204030204" pitchFamily="34" charset="0"/>
                <a:cs typeface="Sultan bold" pitchFamily="2" charset="-78"/>
              </a:rPr>
              <a:t>وقم بتعيين القيم داخل الأقواس كالتالي  </a:t>
            </a:r>
            <a:r>
              <a:rPr lang="en-US" sz="2400" dirty="0">
                <a:latin typeface="Calibri" panose="020F0502020204030204" pitchFamily="34" charset="0"/>
                <a:cs typeface="Sultan bold" pitchFamily="2" charset="-78"/>
              </a:rPr>
              <a:t>((0,4),0)</a:t>
            </a:r>
            <a:r>
              <a:rPr lang="ar-SA" sz="2400" dirty="0">
                <a:latin typeface="Calibri" panose="020F0502020204030204" pitchFamily="34" charset="0"/>
                <a:cs typeface="Sultan bold" pitchFamily="2" charset="-78"/>
              </a:rPr>
              <a:t>.</a:t>
            </a:r>
          </a:p>
        </p:txBody>
      </p:sp>
      <p:pic>
        <p:nvPicPr>
          <p:cNvPr id="3" name="صورة 2">
            <a:extLst>
              <a:ext uri="{FF2B5EF4-FFF2-40B4-BE49-F238E27FC236}">
                <a16:creationId xmlns:a16="http://schemas.microsoft.com/office/drawing/2014/main" id="{CF4F78BC-6FA1-B087-4317-08D175B50976}"/>
              </a:ext>
            </a:extLst>
          </p:cNvPr>
          <p:cNvPicPr>
            <a:picLocks noChangeAspect="1"/>
          </p:cNvPicPr>
          <p:nvPr/>
        </p:nvPicPr>
        <p:blipFill>
          <a:blip r:embed="rId6"/>
          <a:stretch>
            <a:fillRect/>
          </a:stretch>
        </p:blipFill>
        <p:spPr>
          <a:xfrm>
            <a:off x="197268" y="3072498"/>
            <a:ext cx="5476875" cy="3400425"/>
          </a:xfrm>
          <a:prstGeom prst="rect">
            <a:avLst/>
          </a:prstGeom>
        </p:spPr>
      </p:pic>
    </p:spTree>
    <p:extLst>
      <p:ext uri="{BB962C8B-B14F-4D97-AF65-F5344CB8AC3E}">
        <p14:creationId xmlns:p14="http://schemas.microsoft.com/office/powerpoint/2010/main" val="402401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342799"/>
            <a:ext cx="8947981" cy="1100989"/>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644951"/>
            <a:ext cx="5559674" cy="523220"/>
          </a:xfrm>
          <a:prstGeom prst="rect">
            <a:avLst/>
          </a:prstGeom>
          <a:noFill/>
        </p:spPr>
        <p:txBody>
          <a:bodyPr wrap="square" rtlCol="1">
            <a:spAutoFit/>
          </a:bodyPr>
          <a:lstStyle/>
          <a:p>
            <a:pPr algn="ctr"/>
            <a:r>
              <a:rPr lang="ar-SA" sz="2800" dirty="0">
                <a:solidFill>
                  <a:schemeClr val="bg1"/>
                </a:solidFill>
                <a:latin typeface="Dubai" panose="020B0503030403030204" pitchFamily="34" charset="-78"/>
                <a:cs typeface="Sultan bold" pitchFamily="2" charset="-78"/>
              </a:rPr>
              <a:t>إنشاء الكائن الرسومي باستخدام التكرارات</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مربع نص 5">
            <a:extLst>
              <a:ext uri="{FF2B5EF4-FFF2-40B4-BE49-F238E27FC236}">
                <a16:creationId xmlns:a16="http://schemas.microsoft.com/office/drawing/2014/main" id="{42498A1D-7D63-4FD8-AC3A-B307D1E87F43}"/>
              </a:ext>
            </a:extLst>
          </p:cNvPr>
          <p:cNvSpPr txBox="1"/>
          <p:nvPr/>
        </p:nvSpPr>
        <p:spPr>
          <a:xfrm>
            <a:off x="6144958" y="1797912"/>
            <a:ext cx="5559674" cy="3785652"/>
          </a:xfrm>
          <a:prstGeom prst="rect">
            <a:avLst/>
          </a:prstGeom>
          <a:noFill/>
        </p:spPr>
        <p:txBody>
          <a:bodyPr wrap="square">
            <a:spAutoFit/>
          </a:bodyPr>
          <a:lstStyle/>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اضغط على فئة</a:t>
            </a:r>
            <a:r>
              <a:rPr lang="en-US" sz="2400" dirty="0">
                <a:latin typeface="Calibri" panose="020F0502020204030204" pitchFamily="34" charset="0"/>
                <a:cs typeface="Sultan bold" pitchFamily="2" charset="-78"/>
              </a:rPr>
              <a:t> Loops </a:t>
            </a:r>
            <a:r>
              <a:rPr lang="ar-SA" sz="2400" dirty="0">
                <a:latin typeface="Calibri" panose="020F0502020204030204" pitchFamily="34" charset="0"/>
                <a:cs typeface="Sultan bold" pitchFamily="2" charset="-78"/>
              </a:rPr>
              <a:t>(حلقات). </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حدد دالة </a:t>
            </a:r>
            <a:r>
              <a:rPr lang="en-US" sz="2400" dirty="0">
                <a:latin typeface="Calibri" panose="020F0502020204030204" pitchFamily="34" charset="0"/>
                <a:cs typeface="Sultan bold" pitchFamily="2" charset="-78"/>
              </a:rPr>
              <a:t> for </a:t>
            </a:r>
            <a:r>
              <a:rPr lang="ar-SA" sz="2400" dirty="0">
                <a:latin typeface="Calibri" panose="020F0502020204030204" pitchFamily="34" charset="0"/>
                <a:cs typeface="Sultan bold" pitchFamily="2" charset="-78"/>
              </a:rPr>
              <a:t>وضعها داخل دالة </a:t>
            </a:r>
            <a:r>
              <a:rPr lang="en-US" sz="2400" dirty="0">
                <a:latin typeface="Calibri" panose="020F0502020204030204" pitchFamily="34" charset="0"/>
                <a:cs typeface="Sultan bold" pitchFamily="2" charset="-78"/>
              </a:rPr>
              <a:t> run code forever </a:t>
            </a:r>
            <a:r>
              <a:rPr lang="ar-SA" sz="2400" dirty="0">
                <a:latin typeface="Calibri" panose="020F0502020204030204" pitchFamily="34" charset="0"/>
                <a:cs typeface="Sultan bold" pitchFamily="2" charset="-78"/>
              </a:rPr>
              <a:t>لألبد.</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من فئة</a:t>
            </a:r>
            <a:r>
              <a:rPr lang="en-US" sz="2400" dirty="0">
                <a:latin typeface="Calibri" panose="020F0502020204030204" pitchFamily="34" charset="0"/>
                <a:cs typeface="Sultan bold" pitchFamily="2" charset="-78"/>
              </a:rPr>
              <a:t> Game </a:t>
            </a:r>
            <a:r>
              <a:rPr lang="ar-SA" sz="2400" dirty="0">
                <a:latin typeface="Calibri" panose="020F0502020204030204" pitchFamily="34" charset="0"/>
                <a:cs typeface="Sultan bold" pitchFamily="2" charset="-78"/>
              </a:rPr>
              <a:t>اللعبة، اسحب وأفلت 1 </a:t>
            </a:r>
            <a:r>
              <a:rPr lang="en-US" sz="2400" dirty="0">
                <a:latin typeface="Calibri" panose="020F0502020204030204" pitchFamily="34" charset="0"/>
                <a:cs typeface="Sultan bold" pitchFamily="2" charset="-78"/>
              </a:rPr>
              <a:t> sprite change property by</a:t>
            </a:r>
            <a:r>
              <a:rPr lang="ar-SA" sz="2400" dirty="0">
                <a:latin typeface="Calibri" panose="020F0502020204030204" pitchFamily="34" charset="0"/>
                <a:cs typeface="Sultan bold" pitchFamily="2" charset="-78"/>
              </a:rPr>
              <a:t>واضبط </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الكائن إلى</a:t>
            </a:r>
            <a:r>
              <a:rPr lang="en-US" sz="2400" dirty="0">
                <a:latin typeface="Calibri" panose="020F0502020204030204" pitchFamily="34" charset="0"/>
                <a:cs typeface="Sultan bold" pitchFamily="2" charset="-78"/>
              </a:rPr>
              <a:t> rain </a:t>
            </a:r>
            <a:r>
              <a:rPr lang="ar-SA" sz="2400" dirty="0">
                <a:latin typeface="Calibri" panose="020F0502020204030204" pitchFamily="34" charset="0"/>
                <a:cs typeface="Sultan bold" pitchFamily="2" charset="-78"/>
              </a:rPr>
              <a:t>و</a:t>
            </a:r>
            <a:r>
              <a:rPr lang="en-US" sz="2400" dirty="0">
                <a:latin typeface="Calibri" panose="020F0502020204030204" pitchFamily="34" charset="0"/>
                <a:cs typeface="Sultan bold" pitchFamily="2" charset="-78"/>
              </a:rPr>
              <a:t> property </a:t>
            </a:r>
            <a:r>
              <a:rPr lang="ar-SA" sz="2400" dirty="0">
                <a:latin typeface="Calibri" panose="020F0502020204030204" pitchFamily="34" charset="0"/>
                <a:cs typeface="Sultan bold" pitchFamily="2" charset="-78"/>
              </a:rPr>
              <a:t>إلى </a:t>
            </a:r>
            <a:r>
              <a:rPr lang="en-US" sz="2400" dirty="0">
                <a:latin typeface="Calibri" panose="020F0502020204030204" pitchFamily="34" charset="0"/>
                <a:cs typeface="Sultan bold" pitchFamily="2" charset="-78"/>
              </a:rPr>
              <a:t>.Y</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من فئة </a:t>
            </a:r>
            <a:r>
              <a:rPr lang="en-US" sz="2400" dirty="0">
                <a:latin typeface="Calibri" panose="020F0502020204030204" pitchFamily="34" charset="0"/>
                <a:cs typeface="Sultan bold" pitchFamily="2" charset="-78"/>
              </a:rPr>
              <a:t>Basic</a:t>
            </a:r>
            <a:r>
              <a:rPr lang="ar-SA" sz="2400" dirty="0">
                <a:latin typeface="Calibri" panose="020F0502020204030204" pitchFamily="34" charset="0"/>
                <a:cs typeface="Sultan bold" pitchFamily="2" charset="-78"/>
              </a:rPr>
              <a:t>، اسحب وأفلت أمر</a:t>
            </a:r>
            <a:r>
              <a:rPr lang="en-US" sz="2400" dirty="0">
                <a:latin typeface="Calibri" panose="020F0502020204030204" pitchFamily="34" charset="0"/>
                <a:cs typeface="Sultan bold" pitchFamily="2" charset="-78"/>
              </a:rPr>
              <a:t> pause (</a:t>
            </a:r>
            <a:r>
              <a:rPr lang="en-US" sz="2400" dirty="0" err="1">
                <a:latin typeface="Calibri" panose="020F0502020204030204" pitchFamily="34" charset="0"/>
                <a:cs typeface="Sultan bold" pitchFamily="2" charset="-78"/>
              </a:rPr>
              <a:t>ms</a:t>
            </a:r>
            <a:r>
              <a:rPr lang="en-US" sz="2400" dirty="0">
                <a:latin typeface="Calibri" panose="020F0502020204030204" pitchFamily="34" charset="0"/>
                <a:cs typeface="Sultan bold" pitchFamily="2" charset="-78"/>
              </a:rPr>
              <a:t>) </a:t>
            </a:r>
            <a:r>
              <a:rPr lang="ar-SA" sz="2400" dirty="0">
                <a:latin typeface="Calibri" panose="020F0502020204030204" pitchFamily="34" charset="0"/>
                <a:cs typeface="Sultan bold" pitchFamily="2" charset="-78"/>
              </a:rPr>
              <a:t>(إيقاف مؤقت / مللي ثانية) واضبط </a:t>
            </a:r>
            <a:r>
              <a:rPr lang="en-US" sz="2400" dirty="0">
                <a:latin typeface="Calibri" panose="020F0502020204030204" pitchFamily="34" charset="0"/>
                <a:cs typeface="Sultan bold" pitchFamily="2" charset="-78"/>
              </a:rPr>
              <a:t>time</a:t>
            </a:r>
            <a:r>
              <a:rPr lang="ar-SA" sz="2400" dirty="0">
                <a:latin typeface="Calibri" panose="020F0502020204030204" pitchFamily="34" charset="0"/>
                <a:cs typeface="Sultan bold" pitchFamily="2" charset="-78"/>
              </a:rPr>
              <a:t> إلى 200 .</a:t>
            </a:r>
          </a:p>
          <a:p>
            <a:pPr marL="285750" indent="-285750" algn="r" rtl="1">
              <a:buFont typeface="Wingdings 3" panose="05040102010807070707" pitchFamily="18" charset="2"/>
              <a:buChar char="t"/>
            </a:pPr>
            <a:r>
              <a:rPr lang="ar-SA" sz="2400" dirty="0">
                <a:latin typeface="Calibri" panose="020F0502020204030204" pitchFamily="34" charset="0"/>
                <a:cs typeface="Sultan bold" pitchFamily="2" charset="-78"/>
              </a:rPr>
              <a:t>من فئة</a:t>
            </a:r>
            <a:r>
              <a:rPr lang="en-US" sz="2400" dirty="0">
                <a:latin typeface="Calibri" panose="020F0502020204030204" pitchFamily="34" charset="0"/>
                <a:cs typeface="Sultan bold" pitchFamily="2" charset="-78"/>
              </a:rPr>
              <a:t> Game </a:t>
            </a:r>
            <a:r>
              <a:rPr lang="ar-SA" sz="2400" dirty="0">
                <a:latin typeface="Calibri" panose="020F0502020204030204" pitchFamily="34" charset="0"/>
                <a:cs typeface="Sultan bold" pitchFamily="2" charset="-78"/>
              </a:rPr>
              <a:t>، اسحب وأفلت أمر</a:t>
            </a:r>
            <a:r>
              <a:rPr lang="en-US" sz="2400" dirty="0">
                <a:latin typeface="Calibri" panose="020F0502020204030204" pitchFamily="34" charset="0"/>
                <a:cs typeface="Sultan bold" pitchFamily="2" charset="-78"/>
              </a:rPr>
              <a:t>sprite</a:t>
            </a:r>
            <a:r>
              <a:rPr lang="ar-SA" sz="2400" dirty="0">
                <a:latin typeface="Calibri" panose="020F0502020204030204" pitchFamily="34" charset="0"/>
                <a:cs typeface="Sultan bold" pitchFamily="2" charset="-78"/>
              </a:rPr>
              <a:t> </a:t>
            </a:r>
            <a:r>
              <a:rPr lang="en-US" sz="2400" dirty="0">
                <a:latin typeface="Calibri" panose="020F0502020204030204" pitchFamily="34" charset="0"/>
                <a:cs typeface="Sultan bold" pitchFamily="2" charset="-78"/>
              </a:rPr>
              <a:t>delete</a:t>
            </a:r>
            <a:r>
              <a:rPr lang="ar-SA" sz="2400" dirty="0">
                <a:latin typeface="Calibri" panose="020F0502020204030204" pitchFamily="34" charset="0"/>
                <a:cs typeface="Sultan bold" pitchFamily="2" charset="-78"/>
              </a:rPr>
              <a:t> واضبط إلى </a:t>
            </a:r>
            <a:r>
              <a:rPr lang="en-US" sz="2400" dirty="0">
                <a:latin typeface="Calibri" panose="020F0502020204030204" pitchFamily="34" charset="0"/>
                <a:cs typeface="Sultan bold" pitchFamily="2" charset="-78"/>
              </a:rPr>
              <a:t>rain</a:t>
            </a:r>
            <a:r>
              <a:rPr lang="ar-SA" sz="2400" dirty="0">
                <a:latin typeface="Calibri" panose="020F0502020204030204" pitchFamily="34" charset="0"/>
                <a:cs typeface="Sultan bold" pitchFamily="2" charset="-78"/>
              </a:rPr>
              <a:t>.</a:t>
            </a:r>
          </a:p>
        </p:txBody>
      </p:sp>
      <p:pic>
        <p:nvPicPr>
          <p:cNvPr id="3" name="صورة 2">
            <a:extLst>
              <a:ext uri="{FF2B5EF4-FFF2-40B4-BE49-F238E27FC236}">
                <a16:creationId xmlns:a16="http://schemas.microsoft.com/office/drawing/2014/main" id="{D211BB0E-A6BF-C3FF-7448-D55773C0064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4168" y="1950688"/>
            <a:ext cx="6521191" cy="4281087"/>
          </a:xfrm>
          <a:prstGeom prst="rect">
            <a:avLst/>
          </a:prstGeom>
        </p:spPr>
      </p:pic>
      <p:sp>
        <p:nvSpPr>
          <p:cNvPr id="5" name="مستطيل 4">
            <a:extLst>
              <a:ext uri="{FF2B5EF4-FFF2-40B4-BE49-F238E27FC236}">
                <a16:creationId xmlns:a16="http://schemas.microsoft.com/office/drawing/2014/main" id="{56E03442-C69C-314E-D492-A264948606D7}"/>
              </a:ext>
            </a:extLst>
          </p:cNvPr>
          <p:cNvSpPr/>
          <p:nvPr/>
        </p:nvSpPr>
        <p:spPr>
          <a:xfrm>
            <a:off x="1042874" y="5919537"/>
            <a:ext cx="834052" cy="465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110548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مربع نص 5">
            <a:extLst>
              <a:ext uri="{FF2B5EF4-FFF2-40B4-BE49-F238E27FC236}">
                <a16:creationId xmlns:a16="http://schemas.microsoft.com/office/drawing/2014/main" id="{840DC6DA-0CAF-481D-BF44-1ED80B7F68C4}"/>
              </a:ext>
            </a:extLst>
          </p:cNvPr>
          <p:cNvSpPr txBox="1"/>
          <p:nvPr/>
        </p:nvSpPr>
        <p:spPr>
          <a:xfrm>
            <a:off x="297798" y="1380053"/>
            <a:ext cx="11165305" cy="1815882"/>
          </a:xfrm>
          <a:prstGeom prst="rect">
            <a:avLst/>
          </a:prstGeom>
          <a:noFill/>
        </p:spPr>
        <p:txBody>
          <a:bodyPr wrap="square">
            <a:spAutoFit/>
          </a:bodyPr>
          <a:lstStyle/>
          <a:p>
            <a:pPr algn="ctr" rtl="1"/>
            <a:r>
              <a:rPr lang="ar-SA" sz="2800" dirty="0">
                <a:latin typeface="Calibri" panose="020F0502020204030204" pitchFamily="34" charset="0"/>
                <a:cs typeface="Sultan bold" pitchFamily="2" charset="-78"/>
              </a:rPr>
              <a:t>يتم استخدام تكرار</a:t>
            </a:r>
            <a:r>
              <a:rPr lang="en-US" sz="2800" b="1" dirty="0">
                <a:latin typeface="Calibri" panose="020F0502020204030204" pitchFamily="34" charset="0"/>
                <a:cs typeface="Sultan bold" pitchFamily="2" charset="-78"/>
              </a:rPr>
              <a:t>while </a:t>
            </a:r>
            <a:r>
              <a:rPr lang="ar-SA" sz="2800" b="1" dirty="0">
                <a:latin typeface="Calibri" panose="020F0502020204030204" pitchFamily="34" charset="0"/>
                <a:cs typeface="Sultan bold" pitchFamily="2" charset="-78"/>
              </a:rPr>
              <a:t> </a:t>
            </a:r>
            <a:r>
              <a:rPr lang="ar-SA" sz="2800" dirty="0">
                <a:latin typeface="Calibri" panose="020F0502020204030204" pitchFamily="34" charset="0"/>
                <a:cs typeface="Sultan bold" pitchFamily="2" charset="-78"/>
              </a:rPr>
              <a:t> عندما يكون عدد التكرارات غير معروف (أو محدد) مسبقا.</a:t>
            </a:r>
          </a:p>
          <a:p>
            <a:pPr algn="ctr" rtl="1"/>
            <a:r>
              <a:rPr lang="ar-SA" sz="2800" dirty="0">
                <a:latin typeface="Calibri" panose="020F0502020204030204" pitchFamily="34" charset="0"/>
                <a:cs typeface="Sultan bold" pitchFamily="2" charset="-78"/>
              </a:rPr>
              <a:t>كلما كان الشرط صحيحا، يستمر التكرار  في عمله لفحص الحالة بصورة مستمرة بعد كل تكرار، وعند عدم تحقق الشرط، فإن التكرار يتوقف ليمرر التحكم في البرنامج إلى السطر الذي يلى التكرار. </a:t>
            </a:r>
          </a:p>
          <a:p>
            <a:pPr algn="ctr" rtl="1"/>
            <a:r>
              <a:rPr lang="ar-SA" sz="2800" dirty="0">
                <a:latin typeface="Calibri" panose="020F0502020204030204" pitchFamily="34" charset="0"/>
                <a:cs typeface="Sultan bold" pitchFamily="2" charset="-78"/>
              </a:rPr>
              <a:t> أما إن كان الشرط خطأ منذ البداية، فإن عبارات التكرار لن يتم تنفيذها إطلاقا. </a:t>
            </a:r>
          </a:p>
        </p:txBody>
      </p:sp>
      <p:pic>
        <p:nvPicPr>
          <p:cNvPr id="7" name="صورة 6" descr="صورة تحتوي على نص&#10;&#10;تم إنشاء الوصف تلقائياً">
            <a:extLst>
              <a:ext uri="{FF2B5EF4-FFF2-40B4-BE49-F238E27FC236}">
                <a16:creationId xmlns:a16="http://schemas.microsoft.com/office/drawing/2014/main" id="{739C06CF-6407-7A67-8B3F-F1781AABC29D}"/>
              </a:ext>
            </a:extLst>
          </p:cNvPr>
          <p:cNvPicPr>
            <a:picLocks noChangeAspect="1"/>
          </p:cNvPicPr>
          <p:nvPr/>
        </p:nvPicPr>
        <p:blipFill rotWithShape="1">
          <a:blip r:embed="rId5">
            <a:extLst>
              <a:ext uri="{28A0092B-C50C-407E-A947-70E740481C1C}">
                <a14:useLocalDpi xmlns:a14="http://schemas.microsoft.com/office/drawing/2010/main" val="0"/>
              </a:ext>
            </a:extLst>
          </a:blip>
          <a:srcRect t="66764"/>
          <a:stretch/>
        </p:blipFill>
        <p:spPr>
          <a:xfrm>
            <a:off x="5201379" y="3001063"/>
            <a:ext cx="6261724" cy="2112447"/>
          </a:xfrm>
          <a:prstGeom prst="rect">
            <a:avLst/>
          </a:prstGeom>
        </p:spPr>
      </p:pic>
      <p:sp>
        <p:nvSpPr>
          <p:cNvPr id="8" name="مستطيل: زوايا مستديرة 7">
            <a:extLst>
              <a:ext uri="{FF2B5EF4-FFF2-40B4-BE49-F238E27FC236}">
                <a16:creationId xmlns:a16="http://schemas.microsoft.com/office/drawing/2014/main" id="{617A3D96-1415-E0D9-77A2-59A72468927D}"/>
              </a:ext>
            </a:extLst>
          </p:cNvPr>
          <p:cNvSpPr/>
          <p:nvPr/>
        </p:nvSpPr>
        <p:spPr>
          <a:xfrm>
            <a:off x="6554885" y="3881036"/>
            <a:ext cx="4108187" cy="70756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3200" b="1" dirty="0">
                <a:solidFill>
                  <a:srgbClr val="D7E037"/>
                </a:solidFill>
              </a:rPr>
              <a:t>While</a:t>
            </a:r>
            <a:r>
              <a:rPr lang="en-US" sz="2400" b="1" dirty="0">
                <a:solidFill>
                  <a:schemeClr val="tx1"/>
                </a:solidFill>
              </a:rPr>
              <a:t> condition:</a:t>
            </a:r>
          </a:p>
          <a:p>
            <a:pPr algn="l"/>
            <a:r>
              <a:rPr lang="en-US" sz="2400" b="1" dirty="0">
                <a:solidFill>
                  <a:schemeClr val="tx1"/>
                </a:solidFill>
              </a:rPr>
              <a:t>       statements</a:t>
            </a:r>
            <a:endParaRPr lang="ar-SA" sz="2400" b="1" dirty="0">
              <a:solidFill>
                <a:schemeClr val="tx1"/>
              </a:solidFill>
            </a:endParaRPr>
          </a:p>
        </p:txBody>
      </p:sp>
      <p:pic>
        <p:nvPicPr>
          <p:cNvPr id="10" name="صورة 9">
            <a:extLst>
              <a:ext uri="{FF2B5EF4-FFF2-40B4-BE49-F238E27FC236}">
                <a16:creationId xmlns:a16="http://schemas.microsoft.com/office/drawing/2014/main" id="{531CFACB-A186-7697-8C0F-754BB6015100}"/>
              </a:ext>
            </a:extLst>
          </p:cNvPr>
          <p:cNvPicPr>
            <a:picLocks noChangeAspect="1"/>
          </p:cNvPicPr>
          <p:nvPr/>
        </p:nvPicPr>
        <p:blipFill rotWithShape="1">
          <a:blip r:embed="rId6">
            <a:clrChange>
              <a:clrFrom>
                <a:srgbClr val="FEFEFE"/>
              </a:clrFrom>
              <a:clrTo>
                <a:srgbClr val="FEFEFE">
                  <a:alpha val="0"/>
                </a:srgbClr>
              </a:clrTo>
            </a:clrChange>
          </a:blip>
          <a:srcRect l="4430" t="20704" b="5075"/>
          <a:stretch/>
        </p:blipFill>
        <p:spPr>
          <a:xfrm rot="20203403" flipH="1">
            <a:off x="6114383" y="4343044"/>
            <a:ext cx="881003" cy="684197"/>
          </a:xfrm>
          <a:prstGeom prst="rect">
            <a:avLst/>
          </a:prstGeom>
        </p:spPr>
      </p:pic>
      <p:sp>
        <p:nvSpPr>
          <p:cNvPr id="11" name="مربع نص 10">
            <a:extLst>
              <a:ext uri="{FF2B5EF4-FFF2-40B4-BE49-F238E27FC236}">
                <a16:creationId xmlns:a16="http://schemas.microsoft.com/office/drawing/2014/main" id="{31E73B87-AE7D-929E-BABF-DD97503992C8}"/>
              </a:ext>
            </a:extLst>
          </p:cNvPr>
          <p:cNvSpPr txBox="1"/>
          <p:nvPr/>
        </p:nvSpPr>
        <p:spPr>
          <a:xfrm>
            <a:off x="1763680" y="3277840"/>
            <a:ext cx="2265487" cy="523220"/>
          </a:xfrm>
          <a:prstGeom prst="rect">
            <a:avLst/>
          </a:prstGeom>
          <a:noFill/>
        </p:spPr>
        <p:txBody>
          <a:bodyPr wrap="square">
            <a:spAutoFit/>
          </a:bodyPr>
          <a:lstStyle/>
          <a:p>
            <a:pPr algn="ctr"/>
            <a:r>
              <a:rPr lang="ar-SA" sz="2800" dirty="0">
                <a:solidFill>
                  <a:srgbClr val="D7E037"/>
                </a:solidFill>
                <a:latin typeface="Calibri" panose="020F0502020204030204" pitchFamily="34" charset="0"/>
                <a:cs typeface="Sultan bold" pitchFamily="2" charset="-78"/>
              </a:rPr>
              <a:t>مخطط البرنامج</a:t>
            </a:r>
          </a:p>
        </p:txBody>
      </p:sp>
      <p:grpSp>
        <p:nvGrpSpPr>
          <p:cNvPr id="12" name="مجموعة 11">
            <a:extLst>
              <a:ext uri="{FF2B5EF4-FFF2-40B4-BE49-F238E27FC236}">
                <a16:creationId xmlns:a16="http://schemas.microsoft.com/office/drawing/2014/main" id="{54F1DC9A-C078-CA7D-A86A-0D8C95B1B754}"/>
              </a:ext>
            </a:extLst>
          </p:cNvPr>
          <p:cNvGrpSpPr/>
          <p:nvPr/>
        </p:nvGrpSpPr>
        <p:grpSpPr>
          <a:xfrm>
            <a:off x="611556" y="4069788"/>
            <a:ext cx="1580092" cy="1348179"/>
            <a:chOff x="435669" y="2641305"/>
            <a:chExt cx="1580092" cy="1348179"/>
          </a:xfrm>
        </p:grpSpPr>
        <p:cxnSp>
          <p:nvCxnSpPr>
            <p:cNvPr id="13" name="موصل: على شكل مرفق 12">
              <a:extLst>
                <a:ext uri="{FF2B5EF4-FFF2-40B4-BE49-F238E27FC236}">
                  <a16:creationId xmlns:a16="http://schemas.microsoft.com/office/drawing/2014/main" id="{2096588D-5DA9-3B0D-82AD-6F3C8F6723FD}"/>
                </a:ext>
              </a:extLst>
            </p:cNvPr>
            <p:cNvCxnSpPr>
              <a:cxnSpLocks/>
            </p:cNvCxnSpPr>
            <p:nvPr/>
          </p:nvCxnSpPr>
          <p:spPr>
            <a:xfrm rot="10800000" flipV="1">
              <a:off x="1375196" y="3022186"/>
              <a:ext cx="640565" cy="341822"/>
            </a:xfrm>
            <a:prstGeom prst="bentConnector3">
              <a:avLst>
                <a:gd name="adj1" fmla="val 101152"/>
              </a:avLst>
            </a:prstGeom>
            <a:ln w="19050">
              <a:solidFill>
                <a:srgbClr val="647882"/>
              </a:solidFill>
              <a:tailEnd type="triangle"/>
            </a:ln>
          </p:spPr>
          <p:style>
            <a:lnRef idx="1">
              <a:schemeClr val="accent1"/>
            </a:lnRef>
            <a:fillRef idx="0">
              <a:schemeClr val="accent1"/>
            </a:fillRef>
            <a:effectRef idx="0">
              <a:schemeClr val="accent1"/>
            </a:effectRef>
            <a:fontRef idx="minor">
              <a:schemeClr val="tx1"/>
            </a:fontRef>
          </p:style>
        </p:cxnSp>
        <p:sp>
          <p:nvSpPr>
            <p:cNvPr id="15" name="مربع نص 14">
              <a:extLst>
                <a:ext uri="{FF2B5EF4-FFF2-40B4-BE49-F238E27FC236}">
                  <a16:creationId xmlns:a16="http://schemas.microsoft.com/office/drawing/2014/main" id="{40993CF6-EA15-D3A7-C90A-BFD983792867}"/>
                </a:ext>
              </a:extLst>
            </p:cNvPr>
            <p:cNvSpPr txBox="1"/>
            <p:nvPr/>
          </p:nvSpPr>
          <p:spPr>
            <a:xfrm>
              <a:off x="1186190" y="2641305"/>
              <a:ext cx="796924" cy="369332"/>
            </a:xfrm>
            <a:prstGeom prst="rect">
              <a:avLst/>
            </a:prstGeom>
            <a:noFill/>
          </p:spPr>
          <p:txBody>
            <a:bodyPr wrap="square">
              <a:spAutoFit/>
            </a:bodyPr>
            <a:lstStyle/>
            <a:p>
              <a:pPr algn="ctr"/>
              <a:r>
                <a:rPr lang="ar-SA" dirty="0">
                  <a:latin typeface="Calibri" panose="020F0502020204030204" pitchFamily="34" charset="0"/>
                  <a:cs typeface="Sultan bold" pitchFamily="2" charset="-78"/>
                </a:rPr>
                <a:t>خطأ</a:t>
              </a:r>
            </a:p>
          </p:txBody>
        </p:sp>
        <p:sp>
          <p:nvSpPr>
            <p:cNvPr id="17" name="مربع نص 16">
              <a:extLst>
                <a:ext uri="{FF2B5EF4-FFF2-40B4-BE49-F238E27FC236}">
                  <a16:creationId xmlns:a16="http://schemas.microsoft.com/office/drawing/2014/main" id="{B19CD37B-B607-BA4A-26B9-8242DDE36EC7}"/>
                </a:ext>
              </a:extLst>
            </p:cNvPr>
            <p:cNvSpPr txBox="1"/>
            <p:nvPr/>
          </p:nvSpPr>
          <p:spPr>
            <a:xfrm>
              <a:off x="435669" y="3343153"/>
              <a:ext cx="1401430" cy="646331"/>
            </a:xfrm>
            <a:prstGeom prst="rect">
              <a:avLst/>
            </a:prstGeom>
            <a:noFill/>
          </p:spPr>
          <p:txBody>
            <a:bodyPr wrap="square">
              <a:spAutoFit/>
            </a:bodyPr>
            <a:lstStyle/>
            <a:p>
              <a:pPr algn="ctr"/>
              <a:r>
                <a:rPr lang="ar-SA" dirty="0">
                  <a:latin typeface="Calibri" panose="020F0502020204030204" pitchFamily="34" charset="0"/>
                  <a:cs typeface="Sultan bold" pitchFamily="2" charset="-78"/>
                </a:rPr>
                <a:t>الخروج من التكرار</a:t>
              </a:r>
            </a:p>
          </p:txBody>
        </p:sp>
      </p:grpSp>
      <p:grpSp>
        <p:nvGrpSpPr>
          <p:cNvPr id="18" name="مجموعة 17">
            <a:extLst>
              <a:ext uri="{FF2B5EF4-FFF2-40B4-BE49-F238E27FC236}">
                <a16:creationId xmlns:a16="http://schemas.microsoft.com/office/drawing/2014/main" id="{19B4CF34-85F0-B6BD-C4C9-B37F4F647D66}"/>
              </a:ext>
            </a:extLst>
          </p:cNvPr>
          <p:cNvGrpSpPr/>
          <p:nvPr/>
        </p:nvGrpSpPr>
        <p:grpSpPr>
          <a:xfrm>
            <a:off x="2177563" y="3710638"/>
            <a:ext cx="2059367" cy="1868846"/>
            <a:chOff x="1775945" y="2121168"/>
            <a:chExt cx="2059367" cy="1868846"/>
          </a:xfrm>
        </p:grpSpPr>
        <p:sp>
          <p:nvSpPr>
            <p:cNvPr id="19" name="معين 18">
              <a:extLst>
                <a:ext uri="{FF2B5EF4-FFF2-40B4-BE49-F238E27FC236}">
                  <a16:creationId xmlns:a16="http://schemas.microsoft.com/office/drawing/2014/main" id="{35EE8D8C-15F2-B6EB-8C89-54CAFC199867}"/>
                </a:ext>
              </a:extLst>
            </p:cNvPr>
            <p:cNvSpPr/>
            <p:nvPr/>
          </p:nvSpPr>
          <p:spPr>
            <a:xfrm>
              <a:off x="1775945" y="2468768"/>
              <a:ext cx="1463828" cy="777232"/>
            </a:xfrm>
            <a:prstGeom prst="diamond">
              <a:avLst/>
            </a:prstGeom>
            <a:solidFill>
              <a:srgbClr val="D7E037"/>
            </a:solidFill>
            <a:ln>
              <a:solidFill>
                <a:srgbClr val="64788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tx1"/>
                  </a:solidFill>
                  <a:latin typeface="Calibri" panose="020F0502020204030204" pitchFamily="34" charset="0"/>
                  <a:cs typeface="Sultan bold" pitchFamily="2" charset="-78"/>
                </a:rPr>
                <a:t>الشرط</a:t>
              </a:r>
            </a:p>
          </p:txBody>
        </p:sp>
        <p:sp>
          <p:nvSpPr>
            <p:cNvPr id="20" name="مستطيل 19">
              <a:extLst>
                <a:ext uri="{FF2B5EF4-FFF2-40B4-BE49-F238E27FC236}">
                  <a16:creationId xmlns:a16="http://schemas.microsoft.com/office/drawing/2014/main" id="{AFE2176A-7B6B-9F1A-8CAC-BB87B6244EF9}"/>
                </a:ext>
              </a:extLst>
            </p:cNvPr>
            <p:cNvSpPr/>
            <p:nvPr/>
          </p:nvSpPr>
          <p:spPr>
            <a:xfrm>
              <a:off x="1775945" y="3614962"/>
              <a:ext cx="1463828" cy="375052"/>
            </a:xfrm>
            <a:prstGeom prst="rect">
              <a:avLst/>
            </a:prstGeom>
            <a:solidFill>
              <a:srgbClr val="00A79D"/>
            </a:solidFill>
            <a:ln>
              <a:solidFill>
                <a:srgbClr val="64788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tx1"/>
                  </a:solidFill>
                  <a:latin typeface="Calibri" panose="020F0502020204030204" pitchFamily="34" charset="0"/>
                  <a:cs typeface="Sultan bold" pitchFamily="2" charset="-78"/>
                </a:rPr>
                <a:t>جملة شرطية</a:t>
              </a:r>
            </a:p>
          </p:txBody>
        </p:sp>
        <p:cxnSp>
          <p:nvCxnSpPr>
            <p:cNvPr id="21" name="رابط كسهم مستقيم 20">
              <a:extLst>
                <a:ext uri="{FF2B5EF4-FFF2-40B4-BE49-F238E27FC236}">
                  <a16:creationId xmlns:a16="http://schemas.microsoft.com/office/drawing/2014/main" id="{488E90B6-6E81-A3FC-EACA-1E5AC2A15407}"/>
                </a:ext>
              </a:extLst>
            </p:cNvPr>
            <p:cNvCxnSpPr>
              <a:cxnSpLocks/>
              <a:endCxn id="19" idx="0"/>
            </p:cNvCxnSpPr>
            <p:nvPr/>
          </p:nvCxnSpPr>
          <p:spPr>
            <a:xfrm>
              <a:off x="2507859" y="2121168"/>
              <a:ext cx="0" cy="347600"/>
            </a:xfrm>
            <a:prstGeom prst="straightConnector1">
              <a:avLst/>
            </a:prstGeom>
            <a:ln w="19050">
              <a:solidFill>
                <a:srgbClr val="64788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a:extLst>
                <a:ext uri="{FF2B5EF4-FFF2-40B4-BE49-F238E27FC236}">
                  <a16:creationId xmlns:a16="http://schemas.microsoft.com/office/drawing/2014/main" id="{74648E61-EAF2-DABC-E916-F073184638F9}"/>
                </a:ext>
              </a:extLst>
            </p:cNvPr>
            <p:cNvCxnSpPr>
              <a:cxnSpLocks/>
            </p:cNvCxnSpPr>
            <p:nvPr/>
          </p:nvCxnSpPr>
          <p:spPr>
            <a:xfrm>
              <a:off x="2508345" y="3246000"/>
              <a:ext cx="0" cy="347600"/>
            </a:xfrm>
            <a:prstGeom prst="straightConnector1">
              <a:avLst/>
            </a:prstGeom>
            <a:ln w="19050">
              <a:solidFill>
                <a:srgbClr val="647882"/>
              </a:solidFill>
              <a:tailEnd type="triangle"/>
            </a:ln>
          </p:spPr>
          <p:style>
            <a:lnRef idx="1">
              <a:schemeClr val="accent1"/>
            </a:lnRef>
            <a:fillRef idx="0">
              <a:schemeClr val="accent1"/>
            </a:fillRef>
            <a:effectRef idx="0">
              <a:schemeClr val="accent1"/>
            </a:effectRef>
            <a:fontRef idx="minor">
              <a:schemeClr val="tx1"/>
            </a:fontRef>
          </p:style>
        </p:cxnSp>
        <p:grpSp>
          <p:nvGrpSpPr>
            <p:cNvPr id="23" name="مجموعة 22">
              <a:extLst>
                <a:ext uri="{FF2B5EF4-FFF2-40B4-BE49-F238E27FC236}">
                  <a16:creationId xmlns:a16="http://schemas.microsoft.com/office/drawing/2014/main" id="{4C1F85B2-E09D-E007-8AB8-ABE8D17E6CE5}"/>
                </a:ext>
              </a:extLst>
            </p:cNvPr>
            <p:cNvGrpSpPr/>
            <p:nvPr/>
          </p:nvGrpSpPr>
          <p:grpSpPr>
            <a:xfrm>
              <a:off x="3239773" y="2857384"/>
              <a:ext cx="562607" cy="945104"/>
              <a:chOff x="3239773" y="2857384"/>
              <a:chExt cx="562607" cy="945104"/>
            </a:xfrm>
          </p:grpSpPr>
          <p:cxnSp>
            <p:nvCxnSpPr>
              <p:cNvPr id="25" name="موصل: على شكل مرفق 24">
                <a:extLst>
                  <a:ext uri="{FF2B5EF4-FFF2-40B4-BE49-F238E27FC236}">
                    <a16:creationId xmlns:a16="http://schemas.microsoft.com/office/drawing/2014/main" id="{F7D7580E-16C4-0147-C6B4-4BDB3E2CDC1A}"/>
                  </a:ext>
                </a:extLst>
              </p:cNvPr>
              <p:cNvCxnSpPr>
                <a:stCxn id="20" idx="3"/>
              </p:cNvCxnSpPr>
              <p:nvPr/>
            </p:nvCxnSpPr>
            <p:spPr>
              <a:xfrm flipV="1">
                <a:off x="3239773" y="2857384"/>
                <a:ext cx="562607" cy="945104"/>
              </a:xfrm>
              <a:prstGeom prst="bentConnector2">
                <a:avLst/>
              </a:prstGeom>
              <a:ln w="19050">
                <a:solidFill>
                  <a:srgbClr val="647882"/>
                </a:solidFill>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a:extLst>
                  <a:ext uri="{FF2B5EF4-FFF2-40B4-BE49-F238E27FC236}">
                    <a16:creationId xmlns:a16="http://schemas.microsoft.com/office/drawing/2014/main" id="{800CC14E-3F17-8E2E-CDE4-C4F9BE66F3B7}"/>
                  </a:ext>
                </a:extLst>
              </p:cNvPr>
              <p:cNvCxnSpPr>
                <a:cxnSpLocks/>
              </p:cNvCxnSpPr>
              <p:nvPr/>
            </p:nvCxnSpPr>
            <p:spPr>
              <a:xfrm flipH="1">
                <a:off x="3239773" y="2866352"/>
                <a:ext cx="562607" cy="0"/>
              </a:xfrm>
              <a:prstGeom prst="straightConnector1">
                <a:avLst/>
              </a:prstGeom>
              <a:ln w="19050">
                <a:solidFill>
                  <a:srgbClr val="647882"/>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مربع نص 23">
              <a:extLst>
                <a:ext uri="{FF2B5EF4-FFF2-40B4-BE49-F238E27FC236}">
                  <a16:creationId xmlns:a16="http://schemas.microsoft.com/office/drawing/2014/main" id="{14C1B290-600B-03B2-1AEC-F367798B8D67}"/>
                </a:ext>
              </a:extLst>
            </p:cNvPr>
            <p:cNvSpPr txBox="1"/>
            <p:nvPr/>
          </p:nvSpPr>
          <p:spPr>
            <a:xfrm>
              <a:off x="3038388" y="3211887"/>
              <a:ext cx="796924" cy="369332"/>
            </a:xfrm>
            <a:prstGeom prst="rect">
              <a:avLst/>
            </a:prstGeom>
            <a:noFill/>
          </p:spPr>
          <p:txBody>
            <a:bodyPr wrap="square">
              <a:spAutoFit/>
            </a:bodyPr>
            <a:lstStyle/>
            <a:p>
              <a:pPr algn="ctr"/>
              <a:r>
                <a:rPr lang="ar-SA" dirty="0">
                  <a:latin typeface="Calibri" panose="020F0502020204030204" pitchFamily="34" charset="0"/>
                  <a:cs typeface="Sultan bold" pitchFamily="2" charset="-78"/>
                </a:rPr>
                <a:t>صواب</a:t>
              </a:r>
            </a:p>
          </p:txBody>
        </p:sp>
      </p:grpSp>
      <p:pic>
        <p:nvPicPr>
          <p:cNvPr id="27" name="صورة 26">
            <a:extLst>
              <a:ext uri="{FF2B5EF4-FFF2-40B4-BE49-F238E27FC236}">
                <a16:creationId xmlns:a16="http://schemas.microsoft.com/office/drawing/2014/main" id="{0F996B9B-7EBB-628E-66DB-81C09E4F9BCF}"/>
              </a:ext>
            </a:extLst>
          </p:cNvPr>
          <p:cNvPicPr>
            <a:picLocks noChangeAspect="1"/>
          </p:cNvPicPr>
          <p:nvPr/>
        </p:nvPicPr>
        <p:blipFill rotWithShape="1">
          <a:blip r:embed="rId7">
            <a:extLst>
              <a:ext uri="{28A0092B-C50C-407E-A947-70E740481C1C}">
                <a14:useLocalDpi xmlns:a14="http://schemas.microsoft.com/office/drawing/2010/main" val="0"/>
              </a:ext>
            </a:extLst>
          </a:blip>
          <a:srcRect t="90273"/>
          <a:stretch/>
        </p:blipFill>
        <p:spPr>
          <a:xfrm>
            <a:off x="1614973" y="164844"/>
            <a:ext cx="8947981" cy="1065308"/>
          </a:xfrm>
          <a:prstGeom prst="rect">
            <a:avLst/>
          </a:prstGeom>
        </p:spPr>
      </p:pic>
      <p:sp>
        <p:nvSpPr>
          <p:cNvPr id="28" name="مربع نص 27">
            <a:extLst>
              <a:ext uri="{FF2B5EF4-FFF2-40B4-BE49-F238E27FC236}">
                <a16:creationId xmlns:a16="http://schemas.microsoft.com/office/drawing/2014/main" id="{820E73A8-A102-895D-16CB-A986E7ED78C9}"/>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تكرار </a:t>
            </a:r>
            <a:r>
              <a:rPr lang="en-US" sz="3200" dirty="0">
                <a:solidFill>
                  <a:schemeClr val="bg1"/>
                </a:solidFill>
                <a:latin typeface="Dubai" panose="020B0503030403030204" pitchFamily="34" charset="-78"/>
                <a:cs typeface="Sultan bold" pitchFamily="2" charset="-78"/>
              </a:rPr>
              <a:t>While</a:t>
            </a:r>
          </a:p>
        </p:txBody>
      </p:sp>
    </p:spTree>
    <p:extLst>
      <p:ext uri="{BB962C8B-B14F-4D97-AF65-F5344CB8AC3E}">
        <p14:creationId xmlns:p14="http://schemas.microsoft.com/office/powerpoint/2010/main" val="2939802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8" name="قلب الصفحة.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14:presetBounceEnd="92000">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14:bounceEnd="92000">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14:bounceEnd="92000">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100000" fill="hold" grpId="0" nodeType="clickEffect" p14:presetBounceEnd="92000">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14:bounceEnd="92000">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14:bounceEnd="92000">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100000" fill="hold" grpId="0" nodeType="clickEffect" p14:presetBounceEnd="92000">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14:bounceEnd="92000">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14:bounceEnd="92000">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10000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10000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نواتج التعلم</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مربع نص 5">
            <a:extLst>
              <a:ext uri="{FF2B5EF4-FFF2-40B4-BE49-F238E27FC236}">
                <a16:creationId xmlns:a16="http://schemas.microsoft.com/office/drawing/2014/main" id="{BEF067FC-D82D-6440-995A-CD2F226A5024}"/>
              </a:ext>
            </a:extLst>
          </p:cNvPr>
          <p:cNvSpPr txBox="1"/>
          <p:nvPr/>
        </p:nvSpPr>
        <p:spPr>
          <a:xfrm>
            <a:off x="610051" y="1370183"/>
            <a:ext cx="10957824" cy="1384995"/>
          </a:xfrm>
          <a:prstGeom prst="rect">
            <a:avLst/>
          </a:prstGeom>
          <a:noFill/>
        </p:spPr>
        <p:txBody>
          <a:bodyPr wrap="square">
            <a:spAutoFit/>
          </a:bodyPr>
          <a:lstStyle/>
          <a:p>
            <a:pPr algn="ctr" rtl="1"/>
            <a:r>
              <a:rPr lang="ar-SA" sz="2800" dirty="0">
                <a:solidFill>
                  <a:srgbClr val="D7E037"/>
                </a:solidFill>
                <a:latin typeface="Calibri" panose="020F0502020204030204" pitchFamily="34" charset="0"/>
                <a:cs typeface="Sultan bold" pitchFamily="2" charset="-78"/>
              </a:rPr>
              <a:t>مثال:</a:t>
            </a:r>
          </a:p>
          <a:p>
            <a:pPr algn="ctr" rtl="1"/>
            <a:r>
              <a:rPr lang="ar-SA" sz="2800" dirty="0">
                <a:latin typeface="Calibri" panose="020F0502020204030204" pitchFamily="34" charset="0"/>
                <a:cs typeface="Sultan bold" pitchFamily="2" charset="-78"/>
              </a:rPr>
              <a:t>سيظهر في هذا المثال الحرف </a:t>
            </a:r>
            <a:r>
              <a:rPr lang="en-US" sz="2800" dirty="0">
                <a:latin typeface="Calibri" panose="020F0502020204030204" pitchFamily="34" charset="0"/>
                <a:cs typeface="Sultan bold" pitchFamily="2" charset="-78"/>
              </a:rPr>
              <a:t>“A”</a:t>
            </a:r>
            <a:r>
              <a:rPr lang="ar-SA" sz="2800" dirty="0">
                <a:latin typeface="Calibri" panose="020F0502020204030204" pitchFamily="34" charset="0"/>
                <a:cs typeface="Sultan bold" pitchFamily="2" charset="-78"/>
              </a:rPr>
              <a:t>على الشاشة طالما استمر المستخدم بالضغط على الزر </a:t>
            </a:r>
            <a:r>
              <a:rPr lang="en-US" sz="2800" dirty="0">
                <a:latin typeface="Calibri" panose="020F0502020204030204" pitchFamily="34" charset="0"/>
                <a:cs typeface="Sultan bold" pitchFamily="2" charset="-78"/>
              </a:rPr>
              <a:t>A </a:t>
            </a:r>
            <a:r>
              <a:rPr lang="ar-SA" sz="2800" dirty="0">
                <a:latin typeface="Calibri" panose="020F0502020204030204" pitchFamily="34" charset="0"/>
                <a:cs typeface="Sultan bold" pitchFamily="2" charset="-78"/>
              </a:rPr>
              <a:t>، وسينتهي التكرار عند توقف المستخدم عن الضغط على زر </a:t>
            </a:r>
            <a:r>
              <a:rPr lang="en-US" sz="2800" dirty="0">
                <a:latin typeface="Calibri" panose="020F0502020204030204" pitchFamily="34" charset="0"/>
                <a:cs typeface="Sultan bold" pitchFamily="2" charset="-78"/>
              </a:rPr>
              <a:t>. A</a:t>
            </a:r>
            <a:r>
              <a:rPr lang="ar-SA" sz="2800" dirty="0">
                <a:latin typeface="Calibri" panose="020F0502020204030204" pitchFamily="34" charset="0"/>
                <a:cs typeface="Sultan bold" pitchFamily="2" charset="-78"/>
              </a:rPr>
              <a:t> </a:t>
            </a:r>
          </a:p>
        </p:txBody>
      </p:sp>
      <p:grpSp>
        <p:nvGrpSpPr>
          <p:cNvPr id="7" name="مجموعة 6">
            <a:extLst>
              <a:ext uri="{FF2B5EF4-FFF2-40B4-BE49-F238E27FC236}">
                <a16:creationId xmlns:a16="http://schemas.microsoft.com/office/drawing/2014/main" id="{BFE2542F-3641-CD5C-9A5C-50C8ECD6D458}"/>
              </a:ext>
            </a:extLst>
          </p:cNvPr>
          <p:cNvGrpSpPr/>
          <p:nvPr/>
        </p:nvGrpSpPr>
        <p:grpSpPr>
          <a:xfrm>
            <a:off x="0" y="3464338"/>
            <a:ext cx="11182662" cy="1819275"/>
            <a:chOff x="-1396655" y="1803812"/>
            <a:chExt cx="9902012" cy="1819275"/>
          </a:xfrm>
        </p:grpSpPr>
        <p:sp>
          <p:nvSpPr>
            <p:cNvPr id="8" name="مستطيل 7">
              <a:extLst>
                <a:ext uri="{FF2B5EF4-FFF2-40B4-BE49-F238E27FC236}">
                  <a16:creationId xmlns:a16="http://schemas.microsoft.com/office/drawing/2014/main" id="{241D57FB-25AF-A193-820C-6FBDDBEB76F9}"/>
                </a:ext>
              </a:extLst>
            </p:cNvPr>
            <p:cNvSpPr/>
            <p:nvPr/>
          </p:nvSpPr>
          <p:spPr>
            <a:xfrm>
              <a:off x="2912277" y="1803812"/>
              <a:ext cx="5593080" cy="1819275"/>
            </a:xfrm>
            <a:prstGeom prst="rect">
              <a:avLst/>
            </a:prstGeom>
            <a:solidFill>
              <a:schemeClr val="bg1"/>
            </a:solidFill>
            <a:ln w="76200">
              <a:solidFill>
                <a:srgbClr val="D7E03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80975" algn="l"/>
              <a:r>
                <a:rPr lang="en-US" sz="2400" b="1" dirty="0">
                  <a:solidFill>
                    <a:schemeClr val="tx1"/>
                  </a:solidFill>
                </a:rPr>
                <a:t>Def </a:t>
              </a:r>
              <a:r>
                <a:rPr lang="en-US" sz="2400" b="1" dirty="0" err="1">
                  <a:solidFill>
                    <a:schemeClr val="tx1"/>
                  </a:solidFill>
                </a:rPr>
                <a:t>on_forever</a:t>
              </a:r>
              <a:r>
                <a:rPr lang="en-US" sz="2400" b="1" dirty="0">
                  <a:solidFill>
                    <a:schemeClr val="tx1"/>
                  </a:solidFill>
                </a:rPr>
                <a:t>( ):</a:t>
              </a:r>
            </a:p>
            <a:p>
              <a:pPr marL="541338" algn="l"/>
              <a:r>
                <a:rPr lang="en-US" sz="2400" b="1" dirty="0">
                  <a:solidFill>
                    <a:schemeClr val="tx1"/>
                  </a:solidFill>
                </a:rPr>
                <a:t>While input. </a:t>
              </a:r>
              <a:r>
                <a:rPr lang="en-US" sz="2400" b="1" dirty="0" err="1">
                  <a:solidFill>
                    <a:schemeClr val="tx1"/>
                  </a:solidFill>
                </a:rPr>
                <a:t>button_is_pressed</a:t>
              </a:r>
              <a:r>
                <a:rPr lang="en-US" sz="2400" b="1" dirty="0">
                  <a:solidFill>
                    <a:schemeClr val="tx1"/>
                  </a:solidFill>
                </a:rPr>
                <a:t> (</a:t>
              </a:r>
              <a:r>
                <a:rPr lang="en-US" sz="2400" b="1" dirty="0" err="1">
                  <a:solidFill>
                    <a:schemeClr val="tx1"/>
                  </a:solidFill>
                </a:rPr>
                <a:t>Button.A</a:t>
              </a:r>
              <a:r>
                <a:rPr lang="en-US" sz="2400" b="1" dirty="0">
                  <a:solidFill>
                    <a:schemeClr val="tx1"/>
                  </a:solidFill>
                </a:rPr>
                <a:t>) :</a:t>
              </a:r>
            </a:p>
            <a:p>
              <a:pPr marL="898525" algn="l"/>
              <a:r>
                <a:rPr lang="en-US" sz="2400" b="1" dirty="0" err="1">
                  <a:solidFill>
                    <a:schemeClr val="tx1"/>
                  </a:solidFill>
                </a:rPr>
                <a:t>Basic.show_string</a:t>
              </a:r>
              <a:r>
                <a:rPr lang="en-US" sz="2400" b="1" dirty="0">
                  <a:solidFill>
                    <a:schemeClr val="tx1"/>
                  </a:solidFill>
                </a:rPr>
                <a:t>( “A” )</a:t>
              </a:r>
            </a:p>
            <a:p>
              <a:pPr marL="715963" algn="l"/>
              <a:r>
                <a:rPr lang="en-US" sz="2400" b="1" dirty="0" err="1">
                  <a:solidFill>
                    <a:schemeClr val="tx1"/>
                  </a:solidFill>
                </a:rPr>
                <a:t>Basic.show_icon</a:t>
              </a:r>
              <a:r>
                <a:rPr lang="en-US" sz="2400" b="1" dirty="0">
                  <a:solidFill>
                    <a:schemeClr val="tx1"/>
                  </a:solidFill>
                </a:rPr>
                <a:t>( IconName.NO )</a:t>
              </a:r>
            </a:p>
            <a:p>
              <a:pPr marL="182563" algn="l"/>
              <a:r>
                <a:rPr lang="en-US" sz="2400" b="1" dirty="0">
                  <a:solidFill>
                    <a:schemeClr val="tx1"/>
                  </a:solidFill>
                </a:rPr>
                <a:t>Basic. Forever(on_ forever)</a:t>
              </a:r>
              <a:endParaRPr lang="ar-SA" sz="2400" b="1" dirty="0">
                <a:solidFill>
                  <a:schemeClr val="tx1"/>
                </a:solidFill>
              </a:endParaRPr>
            </a:p>
          </p:txBody>
        </p:sp>
        <p:sp>
          <p:nvSpPr>
            <p:cNvPr id="10" name="مربع نص 9">
              <a:extLst>
                <a:ext uri="{FF2B5EF4-FFF2-40B4-BE49-F238E27FC236}">
                  <a16:creationId xmlns:a16="http://schemas.microsoft.com/office/drawing/2014/main" id="{31A5732E-85F3-B614-5E5A-1ED8DDB653C4}"/>
                </a:ext>
              </a:extLst>
            </p:cNvPr>
            <p:cNvSpPr txBox="1"/>
            <p:nvPr/>
          </p:nvSpPr>
          <p:spPr>
            <a:xfrm>
              <a:off x="-1396655" y="1928619"/>
              <a:ext cx="3597319" cy="1200329"/>
            </a:xfrm>
            <a:prstGeom prst="rect">
              <a:avLst/>
            </a:prstGeom>
            <a:noFill/>
            <a:ln>
              <a:noFill/>
            </a:ln>
          </p:spPr>
          <p:txBody>
            <a:bodyPr wrap="square">
              <a:spAutoFit/>
            </a:bodyPr>
            <a:lstStyle/>
            <a:p>
              <a:pPr algn="ctr" rtl="1"/>
              <a:r>
                <a:rPr lang="ar-SA" sz="2400" dirty="0">
                  <a:latin typeface="Calibri" panose="020F0502020204030204" pitchFamily="34" charset="0"/>
                  <a:cs typeface="Sultan bold" pitchFamily="2" charset="-78"/>
                </a:rPr>
                <a:t>إذا لم يتم الضغط على الزر </a:t>
              </a:r>
              <a:r>
                <a:rPr lang="en-US" sz="2400" dirty="0">
                  <a:latin typeface="Calibri" panose="020F0502020204030204" pitchFamily="34" charset="0"/>
                  <a:cs typeface="Sultan bold" pitchFamily="2" charset="-78"/>
                </a:rPr>
                <a:t>A </a:t>
              </a:r>
              <a:r>
                <a:rPr lang="ar-SA" sz="2400" dirty="0">
                  <a:latin typeface="Calibri" panose="020F0502020204030204" pitchFamily="34" charset="0"/>
                  <a:cs typeface="Sultan bold" pitchFamily="2" charset="-78"/>
                </a:rPr>
                <a:t> باستمرار، فلن يكون الشرط صحيحا وبالتالي  لن يتم تنفيذ الأوامر داخل التكرار</a:t>
              </a:r>
            </a:p>
          </p:txBody>
        </p:sp>
      </p:grpSp>
      <p:pic>
        <p:nvPicPr>
          <p:cNvPr id="12" name="صورة 11">
            <a:extLst>
              <a:ext uri="{FF2B5EF4-FFF2-40B4-BE49-F238E27FC236}">
                <a16:creationId xmlns:a16="http://schemas.microsoft.com/office/drawing/2014/main" id="{186214E0-2137-6753-7CE4-A503E194FAA5}"/>
              </a:ext>
            </a:extLst>
          </p:cNvPr>
          <p:cNvPicPr>
            <a:picLocks noChangeAspect="1"/>
          </p:cNvPicPr>
          <p:nvPr/>
        </p:nvPicPr>
        <p:blipFill rotWithShape="1">
          <a:blip r:embed="rId5">
            <a:clrChange>
              <a:clrFrom>
                <a:srgbClr val="FEFEFE"/>
              </a:clrFrom>
              <a:clrTo>
                <a:srgbClr val="FEFEFE">
                  <a:alpha val="0"/>
                </a:srgbClr>
              </a:clrTo>
            </a:clrChange>
          </a:blip>
          <a:srcRect l="4430" t="20704" b="5075"/>
          <a:stretch/>
        </p:blipFill>
        <p:spPr>
          <a:xfrm rot="20203403" flipH="1">
            <a:off x="4092242" y="3934141"/>
            <a:ext cx="624377" cy="484898"/>
          </a:xfrm>
          <a:prstGeom prst="rect">
            <a:avLst/>
          </a:prstGeom>
        </p:spPr>
      </p:pic>
      <p:pic>
        <p:nvPicPr>
          <p:cNvPr id="13" name="صورة 12">
            <a:extLst>
              <a:ext uri="{FF2B5EF4-FFF2-40B4-BE49-F238E27FC236}">
                <a16:creationId xmlns:a16="http://schemas.microsoft.com/office/drawing/2014/main" id="{ADCD98ED-5624-FC7D-35EB-440895485A92}"/>
              </a:ext>
            </a:extLst>
          </p:cNvPr>
          <p:cNvPicPr>
            <a:picLocks noChangeAspect="1"/>
          </p:cNvPicPr>
          <p:nvPr/>
        </p:nvPicPr>
        <p:blipFill rotWithShape="1">
          <a:blip r:embed="rId6">
            <a:extLst>
              <a:ext uri="{28A0092B-C50C-407E-A947-70E740481C1C}">
                <a14:useLocalDpi xmlns:a14="http://schemas.microsoft.com/office/drawing/2010/main" val="0"/>
              </a:ext>
            </a:extLst>
          </a:blip>
          <a:srcRect t="90273"/>
          <a:stretch/>
        </p:blipFill>
        <p:spPr>
          <a:xfrm>
            <a:off x="1767373" y="212314"/>
            <a:ext cx="8947981" cy="1065308"/>
          </a:xfrm>
          <a:prstGeom prst="rect">
            <a:avLst/>
          </a:prstGeom>
        </p:spPr>
      </p:pic>
      <p:sp>
        <p:nvSpPr>
          <p:cNvPr id="15" name="مربع نص 14">
            <a:extLst>
              <a:ext uri="{FF2B5EF4-FFF2-40B4-BE49-F238E27FC236}">
                <a16:creationId xmlns:a16="http://schemas.microsoft.com/office/drawing/2014/main" id="{C70577A3-8045-E326-790D-D3E80821A394}"/>
              </a:ext>
            </a:extLst>
          </p:cNvPr>
          <p:cNvSpPr txBox="1"/>
          <p:nvPr/>
        </p:nvSpPr>
        <p:spPr>
          <a:xfrm>
            <a:off x="3461526" y="54252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تكرار </a:t>
            </a:r>
            <a:r>
              <a:rPr lang="en-US" sz="3200" dirty="0">
                <a:solidFill>
                  <a:schemeClr val="bg1"/>
                </a:solidFill>
                <a:latin typeface="Dubai" panose="020B0503030403030204" pitchFamily="34" charset="-78"/>
                <a:cs typeface="Sultan bold" pitchFamily="2" charset="-78"/>
              </a:rPr>
              <a:t>While</a:t>
            </a:r>
          </a:p>
        </p:txBody>
      </p:sp>
    </p:spTree>
    <p:extLst>
      <p:ext uri="{BB962C8B-B14F-4D97-AF65-F5344CB8AC3E}">
        <p14:creationId xmlns:p14="http://schemas.microsoft.com/office/powerpoint/2010/main" val="1889243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14:presetBounceEnd="92000">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14:bounceEnd="92000">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14:bounceEnd="92000">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14:presetBounceEnd="92000">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14:bounceEnd="92000">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14:bounceEnd="92000">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10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accel="10000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6" name="مربع نص 5">
            <a:extLst>
              <a:ext uri="{FF2B5EF4-FFF2-40B4-BE49-F238E27FC236}">
                <a16:creationId xmlns:a16="http://schemas.microsoft.com/office/drawing/2014/main" id="{BEAC3395-850C-70BC-53AD-4162C64928DF}"/>
              </a:ext>
            </a:extLst>
          </p:cNvPr>
          <p:cNvSpPr txBox="1"/>
          <p:nvPr/>
        </p:nvSpPr>
        <p:spPr>
          <a:xfrm>
            <a:off x="600950" y="1358628"/>
            <a:ext cx="10760252" cy="2677656"/>
          </a:xfrm>
          <a:prstGeom prst="rect">
            <a:avLst/>
          </a:prstGeom>
          <a:noFill/>
        </p:spPr>
        <p:txBody>
          <a:bodyPr wrap="square">
            <a:spAutoFit/>
          </a:bodyPr>
          <a:lstStyle/>
          <a:p>
            <a:pPr algn="ctr" rtl="1"/>
            <a:r>
              <a:rPr lang="ar-SA" sz="2800" dirty="0">
                <a:latin typeface="Calibri" panose="020F0502020204030204" pitchFamily="34" charset="0"/>
                <a:cs typeface="Sultan bold" pitchFamily="2" charset="-78"/>
              </a:rPr>
              <a:t>حلقة التكرار اللانهائي في بايثون هي حلقة شرطية متكررة ومستمرة يتم تنفيذها حتى يتدخل عامل خارجي في عملية التنفيذ ,</a:t>
            </a:r>
            <a:r>
              <a:rPr lang="ar-SA" sz="2800" b="1" dirty="0">
                <a:solidFill>
                  <a:srgbClr val="FFA6A8"/>
                </a:solidFill>
                <a:latin typeface="Calibri" panose="020F0502020204030204" pitchFamily="34" charset="0"/>
                <a:cs typeface="Sultan bold" pitchFamily="2" charset="-78"/>
              </a:rPr>
              <a:t>مثل</a:t>
            </a:r>
            <a:r>
              <a:rPr lang="ar-SA" sz="2800" dirty="0">
                <a:latin typeface="Calibri" panose="020F0502020204030204" pitchFamily="34" charset="0"/>
                <a:cs typeface="Sultan bold" pitchFamily="2" charset="-78"/>
              </a:rPr>
              <a:t> الذاكرة غير الكافية أو الضغط على زر الإيقاف. </a:t>
            </a:r>
          </a:p>
          <a:p>
            <a:pPr algn="ctr" rtl="1"/>
            <a:r>
              <a:rPr lang="ar-SA" sz="2800" dirty="0">
                <a:latin typeface="Calibri" panose="020F0502020204030204" pitchFamily="34" charset="0"/>
                <a:cs typeface="Sultan bold" pitchFamily="2" charset="-78"/>
              </a:rPr>
              <a:t>إذا لم تصبح حالة تكرار </a:t>
            </a:r>
            <a:r>
              <a:rPr lang="en-US" sz="2800" b="1" dirty="0">
                <a:solidFill>
                  <a:srgbClr val="FFA6A8"/>
                </a:solidFill>
                <a:latin typeface="Calibri" panose="020F0502020204030204" pitchFamily="34" charset="0"/>
                <a:cs typeface="Sultan bold" pitchFamily="2" charset="-78"/>
              </a:rPr>
              <a:t>while </a:t>
            </a:r>
            <a:r>
              <a:rPr lang="ar-SA" sz="2800" dirty="0">
                <a:latin typeface="Calibri" panose="020F0502020204030204" pitchFamily="34" charset="0"/>
                <a:cs typeface="Sultan bold" pitchFamily="2" charset="-78"/>
              </a:rPr>
              <a:t> خطأ، يصبح لديك تكرار لانهائي، وهو التكرار الذي لا يتوقف أبدأ.</a:t>
            </a:r>
          </a:p>
          <a:p>
            <a:pPr algn="ctr" rtl="1"/>
            <a:r>
              <a:rPr lang="ar-SA" sz="2800" dirty="0">
                <a:latin typeface="Calibri" panose="020F0502020204030204" pitchFamily="34" charset="0"/>
                <a:cs typeface="Sultan bold" pitchFamily="2" charset="-78"/>
              </a:rPr>
              <a:t>عند استخدام تكرار </a:t>
            </a:r>
            <a:r>
              <a:rPr lang="en-US" sz="2800" b="1" dirty="0">
                <a:solidFill>
                  <a:srgbClr val="FFA6A8"/>
                </a:solidFill>
                <a:latin typeface="Calibri" panose="020F0502020204030204" pitchFamily="34" charset="0"/>
                <a:cs typeface="Sultan bold" pitchFamily="2" charset="-78"/>
              </a:rPr>
              <a:t>while</a:t>
            </a:r>
            <a:r>
              <a:rPr lang="en-US" sz="2800" dirty="0">
                <a:latin typeface="Calibri" panose="020F0502020204030204" pitchFamily="34" charset="0"/>
                <a:cs typeface="Sultan bold" pitchFamily="2" charset="-78"/>
              </a:rPr>
              <a:t> ،</a:t>
            </a:r>
            <a:r>
              <a:rPr lang="ar-SA" sz="2800" dirty="0">
                <a:latin typeface="Calibri" panose="020F0502020204030204" pitchFamily="34" charset="0"/>
                <a:cs typeface="Sultan bold" pitchFamily="2" charset="-78"/>
              </a:rPr>
              <a:t> يجب عليك تضمين أمر أو مجموعة من الأوامر التي تغير حالة الشرط من الصواب إلى الخطأ.</a:t>
            </a:r>
          </a:p>
          <a:p>
            <a:pPr algn="ctr" rtl="1"/>
            <a:r>
              <a:rPr lang="ar-SA" sz="2800" dirty="0">
                <a:solidFill>
                  <a:srgbClr val="00A79D"/>
                </a:solidFill>
                <a:latin typeface="Calibri" panose="020F0502020204030204" pitchFamily="34" charset="0"/>
                <a:cs typeface="Sultan bold" pitchFamily="2" charset="-78"/>
              </a:rPr>
              <a:t>لتطبق الجملة البرمجية التالية، ما الذي تلاحظه؟</a:t>
            </a:r>
          </a:p>
        </p:txBody>
      </p:sp>
      <p:sp>
        <p:nvSpPr>
          <p:cNvPr id="11" name="مستطيل 10">
            <a:extLst>
              <a:ext uri="{FF2B5EF4-FFF2-40B4-BE49-F238E27FC236}">
                <a16:creationId xmlns:a16="http://schemas.microsoft.com/office/drawing/2014/main" id="{83D2A41F-462D-0C51-8EAC-EC67D86190D2}"/>
              </a:ext>
            </a:extLst>
          </p:cNvPr>
          <p:cNvSpPr/>
          <p:nvPr/>
        </p:nvSpPr>
        <p:spPr>
          <a:xfrm>
            <a:off x="4312092" y="5452050"/>
            <a:ext cx="2693977" cy="64830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dirty="0">
                <a:solidFill>
                  <a:schemeClr val="tx1"/>
                </a:solidFill>
                <a:latin typeface="Calibri" panose="020F0502020204030204" pitchFamily="34" charset="0"/>
                <a:cs typeface="Sultan bold" pitchFamily="2" charset="-78"/>
              </a:rPr>
              <a:t>ستعرض الشاشة ما يلي:</a:t>
            </a:r>
          </a:p>
          <a:p>
            <a:pPr marL="180975" algn="ctr" rtl="1"/>
            <a:r>
              <a:rPr lang="en-US" sz="2400" dirty="0">
                <a:solidFill>
                  <a:schemeClr val="tx1"/>
                </a:solidFill>
                <a:latin typeface="Calibri" panose="020F0502020204030204" pitchFamily="34" charset="0"/>
                <a:cs typeface="Sultan bold" pitchFamily="2" charset="-78"/>
              </a:rPr>
              <a:t>TRUE</a:t>
            </a:r>
          </a:p>
        </p:txBody>
      </p:sp>
      <p:grpSp>
        <p:nvGrpSpPr>
          <p:cNvPr id="2" name="مجموعة 1">
            <a:extLst>
              <a:ext uri="{FF2B5EF4-FFF2-40B4-BE49-F238E27FC236}">
                <a16:creationId xmlns:a16="http://schemas.microsoft.com/office/drawing/2014/main" id="{852E523D-FAEC-0E1C-6212-FC07BB834E4F}"/>
              </a:ext>
            </a:extLst>
          </p:cNvPr>
          <p:cNvGrpSpPr/>
          <p:nvPr/>
        </p:nvGrpSpPr>
        <p:grpSpPr>
          <a:xfrm>
            <a:off x="5729893" y="3881331"/>
            <a:ext cx="6274548" cy="2158584"/>
            <a:chOff x="3786408" y="4134780"/>
            <a:chExt cx="6274548" cy="2158584"/>
          </a:xfrm>
        </p:grpSpPr>
        <p:sp>
          <p:nvSpPr>
            <p:cNvPr id="7" name="مستطيل 6">
              <a:extLst>
                <a:ext uri="{FF2B5EF4-FFF2-40B4-BE49-F238E27FC236}">
                  <a16:creationId xmlns:a16="http://schemas.microsoft.com/office/drawing/2014/main" id="{070D7FED-E17C-FE0F-D1D3-63112D4352C3}"/>
                </a:ext>
              </a:extLst>
            </p:cNvPr>
            <p:cNvSpPr/>
            <p:nvPr/>
          </p:nvSpPr>
          <p:spPr>
            <a:xfrm>
              <a:off x="5322375" y="4826289"/>
              <a:ext cx="4738581" cy="1169551"/>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41338" algn="l"/>
              <a:r>
                <a:rPr lang="en-US" sz="2400" b="1" dirty="0">
                  <a:solidFill>
                    <a:schemeClr val="tx1"/>
                  </a:solidFill>
                  <a:cs typeface="Sultan bold" pitchFamily="2" charset="-78"/>
                </a:rPr>
                <a:t>While true :</a:t>
              </a:r>
            </a:p>
            <a:p>
              <a:pPr marL="898525" algn="l"/>
              <a:r>
                <a:rPr lang="en-US" sz="2400" b="1" dirty="0">
                  <a:solidFill>
                    <a:schemeClr val="tx1"/>
                  </a:solidFill>
                  <a:cs typeface="Sultan bold" pitchFamily="2" charset="-78"/>
                </a:rPr>
                <a:t>Basic.show_string( “TRUE” )</a:t>
              </a:r>
            </a:p>
            <a:p>
              <a:pPr marL="715963" algn="l"/>
              <a:r>
                <a:rPr lang="en-US" sz="2400" b="1" dirty="0">
                  <a:solidFill>
                    <a:schemeClr val="tx1"/>
                  </a:solidFill>
                  <a:cs typeface="Sultan bold" pitchFamily="2" charset="-78"/>
                </a:rPr>
                <a:t>Basic.show_ string( “FALSE”  )</a:t>
              </a:r>
            </a:p>
          </p:txBody>
        </p:sp>
        <p:pic>
          <p:nvPicPr>
            <p:cNvPr id="3" name="صورة 2" descr="صورة تحتوي على نص&#10;&#10;تم إنشاء الوصف تلقائياً">
              <a:extLst>
                <a:ext uri="{FF2B5EF4-FFF2-40B4-BE49-F238E27FC236}">
                  <a16:creationId xmlns:a16="http://schemas.microsoft.com/office/drawing/2014/main" id="{0C5D0CBE-D072-A8DA-9FA7-16E18E4C403A}"/>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8312"/>
            <a:stretch/>
          </p:blipFill>
          <p:spPr>
            <a:xfrm>
              <a:off x="4649998" y="4134780"/>
              <a:ext cx="5183550" cy="2158584"/>
            </a:xfrm>
            <a:prstGeom prst="rect">
              <a:avLst/>
            </a:prstGeom>
          </p:spPr>
        </p:pic>
        <p:pic>
          <p:nvPicPr>
            <p:cNvPr id="13" name="صورة 12">
              <a:extLst>
                <a:ext uri="{FF2B5EF4-FFF2-40B4-BE49-F238E27FC236}">
                  <a16:creationId xmlns:a16="http://schemas.microsoft.com/office/drawing/2014/main" id="{651887AD-A23B-0219-0F6F-5F8E75F39753}"/>
                </a:ext>
              </a:extLst>
            </p:cNvPr>
            <p:cNvPicPr>
              <a:picLocks noChangeAspect="1"/>
            </p:cNvPicPr>
            <p:nvPr/>
          </p:nvPicPr>
          <p:blipFill rotWithShape="1">
            <a:blip r:embed="rId5">
              <a:clrChange>
                <a:clrFrom>
                  <a:srgbClr val="FEFEFE"/>
                </a:clrFrom>
                <a:clrTo>
                  <a:srgbClr val="FEFEFE">
                    <a:alpha val="0"/>
                  </a:srgbClr>
                </a:clrTo>
              </a:clrChange>
            </a:blip>
            <a:srcRect l="4430" t="20704" b="5075"/>
            <a:stretch/>
          </p:blipFill>
          <p:spPr>
            <a:xfrm rot="21426947" flipH="1">
              <a:off x="3786408" y="5276183"/>
              <a:ext cx="624377" cy="484898"/>
            </a:xfrm>
            <a:prstGeom prst="rect">
              <a:avLst/>
            </a:prstGeom>
          </p:spPr>
        </p:pic>
      </p:grpSp>
      <p:pic>
        <p:nvPicPr>
          <p:cNvPr id="15" name="صورة 14">
            <a:extLst>
              <a:ext uri="{FF2B5EF4-FFF2-40B4-BE49-F238E27FC236}">
                <a16:creationId xmlns:a16="http://schemas.microsoft.com/office/drawing/2014/main" id="{DA766B17-6A2D-2E54-7EB6-939CEBCAACF0}"/>
              </a:ext>
            </a:extLst>
          </p:cNvPr>
          <p:cNvPicPr>
            <a:picLocks noChangeAspect="1"/>
          </p:cNvPicPr>
          <p:nvPr/>
        </p:nvPicPr>
        <p:blipFill rotWithShape="1">
          <a:blip r:embed="rId6">
            <a:extLst>
              <a:ext uri="{28A0092B-C50C-407E-A947-70E740481C1C}">
                <a14:useLocalDpi xmlns:a14="http://schemas.microsoft.com/office/drawing/2010/main" val="0"/>
              </a:ext>
            </a:extLst>
          </a:blip>
          <a:srcRect t="90273"/>
          <a:stretch/>
        </p:blipFill>
        <p:spPr>
          <a:xfrm>
            <a:off x="1614973" y="164844"/>
            <a:ext cx="8947981" cy="1065308"/>
          </a:xfrm>
          <a:prstGeom prst="rect">
            <a:avLst/>
          </a:prstGeom>
        </p:spPr>
      </p:pic>
      <p:sp>
        <p:nvSpPr>
          <p:cNvPr id="17" name="مربع نص 16">
            <a:extLst>
              <a:ext uri="{FF2B5EF4-FFF2-40B4-BE49-F238E27FC236}">
                <a16:creationId xmlns:a16="http://schemas.microsoft.com/office/drawing/2014/main" id="{E95B309D-E53E-6D91-53F9-B24C428F62C4}"/>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التكرار اللانهائي</a:t>
            </a:r>
          </a:p>
        </p:txBody>
      </p:sp>
      <p:grpSp>
        <p:nvGrpSpPr>
          <p:cNvPr id="12" name="مجموعة 11">
            <a:extLst>
              <a:ext uri="{FF2B5EF4-FFF2-40B4-BE49-F238E27FC236}">
                <a16:creationId xmlns:a16="http://schemas.microsoft.com/office/drawing/2014/main" id="{BF096C6F-45D1-B406-3F42-65D322C4E06E}"/>
              </a:ext>
            </a:extLst>
          </p:cNvPr>
          <p:cNvGrpSpPr/>
          <p:nvPr/>
        </p:nvGrpSpPr>
        <p:grpSpPr>
          <a:xfrm>
            <a:off x="140578" y="3583903"/>
            <a:ext cx="4569707" cy="2595735"/>
            <a:chOff x="3447738" y="2825963"/>
            <a:chExt cx="5438880" cy="2946472"/>
          </a:xfrm>
        </p:grpSpPr>
        <p:grpSp>
          <p:nvGrpSpPr>
            <p:cNvPr id="16" name="مجموعة 15">
              <a:extLst>
                <a:ext uri="{FF2B5EF4-FFF2-40B4-BE49-F238E27FC236}">
                  <a16:creationId xmlns:a16="http://schemas.microsoft.com/office/drawing/2014/main" id="{366C2826-1D14-B6E2-F982-546072AB7196}"/>
                </a:ext>
              </a:extLst>
            </p:cNvPr>
            <p:cNvGrpSpPr/>
            <p:nvPr/>
          </p:nvGrpSpPr>
          <p:grpSpPr>
            <a:xfrm>
              <a:off x="4818285" y="3643214"/>
              <a:ext cx="829571" cy="722703"/>
              <a:chOff x="1186190" y="2641305"/>
              <a:chExt cx="829571" cy="722703"/>
            </a:xfrm>
          </p:grpSpPr>
          <p:cxnSp>
            <p:nvCxnSpPr>
              <p:cNvPr id="28" name="موصل: على شكل مرفق 27">
                <a:extLst>
                  <a:ext uri="{FF2B5EF4-FFF2-40B4-BE49-F238E27FC236}">
                    <a16:creationId xmlns:a16="http://schemas.microsoft.com/office/drawing/2014/main" id="{2D860E11-B316-9331-574C-4EAAD4F2A8C9}"/>
                  </a:ext>
                </a:extLst>
              </p:cNvPr>
              <p:cNvCxnSpPr>
                <a:cxnSpLocks/>
              </p:cNvCxnSpPr>
              <p:nvPr/>
            </p:nvCxnSpPr>
            <p:spPr>
              <a:xfrm rot="10800000" flipV="1">
                <a:off x="1375196" y="3022186"/>
                <a:ext cx="640565" cy="341822"/>
              </a:xfrm>
              <a:prstGeom prst="bentConnector3">
                <a:avLst>
                  <a:gd name="adj1" fmla="val 101152"/>
                </a:avLst>
              </a:prstGeom>
              <a:ln>
                <a:tailEnd type="triangle"/>
              </a:ln>
            </p:spPr>
            <p:style>
              <a:lnRef idx="1">
                <a:schemeClr val="dk1"/>
              </a:lnRef>
              <a:fillRef idx="0">
                <a:schemeClr val="dk1"/>
              </a:fillRef>
              <a:effectRef idx="0">
                <a:schemeClr val="dk1"/>
              </a:effectRef>
              <a:fontRef idx="minor">
                <a:schemeClr val="tx1"/>
              </a:fontRef>
            </p:style>
          </p:cxnSp>
          <p:sp>
            <p:nvSpPr>
              <p:cNvPr id="29" name="مربع نص 28">
                <a:extLst>
                  <a:ext uri="{FF2B5EF4-FFF2-40B4-BE49-F238E27FC236}">
                    <a16:creationId xmlns:a16="http://schemas.microsoft.com/office/drawing/2014/main" id="{6F89D4F1-4F39-902B-968F-BC114DC1D35D}"/>
                  </a:ext>
                </a:extLst>
              </p:cNvPr>
              <p:cNvSpPr txBox="1"/>
              <p:nvPr/>
            </p:nvSpPr>
            <p:spPr>
              <a:xfrm>
                <a:off x="1186190" y="2641305"/>
                <a:ext cx="796924" cy="454173"/>
              </a:xfrm>
              <a:prstGeom prst="rect">
                <a:avLst/>
              </a:prstGeom>
              <a:noFill/>
            </p:spPr>
            <p:txBody>
              <a:bodyPr wrap="square">
                <a:spAutoFit/>
              </a:bodyPr>
              <a:lstStyle/>
              <a:p>
                <a:pPr algn="ctr"/>
                <a:r>
                  <a:rPr lang="ar-SA" sz="2000" dirty="0">
                    <a:latin typeface="Calibri" panose="020F0502020204030204" pitchFamily="34" charset="0"/>
                    <a:cs typeface="Sultan bold" pitchFamily="2" charset="-78"/>
                  </a:rPr>
                  <a:t>خطأ</a:t>
                </a:r>
              </a:p>
            </p:txBody>
          </p:sp>
        </p:grpSp>
        <p:grpSp>
          <p:nvGrpSpPr>
            <p:cNvPr id="18" name="مجموعة 17">
              <a:extLst>
                <a:ext uri="{FF2B5EF4-FFF2-40B4-BE49-F238E27FC236}">
                  <a16:creationId xmlns:a16="http://schemas.microsoft.com/office/drawing/2014/main" id="{0D6D58BA-7309-E796-CE4A-9B097A8BDE31}"/>
                </a:ext>
              </a:extLst>
            </p:cNvPr>
            <p:cNvGrpSpPr/>
            <p:nvPr/>
          </p:nvGrpSpPr>
          <p:grpSpPr>
            <a:xfrm>
              <a:off x="5633770" y="2825963"/>
              <a:ext cx="3252848" cy="2946472"/>
              <a:chOff x="1775944" y="1663067"/>
              <a:chExt cx="3252848" cy="2946472"/>
            </a:xfrm>
          </p:grpSpPr>
          <p:sp>
            <p:nvSpPr>
              <p:cNvPr id="20" name="معين 19">
                <a:extLst>
                  <a:ext uri="{FF2B5EF4-FFF2-40B4-BE49-F238E27FC236}">
                    <a16:creationId xmlns:a16="http://schemas.microsoft.com/office/drawing/2014/main" id="{0A950CDD-110E-8678-33AB-647B19A778BF}"/>
                  </a:ext>
                </a:extLst>
              </p:cNvPr>
              <p:cNvSpPr/>
              <p:nvPr/>
            </p:nvSpPr>
            <p:spPr>
              <a:xfrm>
                <a:off x="1775944" y="2053347"/>
                <a:ext cx="2826251" cy="1260715"/>
              </a:xfrm>
              <a:prstGeom prst="diamond">
                <a:avLst/>
              </a:prstGeom>
              <a:solidFill>
                <a:srgbClr val="00A79D"/>
              </a:solidFill>
              <a:ln>
                <a:solidFill>
                  <a:srgbClr val="64788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tx1"/>
                    </a:solidFill>
                    <a:latin typeface="Calibri" panose="020F0502020204030204" pitchFamily="34" charset="0"/>
                    <a:cs typeface="Sultan bold" pitchFamily="2" charset="-78"/>
                  </a:rPr>
                  <a:t>حالة تكرار </a:t>
                </a:r>
                <a:r>
                  <a:rPr lang="en-US" sz="2000" dirty="0">
                    <a:solidFill>
                      <a:schemeClr val="tx1"/>
                    </a:solidFill>
                    <a:latin typeface="Calibri" panose="020F0502020204030204" pitchFamily="34" charset="0"/>
                    <a:cs typeface="Sultan bold" pitchFamily="2" charset="-78"/>
                  </a:rPr>
                  <a:t>while </a:t>
                </a:r>
                <a:r>
                  <a:rPr lang="ar-SA" sz="2000" dirty="0">
                    <a:solidFill>
                      <a:schemeClr val="tx1"/>
                    </a:solidFill>
                    <a:latin typeface="Calibri" panose="020F0502020204030204" pitchFamily="34" charset="0"/>
                    <a:cs typeface="Sultan bold" pitchFamily="2" charset="-78"/>
                  </a:rPr>
                  <a:t>صواب</a:t>
                </a:r>
              </a:p>
            </p:txBody>
          </p:sp>
          <p:sp>
            <p:nvSpPr>
              <p:cNvPr id="21" name="مستطيل 20">
                <a:extLst>
                  <a:ext uri="{FF2B5EF4-FFF2-40B4-BE49-F238E27FC236}">
                    <a16:creationId xmlns:a16="http://schemas.microsoft.com/office/drawing/2014/main" id="{25AA6F4D-64F0-8F34-F017-7F6DD5073619}"/>
                  </a:ext>
                </a:extLst>
              </p:cNvPr>
              <p:cNvSpPr/>
              <p:nvPr/>
            </p:nvSpPr>
            <p:spPr>
              <a:xfrm>
                <a:off x="2027095" y="3657141"/>
                <a:ext cx="2439090" cy="952398"/>
              </a:xfrm>
              <a:prstGeom prst="rect">
                <a:avLst/>
              </a:prstGeom>
              <a:solidFill>
                <a:srgbClr val="FFA6A8"/>
              </a:solidFill>
              <a:ln>
                <a:solidFill>
                  <a:srgbClr val="64788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tx1"/>
                    </a:solidFill>
                    <a:latin typeface="Calibri" panose="020F0502020204030204" pitchFamily="34" charset="0"/>
                    <a:cs typeface="Sultan bold" pitchFamily="2" charset="-78"/>
                  </a:rPr>
                  <a:t>عرض الرسالة</a:t>
                </a:r>
              </a:p>
              <a:p>
                <a:pPr algn="ctr"/>
                <a:r>
                  <a:rPr lang="en-US" sz="2000" dirty="0">
                    <a:solidFill>
                      <a:schemeClr val="tx1"/>
                    </a:solidFill>
                    <a:latin typeface="Calibri" panose="020F0502020204030204" pitchFamily="34" charset="0"/>
                    <a:cs typeface="Sultan bold" pitchFamily="2" charset="-78"/>
                  </a:rPr>
                  <a:t>“true”</a:t>
                </a:r>
                <a:endParaRPr lang="ar-SA" sz="2000" dirty="0">
                  <a:solidFill>
                    <a:schemeClr val="tx1"/>
                  </a:solidFill>
                  <a:latin typeface="Calibri" panose="020F0502020204030204" pitchFamily="34" charset="0"/>
                  <a:cs typeface="Sultan bold" pitchFamily="2" charset="-78"/>
                </a:endParaRPr>
              </a:p>
            </p:txBody>
          </p:sp>
          <p:cxnSp>
            <p:nvCxnSpPr>
              <p:cNvPr id="22" name="رابط كسهم مستقيم 21">
                <a:extLst>
                  <a:ext uri="{FF2B5EF4-FFF2-40B4-BE49-F238E27FC236}">
                    <a16:creationId xmlns:a16="http://schemas.microsoft.com/office/drawing/2014/main" id="{308357AF-CFD1-8114-0A73-8166E2197BAA}"/>
                  </a:ext>
                </a:extLst>
              </p:cNvPr>
              <p:cNvCxnSpPr>
                <a:cxnSpLocks/>
                <a:endCxn id="20" idx="0"/>
              </p:cNvCxnSpPr>
              <p:nvPr/>
            </p:nvCxnSpPr>
            <p:spPr>
              <a:xfrm>
                <a:off x="3189070" y="1663067"/>
                <a:ext cx="0" cy="390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رابط كسهم مستقيم 22">
                <a:extLst>
                  <a:ext uri="{FF2B5EF4-FFF2-40B4-BE49-F238E27FC236}">
                    <a16:creationId xmlns:a16="http://schemas.microsoft.com/office/drawing/2014/main" id="{A69C3848-3373-E57C-7A43-FA6C36F5ECFD}"/>
                  </a:ext>
                </a:extLst>
              </p:cNvPr>
              <p:cNvCxnSpPr>
                <a:cxnSpLocks/>
              </p:cNvCxnSpPr>
              <p:nvPr/>
            </p:nvCxnSpPr>
            <p:spPr>
              <a:xfrm>
                <a:off x="3109128" y="3264332"/>
                <a:ext cx="0" cy="347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4" name="مجموعة 23">
                <a:extLst>
                  <a:ext uri="{FF2B5EF4-FFF2-40B4-BE49-F238E27FC236}">
                    <a16:creationId xmlns:a16="http://schemas.microsoft.com/office/drawing/2014/main" id="{4953DBB5-F8D5-277D-292F-BF0FA80FB072}"/>
                  </a:ext>
                </a:extLst>
              </p:cNvPr>
              <p:cNvGrpSpPr/>
              <p:nvPr/>
            </p:nvGrpSpPr>
            <p:grpSpPr>
              <a:xfrm>
                <a:off x="4448367" y="2784008"/>
                <a:ext cx="580425" cy="945104"/>
                <a:chOff x="4448367" y="2784008"/>
                <a:chExt cx="580425" cy="945104"/>
              </a:xfrm>
            </p:grpSpPr>
            <p:cxnSp>
              <p:nvCxnSpPr>
                <p:cNvPr id="26" name="موصل: على شكل مرفق 25">
                  <a:extLst>
                    <a:ext uri="{FF2B5EF4-FFF2-40B4-BE49-F238E27FC236}">
                      <a16:creationId xmlns:a16="http://schemas.microsoft.com/office/drawing/2014/main" id="{F7F1DFE3-7C6E-9224-07C9-8E164915B7C4}"/>
                    </a:ext>
                  </a:extLst>
                </p:cNvPr>
                <p:cNvCxnSpPr>
                  <a:cxnSpLocks/>
                </p:cNvCxnSpPr>
                <p:nvPr/>
              </p:nvCxnSpPr>
              <p:spPr>
                <a:xfrm flipV="1">
                  <a:off x="4466185" y="2784008"/>
                  <a:ext cx="562607" cy="945104"/>
                </a:xfrm>
                <a:prstGeom prst="bentConnector2">
                  <a:avLst/>
                </a:prstGeom>
                <a:ln/>
              </p:spPr>
              <p:style>
                <a:lnRef idx="1">
                  <a:schemeClr val="dk1"/>
                </a:lnRef>
                <a:fillRef idx="0">
                  <a:schemeClr val="dk1"/>
                </a:fillRef>
                <a:effectRef idx="0">
                  <a:schemeClr val="dk1"/>
                </a:effectRef>
                <a:fontRef idx="minor">
                  <a:schemeClr val="tx1"/>
                </a:fontRef>
              </p:style>
            </p:cxnSp>
            <p:cxnSp>
              <p:nvCxnSpPr>
                <p:cNvPr id="27" name="رابط كسهم مستقيم 26">
                  <a:extLst>
                    <a:ext uri="{FF2B5EF4-FFF2-40B4-BE49-F238E27FC236}">
                      <a16:creationId xmlns:a16="http://schemas.microsoft.com/office/drawing/2014/main" id="{90D6CAA8-C004-2672-37D4-B8F0F126079D}"/>
                    </a:ext>
                  </a:extLst>
                </p:cNvPr>
                <p:cNvCxnSpPr>
                  <a:cxnSpLocks/>
                </p:cNvCxnSpPr>
                <p:nvPr/>
              </p:nvCxnSpPr>
              <p:spPr>
                <a:xfrm flipH="1">
                  <a:off x="4448367" y="2784008"/>
                  <a:ext cx="5626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5" name="مربع نص 24">
                <a:extLst>
                  <a:ext uri="{FF2B5EF4-FFF2-40B4-BE49-F238E27FC236}">
                    <a16:creationId xmlns:a16="http://schemas.microsoft.com/office/drawing/2014/main" id="{F8649EDB-5C07-C773-7BD5-1289C2000E8A}"/>
                  </a:ext>
                </a:extLst>
              </p:cNvPr>
              <p:cNvSpPr txBox="1"/>
              <p:nvPr/>
            </p:nvSpPr>
            <p:spPr>
              <a:xfrm>
                <a:off x="3450525" y="3242770"/>
                <a:ext cx="796924" cy="454173"/>
              </a:xfrm>
              <a:prstGeom prst="rect">
                <a:avLst/>
              </a:prstGeom>
              <a:noFill/>
            </p:spPr>
            <p:txBody>
              <a:bodyPr wrap="square">
                <a:spAutoFit/>
              </a:bodyPr>
              <a:lstStyle/>
              <a:p>
                <a:pPr algn="ctr"/>
                <a:r>
                  <a:rPr lang="ar-SA" sz="2000" dirty="0">
                    <a:latin typeface="Calibri" panose="020F0502020204030204" pitchFamily="34" charset="0"/>
                    <a:cs typeface="Sultan bold" pitchFamily="2" charset="-78"/>
                  </a:rPr>
                  <a:t>صواب</a:t>
                </a:r>
              </a:p>
            </p:txBody>
          </p:sp>
        </p:grpSp>
        <p:sp>
          <p:nvSpPr>
            <p:cNvPr id="19" name="مستطيل 18">
              <a:extLst>
                <a:ext uri="{FF2B5EF4-FFF2-40B4-BE49-F238E27FC236}">
                  <a16:creationId xmlns:a16="http://schemas.microsoft.com/office/drawing/2014/main" id="{FD2D6559-DDAB-A3C8-5913-ACD4C0B8DFDE}"/>
                </a:ext>
              </a:extLst>
            </p:cNvPr>
            <p:cNvSpPr/>
            <p:nvPr/>
          </p:nvSpPr>
          <p:spPr>
            <a:xfrm>
              <a:off x="3447738" y="4390465"/>
              <a:ext cx="2303484" cy="952398"/>
            </a:xfrm>
            <a:prstGeom prst="rect">
              <a:avLst/>
            </a:prstGeom>
            <a:solidFill>
              <a:srgbClr val="FFA6A8"/>
            </a:solidFill>
            <a:ln>
              <a:solidFill>
                <a:srgbClr val="64788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a:solidFill>
                    <a:schemeClr val="tx1"/>
                  </a:solidFill>
                  <a:latin typeface="Calibri" panose="020F0502020204030204" pitchFamily="34" charset="0"/>
                  <a:cs typeface="Sultan bold" pitchFamily="2" charset="-78"/>
                </a:rPr>
                <a:t>عرض الرسالة</a:t>
              </a:r>
            </a:p>
            <a:p>
              <a:pPr algn="ctr"/>
              <a:r>
                <a:rPr lang="en-US" sz="2000" dirty="0">
                  <a:solidFill>
                    <a:schemeClr val="tx1"/>
                  </a:solidFill>
                  <a:latin typeface="Calibri" panose="020F0502020204030204" pitchFamily="34" charset="0"/>
                  <a:cs typeface="Sultan bold" pitchFamily="2" charset="-78"/>
                </a:rPr>
                <a:t>“false”</a:t>
              </a:r>
              <a:endParaRPr lang="ar-SA" sz="2000" dirty="0">
                <a:solidFill>
                  <a:schemeClr val="tx1"/>
                </a:solidFill>
                <a:latin typeface="Calibri" panose="020F0502020204030204" pitchFamily="34" charset="0"/>
                <a:cs typeface="Sultan bold" pitchFamily="2" charset="-78"/>
              </a:endParaRPr>
            </a:p>
          </p:txBody>
        </p:sp>
      </p:grpSp>
      <p:pic>
        <p:nvPicPr>
          <p:cNvPr id="30" name="صورة 29">
            <a:extLst>
              <a:ext uri="{FF2B5EF4-FFF2-40B4-BE49-F238E27FC236}">
                <a16:creationId xmlns:a16="http://schemas.microsoft.com/office/drawing/2014/main" id="{4F4B5157-A7F5-2179-AED0-9C0F923659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Tree>
    <p:extLst>
      <p:ext uri="{BB962C8B-B14F-4D97-AF65-F5344CB8AC3E}">
        <p14:creationId xmlns:p14="http://schemas.microsoft.com/office/powerpoint/2010/main" val="3194658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8" name="قلب الصفح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صورة 16">
            <a:extLst>
              <a:ext uri="{FF2B5EF4-FFF2-40B4-BE49-F238E27FC236}">
                <a16:creationId xmlns:a16="http://schemas.microsoft.com/office/drawing/2014/main" id="{D01C1359-6607-BC2F-49BB-C678442F7C66}"/>
              </a:ext>
            </a:extLst>
          </p:cNvPr>
          <p:cNvPicPr>
            <a:picLocks noChangeAspect="1"/>
          </p:cNvPicPr>
          <p:nvPr/>
        </p:nvPicPr>
        <p:blipFill>
          <a:blip r:embed="rId4"/>
          <a:stretch>
            <a:fillRect/>
          </a:stretch>
        </p:blipFill>
        <p:spPr>
          <a:xfrm>
            <a:off x="90138" y="93740"/>
            <a:ext cx="12041945" cy="6657445"/>
          </a:xfrm>
          <a:prstGeom prst="rect">
            <a:avLst/>
          </a:prstGeom>
          <a:effectLst>
            <a:outerShdw blurRad="50800" dist="38100" dir="8100000" algn="tr" rotWithShape="0">
              <a:prstClr val="black">
                <a:alpha val="40000"/>
              </a:prstClr>
            </a:outerShdw>
          </a:effectLst>
        </p:spPr>
      </p:pic>
      <p:pic>
        <p:nvPicPr>
          <p:cNvPr id="12" name="صورة 11">
            <a:extLst>
              <a:ext uri="{FF2B5EF4-FFF2-40B4-BE49-F238E27FC236}">
                <a16:creationId xmlns:a16="http://schemas.microsoft.com/office/drawing/2014/main" id="{85CDFCEA-3402-858A-D5C0-9F5A89E45A1A}"/>
              </a:ext>
            </a:extLst>
          </p:cNvPr>
          <p:cNvPicPr>
            <a:picLocks noChangeAspect="1"/>
          </p:cNvPicPr>
          <p:nvPr/>
        </p:nvPicPr>
        <p:blipFill rotWithShape="1">
          <a:blip r:embed="rId5">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3" name="مربع نص 12">
            <a:extLst>
              <a:ext uri="{FF2B5EF4-FFF2-40B4-BE49-F238E27FC236}">
                <a16:creationId xmlns:a16="http://schemas.microsoft.com/office/drawing/2014/main" id="{AC11C987-391E-F1F8-1409-519B30019E0F}"/>
              </a:ext>
            </a:extLst>
          </p:cNvPr>
          <p:cNvSpPr txBox="1"/>
          <p:nvPr/>
        </p:nvSpPr>
        <p:spPr>
          <a:xfrm>
            <a:off x="3100322" y="451672"/>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تقويم ختامي ( لعبة </a:t>
            </a:r>
            <a:r>
              <a:rPr lang="en-US" sz="3200" dirty="0">
                <a:solidFill>
                  <a:schemeClr val="bg1"/>
                </a:solidFill>
                <a:latin typeface="Dubai" panose="020B0503030403030204" pitchFamily="34" charset="-78"/>
                <a:cs typeface="Sultan bold" pitchFamily="2" charset="-78"/>
              </a:rPr>
              <a:t>( X &amp; O</a:t>
            </a:r>
            <a:endParaRPr lang="ar-SA" sz="3200" dirty="0">
              <a:solidFill>
                <a:schemeClr val="bg1"/>
              </a:solidFill>
              <a:latin typeface="Dubai" panose="020B0503030403030204" pitchFamily="34" charset="-78"/>
              <a:cs typeface="Sultan bold" pitchFamily="2" charset="-78"/>
            </a:endParaRPr>
          </a:p>
        </p:txBody>
      </p:sp>
      <p:pic>
        <p:nvPicPr>
          <p:cNvPr id="14" name="صورة 13">
            <a:extLst>
              <a:ext uri="{FF2B5EF4-FFF2-40B4-BE49-F238E27FC236}">
                <a16:creationId xmlns:a16="http://schemas.microsoft.com/office/drawing/2014/main" id="{EB2672DF-16B3-C577-F1D7-253E10AEE3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8" name="مربع نص 7">
            <a:extLst>
              <a:ext uri="{FF2B5EF4-FFF2-40B4-BE49-F238E27FC236}">
                <a16:creationId xmlns:a16="http://schemas.microsoft.com/office/drawing/2014/main" id="{2AB413EB-C7FB-D963-B009-6B405610EA23}"/>
              </a:ext>
            </a:extLst>
          </p:cNvPr>
          <p:cNvSpPr txBox="1"/>
          <p:nvPr/>
        </p:nvSpPr>
        <p:spPr>
          <a:xfrm>
            <a:off x="2726267" y="1293295"/>
            <a:ext cx="2726266" cy="3770263"/>
          </a:xfrm>
          <a:prstGeom prst="rect">
            <a:avLst/>
          </a:prstGeom>
          <a:noFill/>
        </p:spPr>
        <p:txBody>
          <a:bodyPr wrap="square" rtlCol="1">
            <a:spAutoFit/>
          </a:bodyPr>
          <a:lstStyle/>
          <a:p>
            <a:r>
              <a:rPr lang="en-US" sz="23900" b="1" dirty="0">
                <a:ln w="9525">
                  <a:solidFill>
                    <a:schemeClr val="bg1"/>
                  </a:solidFill>
                  <a:prstDash val="solid"/>
                </a:ln>
                <a:solidFill>
                  <a:srgbClr val="6FDBC8"/>
                </a:solidFill>
                <a:effectLst>
                  <a:outerShdw blurRad="12700" dist="38100" dir="2700000" algn="tl" rotWithShape="0">
                    <a:schemeClr val="bg1">
                      <a:lumMod val="50000"/>
                    </a:schemeClr>
                  </a:outerShdw>
                </a:effectLst>
                <a:cs typeface="Sultan bold" pitchFamily="2" charset="-78"/>
              </a:rPr>
              <a:t>X</a:t>
            </a:r>
            <a:endParaRPr lang="ar-SA" sz="23900" b="1" dirty="0">
              <a:ln w="9525">
                <a:solidFill>
                  <a:schemeClr val="bg1"/>
                </a:solidFill>
                <a:prstDash val="solid"/>
              </a:ln>
              <a:solidFill>
                <a:srgbClr val="6FDBC8"/>
              </a:solidFill>
              <a:effectLst>
                <a:outerShdw blurRad="12700" dist="38100" dir="2700000" algn="tl" rotWithShape="0">
                  <a:schemeClr val="bg1">
                    <a:lumMod val="50000"/>
                  </a:schemeClr>
                </a:outerShdw>
              </a:effectLst>
              <a:cs typeface="Sultan bold" pitchFamily="2" charset="-78"/>
            </a:endParaRPr>
          </a:p>
        </p:txBody>
      </p:sp>
      <p:sp>
        <p:nvSpPr>
          <p:cNvPr id="18" name="مربع نص 17">
            <a:extLst>
              <a:ext uri="{FF2B5EF4-FFF2-40B4-BE49-F238E27FC236}">
                <a16:creationId xmlns:a16="http://schemas.microsoft.com/office/drawing/2014/main" id="{7421CDEE-387F-2EA6-2DC2-2BD43FB5C656}"/>
              </a:ext>
            </a:extLst>
          </p:cNvPr>
          <p:cNvSpPr txBox="1"/>
          <p:nvPr/>
        </p:nvSpPr>
        <p:spPr>
          <a:xfrm>
            <a:off x="5362396" y="2137108"/>
            <a:ext cx="2726266" cy="3770263"/>
          </a:xfrm>
          <a:prstGeom prst="rect">
            <a:avLst/>
          </a:prstGeom>
          <a:noFill/>
        </p:spPr>
        <p:txBody>
          <a:bodyPr wrap="square" rtlCol="1">
            <a:spAutoFit/>
          </a:bodyPr>
          <a:lstStyle/>
          <a:p>
            <a:r>
              <a:rPr lang="en-US" sz="23900" b="1" dirty="0">
                <a:ln w="9525">
                  <a:solidFill>
                    <a:schemeClr val="bg1"/>
                  </a:solidFill>
                  <a:prstDash val="solid"/>
                </a:ln>
                <a:solidFill>
                  <a:srgbClr val="FE68B6"/>
                </a:solidFill>
                <a:effectLst>
                  <a:outerShdw blurRad="12700" dist="38100" dir="2700000" algn="tl" rotWithShape="0">
                    <a:schemeClr val="bg1">
                      <a:lumMod val="50000"/>
                    </a:schemeClr>
                  </a:outerShdw>
                </a:effectLst>
                <a:cs typeface="Sultan bold" pitchFamily="2" charset="-78"/>
              </a:rPr>
              <a:t>O</a:t>
            </a:r>
            <a:endParaRPr lang="ar-SA" sz="23900" b="1" dirty="0">
              <a:ln w="9525">
                <a:solidFill>
                  <a:schemeClr val="bg1"/>
                </a:solidFill>
                <a:prstDash val="solid"/>
              </a:ln>
              <a:solidFill>
                <a:srgbClr val="FE68B6"/>
              </a:solidFill>
              <a:effectLst>
                <a:outerShdw blurRad="12700" dist="38100" dir="2700000" algn="tl" rotWithShape="0">
                  <a:schemeClr val="bg1">
                    <a:lumMod val="50000"/>
                  </a:schemeClr>
                </a:outerShdw>
              </a:effectLst>
              <a:cs typeface="Sultan bold" pitchFamily="2" charset="-78"/>
            </a:endParaRPr>
          </a:p>
        </p:txBody>
      </p:sp>
    </p:spTree>
    <p:extLst>
      <p:ext uri="{BB962C8B-B14F-4D97-AF65-F5344CB8AC3E}">
        <p14:creationId xmlns:p14="http://schemas.microsoft.com/office/powerpoint/2010/main" val="1570124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صورة 29">
            <a:extLst>
              <a:ext uri="{FF2B5EF4-FFF2-40B4-BE49-F238E27FC236}">
                <a16:creationId xmlns:a16="http://schemas.microsoft.com/office/drawing/2014/main" id="{0EF68DC1-4113-0E7E-2F25-0FC3001EB7AF}"/>
              </a:ext>
            </a:extLst>
          </p:cNvPr>
          <p:cNvPicPr>
            <a:picLocks noChangeAspect="1"/>
          </p:cNvPicPr>
          <p:nvPr/>
        </p:nvPicPr>
        <p:blipFill>
          <a:blip r:embed="rId3"/>
          <a:stretch>
            <a:fillRect/>
          </a:stretch>
        </p:blipFill>
        <p:spPr>
          <a:xfrm>
            <a:off x="56272" y="93743"/>
            <a:ext cx="12041945" cy="6657445"/>
          </a:xfrm>
          <a:prstGeom prst="rect">
            <a:avLst/>
          </a:prstGeom>
          <a:effectLst>
            <a:outerShdw blurRad="50800" dist="38100" dir="13500000" algn="br" rotWithShape="0">
              <a:prstClr val="black">
                <a:alpha val="40000"/>
              </a:prstClr>
            </a:outerShdw>
          </a:effectLst>
        </p:spPr>
      </p:pic>
      <p:sp>
        <p:nvSpPr>
          <p:cNvPr id="2" name="x">
            <a:extLst>
              <a:ext uri="{FF2B5EF4-FFF2-40B4-BE49-F238E27FC236}">
                <a16:creationId xmlns:a16="http://schemas.microsoft.com/office/drawing/2014/main" id="{CA0B1890-8F32-431C-61A0-AA59CA3D9291}"/>
              </a:ext>
            </a:extLst>
          </p:cNvPr>
          <p:cNvSpPr/>
          <p:nvPr/>
        </p:nvSpPr>
        <p:spPr>
          <a:xfrm>
            <a:off x="7474348" y="191476"/>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X</a:t>
            </a:r>
            <a:endParaRPr kumimoji="0" lang="en-GB" sz="32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3" name="o">
            <a:extLst>
              <a:ext uri="{FF2B5EF4-FFF2-40B4-BE49-F238E27FC236}">
                <a16:creationId xmlns:a16="http://schemas.microsoft.com/office/drawing/2014/main" id="{76A4D5FB-2E6C-D5F2-547D-20BECB378098}"/>
              </a:ext>
            </a:extLst>
          </p:cNvPr>
          <p:cNvSpPr/>
          <p:nvPr/>
        </p:nvSpPr>
        <p:spPr>
          <a:xfrm>
            <a:off x="7474348" y="191476"/>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O</a:t>
            </a:r>
            <a:endParaRPr kumimoji="0" lang="en-GB" sz="32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4" name="نص">
            <a:extLst>
              <a:ext uri="{FF2B5EF4-FFF2-40B4-BE49-F238E27FC236}">
                <a16:creationId xmlns:a16="http://schemas.microsoft.com/office/drawing/2014/main" id="{66AB0813-B7B7-17FA-DEAA-968553B0B9F1}"/>
              </a:ext>
            </a:extLst>
          </p:cNvPr>
          <p:cNvSpPr/>
          <p:nvPr/>
        </p:nvSpPr>
        <p:spPr>
          <a:xfrm>
            <a:off x="7474348" y="191476"/>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lvl="0" algn="ctr" rtl="0">
              <a:defRPr/>
            </a:pPr>
            <a:r>
              <a:rPr lang="ar-SA" sz="2400" dirty="0">
                <a:solidFill>
                  <a:prstClr val="black"/>
                </a:solidFill>
                <a:latin typeface="A Jannat LT" pitchFamily="2" charset="-78"/>
                <a:cs typeface="Sultan bold" pitchFamily="2" charset="-78"/>
              </a:rPr>
              <a:t>يمكن استخدام بايثون لإجراء أي نوع من العمليات الرياضية ( )</a:t>
            </a:r>
            <a:endParaRPr kumimoji="0" lang="en-GB" sz="2400" i="0" u="none" strike="noStrike" kern="1200" cap="none" spc="0" normalizeH="0" baseline="0" noProof="0" dirty="0">
              <a:ln>
                <a:noFill/>
              </a:ln>
              <a:solidFill>
                <a:prstClr val="black"/>
              </a:solidFill>
              <a:effectLst/>
              <a:uLnTx/>
              <a:uFillTx/>
              <a:latin typeface="A Jannat LT" pitchFamily="2" charset="-78"/>
              <a:cs typeface="Sultan bold" pitchFamily="2" charset="-78"/>
            </a:endParaRPr>
          </a:p>
        </p:txBody>
      </p:sp>
      <p:sp>
        <p:nvSpPr>
          <p:cNvPr id="5" name="x">
            <a:extLst>
              <a:ext uri="{FF2B5EF4-FFF2-40B4-BE49-F238E27FC236}">
                <a16:creationId xmlns:a16="http://schemas.microsoft.com/office/drawing/2014/main" id="{439B4AF1-2459-E64B-0A3E-FFA1B1C3F50A}"/>
              </a:ext>
            </a:extLst>
          </p:cNvPr>
          <p:cNvSpPr/>
          <p:nvPr/>
        </p:nvSpPr>
        <p:spPr>
          <a:xfrm>
            <a:off x="5213331" y="191476"/>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X</a:t>
            </a:r>
            <a:endParaRPr kumimoji="0" lang="en-GB" sz="32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6" name="o">
            <a:extLst>
              <a:ext uri="{FF2B5EF4-FFF2-40B4-BE49-F238E27FC236}">
                <a16:creationId xmlns:a16="http://schemas.microsoft.com/office/drawing/2014/main" id="{866AC0E5-4A05-B981-F6B0-7239BC35A494}"/>
              </a:ext>
            </a:extLst>
          </p:cNvPr>
          <p:cNvSpPr/>
          <p:nvPr/>
        </p:nvSpPr>
        <p:spPr>
          <a:xfrm>
            <a:off x="5213331" y="191476"/>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O</a:t>
            </a:r>
            <a:endParaRPr kumimoji="0" lang="en-GB" sz="32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7" name="نص">
            <a:extLst>
              <a:ext uri="{FF2B5EF4-FFF2-40B4-BE49-F238E27FC236}">
                <a16:creationId xmlns:a16="http://schemas.microsoft.com/office/drawing/2014/main" id="{B352C480-1BF3-9E91-74FA-1E61DB7B862F}"/>
              </a:ext>
            </a:extLst>
          </p:cNvPr>
          <p:cNvSpPr/>
          <p:nvPr/>
        </p:nvSpPr>
        <p:spPr>
          <a:xfrm>
            <a:off x="5213331" y="191476"/>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lvl="0" algn="ctr" rtl="0">
              <a:defRPr/>
            </a:pPr>
            <a:r>
              <a:rPr lang="ar-SA" sz="2400" dirty="0">
                <a:solidFill>
                  <a:prstClr val="black"/>
                </a:solidFill>
                <a:latin typeface="A Jannat LT" pitchFamily="2" charset="-78"/>
                <a:cs typeface="Sultan bold" pitchFamily="2" charset="-78"/>
              </a:rPr>
              <a:t>تسمح لك التكرارات بتنفيذ سطر واحد أو مجموعة من التعليمات البرمجية لعدة مرات ( ) </a:t>
            </a:r>
            <a:endParaRPr kumimoji="0" lang="en-GB" sz="2400" i="0" u="none" strike="noStrike" kern="1200" cap="none" spc="0" normalizeH="0" baseline="0" noProof="0" dirty="0">
              <a:ln>
                <a:noFill/>
              </a:ln>
              <a:solidFill>
                <a:prstClr val="black"/>
              </a:solidFill>
              <a:effectLst/>
              <a:uLnTx/>
              <a:uFillTx/>
              <a:latin typeface="A Jannat LT" pitchFamily="2" charset="-78"/>
              <a:cs typeface="Sultan bold" pitchFamily="2" charset="-78"/>
            </a:endParaRPr>
          </a:p>
        </p:txBody>
      </p:sp>
      <p:sp>
        <p:nvSpPr>
          <p:cNvPr id="8" name="x">
            <a:extLst>
              <a:ext uri="{FF2B5EF4-FFF2-40B4-BE49-F238E27FC236}">
                <a16:creationId xmlns:a16="http://schemas.microsoft.com/office/drawing/2014/main" id="{7E21C36C-043C-6D29-E069-8A1DBB527B24}"/>
              </a:ext>
            </a:extLst>
          </p:cNvPr>
          <p:cNvSpPr/>
          <p:nvPr/>
        </p:nvSpPr>
        <p:spPr>
          <a:xfrm>
            <a:off x="2952314" y="191476"/>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X</a:t>
            </a:r>
            <a:endParaRPr kumimoji="0" lang="en-GB" sz="32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9" name="o">
            <a:extLst>
              <a:ext uri="{FF2B5EF4-FFF2-40B4-BE49-F238E27FC236}">
                <a16:creationId xmlns:a16="http://schemas.microsoft.com/office/drawing/2014/main" id="{0FEF7F0B-EBC1-1570-23B1-20A9D4E1D6BD}"/>
              </a:ext>
            </a:extLst>
          </p:cNvPr>
          <p:cNvSpPr/>
          <p:nvPr/>
        </p:nvSpPr>
        <p:spPr>
          <a:xfrm>
            <a:off x="2952314" y="191476"/>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O</a:t>
            </a:r>
            <a:endParaRPr kumimoji="0" lang="en-GB" sz="32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10" name="نص">
            <a:extLst>
              <a:ext uri="{FF2B5EF4-FFF2-40B4-BE49-F238E27FC236}">
                <a16:creationId xmlns:a16="http://schemas.microsoft.com/office/drawing/2014/main" id="{AA864D9F-14F4-0F36-157D-D5B88194660A}"/>
              </a:ext>
            </a:extLst>
          </p:cNvPr>
          <p:cNvSpPr/>
          <p:nvPr/>
        </p:nvSpPr>
        <p:spPr>
          <a:xfrm>
            <a:off x="2952314" y="191476"/>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lvl="0" algn="ctr" rtl="0">
              <a:defRPr/>
            </a:pPr>
            <a:r>
              <a:rPr lang="ar-SA" sz="2400" dirty="0">
                <a:solidFill>
                  <a:prstClr val="black"/>
                </a:solidFill>
                <a:latin typeface="A Jannat LT" pitchFamily="2" charset="-78"/>
                <a:cs typeface="Sultan bold" pitchFamily="2" charset="-78"/>
              </a:rPr>
              <a:t>يتم تمثيل الأس في لغة بايثون بالشكل التالي :</a:t>
            </a:r>
          </a:p>
          <a:p>
            <a:pPr lvl="0" algn="ctr" rtl="0">
              <a:defRPr/>
            </a:pPr>
            <a:r>
              <a:rPr lang="en-GB" sz="2400" dirty="0">
                <a:solidFill>
                  <a:prstClr val="black"/>
                </a:solidFill>
                <a:latin typeface="A Jannat LT" pitchFamily="2" charset="-78"/>
                <a:cs typeface="Sultan bold" pitchFamily="2" charset="-78"/>
              </a:rPr>
              <a:t>X * * 2</a:t>
            </a:r>
            <a:endParaRPr lang="ar-SA" sz="2400" dirty="0">
              <a:solidFill>
                <a:prstClr val="black"/>
              </a:solidFill>
              <a:latin typeface="A Jannat LT" pitchFamily="2" charset="-78"/>
              <a:cs typeface="Sultan bold" pitchFamily="2" charset="-78"/>
            </a:endParaRPr>
          </a:p>
          <a:p>
            <a:pPr lvl="0" algn="ctr" rtl="0">
              <a:defRPr/>
            </a:pPr>
            <a:r>
              <a:rPr kumimoji="0" lang="ar-SA" sz="2400" i="0" u="none" strike="noStrike" kern="1200" cap="none" spc="0" normalizeH="0" baseline="0" noProof="0" dirty="0">
                <a:ln>
                  <a:noFill/>
                </a:ln>
                <a:solidFill>
                  <a:prstClr val="black"/>
                </a:solidFill>
                <a:effectLst/>
                <a:uLnTx/>
                <a:uFillTx/>
                <a:latin typeface="A Jannat LT" pitchFamily="2" charset="-78"/>
                <a:cs typeface="Sultan bold" pitchFamily="2" charset="-78"/>
              </a:rPr>
              <a:t>( )</a:t>
            </a:r>
            <a:endParaRPr kumimoji="0" lang="en-GB" sz="2400" i="0" u="none" strike="noStrike" kern="1200" cap="none" spc="0" normalizeH="0" baseline="0" noProof="0" dirty="0">
              <a:ln>
                <a:noFill/>
              </a:ln>
              <a:solidFill>
                <a:prstClr val="black"/>
              </a:solidFill>
              <a:effectLst/>
              <a:uLnTx/>
              <a:uFillTx/>
              <a:latin typeface="A Jannat LT" pitchFamily="2" charset="-78"/>
              <a:cs typeface="Sultan bold" pitchFamily="2" charset="-78"/>
            </a:endParaRPr>
          </a:p>
        </p:txBody>
      </p:sp>
      <p:sp>
        <p:nvSpPr>
          <p:cNvPr id="11" name="x">
            <a:extLst>
              <a:ext uri="{FF2B5EF4-FFF2-40B4-BE49-F238E27FC236}">
                <a16:creationId xmlns:a16="http://schemas.microsoft.com/office/drawing/2014/main" id="{31812339-8EE7-5134-FBE4-E5AEFC581B79}"/>
              </a:ext>
            </a:extLst>
          </p:cNvPr>
          <p:cNvSpPr/>
          <p:nvPr/>
        </p:nvSpPr>
        <p:spPr>
          <a:xfrm>
            <a:off x="7474348" y="2405273"/>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X</a:t>
            </a:r>
            <a:endParaRPr kumimoji="0" lang="en-GB" sz="32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12" name="o">
            <a:extLst>
              <a:ext uri="{FF2B5EF4-FFF2-40B4-BE49-F238E27FC236}">
                <a16:creationId xmlns:a16="http://schemas.microsoft.com/office/drawing/2014/main" id="{61713B8D-CAB7-EF43-B273-E4F5C210035B}"/>
              </a:ext>
            </a:extLst>
          </p:cNvPr>
          <p:cNvSpPr/>
          <p:nvPr/>
        </p:nvSpPr>
        <p:spPr>
          <a:xfrm>
            <a:off x="7474348" y="2405273"/>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O</a:t>
            </a:r>
            <a:endParaRPr kumimoji="0" lang="en-GB" sz="32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13" name="نص">
            <a:extLst>
              <a:ext uri="{FF2B5EF4-FFF2-40B4-BE49-F238E27FC236}">
                <a16:creationId xmlns:a16="http://schemas.microsoft.com/office/drawing/2014/main" id="{A7446044-654F-249E-700D-8C1D2F26C3C8}"/>
              </a:ext>
            </a:extLst>
          </p:cNvPr>
          <p:cNvSpPr/>
          <p:nvPr/>
        </p:nvSpPr>
        <p:spPr>
          <a:xfrm>
            <a:off x="7474348" y="2405273"/>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lvl="0" algn="ctr" rtl="0">
              <a:defRPr/>
            </a:pPr>
            <a:r>
              <a:rPr lang="ar-SA" sz="2400" dirty="0">
                <a:solidFill>
                  <a:prstClr val="black"/>
                </a:solidFill>
                <a:latin typeface="A Jannat LT" pitchFamily="2" charset="-78"/>
                <a:cs typeface="Sultan bold" pitchFamily="2" charset="-78"/>
              </a:rPr>
              <a:t> يمكن العثور على المعاملات الرياضية في مايكروسوفت كود في فئة حساب ( )</a:t>
            </a:r>
            <a:endParaRPr kumimoji="0" lang="en-GB" sz="2400" i="0" u="none" strike="noStrike" kern="1200" cap="none" spc="0" normalizeH="0" baseline="0" noProof="0" dirty="0">
              <a:ln>
                <a:noFill/>
              </a:ln>
              <a:solidFill>
                <a:prstClr val="black"/>
              </a:solidFill>
              <a:effectLst/>
              <a:uLnTx/>
              <a:uFillTx/>
              <a:latin typeface="A Jannat LT" pitchFamily="2" charset="-78"/>
              <a:cs typeface="Sultan bold" pitchFamily="2" charset="-78"/>
            </a:endParaRPr>
          </a:p>
        </p:txBody>
      </p:sp>
      <p:sp>
        <p:nvSpPr>
          <p:cNvPr id="14" name="x">
            <a:extLst>
              <a:ext uri="{FF2B5EF4-FFF2-40B4-BE49-F238E27FC236}">
                <a16:creationId xmlns:a16="http://schemas.microsoft.com/office/drawing/2014/main" id="{763C02C9-B7FA-E763-BCA6-E2BA0767B2C2}"/>
              </a:ext>
            </a:extLst>
          </p:cNvPr>
          <p:cNvSpPr/>
          <p:nvPr/>
        </p:nvSpPr>
        <p:spPr>
          <a:xfrm>
            <a:off x="5213331" y="2405273"/>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X</a:t>
            </a:r>
            <a:endParaRPr kumimoji="0" lang="en-GB" sz="32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15" name="o">
            <a:extLst>
              <a:ext uri="{FF2B5EF4-FFF2-40B4-BE49-F238E27FC236}">
                <a16:creationId xmlns:a16="http://schemas.microsoft.com/office/drawing/2014/main" id="{A169C02D-5122-86F5-FA4A-9D755638CFB7}"/>
              </a:ext>
            </a:extLst>
          </p:cNvPr>
          <p:cNvSpPr/>
          <p:nvPr/>
        </p:nvSpPr>
        <p:spPr>
          <a:xfrm>
            <a:off x="5213331" y="2405273"/>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O</a:t>
            </a:r>
            <a:endParaRPr kumimoji="0" lang="en-GB" sz="32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16" name="نص">
            <a:extLst>
              <a:ext uri="{FF2B5EF4-FFF2-40B4-BE49-F238E27FC236}">
                <a16:creationId xmlns:a16="http://schemas.microsoft.com/office/drawing/2014/main" id="{CADDBDA2-03CB-ADED-A581-D8578C1EE4ED}"/>
              </a:ext>
            </a:extLst>
          </p:cNvPr>
          <p:cNvSpPr/>
          <p:nvPr/>
        </p:nvSpPr>
        <p:spPr>
          <a:xfrm>
            <a:off x="5213331" y="2405273"/>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lvl="0" algn="ctr" rtl="0">
              <a:defRPr/>
            </a:pPr>
            <a:r>
              <a:rPr lang="en-US" sz="2400" dirty="0">
                <a:solidFill>
                  <a:prstClr val="black"/>
                </a:solidFill>
                <a:latin typeface="A Jannat LT" pitchFamily="2" charset="-78"/>
                <a:cs typeface="Sultan bold" pitchFamily="2" charset="-78"/>
              </a:rPr>
              <a:t>For</a:t>
            </a:r>
          </a:p>
          <a:p>
            <a:pPr lvl="0" algn="ctr" rtl="0">
              <a:defRPr/>
            </a:pPr>
            <a:r>
              <a:rPr lang="ar-SA" sz="2400" dirty="0">
                <a:solidFill>
                  <a:prstClr val="black"/>
                </a:solidFill>
                <a:latin typeface="A Jannat LT" pitchFamily="2" charset="-78"/>
                <a:cs typeface="Sultan bold" pitchFamily="2" charset="-78"/>
              </a:rPr>
              <a:t>تكرار يتم استخدامه عندما يكون عدد التكرارات غير معرف مسبقاً (  ) </a:t>
            </a:r>
            <a:endParaRPr kumimoji="0" lang="en-GB" sz="2400" i="0" u="none" strike="noStrike" kern="1200" cap="none" spc="0" normalizeH="0" baseline="0" noProof="0" dirty="0">
              <a:ln>
                <a:noFill/>
              </a:ln>
              <a:solidFill>
                <a:prstClr val="black"/>
              </a:solidFill>
              <a:effectLst/>
              <a:uLnTx/>
              <a:uFillTx/>
              <a:latin typeface="A Jannat LT" pitchFamily="2" charset="-78"/>
              <a:cs typeface="Sultan bold" pitchFamily="2" charset="-78"/>
            </a:endParaRPr>
          </a:p>
        </p:txBody>
      </p:sp>
      <p:sp>
        <p:nvSpPr>
          <p:cNvPr id="17" name="x">
            <a:extLst>
              <a:ext uri="{FF2B5EF4-FFF2-40B4-BE49-F238E27FC236}">
                <a16:creationId xmlns:a16="http://schemas.microsoft.com/office/drawing/2014/main" id="{1A73873B-DE32-56F5-4D1C-4D0910F7E5E6}"/>
              </a:ext>
            </a:extLst>
          </p:cNvPr>
          <p:cNvSpPr/>
          <p:nvPr/>
        </p:nvSpPr>
        <p:spPr>
          <a:xfrm>
            <a:off x="2952314" y="2405273"/>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X</a:t>
            </a:r>
            <a:endParaRPr kumimoji="0" lang="en-GB" sz="32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18" name="o">
            <a:extLst>
              <a:ext uri="{FF2B5EF4-FFF2-40B4-BE49-F238E27FC236}">
                <a16:creationId xmlns:a16="http://schemas.microsoft.com/office/drawing/2014/main" id="{20492B83-03BC-590A-839B-A165FC701E83}"/>
              </a:ext>
            </a:extLst>
          </p:cNvPr>
          <p:cNvSpPr/>
          <p:nvPr/>
        </p:nvSpPr>
        <p:spPr>
          <a:xfrm>
            <a:off x="2952314" y="2405273"/>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O</a:t>
            </a:r>
            <a:endParaRPr kumimoji="0" lang="en-GB" sz="32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19" name="نص">
            <a:extLst>
              <a:ext uri="{FF2B5EF4-FFF2-40B4-BE49-F238E27FC236}">
                <a16:creationId xmlns:a16="http://schemas.microsoft.com/office/drawing/2014/main" id="{10FFA32B-64DB-4559-4A0A-BAB72C0E0004}"/>
              </a:ext>
            </a:extLst>
          </p:cNvPr>
          <p:cNvSpPr/>
          <p:nvPr/>
        </p:nvSpPr>
        <p:spPr>
          <a:xfrm>
            <a:off x="2952314" y="2405273"/>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20000"/>
          </a:bodyPr>
          <a:lstStyle/>
          <a:p>
            <a:pPr lvl="0" algn="ctr" rtl="0">
              <a:defRPr/>
            </a:pPr>
            <a:r>
              <a:rPr lang="ar-SA" sz="2400" dirty="0">
                <a:solidFill>
                  <a:prstClr val="black"/>
                </a:solidFill>
                <a:latin typeface="A Jannat LT" pitchFamily="2" charset="-78"/>
                <a:cs typeface="Sultan bold" pitchFamily="2" charset="-78"/>
              </a:rPr>
              <a:t>حلقة التكرار اللانهائي هي حلقة شرطية متكررة ومستمرة يتم تنفيذها حتى يتدخل عامل خارجي في عملية التنفيذ(  )</a:t>
            </a:r>
            <a:r>
              <a:rPr lang="en-US" sz="2400" dirty="0">
                <a:solidFill>
                  <a:prstClr val="black"/>
                </a:solidFill>
                <a:latin typeface="A Jannat LT" pitchFamily="2" charset="-78"/>
                <a:cs typeface="Sultan bold" pitchFamily="2" charset="-78"/>
              </a:rPr>
              <a:t> </a:t>
            </a:r>
            <a:endParaRPr kumimoji="0" lang="en-GB" sz="2400" i="0" u="none" strike="noStrike" kern="1200" cap="none" spc="0" normalizeH="0" baseline="0" noProof="0" dirty="0">
              <a:ln>
                <a:noFill/>
              </a:ln>
              <a:solidFill>
                <a:prstClr val="black"/>
              </a:solidFill>
              <a:effectLst/>
              <a:uLnTx/>
              <a:uFillTx/>
              <a:latin typeface="A Jannat LT" pitchFamily="2" charset="-78"/>
              <a:cs typeface="Sultan bold" pitchFamily="2" charset="-78"/>
            </a:endParaRPr>
          </a:p>
        </p:txBody>
      </p:sp>
      <p:sp>
        <p:nvSpPr>
          <p:cNvPr id="20" name="x">
            <a:extLst>
              <a:ext uri="{FF2B5EF4-FFF2-40B4-BE49-F238E27FC236}">
                <a16:creationId xmlns:a16="http://schemas.microsoft.com/office/drawing/2014/main" id="{2422DD0B-B51C-CE8A-1C75-AA8742BF5D1E}"/>
              </a:ext>
            </a:extLst>
          </p:cNvPr>
          <p:cNvSpPr/>
          <p:nvPr/>
        </p:nvSpPr>
        <p:spPr>
          <a:xfrm>
            <a:off x="7474348" y="4604080"/>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X</a:t>
            </a:r>
            <a:endParaRPr kumimoji="0" lang="en-GB" sz="32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21" name="o">
            <a:extLst>
              <a:ext uri="{FF2B5EF4-FFF2-40B4-BE49-F238E27FC236}">
                <a16:creationId xmlns:a16="http://schemas.microsoft.com/office/drawing/2014/main" id="{1F1B00FE-8FF2-16B1-1871-061C4FBF67EE}"/>
              </a:ext>
            </a:extLst>
          </p:cNvPr>
          <p:cNvSpPr/>
          <p:nvPr/>
        </p:nvSpPr>
        <p:spPr>
          <a:xfrm>
            <a:off x="7474348" y="4604080"/>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O</a:t>
            </a:r>
            <a:endParaRPr kumimoji="0" lang="en-GB" sz="32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22" name="نص">
            <a:extLst>
              <a:ext uri="{FF2B5EF4-FFF2-40B4-BE49-F238E27FC236}">
                <a16:creationId xmlns:a16="http://schemas.microsoft.com/office/drawing/2014/main" id="{9205F8E4-ACCC-8257-836A-EAD775AB1E2A}"/>
              </a:ext>
            </a:extLst>
          </p:cNvPr>
          <p:cNvSpPr/>
          <p:nvPr/>
        </p:nvSpPr>
        <p:spPr>
          <a:xfrm>
            <a:off x="7474348" y="4604080"/>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10000"/>
          </a:bodyPr>
          <a:lstStyle/>
          <a:p>
            <a:pPr lvl="0" algn="ctr" rtl="0">
              <a:defRPr/>
            </a:pPr>
            <a:r>
              <a:rPr lang="ar-SA" sz="2400" dirty="0">
                <a:solidFill>
                  <a:prstClr val="black"/>
                </a:solidFill>
                <a:latin typeface="A Jannat LT" pitchFamily="2" charset="-78"/>
                <a:cs typeface="Sultan bold" pitchFamily="2" charset="-78"/>
              </a:rPr>
              <a:t>الترتيب الصحيح للعمليات الحسابية:</a:t>
            </a:r>
          </a:p>
          <a:p>
            <a:pPr marL="457200" lvl="0" indent="-457200">
              <a:buFont typeface="+mj-lt"/>
              <a:buAutoNum type="arabicPeriod"/>
              <a:defRPr/>
            </a:pPr>
            <a:r>
              <a:rPr lang="ar-SA" sz="2400" dirty="0">
                <a:solidFill>
                  <a:prstClr val="black"/>
                </a:solidFill>
                <a:latin typeface="A Jannat LT" pitchFamily="2" charset="-78"/>
                <a:cs typeface="Sultan bold" pitchFamily="2" charset="-78"/>
              </a:rPr>
              <a:t>الاس</a:t>
            </a:r>
          </a:p>
          <a:p>
            <a:pPr marL="457200" lvl="0" indent="-457200">
              <a:buFont typeface="+mj-lt"/>
              <a:buAutoNum type="arabicPeriod"/>
              <a:defRPr/>
            </a:pPr>
            <a:r>
              <a:rPr lang="ar-SA" sz="2400" dirty="0">
                <a:solidFill>
                  <a:prstClr val="black"/>
                </a:solidFill>
                <a:latin typeface="A Jannat LT" pitchFamily="2" charset="-78"/>
                <a:cs typeface="Sultan bold" pitchFamily="2" charset="-78"/>
              </a:rPr>
              <a:t>الضرب والقسمة</a:t>
            </a:r>
          </a:p>
          <a:p>
            <a:pPr marL="457200" lvl="0" indent="-457200">
              <a:buFont typeface="+mj-lt"/>
              <a:buAutoNum type="arabicPeriod"/>
              <a:defRPr/>
            </a:pPr>
            <a:r>
              <a:rPr lang="ar-SA" sz="2400" dirty="0">
                <a:solidFill>
                  <a:prstClr val="black"/>
                </a:solidFill>
                <a:latin typeface="A Jannat LT" pitchFamily="2" charset="-78"/>
                <a:cs typeface="Sultan bold" pitchFamily="2" charset="-78"/>
              </a:rPr>
              <a:t>الجمع والطرح</a:t>
            </a:r>
          </a:p>
          <a:p>
            <a:pPr marL="457200" lvl="0" indent="-457200">
              <a:buFont typeface="+mj-lt"/>
              <a:buAutoNum type="arabicPeriod"/>
              <a:defRPr/>
            </a:pPr>
            <a:r>
              <a:rPr lang="ar-SA" sz="2400" dirty="0">
                <a:solidFill>
                  <a:prstClr val="black"/>
                </a:solidFill>
                <a:latin typeface="A Jannat LT" pitchFamily="2" charset="-78"/>
                <a:cs typeface="Sultan bold" pitchFamily="2" charset="-78"/>
              </a:rPr>
              <a:t>الاقواس (  ) </a:t>
            </a:r>
            <a:endParaRPr kumimoji="0" lang="en-GB" sz="2400" i="0" u="none" strike="noStrike" kern="1200" cap="none" spc="0" normalizeH="0" baseline="0" noProof="0" dirty="0">
              <a:ln>
                <a:noFill/>
              </a:ln>
              <a:solidFill>
                <a:prstClr val="black"/>
              </a:solidFill>
              <a:effectLst/>
              <a:uLnTx/>
              <a:uFillTx/>
              <a:latin typeface="A Jannat LT" pitchFamily="2" charset="-78"/>
              <a:cs typeface="Sultan bold" pitchFamily="2" charset="-78"/>
            </a:endParaRPr>
          </a:p>
        </p:txBody>
      </p:sp>
      <p:sp>
        <p:nvSpPr>
          <p:cNvPr id="23" name="x">
            <a:extLst>
              <a:ext uri="{FF2B5EF4-FFF2-40B4-BE49-F238E27FC236}">
                <a16:creationId xmlns:a16="http://schemas.microsoft.com/office/drawing/2014/main" id="{DCF49484-0720-936D-ADC0-AB02DAFBA2F7}"/>
              </a:ext>
            </a:extLst>
          </p:cNvPr>
          <p:cNvSpPr/>
          <p:nvPr/>
        </p:nvSpPr>
        <p:spPr>
          <a:xfrm>
            <a:off x="5213331" y="4604080"/>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X</a:t>
            </a:r>
            <a:endParaRPr kumimoji="0" lang="en-GB" sz="32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24" name="o">
            <a:extLst>
              <a:ext uri="{FF2B5EF4-FFF2-40B4-BE49-F238E27FC236}">
                <a16:creationId xmlns:a16="http://schemas.microsoft.com/office/drawing/2014/main" id="{284529BB-A6EF-EBCC-566E-D99A9C579413}"/>
              </a:ext>
            </a:extLst>
          </p:cNvPr>
          <p:cNvSpPr/>
          <p:nvPr/>
        </p:nvSpPr>
        <p:spPr>
          <a:xfrm>
            <a:off x="5213331" y="4604080"/>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O</a:t>
            </a:r>
            <a:endParaRPr kumimoji="0" lang="en-GB" sz="32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25" name="نص">
            <a:extLst>
              <a:ext uri="{FF2B5EF4-FFF2-40B4-BE49-F238E27FC236}">
                <a16:creationId xmlns:a16="http://schemas.microsoft.com/office/drawing/2014/main" id="{C332883B-90BC-1137-D642-A14FA18DFCBF}"/>
              </a:ext>
            </a:extLst>
          </p:cNvPr>
          <p:cNvSpPr/>
          <p:nvPr/>
        </p:nvSpPr>
        <p:spPr>
          <a:xfrm>
            <a:off x="5213331" y="4604080"/>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a:bodyPr>
          <a:lstStyle/>
          <a:p>
            <a:pPr lvl="0" algn="ctr" rtl="0">
              <a:defRPr/>
            </a:pPr>
            <a:r>
              <a:rPr lang="ar-SA" sz="2400" dirty="0">
                <a:solidFill>
                  <a:prstClr val="black"/>
                </a:solidFill>
                <a:latin typeface="A Jannat LT" pitchFamily="2" charset="-78"/>
                <a:cs typeface="Sultan bold" pitchFamily="2" charset="-78"/>
              </a:rPr>
              <a:t>معظم لغات البرمجة توفر دوال مختلفة خاصة بالتكرارات البرمجية ( )</a:t>
            </a:r>
            <a:endParaRPr kumimoji="0" lang="en-GB" sz="2400" i="0" u="none" strike="noStrike" kern="1200" cap="none" spc="0" normalizeH="0" baseline="0" noProof="0" dirty="0">
              <a:ln>
                <a:noFill/>
              </a:ln>
              <a:solidFill>
                <a:prstClr val="black"/>
              </a:solidFill>
              <a:effectLst/>
              <a:uLnTx/>
              <a:uFillTx/>
              <a:latin typeface="A Jannat LT" pitchFamily="2" charset="-78"/>
              <a:cs typeface="Sultan bold" pitchFamily="2" charset="-78"/>
            </a:endParaRPr>
          </a:p>
        </p:txBody>
      </p:sp>
      <p:sp>
        <p:nvSpPr>
          <p:cNvPr id="26" name="x">
            <a:extLst>
              <a:ext uri="{FF2B5EF4-FFF2-40B4-BE49-F238E27FC236}">
                <a16:creationId xmlns:a16="http://schemas.microsoft.com/office/drawing/2014/main" id="{66E8160C-BD22-F351-1943-93319656D04D}"/>
              </a:ext>
            </a:extLst>
          </p:cNvPr>
          <p:cNvSpPr/>
          <p:nvPr/>
        </p:nvSpPr>
        <p:spPr>
          <a:xfrm>
            <a:off x="2952314" y="4604080"/>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X</a:t>
            </a:r>
            <a:endParaRPr kumimoji="0" lang="en-GB" sz="3200" i="0" u="none" strike="noStrike" kern="1200" normalizeH="0" baseline="0" noProof="0" dirty="0">
              <a:solidFill>
                <a:srgbClr val="A7E5F8"/>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27" name="o">
            <a:extLst>
              <a:ext uri="{FF2B5EF4-FFF2-40B4-BE49-F238E27FC236}">
                <a16:creationId xmlns:a16="http://schemas.microsoft.com/office/drawing/2014/main" id="{F8A223A4-E571-0598-797D-1E36C13072B0}"/>
              </a:ext>
            </a:extLst>
          </p:cNvPr>
          <p:cNvSpPr/>
          <p:nvPr/>
        </p:nvSpPr>
        <p:spPr>
          <a:xfrm>
            <a:off x="2952314" y="4604080"/>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6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rPr>
              <a:t>O</a:t>
            </a:r>
            <a:endParaRPr kumimoji="0" lang="en-GB" sz="3200" i="0" u="none" strike="noStrike" kern="1200" normalizeH="0" baseline="0" noProof="0" dirty="0">
              <a:solidFill>
                <a:srgbClr val="D6658F"/>
              </a:solidFill>
              <a:effectLst>
                <a:outerShdw blurRad="38100" dist="38100" dir="2700000" algn="tl">
                  <a:srgbClr val="000000">
                    <a:alpha val="43137"/>
                  </a:srgbClr>
                </a:outerShdw>
              </a:effectLst>
              <a:uLnTx/>
              <a:uFillTx/>
              <a:latin typeface="Arial" panose="020B0604020202020204" pitchFamily="34" charset="0"/>
              <a:cs typeface="Sultan bold" pitchFamily="2" charset="-78"/>
            </a:endParaRPr>
          </a:p>
        </p:txBody>
      </p:sp>
      <p:sp>
        <p:nvSpPr>
          <p:cNvPr id="28" name="نص">
            <a:extLst>
              <a:ext uri="{FF2B5EF4-FFF2-40B4-BE49-F238E27FC236}">
                <a16:creationId xmlns:a16="http://schemas.microsoft.com/office/drawing/2014/main" id="{DFC04E6D-A29B-717D-2DD0-8EE8B6386DC5}"/>
              </a:ext>
            </a:extLst>
          </p:cNvPr>
          <p:cNvSpPr/>
          <p:nvPr/>
        </p:nvSpPr>
        <p:spPr>
          <a:xfrm>
            <a:off x="2952314" y="4604080"/>
            <a:ext cx="2006665" cy="2025444"/>
          </a:xfrm>
          <a:prstGeom prst="rect">
            <a:avLst/>
          </a:prstGeom>
          <a:solidFill>
            <a:schemeClr val="accent4">
              <a:lumMod val="20000"/>
              <a:lumOff val="80000"/>
              <a:alpha val="65000"/>
            </a:schemeClr>
          </a:solidFill>
          <a:ln w="28575">
            <a:solidFill>
              <a:srgbClr val="77638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rmAutofit fontScale="92500" lnSpcReduction="10000"/>
          </a:bodyPr>
          <a:lstStyle/>
          <a:p>
            <a:pPr lvl="0" algn="ctr" rtl="0">
              <a:defRPr/>
            </a:pPr>
            <a:r>
              <a:rPr lang="ar-SA" sz="2400" dirty="0">
                <a:solidFill>
                  <a:prstClr val="black"/>
                </a:solidFill>
                <a:latin typeface="A Jannat LT" pitchFamily="2" charset="-78"/>
                <a:cs typeface="Sultan bold" pitchFamily="2" charset="-78"/>
              </a:rPr>
              <a:t>يتم تمثيل مصابيح </a:t>
            </a:r>
            <a:r>
              <a:rPr lang="en-US" sz="2400" dirty="0">
                <a:solidFill>
                  <a:prstClr val="black"/>
                </a:solidFill>
                <a:latin typeface="A Jannat LT" pitchFamily="2" charset="-78"/>
                <a:cs typeface="Sultan bold" pitchFamily="2" charset="-78"/>
              </a:rPr>
              <a:t>LED </a:t>
            </a:r>
            <a:r>
              <a:rPr lang="ar-SA" sz="2400" dirty="0">
                <a:solidFill>
                  <a:prstClr val="black"/>
                </a:solidFill>
                <a:latin typeface="A Jannat LT" pitchFamily="2" charset="-78"/>
                <a:cs typeface="Sultan bold" pitchFamily="2" charset="-78"/>
              </a:rPr>
              <a:t>الموجودة في مايكروبت على شكل شبكة إحداثيات مكونة من 5صفوف و5 اعمدة (  )</a:t>
            </a:r>
            <a:endParaRPr kumimoji="0" lang="en-GB" sz="2400" i="0" u="none" strike="noStrike" kern="1200" cap="none" spc="0" normalizeH="0" baseline="0" noProof="0" dirty="0">
              <a:ln>
                <a:noFill/>
              </a:ln>
              <a:solidFill>
                <a:prstClr val="black"/>
              </a:solidFill>
              <a:effectLst/>
              <a:uLnTx/>
              <a:uFillTx/>
              <a:latin typeface="A Jannat LT" pitchFamily="2" charset="-78"/>
              <a:cs typeface="Sultan bold" pitchFamily="2" charset="-78"/>
            </a:endParaRPr>
          </a:p>
        </p:txBody>
      </p:sp>
      <p:pic>
        <p:nvPicPr>
          <p:cNvPr id="31" name="صورة 30">
            <a:extLst>
              <a:ext uri="{FF2B5EF4-FFF2-40B4-BE49-F238E27FC236}">
                <a16:creationId xmlns:a16="http://schemas.microsoft.com/office/drawing/2014/main" id="{00123E25-3E66-DFB5-B4B9-352A60343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Tree>
    <p:extLst>
      <p:ext uri="{BB962C8B-B14F-4D97-AF65-F5344CB8AC3E}">
        <p14:creationId xmlns:p14="http://schemas.microsoft.com/office/powerpoint/2010/main" val="1792805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صفحة.wav"/>
          </p:stSnd>
        </p:sndAc>
      </p:transition>
    </mc:Choice>
    <mc:Fallback xmlns="">
      <p:transition spd="slow">
        <p:fade/>
        <p:sndAc>
          <p:stSnd>
            <p:snd r:embed="rId5" name="قلب الصفح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ntr" presetSubtype="0" fill="hold" grpId="2"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xit" presetSubtype="0" fill="hold" grpId="2"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2"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2"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xit" presetSubtype="0" fill="hold" grpId="2"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grpId="2"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xit" presetSubtype="0" fill="hold" grpId="2"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ntr" presetSubtype="0" fill="hold" grpId="2"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grpId="2"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ntr" presetSubtype="0" fill="hold" grpId="2"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xit" presetSubtype="0" fill="hold" grpId="2"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ntr" presetSubtype="0" fill="hold" grpId="2"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xit" presetSubtype="0" fill="hold" grpId="2"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ntr" presetSubtype="0" fill="hold" grpId="2"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xit" presetSubtype="0" fill="hold" grpId="2" nodeType="withEffect">
                                  <p:stCondLst>
                                    <p:cond delay="0"/>
                                  </p:stCondLst>
                                  <p:childTnLst>
                                    <p:set>
                                      <p:cBhvr>
                                        <p:cTn id="48" dur="1" fill="hold">
                                          <p:stCondLst>
                                            <p:cond delay="0"/>
                                          </p:stCondLst>
                                        </p:cTn>
                                        <p:tgtEl>
                                          <p:spTgt spid="24"/>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23"/>
                                        </p:tgtEl>
                                        <p:attrNameLst>
                                          <p:attrName>style.visibility</p:attrName>
                                        </p:attrNameLst>
                                      </p:cBhvr>
                                      <p:to>
                                        <p:strVal val="hidden"/>
                                      </p:to>
                                    </p:set>
                                  </p:childTnLst>
                                </p:cTn>
                              </p:par>
                              <p:par>
                                <p:cTn id="51" presetID="1" presetClass="entr" presetSubtype="0" fill="hold" grpId="2"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xit" presetSubtype="0" fill="hold" grpId="2" nodeType="withEffect">
                                  <p:stCondLst>
                                    <p:cond delay="0"/>
                                  </p:stCondLst>
                                  <p:childTnLst>
                                    <p:set>
                                      <p:cBhvr>
                                        <p:cTn id="54" dur="1" fill="hold">
                                          <p:stCondLst>
                                            <p:cond delay="0"/>
                                          </p:stCondLst>
                                        </p:cTn>
                                        <p:tgtEl>
                                          <p:spTgt spid="27"/>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26"/>
                                        </p:tgtEl>
                                        <p:attrNameLst>
                                          <p:attrName>style.visibility</p:attrName>
                                        </p:attrNameLst>
                                      </p:cBhvr>
                                      <p:to>
                                        <p:strVal val="hidden"/>
                                      </p:to>
                                    </p:set>
                                  </p:childTnLst>
                                </p:cTn>
                              </p:par>
                              <p:par>
                                <p:cTn id="57" presetID="1" presetClass="entr" presetSubtype="0" fill="hold" grpId="2"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9" restart="whenNotActive" fill="hold" evtFilter="cancelBubble" nodeType="interactiveSeq">
                <p:stCondLst>
                  <p:cond evt="onClick" delay="0">
                    <p:tgtEl>
                      <p:spTgt spid="4"/>
                    </p:tgtEl>
                  </p:cond>
                </p:stCondLst>
                <p:endSync evt="end" delay="0">
                  <p:rtn val="all"/>
                </p:endSync>
                <p:childTnLst>
                  <p:par>
                    <p:cTn id="60" fill="hold">
                      <p:stCondLst>
                        <p:cond delay="0"/>
                      </p:stCondLst>
                      <p:childTnLst>
                        <p:par>
                          <p:cTn id="61" fill="hold">
                            <p:stCondLst>
                              <p:cond delay="0"/>
                            </p:stCondLst>
                            <p:childTnLst>
                              <p:par>
                                <p:cTn id="62" presetID="1" presetClass="exit"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66" restart="whenNotActive" fill="hold" evtFilter="cancelBubble" nodeType="interactiveSeq">
                <p:stCondLst>
                  <p:cond evt="onClick" delay="0">
                    <p:tgtEl>
                      <p:spTgt spid="3"/>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3"/>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73" restart="whenNotActive" fill="hold" evtFilter="cancelBubble" nodeType="interactiveSeq">
                <p:stCondLst>
                  <p:cond evt="onClick" delay="0">
                    <p:tgtEl>
                      <p:spTgt spid="2"/>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2"/>
                                        </p:tgtEl>
                                        <p:attrNameLst>
                                          <p:attrName>style.visibility</p:attrName>
                                        </p:attrNameLst>
                                      </p:cBhvr>
                                      <p:to>
                                        <p:strVal val="hidden"/>
                                      </p:to>
                                    </p:set>
                                  </p:childTnLst>
                                </p:cTn>
                              </p:par>
                              <p:par>
                                <p:cTn id="78" presetID="1" presetClass="entr" presetSubtype="0" fill="hold" grpId="1" nodeType="withEffect">
                                  <p:stCondLst>
                                    <p:cond delay="0"/>
                                  </p:stCondLst>
                                  <p:childTnLst>
                                    <p:set>
                                      <p:cBhvr>
                                        <p:cTn id="79"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80" restart="whenNotActive" fill="hold" evtFilter="cancelBubble" nodeType="interactiveSeq">
                <p:stCondLst>
                  <p:cond evt="onClick" delay="0">
                    <p:tgtEl>
                      <p:spTgt spid="7"/>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7"/>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87" restart="whenNotActive" fill="hold" evtFilter="cancelBubble" nodeType="interactiveSeq">
                <p:stCondLst>
                  <p:cond evt="onClick" delay="0">
                    <p:tgtEl>
                      <p:spTgt spid="6"/>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6"/>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6"/>
                  </p:tgtEl>
                </p:cond>
              </p:nextCondLst>
            </p:seq>
            <p:seq concurrent="1" nextAc="seek">
              <p:cTn id="94" restart="whenNotActive" fill="hold" evtFilter="cancelBubble" nodeType="interactiveSeq">
                <p:stCondLst>
                  <p:cond evt="onClick" delay="0">
                    <p:tgtEl>
                      <p:spTgt spid="5"/>
                    </p:tgtEl>
                  </p:cond>
                </p:stCondLst>
                <p:endSync evt="end" delay="0">
                  <p:rtn val="all"/>
                </p:endSync>
                <p:childTnLst>
                  <p:par>
                    <p:cTn id="95" fill="hold">
                      <p:stCondLst>
                        <p:cond delay="0"/>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5"/>
                                        </p:tgtEl>
                                        <p:attrNameLst>
                                          <p:attrName>style.visibility</p:attrName>
                                        </p:attrNameLst>
                                      </p:cBhvr>
                                      <p:to>
                                        <p:strVal val="hidden"/>
                                      </p:to>
                                    </p:set>
                                  </p:childTnLst>
                                </p:cTn>
                              </p:par>
                              <p:par>
                                <p:cTn id="99" presetID="1" presetClass="entr" presetSubtype="0" fill="hold" grpId="1" nodeType="withEffect">
                                  <p:stCondLst>
                                    <p:cond delay="0"/>
                                  </p:stCondLst>
                                  <p:childTnLst>
                                    <p:set>
                                      <p:cBhvr>
                                        <p:cTn id="100"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01" restart="whenNotActive" fill="hold" evtFilter="cancelBubble" nodeType="interactiveSeq">
                <p:stCondLst>
                  <p:cond evt="onClick" delay="0">
                    <p:tgtEl>
                      <p:spTgt spid="10"/>
                    </p:tgtEl>
                  </p:cond>
                </p:stCondLst>
                <p:endSync evt="end" delay="0">
                  <p:rtn val="all"/>
                </p:endSync>
                <p:childTnLst>
                  <p:par>
                    <p:cTn id="102" fill="hold">
                      <p:stCondLst>
                        <p:cond delay="0"/>
                      </p:stCondLst>
                      <p:childTnLst>
                        <p:par>
                          <p:cTn id="103" fill="hold">
                            <p:stCondLst>
                              <p:cond delay="0"/>
                            </p:stCondLst>
                            <p:childTnLst>
                              <p:par>
                                <p:cTn id="104" presetID="1" presetClass="exit" presetSubtype="0" fill="hold" grpId="0" nodeType="clickEffect">
                                  <p:stCondLst>
                                    <p:cond delay="0"/>
                                  </p:stCondLst>
                                  <p:childTnLst>
                                    <p:set>
                                      <p:cBhvr>
                                        <p:cTn id="105" dur="1" fill="hold">
                                          <p:stCondLst>
                                            <p:cond delay="0"/>
                                          </p:stCondLst>
                                        </p:cTn>
                                        <p:tgtEl>
                                          <p:spTgt spid="10"/>
                                        </p:tgtEl>
                                        <p:attrNameLst>
                                          <p:attrName>style.visibility</p:attrName>
                                        </p:attrNameLst>
                                      </p:cBhvr>
                                      <p:to>
                                        <p:strVal val="hidden"/>
                                      </p:to>
                                    </p:set>
                                  </p:childTnLst>
                                </p:cTn>
                              </p:par>
                              <p:par>
                                <p:cTn id="106" presetID="1" presetClass="entr" presetSubtype="0" fill="hold" grpId="0" nodeType="withEffect">
                                  <p:stCondLst>
                                    <p:cond delay="0"/>
                                  </p:stCondLst>
                                  <p:childTnLst>
                                    <p:set>
                                      <p:cBhvr>
                                        <p:cTn id="107"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108" restart="whenNotActive" fill="hold" evtFilter="cancelBubble" nodeType="interactiveSeq">
                <p:stCondLst>
                  <p:cond evt="onClick" delay="0">
                    <p:tgtEl>
                      <p:spTgt spid="9"/>
                    </p:tgtEl>
                  </p:cond>
                </p:stCondLst>
                <p:endSync evt="end" delay="0">
                  <p:rtn val="all"/>
                </p:endSync>
                <p:childTnLst>
                  <p:par>
                    <p:cTn id="109" fill="hold">
                      <p:stCondLst>
                        <p:cond delay="0"/>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9"/>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15" restart="whenNotActive" fill="hold" evtFilter="cancelBubble" nodeType="interactiveSeq">
                <p:stCondLst>
                  <p:cond evt="onClick" delay="0">
                    <p:tgtEl>
                      <p:spTgt spid="8"/>
                    </p:tgtEl>
                  </p:cond>
                </p:stCondLst>
                <p:endSync evt="end" delay="0">
                  <p:rtn val="all"/>
                </p:endSync>
                <p:childTnLst>
                  <p:par>
                    <p:cTn id="116" fill="hold">
                      <p:stCondLst>
                        <p:cond delay="0"/>
                      </p:stCondLst>
                      <p:childTnLst>
                        <p:par>
                          <p:cTn id="117" fill="hold">
                            <p:stCondLst>
                              <p:cond delay="0"/>
                            </p:stCondLst>
                            <p:childTnLst>
                              <p:par>
                                <p:cTn id="118" presetID="1" presetClass="exit" presetSubtype="0" fill="hold" grpId="1" nodeType="clickEffect">
                                  <p:stCondLst>
                                    <p:cond delay="0"/>
                                  </p:stCondLst>
                                  <p:childTnLst>
                                    <p:set>
                                      <p:cBhvr>
                                        <p:cTn id="119" dur="1" fill="hold">
                                          <p:stCondLst>
                                            <p:cond delay="0"/>
                                          </p:stCondLst>
                                        </p:cTn>
                                        <p:tgtEl>
                                          <p:spTgt spid="8"/>
                                        </p:tgtEl>
                                        <p:attrNameLst>
                                          <p:attrName>style.visibility</p:attrName>
                                        </p:attrNameLst>
                                      </p:cBhvr>
                                      <p:to>
                                        <p:strVal val="hidden"/>
                                      </p:to>
                                    </p:set>
                                  </p:childTnLst>
                                </p:cTn>
                              </p:par>
                              <p:par>
                                <p:cTn id="120" presetID="1" presetClass="entr" presetSubtype="0" fill="hold" grpId="1" nodeType="withEffect">
                                  <p:stCondLst>
                                    <p:cond delay="0"/>
                                  </p:stCondLst>
                                  <p:childTnLst>
                                    <p:set>
                                      <p:cBhvr>
                                        <p:cTn id="121"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122" restart="whenNotActive" fill="hold" evtFilter="cancelBubble" nodeType="interactiveSeq">
                <p:stCondLst>
                  <p:cond evt="onClick" delay="0">
                    <p:tgtEl>
                      <p:spTgt spid="13"/>
                    </p:tgtEl>
                  </p:cond>
                </p:stCondLst>
                <p:endSync evt="end" delay="0">
                  <p:rtn val="all"/>
                </p:endSync>
                <p:childTnLst>
                  <p:par>
                    <p:cTn id="123" fill="hold">
                      <p:stCondLst>
                        <p:cond delay="0"/>
                      </p:stCondLst>
                      <p:childTnLst>
                        <p:par>
                          <p:cTn id="124" fill="hold">
                            <p:stCondLst>
                              <p:cond delay="0"/>
                            </p:stCondLst>
                            <p:childTnLst>
                              <p:par>
                                <p:cTn id="125" presetID="1" presetClass="exit" presetSubtype="0" fill="hold" grpId="0" nodeType="clickEffect">
                                  <p:stCondLst>
                                    <p:cond delay="0"/>
                                  </p:stCondLst>
                                  <p:childTnLst>
                                    <p:set>
                                      <p:cBhvr>
                                        <p:cTn id="126" dur="1" fill="hold">
                                          <p:stCondLst>
                                            <p:cond delay="0"/>
                                          </p:stCondLst>
                                        </p:cTn>
                                        <p:tgtEl>
                                          <p:spTgt spid="13"/>
                                        </p:tgtEl>
                                        <p:attrNameLst>
                                          <p:attrName>style.visibility</p:attrName>
                                        </p:attrNameLst>
                                      </p:cBhvr>
                                      <p:to>
                                        <p:strVal val="hidden"/>
                                      </p:to>
                                    </p:set>
                                  </p:childTnLst>
                                </p:cTn>
                              </p:par>
                              <p:par>
                                <p:cTn id="127" presetID="1" presetClass="entr" presetSubtype="0" fill="hold" grpId="0" nodeType="withEffect">
                                  <p:stCondLst>
                                    <p:cond delay="0"/>
                                  </p:stCondLst>
                                  <p:childTnLst>
                                    <p:set>
                                      <p:cBhvr>
                                        <p:cTn id="128"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29" restart="whenNotActive" fill="hold" evtFilter="cancelBubble" nodeType="interactiveSeq">
                <p:stCondLst>
                  <p:cond evt="onClick" delay="0">
                    <p:tgtEl>
                      <p:spTgt spid="12"/>
                    </p:tgtEl>
                  </p:cond>
                </p:stCondLst>
                <p:endSync evt="end" delay="0">
                  <p:rtn val="all"/>
                </p:endSync>
                <p:childTnLst>
                  <p:par>
                    <p:cTn id="130" fill="hold">
                      <p:stCondLst>
                        <p:cond delay="0"/>
                      </p:stCondLst>
                      <p:childTnLst>
                        <p:par>
                          <p:cTn id="131" fill="hold">
                            <p:stCondLst>
                              <p:cond delay="0"/>
                            </p:stCondLst>
                            <p:childTnLst>
                              <p:par>
                                <p:cTn id="132" presetID="1" presetClass="exit" presetSubtype="0" fill="hold" grpId="1" nodeType="clickEffect">
                                  <p:stCondLst>
                                    <p:cond delay="0"/>
                                  </p:stCondLst>
                                  <p:childTnLst>
                                    <p:set>
                                      <p:cBhvr>
                                        <p:cTn id="133" dur="1" fill="hold">
                                          <p:stCondLst>
                                            <p:cond delay="0"/>
                                          </p:stCondLst>
                                        </p:cTn>
                                        <p:tgtEl>
                                          <p:spTgt spid="12"/>
                                        </p:tgtEl>
                                        <p:attrNameLst>
                                          <p:attrName>style.visibility</p:attrName>
                                        </p:attrNameLst>
                                      </p:cBhvr>
                                      <p:to>
                                        <p:strVal val="hidden"/>
                                      </p:to>
                                    </p:set>
                                  </p:childTnLst>
                                </p:cTn>
                              </p:par>
                              <p:par>
                                <p:cTn id="134" presetID="1" presetClass="entr" presetSubtype="0" fill="hold" grpId="0" nodeType="withEffect">
                                  <p:stCondLst>
                                    <p:cond delay="0"/>
                                  </p:stCondLst>
                                  <p:childTnLst>
                                    <p:set>
                                      <p:cBhvr>
                                        <p:cTn id="135"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36" restart="whenNotActive" fill="hold" evtFilter="cancelBubble" nodeType="interactiveSeq">
                <p:stCondLst>
                  <p:cond evt="onClick" delay="0">
                    <p:tgtEl>
                      <p:spTgt spid="11"/>
                    </p:tgtEl>
                  </p:cond>
                </p:stCondLst>
                <p:endSync evt="end" delay="0">
                  <p:rtn val="all"/>
                </p:endSync>
                <p:childTnLst>
                  <p:par>
                    <p:cTn id="137" fill="hold">
                      <p:stCondLst>
                        <p:cond delay="0"/>
                      </p:stCondLst>
                      <p:childTnLst>
                        <p:par>
                          <p:cTn id="138" fill="hold">
                            <p:stCondLst>
                              <p:cond delay="0"/>
                            </p:stCondLst>
                            <p:childTnLst>
                              <p:par>
                                <p:cTn id="139" presetID="1" presetClass="exit" presetSubtype="0" fill="hold" grpId="1" nodeType="clickEffect">
                                  <p:stCondLst>
                                    <p:cond delay="0"/>
                                  </p:stCondLst>
                                  <p:childTnLst>
                                    <p:set>
                                      <p:cBhvr>
                                        <p:cTn id="140" dur="1" fill="hold">
                                          <p:stCondLst>
                                            <p:cond delay="0"/>
                                          </p:stCondLst>
                                        </p:cTn>
                                        <p:tgtEl>
                                          <p:spTgt spid="11"/>
                                        </p:tgtEl>
                                        <p:attrNameLst>
                                          <p:attrName>style.visibility</p:attrName>
                                        </p:attrNameLst>
                                      </p:cBhvr>
                                      <p:to>
                                        <p:strVal val="hidden"/>
                                      </p:to>
                                    </p:set>
                                  </p:childTnLst>
                                </p:cTn>
                              </p:par>
                              <p:par>
                                <p:cTn id="141" presetID="1" presetClass="entr" presetSubtype="0" fill="hold" grpId="1" nodeType="withEffect">
                                  <p:stCondLst>
                                    <p:cond delay="0"/>
                                  </p:stCondLst>
                                  <p:childTnLst>
                                    <p:set>
                                      <p:cBhvr>
                                        <p:cTn id="142"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143" restart="whenNotActive" fill="hold" evtFilter="cancelBubble" nodeType="interactiveSeq">
                <p:stCondLst>
                  <p:cond evt="onClick" delay="0">
                    <p:tgtEl>
                      <p:spTgt spid="16"/>
                    </p:tgtEl>
                  </p:cond>
                </p:stCondLst>
                <p:endSync evt="end" delay="0">
                  <p:rtn val="all"/>
                </p:endSync>
                <p:childTnLst>
                  <p:par>
                    <p:cTn id="144" fill="hold">
                      <p:stCondLst>
                        <p:cond delay="0"/>
                      </p:stCondLst>
                      <p:childTnLst>
                        <p:par>
                          <p:cTn id="145" fill="hold">
                            <p:stCondLst>
                              <p:cond delay="0"/>
                            </p:stCondLst>
                            <p:childTnLst>
                              <p:par>
                                <p:cTn id="146" presetID="1" presetClass="exit" presetSubtype="0" fill="hold" grpId="0" nodeType="clickEffect">
                                  <p:stCondLst>
                                    <p:cond delay="0"/>
                                  </p:stCondLst>
                                  <p:childTnLst>
                                    <p:set>
                                      <p:cBhvr>
                                        <p:cTn id="147" dur="1" fill="hold">
                                          <p:stCondLst>
                                            <p:cond delay="0"/>
                                          </p:stCondLst>
                                        </p:cTn>
                                        <p:tgtEl>
                                          <p:spTgt spid="16"/>
                                        </p:tgtEl>
                                        <p:attrNameLst>
                                          <p:attrName>style.visibility</p:attrName>
                                        </p:attrNameLst>
                                      </p:cBhvr>
                                      <p:to>
                                        <p:strVal val="hidden"/>
                                      </p:to>
                                    </p:set>
                                  </p:childTnLst>
                                </p:cTn>
                              </p:par>
                              <p:par>
                                <p:cTn id="148" presetID="1" presetClass="entr" presetSubtype="0" fill="hold" grpId="0" nodeType="withEffect">
                                  <p:stCondLst>
                                    <p:cond delay="0"/>
                                  </p:stCondLst>
                                  <p:childTnLst>
                                    <p:set>
                                      <p:cBhvr>
                                        <p:cTn id="149"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150" restart="whenNotActive" fill="hold" evtFilter="cancelBubble" nodeType="interactiveSeq">
                <p:stCondLst>
                  <p:cond evt="onClick" delay="0">
                    <p:tgtEl>
                      <p:spTgt spid="15"/>
                    </p:tgtEl>
                  </p:cond>
                </p:stCondLst>
                <p:endSync evt="end" delay="0">
                  <p:rtn val="all"/>
                </p:endSync>
                <p:childTnLst>
                  <p:par>
                    <p:cTn id="151" fill="hold">
                      <p:stCondLst>
                        <p:cond delay="0"/>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15"/>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57" restart="whenNotActive" fill="hold" evtFilter="cancelBubble" nodeType="interactiveSeq">
                <p:stCondLst>
                  <p:cond evt="onClick" delay="0">
                    <p:tgtEl>
                      <p:spTgt spid="14"/>
                    </p:tgtEl>
                  </p:cond>
                </p:stCondLst>
                <p:endSync evt="end" delay="0">
                  <p:rtn val="all"/>
                </p:endSync>
                <p:childTnLst>
                  <p:par>
                    <p:cTn id="158" fill="hold">
                      <p:stCondLst>
                        <p:cond delay="0"/>
                      </p:stCondLst>
                      <p:childTnLst>
                        <p:par>
                          <p:cTn id="159" fill="hold">
                            <p:stCondLst>
                              <p:cond delay="0"/>
                            </p:stCondLst>
                            <p:childTnLst>
                              <p:par>
                                <p:cTn id="160" presetID="1" presetClass="exit" presetSubtype="0" fill="hold" grpId="1" nodeType="clickEffect">
                                  <p:stCondLst>
                                    <p:cond delay="0"/>
                                  </p:stCondLst>
                                  <p:childTnLst>
                                    <p:set>
                                      <p:cBhvr>
                                        <p:cTn id="161" dur="1" fill="hold">
                                          <p:stCondLst>
                                            <p:cond delay="0"/>
                                          </p:stCondLst>
                                        </p:cTn>
                                        <p:tgtEl>
                                          <p:spTgt spid="14"/>
                                        </p:tgtEl>
                                        <p:attrNameLst>
                                          <p:attrName>style.visibility</p:attrName>
                                        </p:attrNameLst>
                                      </p:cBhvr>
                                      <p:to>
                                        <p:strVal val="hidden"/>
                                      </p:to>
                                    </p:set>
                                  </p:childTnLst>
                                </p:cTn>
                              </p:par>
                              <p:par>
                                <p:cTn id="162" presetID="1" presetClass="entr" presetSubtype="0" fill="hold" grpId="1" nodeType="withEffect">
                                  <p:stCondLst>
                                    <p:cond delay="0"/>
                                  </p:stCondLst>
                                  <p:childTnLst>
                                    <p:set>
                                      <p:cBhvr>
                                        <p:cTn id="163"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64" restart="whenNotActive" fill="hold" evtFilter="cancelBubble" nodeType="interactiveSeq">
                <p:stCondLst>
                  <p:cond evt="onClick" delay="0">
                    <p:tgtEl>
                      <p:spTgt spid="19"/>
                    </p:tgtEl>
                  </p:cond>
                </p:stCondLst>
                <p:endSync evt="end" delay="0">
                  <p:rtn val="all"/>
                </p:endSync>
                <p:childTnLst>
                  <p:par>
                    <p:cTn id="165" fill="hold">
                      <p:stCondLst>
                        <p:cond delay="0"/>
                      </p:stCondLst>
                      <p:childTnLst>
                        <p:par>
                          <p:cTn id="166" fill="hold">
                            <p:stCondLst>
                              <p:cond delay="0"/>
                            </p:stCondLst>
                            <p:childTnLst>
                              <p:par>
                                <p:cTn id="167" presetID="1" presetClass="exit" presetSubtype="0" fill="hold" grpId="0" nodeType="clickEffect">
                                  <p:stCondLst>
                                    <p:cond delay="0"/>
                                  </p:stCondLst>
                                  <p:childTnLst>
                                    <p:set>
                                      <p:cBhvr>
                                        <p:cTn id="168" dur="1" fill="hold">
                                          <p:stCondLst>
                                            <p:cond delay="0"/>
                                          </p:stCondLst>
                                        </p:cTn>
                                        <p:tgtEl>
                                          <p:spTgt spid="19"/>
                                        </p:tgtEl>
                                        <p:attrNameLst>
                                          <p:attrName>style.visibility</p:attrName>
                                        </p:attrNameLst>
                                      </p:cBhvr>
                                      <p:to>
                                        <p:strVal val="hidden"/>
                                      </p:to>
                                    </p:set>
                                  </p:childTnLst>
                                </p:cTn>
                              </p:par>
                              <p:par>
                                <p:cTn id="169" presetID="1" presetClass="entr" presetSubtype="0" fill="hold" grpId="0" nodeType="withEffect">
                                  <p:stCondLst>
                                    <p:cond delay="0"/>
                                  </p:stCondLst>
                                  <p:childTnLst>
                                    <p:set>
                                      <p:cBhvr>
                                        <p:cTn id="170"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71" restart="whenNotActive" fill="hold" evtFilter="cancelBubble" nodeType="interactiveSeq">
                <p:stCondLst>
                  <p:cond evt="onClick" delay="0">
                    <p:tgtEl>
                      <p:spTgt spid="18"/>
                    </p:tgtEl>
                  </p:cond>
                </p:stCondLst>
                <p:endSync evt="end" delay="0">
                  <p:rtn val="all"/>
                </p:endSync>
                <p:childTnLst>
                  <p:par>
                    <p:cTn id="172" fill="hold">
                      <p:stCondLst>
                        <p:cond delay="0"/>
                      </p:stCondLst>
                      <p:childTnLst>
                        <p:par>
                          <p:cTn id="173" fill="hold">
                            <p:stCondLst>
                              <p:cond delay="0"/>
                            </p:stCondLst>
                            <p:childTnLst>
                              <p:par>
                                <p:cTn id="174" presetID="1" presetClass="exit" presetSubtype="0" fill="hold" grpId="1" nodeType="clickEffect">
                                  <p:stCondLst>
                                    <p:cond delay="0"/>
                                  </p:stCondLst>
                                  <p:childTnLst>
                                    <p:set>
                                      <p:cBhvr>
                                        <p:cTn id="175" dur="1" fill="hold">
                                          <p:stCondLst>
                                            <p:cond delay="0"/>
                                          </p:stCondLst>
                                        </p:cTn>
                                        <p:tgtEl>
                                          <p:spTgt spid="18"/>
                                        </p:tgtEl>
                                        <p:attrNameLst>
                                          <p:attrName>style.visibility</p:attrName>
                                        </p:attrNameLst>
                                      </p:cBhvr>
                                      <p:to>
                                        <p:strVal val="hidden"/>
                                      </p:to>
                                    </p:set>
                                  </p:childTnLst>
                                </p:cTn>
                              </p:par>
                              <p:par>
                                <p:cTn id="176" presetID="1" presetClass="entr" presetSubtype="0" fill="hold" grpId="0" nodeType="withEffect">
                                  <p:stCondLst>
                                    <p:cond delay="0"/>
                                  </p:stCondLst>
                                  <p:childTnLst>
                                    <p:set>
                                      <p:cBhvr>
                                        <p:cTn id="177"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178" restart="whenNotActive" fill="hold" evtFilter="cancelBubble" nodeType="interactiveSeq">
                <p:stCondLst>
                  <p:cond evt="onClick" delay="0">
                    <p:tgtEl>
                      <p:spTgt spid="17"/>
                    </p:tgtEl>
                  </p:cond>
                </p:stCondLst>
                <p:endSync evt="end" delay="0">
                  <p:rtn val="all"/>
                </p:endSync>
                <p:childTnLst>
                  <p:par>
                    <p:cTn id="179" fill="hold">
                      <p:stCondLst>
                        <p:cond delay="0"/>
                      </p:stCondLst>
                      <p:childTnLst>
                        <p:par>
                          <p:cTn id="180" fill="hold">
                            <p:stCondLst>
                              <p:cond delay="0"/>
                            </p:stCondLst>
                            <p:childTnLst>
                              <p:par>
                                <p:cTn id="181" presetID="1" presetClass="exit" presetSubtype="0" fill="hold" grpId="1" nodeType="clickEffect">
                                  <p:stCondLst>
                                    <p:cond delay="0"/>
                                  </p:stCondLst>
                                  <p:childTnLst>
                                    <p:set>
                                      <p:cBhvr>
                                        <p:cTn id="182" dur="1" fill="hold">
                                          <p:stCondLst>
                                            <p:cond delay="0"/>
                                          </p:stCondLst>
                                        </p:cTn>
                                        <p:tgtEl>
                                          <p:spTgt spid="17"/>
                                        </p:tgtEl>
                                        <p:attrNameLst>
                                          <p:attrName>style.visibility</p:attrName>
                                        </p:attrNameLst>
                                      </p:cBhvr>
                                      <p:to>
                                        <p:strVal val="hidden"/>
                                      </p:to>
                                    </p:set>
                                  </p:childTnLst>
                                </p:cTn>
                              </p:par>
                              <p:par>
                                <p:cTn id="183" presetID="1" presetClass="entr" presetSubtype="0" fill="hold" grpId="1" nodeType="withEffect">
                                  <p:stCondLst>
                                    <p:cond delay="0"/>
                                  </p:stCondLst>
                                  <p:childTnLst>
                                    <p:set>
                                      <p:cBhvr>
                                        <p:cTn id="184"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85" restart="whenNotActive" fill="hold" evtFilter="cancelBubble" nodeType="interactiveSeq">
                <p:stCondLst>
                  <p:cond evt="onClick" delay="0">
                    <p:tgtEl>
                      <p:spTgt spid="22"/>
                    </p:tgtEl>
                  </p:cond>
                </p:stCondLst>
                <p:endSync evt="end" delay="0">
                  <p:rtn val="all"/>
                </p:endSync>
                <p:childTnLst>
                  <p:par>
                    <p:cTn id="186" fill="hold">
                      <p:stCondLst>
                        <p:cond delay="0"/>
                      </p:stCondLst>
                      <p:childTnLst>
                        <p:par>
                          <p:cTn id="187" fill="hold">
                            <p:stCondLst>
                              <p:cond delay="0"/>
                            </p:stCondLst>
                            <p:childTnLst>
                              <p:par>
                                <p:cTn id="188" presetID="1" presetClass="exit" presetSubtype="0" fill="hold" grpId="0" nodeType="clickEffect">
                                  <p:stCondLst>
                                    <p:cond delay="0"/>
                                  </p:stCondLst>
                                  <p:childTnLst>
                                    <p:set>
                                      <p:cBhvr>
                                        <p:cTn id="189" dur="1" fill="hold">
                                          <p:stCondLst>
                                            <p:cond delay="0"/>
                                          </p:stCondLst>
                                        </p:cTn>
                                        <p:tgtEl>
                                          <p:spTgt spid="22"/>
                                        </p:tgtEl>
                                        <p:attrNameLst>
                                          <p:attrName>style.visibility</p:attrName>
                                        </p:attrNameLst>
                                      </p:cBhvr>
                                      <p:to>
                                        <p:strVal val="hidden"/>
                                      </p:to>
                                    </p:set>
                                  </p:childTnLst>
                                </p:cTn>
                              </p:par>
                              <p:par>
                                <p:cTn id="190" presetID="1" presetClass="entr" presetSubtype="0" fill="hold" grpId="0" nodeType="withEffect">
                                  <p:stCondLst>
                                    <p:cond delay="0"/>
                                  </p:stCondLst>
                                  <p:childTnLst>
                                    <p:set>
                                      <p:cBhvr>
                                        <p:cTn id="191"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192" restart="whenNotActive" fill="hold" evtFilter="cancelBubble" nodeType="interactiveSeq">
                <p:stCondLst>
                  <p:cond evt="onClick" delay="0">
                    <p:tgtEl>
                      <p:spTgt spid="21"/>
                    </p:tgtEl>
                  </p:cond>
                </p:stCondLst>
                <p:endSync evt="end" delay="0">
                  <p:rtn val="all"/>
                </p:endSync>
                <p:childTnLst>
                  <p:par>
                    <p:cTn id="193" fill="hold">
                      <p:stCondLst>
                        <p:cond delay="0"/>
                      </p:stCondLst>
                      <p:childTnLst>
                        <p:par>
                          <p:cTn id="194" fill="hold">
                            <p:stCondLst>
                              <p:cond delay="0"/>
                            </p:stCondLst>
                            <p:childTnLst>
                              <p:par>
                                <p:cTn id="195" presetID="1" presetClass="exit" presetSubtype="0" fill="hold" grpId="1" nodeType="clickEffect">
                                  <p:stCondLst>
                                    <p:cond delay="0"/>
                                  </p:stCondLst>
                                  <p:childTnLst>
                                    <p:set>
                                      <p:cBhvr>
                                        <p:cTn id="196" dur="1" fill="hold">
                                          <p:stCondLst>
                                            <p:cond delay="0"/>
                                          </p:stCondLst>
                                        </p:cTn>
                                        <p:tgtEl>
                                          <p:spTgt spid="21"/>
                                        </p:tgtEl>
                                        <p:attrNameLst>
                                          <p:attrName>style.visibility</p:attrName>
                                        </p:attrNameLst>
                                      </p:cBhvr>
                                      <p:to>
                                        <p:strVal val="hidden"/>
                                      </p:to>
                                    </p:set>
                                  </p:childTnLst>
                                </p:cTn>
                              </p:par>
                              <p:par>
                                <p:cTn id="197" presetID="1" presetClass="entr" presetSubtype="0" fill="hold" grpId="0" nodeType="withEffect">
                                  <p:stCondLst>
                                    <p:cond delay="0"/>
                                  </p:stCondLst>
                                  <p:childTnLst>
                                    <p:set>
                                      <p:cBhvr>
                                        <p:cTn id="198" dur="1" fill="hold">
                                          <p:stCondLst>
                                            <p:cond delay="0"/>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99" restart="whenNotActive" fill="hold" evtFilter="cancelBubble" nodeType="interactiveSeq">
                <p:stCondLst>
                  <p:cond evt="onClick" delay="0">
                    <p:tgtEl>
                      <p:spTgt spid="20"/>
                    </p:tgtEl>
                  </p:cond>
                </p:stCondLst>
                <p:endSync evt="end" delay="0">
                  <p:rtn val="all"/>
                </p:endSync>
                <p:childTnLst>
                  <p:par>
                    <p:cTn id="200" fill="hold">
                      <p:stCondLst>
                        <p:cond delay="0"/>
                      </p:stCondLst>
                      <p:childTnLst>
                        <p:par>
                          <p:cTn id="201" fill="hold">
                            <p:stCondLst>
                              <p:cond delay="0"/>
                            </p:stCondLst>
                            <p:childTnLst>
                              <p:par>
                                <p:cTn id="202" presetID="1" presetClass="exit" presetSubtype="0" fill="hold" grpId="1" nodeType="clickEffect">
                                  <p:stCondLst>
                                    <p:cond delay="0"/>
                                  </p:stCondLst>
                                  <p:childTnLst>
                                    <p:set>
                                      <p:cBhvr>
                                        <p:cTn id="203" dur="1" fill="hold">
                                          <p:stCondLst>
                                            <p:cond delay="0"/>
                                          </p:stCondLst>
                                        </p:cTn>
                                        <p:tgtEl>
                                          <p:spTgt spid="20"/>
                                        </p:tgtEl>
                                        <p:attrNameLst>
                                          <p:attrName>style.visibility</p:attrName>
                                        </p:attrNameLst>
                                      </p:cBhvr>
                                      <p:to>
                                        <p:strVal val="hidden"/>
                                      </p:to>
                                    </p:set>
                                  </p:childTnLst>
                                </p:cTn>
                              </p:par>
                              <p:par>
                                <p:cTn id="204" presetID="1" presetClass="entr" presetSubtype="0" fill="hold" grpId="1" nodeType="withEffect">
                                  <p:stCondLst>
                                    <p:cond delay="0"/>
                                  </p:stCondLst>
                                  <p:childTnLst>
                                    <p:set>
                                      <p:cBhvr>
                                        <p:cTn id="20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06" restart="whenNotActive" fill="hold" evtFilter="cancelBubble" nodeType="interactiveSeq">
                <p:stCondLst>
                  <p:cond evt="onClick" delay="0">
                    <p:tgtEl>
                      <p:spTgt spid="25"/>
                    </p:tgtEl>
                  </p:cond>
                </p:stCondLst>
                <p:endSync evt="end" delay="0">
                  <p:rtn val="all"/>
                </p:endSync>
                <p:childTnLst>
                  <p:par>
                    <p:cTn id="207" fill="hold">
                      <p:stCondLst>
                        <p:cond delay="0"/>
                      </p:stCondLst>
                      <p:childTnLst>
                        <p:par>
                          <p:cTn id="208" fill="hold">
                            <p:stCondLst>
                              <p:cond delay="0"/>
                            </p:stCondLst>
                            <p:childTnLst>
                              <p:par>
                                <p:cTn id="209" presetID="1" presetClass="exit" presetSubtype="0" fill="hold" grpId="0" nodeType="clickEffect">
                                  <p:stCondLst>
                                    <p:cond delay="0"/>
                                  </p:stCondLst>
                                  <p:childTnLst>
                                    <p:set>
                                      <p:cBhvr>
                                        <p:cTn id="210" dur="1" fill="hold">
                                          <p:stCondLst>
                                            <p:cond delay="0"/>
                                          </p:stCondLst>
                                        </p:cTn>
                                        <p:tgtEl>
                                          <p:spTgt spid="25"/>
                                        </p:tgtEl>
                                        <p:attrNameLst>
                                          <p:attrName>style.visibility</p:attrName>
                                        </p:attrNameLst>
                                      </p:cBhvr>
                                      <p:to>
                                        <p:strVal val="hidden"/>
                                      </p:to>
                                    </p:set>
                                  </p:childTnLst>
                                </p:cTn>
                              </p:par>
                              <p:par>
                                <p:cTn id="211" presetID="1" presetClass="entr" presetSubtype="0" fill="hold" grpId="0" nodeType="withEffect">
                                  <p:stCondLst>
                                    <p:cond delay="0"/>
                                  </p:stCondLst>
                                  <p:childTnLst>
                                    <p:set>
                                      <p:cBhvr>
                                        <p:cTn id="212"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213" restart="whenNotActive" fill="hold" evtFilter="cancelBubble" nodeType="interactiveSeq">
                <p:stCondLst>
                  <p:cond evt="onClick" delay="0">
                    <p:tgtEl>
                      <p:spTgt spid="24"/>
                    </p:tgtEl>
                  </p:cond>
                </p:stCondLst>
                <p:endSync evt="end" delay="0">
                  <p:rtn val="all"/>
                </p:endSync>
                <p:childTnLst>
                  <p:par>
                    <p:cTn id="214" fill="hold">
                      <p:stCondLst>
                        <p:cond delay="0"/>
                      </p:stCondLst>
                      <p:childTnLst>
                        <p:par>
                          <p:cTn id="215" fill="hold">
                            <p:stCondLst>
                              <p:cond delay="0"/>
                            </p:stCondLst>
                            <p:childTnLst>
                              <p:par>
                                <p:cTn id="216" presetID="1" presetClass="exit" presetSubtype="0" fill="hold" grpId="1" nodeType="clickEffect">
                                  <p:stCondLst>
                                    <p:cond delay="0"/>
                                  </p:stCondLst>
                                  <p:childTnLst>
                                    <p:set>
                                      <p:cBhvr>
                                        <p:cTn id="217" dur="1" fill="hold">
                                          <p:stCondLst>
                                            <p:cond delay="0"/>
                                          </p:stCondLst>
                                        </p:cTn>
                                        <p:tgtEl>
                                          <p:spTgt spid="24"/>
                                        </p:tgtEl>
                                        <p:attrNameLst>
                                          <p:attrName>style.visibility</p:attrName>
                                        </p:attrNameLst>
                                      </p:cBhvr>
                                      <p:to>
                                        <p:strVal val="hidden"/>
                                      </p:to>
                                    </p:set>
                                  </p:childTnLst>
                                </p:cTn>
                              </p:par>
                              <p:par>
                                <p:cTn id="218" presetID="1" presetClass="entr" presetSubtype="0" fill="hold" grpId="0" nodeType="withEffect">
                                  <p:stCondLst>
                                    <p:cond delay="0"/>
                                  </p:stCondLst>
                                  <p:childTnLst>
                                    <p:set>
                                      <p:cBhvr>
                                        <p:cTn id="219"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220" restart="whenNotActive" fill="hold" evtFilter="cancelBubble" nodeType="interactiveSeq">
                <p:stCondLst>
                  <p:cond evt="onClick" delay="0">
                    <p:tgtEl>
                      <p:spTgt spid="23"/>
                    </p:tgtEl>
                  </p:cond>
                </p:stCondLst>
                <p:endSync evt="end" delay="0">
                  <p:rtn val="all"/>
                </p:endSync>
                <p:childTnLst>
                  <p:par>
                    <p:cTn id="221" fill="hold">
                      <p:stCondLst>
                        <p:cond delay="0"/>
                      </p:stCondLst>
                      <p:childTnLst>
                        <p:par>
                          <p:cTn id="222" fill="hold">
                            <p:stCondLst>
                              <p:cond delay="0"/>
                            </p:stCondLst>
                            <p:childTnLst>
                              <p:par>
                                <p:cTn id="223" presetID="1" presetClass="exit" presetSubtype="0" fill="hold" grpId="1" nodeType="clickEffect">
                                  <p:stCondLst>
                                    <p:cond delay="0"/>
                                  </p:stCondLst>
                                  <p:childTnLst>
                                    <p:set>
                                      <p:cBhvr>
                                        <p:cTn id="224" dur="1" fill="hold">
                                          <p:stCondLst>
                                            <p:cond delay="0"/>
                                          </p:stCondLst>
                                        </p:cTn>
                                        <p:tgtEl>
                                          <p:spTgt spid="23"/>
                                        </p:tgtEl>
                                        <p:attrNameLst>
                                          <p:attrName>style.visibility</p:attrName>
                                        </p:attrNameLst>
                                      </p:cBhvr>
                                      <p:to>
                                        <p:strVal val="hidden"/>
                                      </p:to>
                                    </p:set>
                                  </p:childTnLst>
                                </p:cTn>
                              </p:par>
                              <p:par>
                                <p:cTn id="225" presetID="1" presetClass="entr" presetSubtype="0" fill="hold" grpId="1" nodeType="withEffect">
                                  <p:stCondLst>
                                    <p:cond delay="0"/>
                                  </p:stCondLst>
                                  <p:childTnLst>
                                    <p:set>
                                      <p:cBhvr>
                                        <p:cTn id="22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seq concurrent="1" nextAc="seek">
              <p:cTn id="227" restart="whenNotActive" fill="hold" evtFilter="cancelBubble" nodeType="interactiveSeq">
                <p:stCondLst>
                  <p:cond evt="onClick" delay="0">
                    <p:tgtEl>
                      <p:spTgt spid="28"/>
                    </p:tgtEl>
                  </p:cond>
                </p:stCondLst>
                <p:endSync evt="end" delay="0">
                  <p:rtn val="all"/>
                </p:endSync>
                <p:childTnLst>
                  <p:par>
                    <p:cTn id="228" fill="hold">
                      <p:stCondLst>
                        <p:cond delay="0"/>
                      </p:stCondLst>
                      <p:childTnLst>
                        <p:par>
                          <p:cTn id="229" fill="hold">
                            <p:stCondLst>
                              <p:cond delay="0"/>
                            </p:stCondLst>
                            <p:childTnLst>
                              <p:par>
                                <p:cTn id="230" presetID="1" presetClass="exit" presetSubtype="0" fill="hold" grpId="0" nodeType="clickEffect">
                                  <p:stCondLst>
                                    <p:cond delay="0"/>
                                  </p:stCondLst>
                                  <p:childTnLst>
                                    <p:set>
                                      <p:cBhvr>
                                        <p:cTn id="231" dur="1" fill="hold">
                                          <p:stCondLst>
                                            <p:cond delay="0"/>
                                          </p:stCondLst>
                                        </p:cTn>
                                        <p:tgtEl>
                                          <p:spTgt spid="28"/>
                                        </p:tgtEl>
                                        <p:attrNameLst>
                                          <p:attrName>style.visibility</p:attrName>
                                        </p:attrNameLst>
                                      </p:cBhvr>
                                      <p:to>
                                        <p:strVal val="hidden"/>
                                      </p:to>
                                    </p:set>
                                  </p:childTnLst>
                                </p:cTn>
                              </p:par>
                              <p:par>
                                <p:cTn id="232" presetID="1" presetClass="entr" presetSubtype="0" fill="hold" grpId="0" nodeType="withEffect">
                                  <p:stCondLst>
                                    <p:cond delay="0"/>
                                  </p:stCondLst>
                                  <p:childTnLst>
                                    <p:set>
                                      <p:cBhvr>
                                        <p:cTn id="233"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234" restart="whenNotActive" fill="hold" evtFilter="cancelBubble" nodeType="interactiveSeq">
                <p:stCondLst>
                  <p:cond evt="onClick" delay="0">
                    <p:tgtEl>
                      <p:spTgt spid="27"/>
                    </p:tgtEl>
                  </p:cond>
                </p:stCondLst>
                <p:endSync evt="end" delay="0">
                  <p:rtn val="all"/>
                </p:endSync>
                <p:childTnLst>
                  <p:par>
                    <p:cTn id="235" fill="hold">
                      <p:stCondLst>
                        <p:cond delay="0"/>
                      </p:stCondLst>
                      <p:childTnLst>
                        <p:par>
                          <p:cTn id="236" fill="hold">
                            <p:stCondLst>
                              <p:cond delay="0"/>
                            </p:stCondLst>
                            <p:childTnLst>
                              <p:par>
                                <p:cTn id="237" presetID="1" presetClass="exit" presetSubtype="0" fill="hold" grpId="1" nodeType="clickEffect">
                                  <p:stCondLst>
                                    <p:cond delay="0"/>
                                  </p:stCondLst>
                                  <p:childTnLst>
                                    <p:set>
                                      <p:cBhvr>
                                        <p:cTn id="238" dur="1" fill="hold">
                                          <p:stCondLst>
                                            <p:cond delay="0"/>
                                          </p:stCondLst>
                                        </p:cTn>
                                        <p:tgtEl>
                                          <p:spTgt spid="27"/>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241" restart="whenNotActive" fill="hold" evtFilter="cancelBubble" nodeType="interactiveSeq">
                <p:stCondLst>
                  <p:cond evt="onClick" delay="0">
                    <p:tgtEl>
                      <p:spTgt spid="26"/>
                    </p:tgtEl>
                  </p:cond>
                </p:stCondLst>
                <p:endSync evt="end" delay="0">
                  <p:rtn val="all"/>
                </p:endSync>
                <p:childTnLst>
                  <p:par>
                    <p:cTn id="242" fill="hold">
                      <p:stCondLst>
                        <p:cond delay="0"/>
                      </p:stCondLst>
                      <p:childTnLst>
                        <p:par>
                          <p:cTn id="243" fill="hold">
                            <p:stCondLst>
                              <p:cond delay="0"/>
                            </p:stCondLst>
                            <p:childTnLst>
                              <p:par>
                                <p:cTn id="244" presetID="1" presetClass="exit" presetSubtype="0" fill="hold" grpId="1" nodeType="clickEffect">
                                  <p:stCondLst>
                                    <p:cond delay="0"/>
                                  </p:stCondLst>
                                  <p:childTnLst>
                                    <p:set>
                                      <p:cBhvr>
                                        <p:cTn id="245" dur="1" fill="hold">
                                          <p:stCondLst>
                                            <p:cond delay="0"/>
                                          </p:stCondLst>
                                        </p:cTn>
                                        <p:tgtEl>
                                          <p:spTgt spid="26"/>
                                        </p:tgtEl>
                                        <p:attrNameLst>
                                          <p:attrName>style.visibility</p:attrName>
                                        </p:attrNameLst>
                                      </p:cBhvr>
                                      <p:to>
                                        <p:strVal val="hidden"/>
                                      </p:to>
                                    </p:set>
                                  </p:childTnLst>
                                </p:cTn>
                              </p:par>
                              <p:par>
                                <p:cTn id="246" presetID="1" presetClass="entr" presetSubtype="0" fill="hold" grpId="1" nodeType="withEffect">
                                  <p:stCondLst>
                                    <p:cond delay="0"/>
                                  </p:stCondLst>
                                  <p:childTnLst>
                                    <p:set>
                                      <p:cBhvr>
                                        <p:cTn id="247"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bldLst>
      <p:bldP spid="2" grpId="0" animBg="1"/>
      <p:bldP spid="2" grpId="1" animBg="1"/>
      <p:bldP spid="2" grpId="2" animBg="1"/>
      <p:bldP spid="3" grpId="0" animBg="1"/>
      <p:bldP spid="3" grpId="1" animBg="1"/>
      <p:bldP spid="3" grpId="2"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B0E6575E-BCB9-1F0E-B054-6C58356F866B}"/>
              </a:ext>
            </a:extLst>
          </p:cNvPr>
          <p:cNvPicPr>
            <a:picLocks noChangeAspect="1"/>
          </p:cNvPicPr>
          <p:nvPr/>
        </p:nvPicPr>
        <p:blipFill>
          <a:blip r:embed="rId4"/>
          <a:stretch>
            <a:fillRect/>
          </a:stretch>
        </p:blipFill>
        <p:spPr>
          <a:xfrm>
            <a:off x="119921" y="73107"/>
            <a:ext cx="11917181" cy="6608616"/>
          </a:xfrm>
          <a:prstGeom prst="rect">
            <a:avLst/>
          </a:prstGeom>
          <a:effectLst>
            <a:outerShdw blurRad="50800" dist="38100" dir="10800000" algn="r" rotWithShape="0">
              <a:prstClr val="black">
                <a:alpha val="40000"/>
              </a:prstClr>
            </a:outerShdw>
          </a:effectLst>
        </p:spPr>
      </p:pic>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5">
            <a:extLst>
              <a:ext uri="{28A0092B-C50C-407E-A947-70E740481C1C}">
                <a14:useLocalDpi xmlns:a14="http://schemas.microsoft.com/office/drawing/2010/main" val="0"/>
              </a:ext>
            </a:extLst>
          </a:blip>
          <a:srcRect t="90273"/>
          <a:stretch/>
        </p:blipFill>
        <p:spPr>
          <a:xfrm>
            <a:off x="3309126" y="194824"/>
            <a:ext cx="584682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تحفيز المجموعات</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22" name="1">
            <a:extLst>
              <a:ext uri="{FF2B5EF4-FFF2-40B4-BE49-F238E27FC236}">
                <a16:creationId xmlns:a16="http://schemas.microsoft.com/office/drawing/2014/main" id="{4A70B209-A72E-BC1C-FCF8-1BAB690B7B18}"/>
              </a:ext>
            </a:extLst>
          </p:cNvPr>
          <p:cNvSpPr/>
          <p:nvPr/>
        </p:nvSpPr>
        <p:spPr>
          <a:xfrm>
            <a:off x="10570220"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23" name="شكل حر: شكل 22">
            <a:extLst>
              <a:ext uri="{FF2B5EF4-FFF2-40B4-BE49-F238E27FC236}">
                <a16:creationId xmlns:a16="http://schemas.microsoft.com/office/drawing/2014/main" id="{190B7611-C766-4FA4-797C-2AAE0D3383FB}"/>
              </a:ext>
            </a:extLst>
          </p:cNvPr>
          <p:cNvSpPr/>
          <p:nvPr/>
        </p:nvSpPr>
        <p:spPr>
          <a:xfrm>
            <a:off x="10570220"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24" name="1">
            <a:extLst>
              <a:ext uri="{FF2B5EF4-FFF2-40B4-BE49-F238E27FC236}">
                <a16:creationId xmlns:a16="http://schemas.microsoft.com/office/drawing/2014/main" id="{53549765-37F4-1D27-CB50-F590D683CD83}"/>
              </a:ext>
            </a:extLst>
          </p:cNvPr>
          <p:cNvSpPr/>
          <p:nvPr/>
        </p:nvSpPr>
        <p:spPr>
          <a:xfrm>
            <a:off x="10144865"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25" name="شكل حر: شكل 24">
            <a:extLst>
              <a:ext uri="{FF2B5EF4-FFF2-40B4-BE49-F238E27FC236}">
                <a16:creationId xmlns:a16="http://schemas.microsoft.com/office/drawing/2014/main" id="{68C998A0-D520-16C0-369E-5B1F7EFE6BE7}"/>
              </a:ext>
            </a:extLst>
          </p:cNvPr>
          <p:cNvSpPr/>
          <p:nvPr/>
        </p:nvSpPr>
        <p:spPr>
          <a:xfrm>
            <a:off x="10144865"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26" name="1">
            <a:extLst>
              <a:ext uri="{FF2B5EF4-FFF2-40B4-BE49-F238E27FC236}">
                <a16:creationId xmlns:a16="http://schemas.microsoft.com/office/drawing/2014/main" id="{9D6FB4A6-6EA5-C741-F6C3-F0651C7D5263}"/>
              </a:ext>
            </a:extLst>
          </p:cNvPr>
          <p:cNvSpPr/>
          <p:nvPr/>
        </p:nvSpPr>
        <p:spPr>
          <a:xfrm>
            <a:off x="9719510"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27" name="شكل حر: شكل 26">
            <a:extLst>
              <a:ext uri="{FF2B5EF4-FFF2-40B4-BE49-F238E27FC236}">
                <a16:creationId xmlns:a16="http://schemas.microsoft.com/office/drawing/2014/main" id="{25470A4F-2BB5-F9E3-870C-0B458FC45DC1}"/>
              </a:ext>
            </a:extLst>
          </p:cNvPr>
          <p:cNvSpPr/>
          <p:nvPr/>
        </p:nvSpPr>
        <p:spPr>
          <a:xfrm>
            <a:off x="9719510"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28" name="1">
            <a:extLst>
              <a:ext uri="{FF2B5EF4-FFF2-40B4-BE49-F238E27FC236}">
                <a16:creationId xmlns:a16="http://schemas.microsoft.com/office/drawing/2014/main" id="{D9A4E809-613F-8C64-E9AB-B68E83A7DAA7}"/>
              </a:ext>
            </a:extLst>
          </p:cNvPr>
          <p:cNvSpPr/>
          <p:nvPr/>
        </p:nvSpPr>
        <p:spPr>
          <a:xfrm>
            <a:off x="9294155"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29" name="شكل حر: شكل 28">
            <a:extLst>
              <a:ext uri="{FF2B5EF4-FFF2-40B4-BE49-F238E27FC236}">
                <a16:creationId xmlns:a16="http://schemas.microsoft.com/office/drawing/2014/main" id="{B4F7A7FF-E149-4E09-CDA8-5A8130256796}"/>
              </a:ext>
            </a:extLst>
          </p:cNvPr>
          <p:cNvSpPr/>
          <p:nvPr/>
        </p:nvSpPr>
        <p:spPr>
          <a:xfrm>
            <a:off x="9294155"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30" name="1">
            <a:extLst>
              <a:ext uri="{FF2B5EF4-FFF2-40B4-BE49-F238E27FC236}">
                <a16:creationId xmlns:a16="http://schemas.microsoft.com/office/drawing/2014/main" id="{3C60FE40-A85A-F5D0-66F3-F920203A1816}"/>
              </a:ext>
            </a:extLst>
          </p:cNvPr>
          <p:cNvSpPr/>
          <p:nvPr/>
        </p:nvSpPr>
        <p:spPr>
          <a:xfrm>
            <a:off x="8868800"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31" name="شكل حر: شكل 30">
            <a:extLst>
              <a:ext uri="{FF2B5EF4-FFF2-40B4-BE49-F238E27FC236}">
                <a16:creationId xmlns:a16="http://schemas.microsoft.com/office/drawing/2014/main" id="{B8229933-F91E-7516-A082-3466BF39C3C5}"/>
              </a:ext>
            </a:extLst>
          </p:cNvPr>
          <p:cNvSpPr/>
          <p:nvPr/>
        </p:nvSpPr>
        <p:spPr>
          <a:xfrm>
            <a:off x="8868800"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32" name="1">
            <a:extLst>
              <a:ext uri="{FF2B5EF4-FFF2-40B4-BE49-F238E27FC236}">
                <a16:creationId xmlns:a16="http://schemas.microsoft.com/office/drawing/2014/main" id="{0C60C334-8CB0-04A0-0547-97FDB7299FB7}"/>
              </a:ext>
            </a:extLst>
          </p:cNvPr>
          <p:cNvSpPr/>
          <p:nvPr/>
        </p:nvSpPr>
        <p:spPr>
          <a:xfrm>
            <a:off x="8218137"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33" name="شكل حر: شكل 32">
            <a:extLst>
              <a:ext uri="{FF2B5EF4-FFF2-40B4-BE49-F238E27FC236}">
                <a16:creationId xmlns:a16="http://schemas.microsoft.com/office/drawing/2014/main" id="{5B8538B6-D5A7-9DAB-55F9-4015FC927391}"/>
              </a:ext>
            </a:extLst>
          </p:cNvPr>
          <p:cNvSpPr/>
          <p:nvPr/>
        </p:nvSpPr>
        <p:spPr>
          <a:xfrm>
            <a:off x="8218137"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34" name="1">
            <a:extLst>
              <a:ext uri="{FF2B5EF4-FFF2-40B4-BE49-F238E27FC236}">
                <a16:creationId xmlns:a16="http://schemas.microsoft.com/office/drawing/2014/main" id="{C505E2AF-D377-C6A5-F105-16AF88B70E85}"/>
              </a:ext>
            </a:extLst>
          </p:cNvPr>
          <p:cNvSpPr/>
          <p:nvPr/>
        </p:nvSpPr>
        <p:spPr>
          <a:xfrm>
            <a:off x="7792782"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35" name="شكل حر: شكل 34">
            <a:extLst>
              <a:ext uri="{FF2B5EF4-FFF2-40B4-BE49-F238E27FC236}">
                <a16:creationId xmlns:a16="http://schemas.microsoft.com/office/drawing/2014/main" id="{5FBAA163-95F8-57BB-CB9B-4C26A461FBD5}"/>
              </a:ext>
            </a:extLst>
          </p:cNvPr>
          <p:cNvSpPr/>
          <p:nvPr/>
        </p:nvSpPr>
        <p:spPr>
          <a:xfrm>
            <a:off x="7792782"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36" name="1">
            <a:extLst>
              <a:ext uri="{FF2B5EF4-FFF2-40B4-BE49-F238E27FC236}">
                <a16:creationId xmlns:a16="http://schemas.microsoft.com/office/drawing/2014/main" id="{02BBAEFA-030C-FCDD-D082-82C415DE0FA6}"/>
              </a:ext>
            </a:extLst>
          </p:cNvPr>
          <p:cNvSpPr/>
          <p:nvPr/>
        </p:nvSpPr>
        <p:spPr>
          <a:xfrm>
            <a:off x="7367427"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37" name="شكل حر: شكل 36">
            <a:extLst>
              <a:ext uri="{FF2B5EF4-FFF2-40B4-BE49-F238E27FC236}">
                <a16:creationId xmlns:a16="http://schemas.microsoft.com/office/drawing/2014/main" id="{2BF236DE-7467-2393-B659-34536A73B721}"/>
              </a:ext>
            </a:extLst>
          </p:cNvPr>
          <p:cNvSpPr/>
          <p:nvPr/>
        </p:nvSpPr>
        <p:spPr>
          <a:xfrm>
            <a:off x="7367427"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38" name="1">
            <a:extLst>
              <a:ext uri="{FF2B5EF4-FFF2-40B4-BE49-F238E27FC236}">
                <a16:creationId xmlns:a16="http://schemas.microsoft.com/office/drawing/2014/main" id="{699D977B-268A-353F-3205-57CC5208FEE4}"/>
              </a:ext>
            </a:extLst>
          </p:cNvPr>
          <p:cNvSpPr/>
          <p:nvPr/>
        </p:nvSpPr>
        <p:spPr>
          <a:xfrm>
            <a:off x="6942072"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39" name="شكل حر: شكل 38">
            <a:extLst>
              <a:ext uri="{FF2B5EF4-FFF2-40B4-BE49-F238E27FC236}">
                <a16:creationId xmlns:a16="http://schemas.microsoft.com/office/drawing/2014/main" id="{9412A75E-F424-F61E-C681-FDCFFACEE392}"/>
              </a:ext>
            </a:extLst>
          </p:cNvPr>
          <p:cNvSpPr/>
          <p:nvPr/>
        </p:nvSpPr>
        <p:spPr>
          <a:xfrm>
            <a:off x="6942072"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40" name="1">
            <a:extLst>
              <a:ext uri="{FF2B5EF4-FFF2-40B4-BE49-F238E27FC236}">
                <a16:creationId xmlns:a16="http://schemas.microsoft.com/office/drawing/2014/main" id="{136300D3-2B5D-1242-225F-79D5BCF7E578}"/>
              </a:ext>
            </a:extLst>
          </p:cNvPr>
          <p:cNvSpPr/>
          <p:nvPr/>
        </p:nvSpPr>
        <p:spPr>
          <a:xfrm>
            <a:off x="6516717"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41" name="شكل حر: شكل 40">
            <a:extLst>
              <a:ext uri="{FF2B5EF4-FFF2-40B4-BE49-F238E27FC236}">
                <a16:creationId xmlns:a16="http://schemas.microsoft.com/office/drawing/2014/main" id="{8228B974-22AA-BC12-6B42-3271E4EE47E1}"/>
              </a:ext>
            </a:extLst>
          </p:cNvPr>
          <p:cNvSpPr/>
          <p:nvPr/>
        </p:nvSpPr>
        <p:spPr>
          <a:xfrm>
            <a:off x="6516717"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42" name="1">
            <a:extLst>
              <a:ext uri="{FF2B5EF4-FFF2-40B4-BE49-F238E27FC236}">
                <a16:creationId xmlns:a16="http://schemas.microsoft.com/office/drawing/2014/main" id="{293CFE7C-5477-F6BC-BA4C-3293B4A99EEE}"/>
              </a:ext>
            </a:extLst>
          </p:cNvPr>
          <p:cNvSpPr/>
          <p:nvPr/>
        </p:nvSpPr>
        <p:spPr>
          <a:xfrm>
            <a:off x="5780875"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43" name="شكل حر: شكل 42">
            <a:extLst>
              <a:ext uri="{FF2B5EF4-FFF2-40B4-BE49-F238E27FC236}">
                <a16:creationId xmlns:a16="http://schemas.microsoft.com/office/drawing/2014/main" id="{FD87DF96-5704-FA04-20BD-C0860D9A97F2}"/>
              </a:ext>
            </a:extLst>
          </p:cNvPr>
          <p:cNvSpPr/>
          <p:nvPr/>
        </p:nvSpPr>
        <p:spPr>
          <a:xfrm>
            <a:off x="5780875"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44" name="1">
            <a:extLst>
              <a:ext uri="{FF2B5EF4-FFF2-40B4-BE49-F238E27FC236}">
                <a16:creationId xmlns:a16="http://schemas.microsoft.com/office/drawing/2014/main" id="{4CC6C966-F4B9-6484-69AD-F071982406BA}"/>
              </a:ext>
            </a:extLst>
          </p:cNvPr>
          <p:cNvSpPr/>
          <p:nvPr/>
        </p:nvSpPr>
        <p:spPr>
          <a:xfrm>
            <a:off x="5355520"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45" name="شكل حر: شكل 44">
            <a:extLst>
              <a:ext uri="{FF2B5EF4-FFF2-40B4-BE49-F238E27FC236}">
                <a16:creationId xmlns:a16="http://schemas.microsoft.com/office/drawing/2014/main" id="{49F6E7A6-EF85-E9E1-0422-CB9446524F14}"/>
              </a:ext>
            </a:extLst>
          </p:cNvPr>
          <p:cNvSpPr/>
          <p:nvPr/>
        </p:nvSpPr>
        <p:spPr>
          <a:xfrm>
            <a:off x="5355520"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46" name="1">
            <a:extLst>
              <a:ext uri="{FF2B5EF4-FFF2-40B4-BE49-F238E27FC236}">
                <a16:creationId xmlns:a16="http://schemas.microsoft.com/office/drawing/2014/main" id="{868DA602-DD83-DB00-3326-F3BAED03F2D5}"/>
              </a:ext>
            </a:extLst>
          </p:cNvPr>
          <p:cNvSpPr/>
          <p:nvPr/>
        </p:nvSpPr>
        <p:spPr>
          <a:xfrm>
            <a:off x="4930165"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47" name="شكل حر: شكل 46">
            <a:extLst>
              <a:ext uri="{FF2B5EF4-FFF2-40B4-BE49-F238E27FC236}">
                <a16:creationId xmlns:a16="http://schemas.microsoft.com/office/drawing/2014/main" id="{B68684B4-42B0-190C-D9B3-8C2B653E1655}"/>
              </a:ext>
            </a:extLst>
          </p:cNvPr>
          <p:cNvSpPr/>
          <p:nvPr/>
        </p:nvSpPr>
        <p:spPr>
          <a:xfrm>
            <a:off x="4930165"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48" name="1">
            <a:extLst>
              <a:ext uri="{FF2B5EF4-FFF2-40B4-BE49-F238E27FC236}">
                <a16:creationId xmlns:a16="http://schemas.microsoft.com/office/drawing/2014/main" id="{76587403-753D-FF3E-6916-C5A416030536}"/>
              </a:ext>
            </a:extLst>
          </p:cNvPr>
          <p:cNvSpPr/>
          <p:nvPr/>
        </p:nvSpPr>
        <p:spPr>
          <a:xfrm>
            <a:off x="4504810"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49" name="شكل حر: شكل 48">
            <a:extLst>
              <a:ext uri="{FF2B5EF4-FFF2-40B4-BE49-F238E27FC236}">
                <a16:creationId xmlns:a16="http://schemas.microsoft.com/office/drawing/2014/main" id="{88F9D3E1-81EF-6619-C464-B2DA79B082BF}"/>
              </a:ext>
            </a:extLst>
          </p:cNvPr>
          <p:cNvSpPr/>
          <p:nvPr/>
        </p:nvSpPr>
        <p:spPr>
          <a:xfrm>
            <a:off x="4504810"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50" name="1">
            <a:extLst>
              <a:ext uri="{FF2B5EF4-FFF2-40B4-BE49-F238E27FC236}">
                <a16:creationId xmlns:a16="http://schemas.microsoft.com/office/drawing/2014/main" id="{B2892F6C-0314-FA41-D57B-13115048C90A}"/>
              </a:ext>
            </a:extLst>
          </p:cNvPr>
          <p:cNvSpPr/>
          <p:nvPr/>
        </p:nvSpPr>
        <p:spPr>
          <a:xfrm>
            <a:off x="4079455"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51" name="شكل حر: شكل 50">
            <a:extLst>
              <a:ext uri="{FF2B5EF4-FFF2-40B4-BE49-F238E27FC236}">
                <a16:creationId xmlns:a16="http://schemas.microsoft.com/office/drawing/2014/main" id="{3BC0F165-6827-BBC0-403E-86F917CD646C}"/>
              </a:ext>
            </a:extLst>
          </p:cNvPr>
          <p:cNvSpPr/>
          <p:nvPr/>
        </p:nvSpPr>
        <p:spPr>
          <a:xfrm>
            <a:off x="4079455"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52" name="1">
            <a:extLst>
              <a:ext uri="{FF2B5EF4-FFF2-40B4-BE49-F238E27FC236}">
                <a16:creationId xmlns:a16="http://schemas.microsoft.com/office/drawing/2014/main" id="{D0C24226-6244-9241-9510-2E18929D495E}"/>
              </a:ext>
            </a:extLst>
          </p:cNvPr>
          <p:cNvSpPr/>
          <p:nvPr/>
        </p:nvSpPr>
        <p:spPr>
          <a:xfrm>
            <a:off x="3361427"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53" name="شكل حر: شكل 52">
            <a:extLst>
              <a:ext uri="{FF2B5EF4-FFF2-40B4-BE49-F238E27FC236}">
                <a16:creationId xmlns:a16="http://schemas.microsoft.com/office/drawing/2014/main" id="{6D8EDCEA-E6EB-6F49-6BDF-8301AE21BED3}"/>
              </a:ext>
            </a:extLst>
          </p:cNvPr>
          <p:cNvSpPr/>
          <p:nvPr/>
        </p:nvSpPr>
        <p:spPr>
          <a:xfrm>
            <a:off x="3361427"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54" name="1">
            <a:extLst>
              <a:ext uri="{FF2B5EF4-FFF2-40B4-BE49-F238E27FC236}">
                <a16:creationId xmlns:a16="http://schemas.microsoft.com/office/drawing/2014/main" id="{6B99450F-E55C-D53F-FD33-DB5B6724ADFF}"/>
              </a:ext>
            </a:extLst>
          </p:cNvPr>
          <p:cNvSpPr/>
          <p:nvPr/>
        </p:nvSpPr>
        <p:spPr>
          <a:xfrm>
            <a:off x="2936072"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55" name="شكل حر: شكل 54">
            <a:extLst>
              <a:ext uri="{FF2B5EF4-FFF2-40B4-BE49-F238E27FC236}">
                <a16:creationId xmlns:a16="http://schemas.microsoft.com/office/drawing/2014/main" id="{D1BEC0DB-25CD-A7C7-5FEC-9F0DA69306F6}"/>
              </a:ext>
            </a:extLst>
          </p:cNvPr>
          <p:cNvSpPr/>
          <p:nvPr/>
        </p:nvSpPr>
        <p:spPr>
          <a:xfrm>
            <a:off x="2936072"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56" name="1">
            <a:extLst>
              <a:ext uri="{FF2B5EF4-FFF2-40B4-BE49-F238E27FC236}">
                <a16:creationId xmlns:a16="http://schemas.microsoft.com/office/drawing/2014/main" id="{3135BECA-9F7B-1912-7CBB-E9C1AA06DA61}"/>
              </a:ext>
            </a:extLst>
          </p:cNvPr>
          <p:cNvSpPr/>
          <p:nvPr/>
        </p:nvSpPr>
        <p:spPr>
          <a:xfrm>
            <a:off x="2510717"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57" name="شكل حر: شكل 56">
            <a:extLst>
              <a:ext uri="{FF2B5EF4-FFF2-40B4-BE49-F238E27FC236}">
                <a16:creationId xmlns:a16="http://schemas.microsoft.com/office/drawing/2014/main" id="{5FFF79A9-E0FE-7325-4331-2536DAA5172B}"/>
              </a:ext>
            </a:extLst>
          </p:cNvPr>
          <p:cNvSpPr/>
          <p:nvPr/>
        </p:nvSpPr>
        <p:spPr>
          <a:xfrm>
            <a:off x="2510717"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58" name="1">
            <a:extLst>
              <a:ext uri="{FF2B5EF4-FFF2-40B4-BE49-F238E27FC236}">
                <a16:creationId xmlns:a16="http://schemas.microsoft.com/office/drawing/2014/main" id="{B644FA1E-A92D-FE1D-B4EE-403DE474FA4D}"/>
              </a:ext>
            </a:extLst>
          </p:cNvPr>
          <p:cNvSpPr/>
          <p:nvPr/>
        </p:nvSpPr>
        <p:spPr>
          <a:xfrm>
            <a:off x="2085362"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59" name="شكل حر: شكل 58">
            <a:extLst>
              <a:ext uri="{FF2B5EF4-FFF2-40B4-BE49-F238E27FC236}">
                <a16:creationId xmlns:a16="http://schemas.microsoft.com/office/drawing/2014/main" id="{2D2CC15D-9F3C-EFB3-1CD2-1A23F1FB77AD}"/>
              </a:ext>
            </a:extLst>
          </p:cNvPr>
          <p:cNvSpPr/>
          <p:nvPr/>
        </p:nvSpPr>
        <p:spPr>
          <a:xfrm>
            <a:off x="2085362"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60" name="1">
            <a:extLst>
              <a:ext uri="{FF2B5EF4-FFF2-40B4-BE49-F238E27FC236}">
                <a16:creationId xmlns:a16="http://schemas.microsoft.com/office/drawing/2014/main" id="{5A7970C3-091D-94AF-D51F-FBECD6B2682F}"/>
              </a:ext>
            </a:extLst>
          </p:cNvPr>
          <p:cNvSpPr/>
          <p:nvPr/>
        </p:nvSpPr>
        <p:spPr>
          <a:xfrm>
            <a:off x="1660007" y="3750914"/>
            <a:ext cx="201968" cy="222682"/>
          </a:xfrm>
          <a:prstGeom prst="rect">
            <a:avLst/>
          </a:prstGeom>
          <a:solidFill>
            <a:schemeClr val="bg1"/>
          </a:solidFill>
          <a:ln w="12700">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cs typeface="Sultan bold" pitchFamily="2" charset="-78"/>
            </a:endParaRPr>
          </a:p>
        </p:txBody>
      </p:sp>
      <p:sp>
        <p:nvSpPr>
          <p:cNvPr id="61" name="شكل حر: شكل 60">
            <a:extLst>
              <a:ext uri="{FF2B5EF4-FFF2-40B4-BE49-F238E27FC236}">
                <a16:creationId xmlns:a16="http://schemas.microsoft.com/office/drawing/2014/main" id="{9F082B95-9278-47AF-A20E-94EB5CD08741}"/>
              </a:ext>
            </a:extLst>
          </p:cNvPr>
          <p:cNvSpPr/>
          <p:nvPr/>
        </p:nvSpPr>
        <p:spPr>
          <a:xfrm>
            <a:off x="1660007" y="3771379"/>
            <a:ext cx="287147" cy="204306"/>
          </a:xfrm>
          <a:custGeom>
            <a:avLst/>
            <a:gdLst>
              <a:gd name="connsiteX0" fmla="*/ 132531 w 412699"/>
              <a:gd name="connsiteY0" fmla="*/ 266700 h 293636"/>
              <a:gd name="connsiteX1" fmla="*/ 13468 w 412699"/>
              <a:gd name="connsiteY1" fmla="*/ 147638 h 293636"/>
              <a:gd name="connsiteX2" fmla="*/ 0 w 412699"/>
              <a:gd name="connsiteY2" fmla="*/ 161106 h 293636"/>
              <a:gd name="connsiteX3" fmla="*/ 132531 w 412699"/>
              <a:gd name="connsiteY3" fmla="*/ 293637 h 293636"/>
              <a:gd name="connsiteX4" fmla="*/ 412699 w 412699"/>
              <a:gd name="connsiteY4" fmla="*/ 13468 h 293636"/>
              <a:gd name="connsiteX5" fmla="*/ 399231 w 412699"/>
              <a:gd name="connsiteY5" fmla="*/ 0 h 293636"/>
              <a:gd name="connsiteX6" fmla="*/ 132531 w 412699"/>
              <a:gd name="connsiteY6" fmla="*/ 266700 h 2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99" h="293636">
                <a:moveTo>
                  <a:pt x="132531" y="266700"/>
                </a:moveTo>
                <a:lnTo>
                  <a:pt x="13468" y="147638"/>
                </a:lnTo>
                <a:lnTo>
                  <a:pt x="0" y="161106"/>
                </a:lnTo>
                <a:lnTo>
                  <a:pt x="132531" y="293637"/>
                </a:lnTo>
                <a:lnTo>
                  <a:pt x="412699" y="13468"/>
                </a:lnTo>
                <a:lnTo>
                  <a:pt x="399231" y="0"/>
                </a:lnTo>
                <a:lnTo>
                  <a:pt x="132531" y="266700"/>
                </a:lnTo>
                <a:close/>
              </a:path>
            </a:pathLst>
          </a:custGeom>
          <a:solidFill>
            <a:srgbClr val="877CA6"/>
          </a:solidFill>
          <a:ln w="12700" cap="flat">
            <a:solidFill>
              <a:srgbClr val="877CA6"/>
            </a:solidFill>
            <a:prstDash val="solid"/>
            <a:miter/>
          </a:ln>
        </p:spPr>
        <p:txBody>
          <a:bodyPr rtlCol="1" anchor="ctr"/>
          <a:lstStyle/>
          <a:p>
            <a:endParaRPr lang="ar-EG">
              <a:cs typeface="Sultan bold" pitchFamily="2" charset="-78"/>
            </a:endParaRPr>
          </a:p>
        </p:txBody>
      </p:sp>
      <p:sp>
        <p:nvSpPr>
          <p:cNvPr id="5" name="مستطيل: زوايا مستديرة 4">
            <a:extLst>
              <a:ext uri="{FF2B5EF4-FFF2-40B4-BE49-F238E27FC236}">
                <a16:creationId xmlns:a16="http://schemas.microsoft.com/office/drawing/2014/main" id="{8FDFE1BA-D66A-C717-8B99-A33AB8B0523A}"/>
              </a:ext>
            </a:extLst>
          </p:cNvPr>
          <p:cNvSpPr/>
          <p:nvPr/>
        </p:nvSpPr>
        <p:spPr>
          <a:xfrm>
            <a:off x="8809806" y="2440047"/>
            <a:ext cx="2032922" cy="843571"/>
          </a:xfrm>
          <a:prstGeom prst="roundRect">
            <a:avLst/>
          </a:prstGeom>
          <a:solidFill>
            <a:srgbClr val="FEC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2">
                    <a:lumMod val="75000"/>
                  </a:schemeClr>
                </a:solidFill>
                <a:cs typeface="Sultan bold" pitchFamily="2" charset="-78"/>
              </a:rPr>
              <a:t>مجموعة 1</a:t>
            </a:r>
          </a:p>
        </p:txBody>
      </p:sp>
      <p:sp>
        <p:nvSpPr>
          <p:cNvPr id="62" name="مستطيل: زوايا مستديرة 61">
            <a:extLst>
              <a:ext uri="{FF2B5EF4-FFF2-40B4-BE49-F238E27FC236}">
                <a16:creationId xmlns:a16="http://schemas.microsoft.com/office/drawing/2014/main" id="{14D55251-2B06-6E80-39C5-3AC0BC4FF95B}"/>
              </a:ext>
            </a:extLst>
          </p:cNvPr>
          <p:cNvSpPr/>
          <p:nvPr/>
        </p:nvSpPr>
        <p:spPr>
          <a:xfrm>
            <a:off x="6412246" y="2440047"/>
            <a:ext cx="2032922" cy="843571"/>
          </a:xfrm>
          <a:prstGeom prst="roundRect">
            <a:avLst/>
          </a:prstGeom>
          <a:solidFill>
            <a:srgbClr val="FFF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2">
                    <a:lumMod val="75000"/>
                  </a:schemeClr>
                </a:solidFill>
                <a:cs typeface="Sultan bold" pitchFamily="2" charset="-78"/>
              </a:rPr>
              <a:t>مجموعة 2</a:t>
            </a:r>
          </a:p>
        </p:txBody>
      </p:sp>
      <p:sp>
        <p:nvSpPr>
          <p:cNvPr id="63" name="مستطيل: زوايا مستديرة 62">
            <a:extLst>
              <a:ext uri="{FF2B5EF4-FFF2-40B4-BE49-F238E27FC236}">
                <a16:creationId xmlns:a16="http://schemas.microsoft.com/office/drawing/2014/main" id="{AECECDC9-E8A3-DB9E-CF23-7E5E4C9B78D4}"/>
              </a:ext>
            </a:extLst>
          </p:cNvPr>
          <p:cNvSpPr/>
          <p:nvPr/>
        </p:nvSpPr>
        <p:spPr>
          <a:xfrm>
            <a:off x="3998972" y="2431127"/>
            <a:ext cx="2032922" cy="843571"/>
          </a:xfrm>
          <a:prstGeom prst="roundRect">
            <a:avLst/>
          </a:prstGeom>
          <a:solidFill>
            <a:srgbClr val="E3E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2">
                    <a:lumMod val="75000"/>
                  </a:schemeClr>
                </a:solidFill>
                <a:cs typeface="Sultan bold" pitchFamily="2" charset="-78"/>
              </a:rPr>
              <a:t>مجموعة 3</a:t>
            </a:r>
          </a:p>
        </p:txBody>
      </p:sp>
      <p:sp>
        <p:nvSpPr>
          <p:cNvPr id="64" name="مستطيل: زوايا مستديرة 63">
            <a:extLst>
              <a:ext uri="{FF2B5EF4-FFF2-40B4-BE49-F238E27FC236}">
                <a16:creationId xmlns:a16="http://schemas.microsoft.com/office/drawing/2014/main" id="{BDF38E86-31F0-4CAA-CC55-E9CE4BE29548}"/>
              </a:ext>
            </a:extLst>
          </p:cNvPr>
          <p:cNvSpPr/>
          <p:nvPr/>
        </p:nvSpPr>
        <p:spPr>
          <a:xfrm>
            <a:off x="1601694" y="2431126"/>
            <a:ext cx="2032922" cy="843571"/>
          </a:xfrm>
          <a:prstGeom prst="roundRect">
            <a:avLst/>
          </a:prstGeom>
          <a:solidFill>
            <a:srgbClr val="6FD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a:solidFill>
                  <a:schemeClr val="tx2">
                    <a:lumMod val="75000"/>
                  </a:schemeClr>
                </a:solidFill>
                <a:cs typeface="Sultan bold" pitchFamily="2" charset="-78"/>
              </a:rPr>
              <a:t>مجموعة 4</a:t>
            </a:r>
          </a:p>
        </p:txBody>
      </p:sp>
    </p:spTree>
    <p:extLst>
      <p:ext uri="{BB962C8B-B14F-4D97-AF65-F5344CB8AC3E}">
        <p14:creationId xmlns:p14="http://schemas.microsoft.com/office/powerpoint/2010/main" val="1160444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9" restart="whenNotActive" fill="hold" evtFilter="cancelBubble" nodeType="interactiveSeq">
                <p:stCondLst>
                  <p:cond evt="onClick" delay="0">
                    <p:tgtEl>
                      <p:spTgt spid="2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7" restart="whenNotActive" fill="hold" evtFilter="cancelBubble" nodeType="interactiveSeq">
                <p:stCondLst>
                  <p:cond evt="onClick" delay="0">
                    <p:tgtEl>
                      <p:spTgt spid="32"/>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6"/>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4" restart="whenNotActive" fill="hold" evtFilter="cancelBubble" nodeType="interactiveSeq">
                <p:stCondLst>
                  <p:cond evt="onClick" delay="0">
                    <p:tgtEl>
                      <p:spTgt spid="38"/>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3" restart="whenNotActive" fill="hold" evtFilter="cancelBubble" nodeType="interactiveSeq">
                <p:stCondLst>
                  <p:cond evt="onClick" delay="0">
                    <p:tgtEl>
                      <p:spTgt spid="40"/>
                    </p:tgtEl>
                  </p:cond>
                </p:stCondLst>
                <p:endSync evt="end" delay="0">
                  <p:rtn val="all"/>
                </p:endSync>
                <p:childTnLst>
                  <p:par>
                    <p:cTn id="84" fill="hold">
                      <p:stCondLst>
                        <p:cond delay="0"/>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92" restart="whenNotActive" fill="hold" evtFilter="cancelBubble" nodeType="interactiveSeq">
                <p:stCondLst>
                  <p:cond evt="onClick" delay="0">
                    <p:tgtEl>
                      <p:spTgt spid="42"/>
                    </p:tgtEl>
                  </p:cond>
                </p:stCondLst>
                <p:endSync evt="end" delay="0">
                  <p:rtn val="all"/>
                </p:endSync>
                <p:childTnLst>
                  <p:par>
                    <p:cTn id="93" fill="hold">
                      <p:stCondLst>
                        <p:cond delay="0"/>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01" restart="whenNotActive" fill="hold" evtFilter="cancelBubble" nodeType="interactiveSeq">
                <p:stCondLst>
                  <p:cond evt="onClick" delay="0">
                    <p:tgtEl>
                      <p:spTgt spid="44"/>
                    </p:tgtEl>
                  </p:cond>
                </p:stCondLst>
                <p:endSync evt="end" delay="0">
                  <p:rtn val="all"/>
                </p:endSync>
                <p:childTnLst>
                  <p:par>
                    <p:cTn id="102" fill="hold">
                      <p:stCondLst>
                        <p:cond delay="0"/>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45"/>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10" restart="whenNotActive" fill="hold" evtFilter="cancelBubble" nodeType="interactiveSeq">
                <p:stCondLst>
                  <p:cond evt="onClick" delay="0">
                    <p:tgtEl>
                      <p:spTgt spid="46"/>
                    </p:tgtEl>
                  </p:cond>
                </p:stCondLst>
                <p:endSync evt="end" delay="0">
                  <p:rtn val="all"/>
                </p:endSync>
                <p:childTnLst>
                  <p:par>
                    <p:cTn id="111" fill="hold">
                      <p:stCondLst>
                        <p:cond delay="0"/>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19" restart="whenNotActive" fill="hold" evtFilter="cancelBubble" nodeType="interactiveSeq">
                <p:stCondLst>
                  <p:cond evt="onClick" delay="0">
                    <p:tgtEl>
                      <p:spTgt spid="48"/>
                    </p:tgtEl>
                  </p:cond>
                </p:stCondLst>
                <p:endSync evt="end" delay="0">
                  <p:rtn val="all"/>
                </p:endSync>
                <p:childTnLst>
                  <p:par>
                    <p:cTn id="120" fill="hold">
                      <p:stCondLst>
                        <p:cond delay="0"/>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9"/>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childTnLst>
                                    <p:set>
                                      <p:cBhvr>
                                        <p:cTn id="127"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28" restart="whenNotActive" fill="hold" evtFilter="cancelBubble" nodeType="interactiveSeq">
                <p:stCondLst>
                  <p:cond evt="onClick" delay="0">
                    <p:tgtEl>
                      <p:spTgt spid="50"/>
                    </p:tgtEl>
                  </p:cond>
                </p:stCondLst>
                <p:endSync evt="end" delay="0">
                  <p:rtn val="all"/>
                </p:endSync>
                <p:childTnLst>
                  <p:par>
                    <p:cTn id="129" fill="hold">
                      <p:stCondLst>
                        <p:cond delay="0"/>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37" restart="whenNotActive" fill="hold" evtFilter="cancelBubble" nodeType="interactiveSeq">
                <p:stCondLst>
                  <p:cond evt="onClick" delay="0">
                    <p:tgtEl>
                      <p:spTgt spid="52"/>
                    </p:tgtEl>
                  </p:cond>
                </p:stCondLst>
                <p:endSync evt="end" delay="0">
                  <p:rtn val="all"/>
                </p:endSync>
                <p:childTnLst>
                  <p:par>
                    <p:cTn id="138" fill="hold">
                      <p:stCondLst>
                        <p:cond delay="0"/>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53"/>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xit" presetSubtype="0" fill="hold" grpId="1" nodeType="clickEffect">
                                  <p:stCondLst>
                                    <p:cond delay="0"/>
                                  </p:stCondLst>
                                  <p:childTnLst>
                                    <p:set>
                                      <p:cBhvr>
                                        <p:cTn id="145"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46" restart="whenNotActive" fill="hold" evtFilter="cancelBubble" nodeType="interactiveSeq">
                <p:stCondLst>
                  <p:cond evt="onClick" delay="0">
                    <p:tgtEl>
                      <p:spTgt spid="54"/>
                    </p:tgtEl>
                  </p:cond>
                </p:stCondLst>
                <p:endSync evt="end" delay="0">
                  <p:rtn val="all"/>
                </p:endSync>
                <p:childTnLst>
                  <p:par>
                    <p:cTn id="147" fill="hold">
                      <p:stCondLst>
                        <p:cond delay="0"/>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5"/>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55" restart="whenNotActive" fill="hold" evtFilter="cancelBubble" nodeType="interactiveSeq">
                <p:stCondLst>
                  <p:cond evt="onClick" delay="0">
                    <p:tgtEl>
                      <p:spTgt spid="56"/>
                    </p:tgtEl>
                  </p:cond>
                </p:stCondLst>
                <p:endSync evt="end" delay="0">
                  <p:rtn val="all"/>
                </p:endSync>
                <p:childTnLst>
                  <p:par>
                    <p:cTn id="156" fill="hold">
                      <p:stCondLst>
                        <p:cond delay="0"/>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57"/>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xit" presetSubtype="0" fill="hold" grpId="1" nodeType="clickEffect">
                                  <p:stCondLst>
                                    <p:cond delay="0"/>
                                  </p:stCondLst>
                                  <p:childTnLst>
                                    <p:set>
                                      <p:cBhvr>
                                        <p:cTn id="163"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64" restart="whenNotActive" fill="hold" evtFilter="cancelBubble" nodeType="interactiveSeq">
                <p:stCondLst>
                  <p:cond evt="onClick" delay="0">
                    <p:tgtEl>
                      <p:spTgt spid="58"/>
                    </p:tgtEl>
                  </p:cond>
                </p:stCondLst>
                <p:endSync evt="end" delay="0">
                  <p:rtn val="all"/>
                </p:endSync>
                <p:childTnLst>
                  <p:par>
                    <p:cTn id="165" fill="hold">
                      <p:stCondLst>
                        <p:cond delay="0"/>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59"/>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73" restart="whenNotActive" fill="hold" evtFilter="cancelBubble" nodeType="interactiveSeq">
                <p:stCondLst>
                  <p:cond evt="onClick" delay="0">
                    <p:tgtEl>
                      <p:spTgt spid="60"/>
                    </p:tgtEl>
                  </p:cond>
                </p:stCondLst>
                <p:endSync evt="end" delay="0">
                  <p:rtn val="all"/>
                </p:endSync>
                <p:childTnLst>
                  <p:par>
                    <p:cTn id="174" fill="hold">
                      <p:stCondLst>
                        <p:cond delay="0"/>
                      </p:stCondLst>
                      <p:childTnLst>
                        <p:par>
                          <p:cTn id="175" fill="hold">
                            <p:stCondLst>
                              <p:cond delay="0"/>
                            </p:stCondLst>
                            <p:childTnLst>
                              <p:par>
                                <p:cTn id="176" presetID="1" presetClass="entr" presetSubtype="0" fill="hold" grpId="0" nodeType="clickEffect">
                                  <p:stCondLst>
                                    <p:cond delay="0"/>
                                  </p:stCondLst>
                                  <p:childTnLst>
                                    <p:set>
                                      <p:cBhvr>
                                        <p:cTn id="177" dur="1" fill="hold">
                                          <p:stCondLst>
                                            <p:cond delay="0"/>
                                          </p:stCondLst>
                                        </p:cTn>
                                        <p:tgtEl>
                                          <p:spTgt spid="61"/>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23" grpId="0" animBg="1"/>
      <p:bldP spid="23" grpId="1" animBg="1"/>
      <p:bldP spid="25" grpId="0" animBg="1"/>
      <p:bldP spid="25" grpId="1" animBg="1"/>
      <p:bldP spid="27" grpId="0" animBg="1"/>
      <p:bldP spid="27" grpId="1" animBg="1"/>
      <p:bldP spid="29" grpId="0" animBg="1"/>
      <p:bldP spid="29" grpId="1" animBg="1"/>
      <p:bldP spid="31" grpId="0" animBg="1"/>
      <p:bldP spid="31" grpId="1" animBg="1"/>
      <p:bldP spid="33" grpId="0" animBg="1"/>
      <p:bldP spid="33" grpId="1" animBg="1"/>
      <p:bldP spid="35" grpId="0" animBg="1"/>
      <p:bldP spid="35" grpId="1" animBg="1"/>
      <p:bldP spid="37" grpId="0" animBg="1"/>
      <p:bldP spid="37" grpId="1" animBg="1"/>
      <p:bldP spid="39" grpId="0" animBg="1"/>
      <p:bldP spid="39" grpId="1" animBg="1"/>
      <p:bldP spid="41" grpId="0" animBg="1"/>
      <p:bldP spid="41" grpId="1" animBg="1"/>
      <p:bldP spid="43" grpId="0" animBg="1"/>
      <p:bldP spid="43" grpId="1" animBg="1"/>
      <p:bldP spid="45" grpId="0" animBg="1"/>
      <p:bldP spid="45" grpId="1" animBg="1"/>
      <p:bldP spid="47" grpId="0" animBg="1"/>
      <p:bldP spid="47" grpId="1" animBg="1"/>
      <p:bldP spid="49" grpId="0" animBg="1"/>
      <p:bldP spid="49" grpId="1" animBg="1"/>
      <p:bldP spid="51" grpId="0" animBg="1"/>
      <p:bldP spid="51" grpId="1" animBg="1"/>
      <p:bldP spid="53" grpId="0" animBg="1"/>
      <p:bldP spid="53" grpId="1" animBg="1"/>
      <p:bldP spid="55" grpId="0" animBg="1"/>
      <p:bldP spid="55" grpId="1" animBg="1"/>
      <p:bldP spid="57" grpId="0" animBg="1"/>
      <p:bldP spid="57" grpId="1" animBg="1"/>
      <p:bldP spid="59" grpId="0" animBg="1"/>
      <p:bldP spid="59" grpId="1" animBg="1"/>
      <p:bldP spid="61" grpId="0" animBg="1"/>
      <p:bldP spid="6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823"/>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2" name="صورة 11">
            <a:extLst>
              <a:ext uri="{FF2B5EF4-FFF2-40B4-BE49-F238E27FC236}">
                <a16:creationId xmlns:a16="http://schemas.microsoft.com/office/drawing/2014/main" id="{85CDFCEA-3402-858A-D5C0-9F5A89E45A1A}"/>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3" name="مربع نص 12">
            <a:extLst>
              <a:ext uri="{FF2B5EF4-FFF2-40B4-BE49-F238E27FC236}">
                <a16:creationId xmlns:a16="http://schemas.microsoft.com/office/drawing/2014/main" id="{AC11C987-391E-F1F8-1409-519B30019E0F}"/>
              </a:ext>
            </a:extLst>
          </p:cNvPr>
          <p:cNvSpPr txBox="1"/>
          <p:nvPr/>
        </p:nvSpPr>
        <p:spPr>
          <a:xfrm>
            <a:off x="3100322" y="451672"/>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الواجب </a:t>
            </a:r>
          </a:p>
        </p:txBody>
      </p:sp>
      <p:pic>
        <p:nvPicPr>
          <p:cNvPr id="14" name="صورة 13">
            <a:extLst>
              <a:ext uri="{FF2B5EF4-FFF2-40B4-BE49-F238E27FC236}">
                <a16:creationId xmlns:a16="http://schemas.microsoft.com/office/drawing/2014/main" id="{EB2672DF-16B3-C577-F1D7-253E10AEE3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2" name="مربع نص 1">
            <a:extLst>
              <a:ext uri="{FF2B5EF4-FFF2-40B4-BE49-F238E27FC236}">
                <a16:creationId xmlns:a16="http://schemas.microsoft.com/office/drawing/2014/main" id="{5033373D-72E7-E88F-0B9C-4B58E0B24A3B}"/>
              </a:ext>
            </a:extLst>
          </p:cNvPr>
          <p:cNvSpPr txBox="1"/>
          <p:nvPr/>
        </p:nvSpPr>
        <p:spPr>
          <a:xfrm>
            <a:off x="2419459" y="1615673"/>
            <a:ext cx="8028122" cy="1138773"/>
          </a:xfrm>
          <a:prstGeom prst="rect">
            <a:avLst/>
          </a:prstGeom>
          <a:noFill/>
        </p:spPr>
        <p:txBody>
          <a:bodyPr wrap="square" rtlCol="1">
            <a:spAutoFit/>
          </a:bodyPr>
          <a:lstStyle/>
          <a:p>
            <a:pPr algn="ctr"/>
            <a:r>
              <a:rPr lang="ar-SA" sz="3200" dirty="0">
                <a:cs typeface="Sultan bold" pitchFamily="2" charset="-78"/>
              </a:rPr>
              <a:t>ما هو ناتج العملية الحسابية التالية ؟ </a:t>
            </a:r>
          </a:p>
          <a:p>
            <a:pPr algn="ctr"/>
            <a:r>
              <a:rPr lang="en-US" sz="3600" b="1" dirty="0">
                <a:solidFill>
                  <a:srgbClr val="FC787B"/>
                </a:solidFill>
                <a:cs typeface="Sultan bold" pitchFamily="2" charset="-78"/>
              </a:rPr>
              <a:t>7 * 2 + 3</a:t>
            </a:r>
            <a:endParaRPr lang="ar-SA" sz="3600" b="1" dirty="0">
              <a:solidFill>
                <a:srgbClr val="FC787B"/>
              </a:solidFill>
              <a:cs typeface="Sultan bold" pitchFamily="2" charset="-78"/>
            </a:endParaRPr>
          </a:p>
        </p:txBody>
      </p:sp>
      <p:pic>
        <p:nvPicPr>
          <p:cNvPr id="5" name="صورة 4" descr="صورة تحتوي على نص, ثابت, تنفيذ الكتابة&#10;&#10;تم إنشاء الوصف تلقائياً">
            <a:extLst>
              <a:ext uri="{FF2B5EF4-FFF2-40B4-BE49-F238E27FC236}">
                <a16:creationId xmlns:a16="http://schemas.microsoft.com/office/drawing/2014/main" id="{4DBAEB3E-AFC2-1B10-4CD7-C44B9F43A4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2435" y="2452499"/>
            <a:ext cx="4210677" cy="4210677"/>
          </a:xfrm>
          <a:prstGeom prst="rect">
            <a:avLst/>
          </a:prstGeom>
        </p:spPr>
      </p:pic>
    </p:spTree>
    <p:extLst>
      <p:ext uri="{BB962C8B-B14F-4D97-AF65-F5344CB8AC3E}">
        <p14:creationId xmlns:p14="http://schemas.microsoft.com/office/powerpoint/2010/main" val="1441084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7" name="صورة 16" descr="صورة تحتوي على نص, مشبك الورق, المصباح, جهاز عرض&#10;&#10;تم إنشاء الوصف تلقائياً">
            <a:extLst>
              <a:ext uri="{FF2B5EF4-FFF2-40B4-BE49-F238E27FC236}">
                <a16:creationId xmlns:a16="http://schemas.microsoft.com/office/drawing/2014/main" id="{8BB0410A-477D-4BB0-72CE-59F6A84E7733}"/>
              </a:ext>
            </a:extLst>
          </p:cNvPr>
          <p:cNvPicPr>
            <a:picLocks noChangeAspect="1"/>
          </p:cNvPicPr>
          <p:nvPr/>
        </p:nvPicPr>
        <p:blipFill rotWithShape="1">
          <a:blip r:embed="rId6">
            <a:alphaModFix amt="52000"/>
            <a:extLst>
              <a:ext uri="{28A0092B-C50C-407E-A947-70E740481C1C}">
                <a14:useLocalDpi xmlns:a14="http://schemas.microsoft.com/office/drawing/2010/main" val="0"/>
              </a:ext>
            </a:extLst>
          </a:blip>
          <a:srcRect r="53139"/>
          <a:stretch/>
        </p:blipFill>
        <p:spPr>
          <a:xfrm>
            <a:off x="6751178" y="4875557"/>
            <a:ext cx="969611" cy="1578214"/>
          </a:xfrm>
          <a:prstGeom prst="rect">
            <a:avLst/>
          </a:prstGeom>
        </p:spPr>
      </p:pic>
      <p:pic>
        <p:nvPicPr>
          <p:cNvPr id="18" name="صورة 17" descr="صورة تحتوي على نص, مشبك الورق, المصباح, جهاز عرض&#10;&#10;تم إنشاء الوصف تلقائياً">
            <a:extLst>
              <a:ext uri="{FF2B5EF4-FFF2-40B4-BE49-F238E27FC236}">
                <a16:creationId xmlns:a16="http://schemas.microsoft.com/office/drawing/2014/main" id="{01AF8642-C0B7-8CD3-D0D7-B8B878EC06FC}"/>
              </a:ext>
            </a:extLst>
          </p:cNvPr>
          <p:cNvPicPr>
            <a:picLocks noChangeAspect="1"/>
          </p:cNvPicPr>
          <p:nvPr/>
        </p:nvPicPr>
        <p:blipFill rotWithShape="1">
          <a:blip r:embed="rId6">
            <a:alphaModFix amt="52000"/>
            <a:extLst>
              <a:ext uri="{28A0092B-C50C-407E-A947-70E740481C1C}">
                <a14:useLocalDpi xmlns:a14="http://schemas.microsoft.com/office/drawing/2010/main" val="0"/>
              </a:ext>
            </a:extLst>
          </a:blip>
          <a:srcRect l="55462" t="-10969" r="-2323" b="54265"/>
          <a:stretch/>
        </p:blipFill>
        <p:spPr>
          <a:xfrm>
            <a:off x="2352071" y="5259980"/>
            <a:ext cx="969611" cy="894908"/>
          </a:xfrm>
          <a:prstGeom prst="rect">
            <a:avLst/>
          </a:prstGeom>
        </p:spPr>
      </p:pic>
      <p:pic>
        <p:nvPicPr>
          <p:cNvPr id="19" name="صورة 18" descr="صورة تحتوي على نص, مشبك الورق, المصباح, جهاز عرض&#10;&#10;تم إنشاء الوصف تلقائياً">
            <a:extLst>
              <a:ext uri="{FF2B5EF4-FFF2-40B4-BE49-F238E27FC236}">
                <a16:creationId xmlns:a16="http://schemas.microsoft.com/office/drawing/2014/main" id="{178E2359-1DB2-99ED-2293-32175856F4F0}"/>
              </a:ext>
            </a:extLst>
          </p:cNvPr>
          <p:cNvPicPr>
            <a:picLocks noChangeAspect="1"/>
          </p:cNvPicPr>
          <p:nvPr/>
        </p:nvPicPr>
        <p:blipFill rotWithShape="1">
          <a:blip r:embed="rId6">
            <a:alphaModFix amt="52000"/>
            <a:extLst>
              <a:ext uri="{28A0092B-C50C-407E-A947-70E740481C1C}">
                <a14:useLocalDpi xmlns:a14="http://schemas.microsoft.com/office/drawing/2010/main" val="0"/>
              </a:ext>
            </a:extLst>
          </a:blip>
          <a:srcRect l="57224" t="48348" r="-4085" b="-5052"/>
          <a:stretch/>
        </p:blipFill>
        <p:spPr>
          <a:xfrm>
            <a:off x="1924248" y="718811"/>
            <a:ext cx="969611" cy="894908"/>
          </a:xfrm>
          <a:prstGeom prst="rect">
            <a:avLst/>
          </a:prstGeom>
        </p:spPr>
      </p:pic>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7">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مراجعة الدرس السابق</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عنوان 5">
            <a:extLst>
              <a:ext uri="{FF2B5EF4-FFF2-40B4-BE49-F238E27FC236}">
                <a16:creationId xmlns:a16="http://schemas.microsoft.com/office/drawing/2014/main" id="{1B6ACD58-6634-D3D2-3422-CB045375FB28}"/>
              </a:ext>
            </a:extLst>
          </p:cNvPr>
          <p:cNvSpPr txBox="1">
            <a:spLocks/>
          </p:cNvSpPr>
          <p:nvPr/>
        </p:nvSpPr>
        <p:spPr>
          <a:xfrm>
            <a:off x="1262458" y="1673903"/>
            <a:ext cx="9019969" cy="916074"/>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3200" dirty="0">
                <a:latin typeface="Dubai" panose="020B0503030403030204" pitchFamily="34" charset="-78"/>
                <a:cs typeface="Sultan bold" pitchFamily="2" charset="-78"/>
              </a:rPr>
              <a:t>لبنة تمكن من تشغيل مقطع من البرنامج بصورة متكررة ( لا نهائية ) :</a:t>
            </a:r>
          </a:p>
        </p:txBody>
      </p:sp>
      <p:sp>
        <p:nvSpPr>
          <p:cNvPr id="7" name="مستطيل: زوايا مستديرة 6">
            <a:extLst>
              <a:ext uri="{FF2B5EF4-FFF2-40B4-BE49-F238E27FC236}">
                <a16:creationId xmlns:a16="http://schemas.microsoft.com/office/drawing/2014/main" id="{AF33C0EB-031D-D648-44AE-6487FE6F19BE}"/>
              </a:ext>
            </a:extLst>
          </p:cNvPr>
          <p:cNvSpPr/>
          <p:nvPr/>
        </p:nvSpPr>
        <p:spPr>
          <a:xfrm>
            <a:off x="9304888" y="2682174"/>
            <a:ext cx="850005"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1</a:t>
            </a:r>
          </a:p>
        </p:txBody>
      </p:sp>
      <p:sp>
        <p:nvSpPr>
          <p:cNvPr id="8" name="مستطيل: زوايا مستديرة 7">
            <a:hlinkClick r:id="" action="ppaction://noaction">
              <a:snd r:embed="rId9" name="صح.wav"/>
            </a:hlinkClick>
            <a:extLst>
              <a:ext uri="{FF2B5EF4-FFF2-40B4-BE49-F238E27FC236}">
                <a16:creationId xmlns:a16="http://schemas.microsoft.com/office/drawing/2014/main" id="{67D761C5-58AB-5EDA-721C-5A8DF6FCE425}"/>
              </a:ext>
            </a:extLst>
          </p:cNvPr>
          <p:cNvSpPr/>
          <p:nvPr/>
        </p:nvSpPr>
        <p:spPr>
          <a:xfrm>
            <a:off x="2079839" y="2682174"/>
            <a:ext cx="7029719"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 </a:t>
            </a:r>
            <a:r>
              <a:rPr lang="en-US" sz="3200" dirty="0">
                <a:solidFill>
                  <a:schemeClr val="tx1"/>
                </a:solidFill>
                <a:cs typeface="Sultan bold" pitchFamily="2" charset="-78"/>
              </a:rPr>
              <a:t>forever</a:t>
            </a:r>
            <a:endParaRPr lang="ar-SA" sz="3200" dirty="0">
              <a:solidFill>
                <a:schemeClr val="tx1"/>
              </a:solidFill>
              <a:cs typeface="Sultan bold" pitchFamily="2" charset="-78"/>
            </a:endParaRPr>
          </a:p>
        </p:txBody>
      </p:sp>
      <p:sp>
        <p:nvSpPr>
          <p:cNvPr id="10" name="مستطيل: زوايا مستديرة 9">
            <a:extLst>
              <a:ext uri="{FF2B5EF4-FFF2-40B4-BE49-F238E27FC236}">
                <a16:creationId xmlns:a16="http://schemas.microsoft.com/office/drawing/2014/main" id="{A217E518-18EE-5F7D-8E30-ABF80163209E}"/>
              </a:ext>
            </a:extLst>
          </p:cNvPr>
          <p:cNvSpPr/>
          <p:nvPr/>
        </p:nvSpPr>
        <p:spPr>
          <a:xfrm>
            <a:off x="9304888" y="3541501"/>
            <a:ext cx="850005"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2</a:t>
            </a:r>
          </a:p>
        </p:txBody>
      </p:sp>
      <p:pic>
        <p:nvPicPr>
          <p:cNvPr id="20" name="صورة 19">
            <a:extLst>
              <a:ext uri="{FF2B5EF4-FFF2-40B4-BE49-F238E27FC236}">
                <a16:creationId xmlns:a16="http://schemas.microsoft.com/office/drawing/2014/main" id="{53839D01-019B-4CB7-9BE8-402721885E1C}"/>
              </a:ext>
            </a:extLst>
          </p:cNvPr>
          <p:cNvPicPr>
            <a:picLocks noChangeAspect="1"/>
          </p:cNvPicPr>
          <p:nvPr/>
        </p:nvPicPr>
        <p:blipFill>
          <a:blip r:embed="rId10">
            <a:alphaModFix amt="68000"/>
            <a:extLst>
              <a:ext uri="{28A0092B-C50C-407E-A947-70E740481C1C}">
                <a14:useLocalDpi xmlns:a14="http://schemas.microsoft.com/office/drawing/2010/main" val="0"/>
              </a:ext>
            </a:extLst>
          </a:blip>
          <a:stretch>
            <a:fillRect/>
          </a:stretch>
        </p:blipFill>
        <p:spPr>
          <a:xfrm>
            <a:off x="9368474" y="2696677"/>
            <a:ext cx="982618" cy="3634975"/>
          </a:xfrm>
          <a:prstGeom prst="rect">
            <a:avLst/>
          </a:prstGeom>
        </p:spPr>
      </p:pic>
      <p:sp>
        <p:nvSpPr>
          <p:cNvPr id="11" name="مستطيل: زوايا مستديرة 10">
            <a:hlinkClick r:id="" action="ppaction://noaction">
              <a:snd r:embed="rId11" name="خطأ.wav"/>
            </a:hlinkClick>
            <a:extLst>
              <a:ext uri="{FF2B5EF4-FFF2-40B4-BE49-F238E27FC236}">
                <a16:creationId xmlns:a16="http://schemas.microsoft.com/office/drawing/2014/main" id="{452437BD-CA65-8D3C-E082-2AC43B492899}"/>
              </a:ext>
            </a:extLst>
          </p:cNvPr>
          <p:cNvSpPr/>
          <p:nvPr/>
        </p:nvSpPr>
        <p:spPr>
          <a:xfrm>
            <a:off x="2079839" y="3541501"/>
            <a:ext cx="7029719"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a:t>
            </a:r>
            <a:r>
              <a:rPr lang="en-US" sz="3200" dirty="0">
                <a:solidFill>
                  <a:schemeClr val="tx1"/>
                </a:solidFill>
                <a:cs typeface="Sultan bold" pitchFamily="2" charset="-78"/>
              </a:rPr>
              <a:t>On start</a:t>
            </a:r>
            <a:endParaRPr lang="ar-SA" sz="3200" dirty="0">
              <a:solidFill>
                <a:schemeClr val="tx1"/>
              </a:solidFill>
              <a:cs typeface="Sultan bold" pitchFamily="2" charset="-78"/>
            </a:endParaRPr>
          </a:p>
        </p:txBody>
      </p:sp>
      <p:sp>
        <p:nvSpPr>
          <p:cNvPr id="12" name="مستطيل: زوايا مستديرة 11">
            <a:extLst>
              <a:ext uri="{FF2B5EF4-FFF2-40B4-BE49-F238E27FC236}">
                <a16:creationId xmlns:a16="http://schemas.microsoft.com/office/drawing/2014/main" id="{4FD4A2D5-86AC-BAD9-53D9-C01BE213B4F0}"/>
              </a:ext>
            </a:extLst>
          </p:cNvPr>
          <p:cNvSpPr/>
          <p:nvPr/>
        </p:nvSpPr>
        <p:spPr>
          <a:xfrm>
            <a:off x="9304888" y="4400829"/>
            <a:ext cx="850005"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3</a:t>
            </a:r>
          </a:p>
        </p:txBody>
      </p:sp>
      <p:sp>
        <p:nvSpPr>
          <p:cNvPr id="13" name="مستطيل: زوايا مستديرة 12">
            <a:hlinkClick r:id="" action="ppaction://noaction">
              <a:snd r:embed="rId11" name="خطأ.wav"/>
            </a:hlinkClick>
            <a:extLst>
              <a:ext uri="{FF2B5EF4-FFF2-40B4-BE49-F238E27FC236}">
                <a16:creationId xmlns:a16="http://schemas.microsoft.com/office/drawing/2014/main" id="{653FD162-C9A3-B4D3-CA26-ECA163570BAB}"/>
              </a:ext>
            </a:extLst>
          </p:cNvPr>
          <p:cNvSpPr/>
          <p:nvPr/>
        </p:nvSpPr>
        <p:spPr>
          <a:xfrm>
            <a:off x="2079838" y="4400829"/>
            <a:ext cx="7029719"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a:t>
            </a:r>
            <a:r>
              <a:rPr lang="en-US" sz="3200" dirty="0">
                <a:solidFill>
                  <a:schemeClr val="tx1"/>
                </a:solidFill>
                <a:cs typeface="Sultan bold" pitchFamily="2" charset="-78"/>
              </a:rPr>
              <a:t>If then</a:t>
            </a:r>
            <a:endParaRPr lang="ar-SA" sz="3200" dirty="0">
              <a:solidFill>
                <a:schemeClr val="tx1"/>
              </a:solidFill>
              <a:cs typeface="Sultan bold" pitchFamily="2" charset="-78"/>
            </a:endParaRPr>
          </a:p>
        </p:txBody>
      </p:sp>
    </p:spTree>
    <p:extLst>
      <p:ext uri="{BB962C8B-B14F-4D97-AF65-F5344CB8AC3E}">
        <p14:creationId xmlns:p14="http://schemas.microsoft.com/office/powerpoint/2010/main" val="303840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sndAc>
          <p:stSnd>
            <p:snd r:embed="rId3" name="قلب الصفحة.wav"/>
          </p:stSnd>
        </p:sndAc>
      </p:transition>
    </mc:Choice>
    <mc:Fallback>
      <p:transition spd="slow">
        <p:fade/>
        <p:sndAc>
          <p:stSnd>
            <p:snd r:embed="rId3" name="قلب الصفحة.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750"/>
                                  </p:stCondLst>
                                  <p:childTnLst>
                                    <p:animClr clrSpc="rgb" dir="cw">
                                      <p:cBhvr>
                                        <p:cTn id="6" dur="2000" fill="hold"/>
                                        <p:tgtEl>
                                          <p:spTgt spid="8"/>
                                        </p:tgtEl>
                                        <p:attrNameLst>
                                          <p:attrName>fillcolor</p:attrName>
                                        </p:attrNameLst>
                                      </p:cBhvr>
                                      <p:to>
                                        <a:srgbClr val="34946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4" name="الإجابة صحيحة.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750"/>
                                  </p:stCondLst>
                                  <p:childTnLst>
                                    <p:animClr clrSpc="rgb" dir="cw">
                                      <p:cBhvr>
                                        <p:cTn id="13" dur="2000" fill="hold"/>
                                        <p:tgtEl>
                                          <p:spTgt spid="11"/>
                                        </p:tgtEl>
                                        <p:attrNameLst>
                                          <p:attrName>fillcolor</p:attrName>
                                        </p:attrNameLst>
                                      </p:cBhvr>
                                      <p:to>
                                        <a:srgbClr val="E45E5E"/>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5" name="الإجابة خاطئة.wav"/>
                                        </p:tgtEl>
                                      </p:cMediaNode>
                                    </p:audio>
                                  </p:sub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750"/>
                                  </p:stCondLst>
                                  <p:childTnLst>
                                    <p:animClr clrSpc="rgb" dir="cw">
                                      <p:cBhvr>
                                        <p:cTn id="20" dur="2000" fill="hold"/>
                                        <p:tgtEl>
                                          <p:spTgt spid="13"/>
                                        </p:tgtEl>
                                        <p:attrNameLst>
                                          <p:attrName>fillcolor</p:attrName>
                                        </p:attrNameLst>
                                      </p:cBhvr>
                                      <p:to>
                                        <a:srgbClr val="E45E5E"/>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5" name="الإجابة خاطئة.wav"/>
                                        </p:tgtEl>
                                      </p:cMediaNode>
                                    </p:audio>
                                  </p:subTnLst>
                                </p:cTn>
                              </p:par>
                            </p:childTnLst>
                          </p:cTn>
                        </p:par>
                      </p:childTnLst>
                    </p:cTn>
                  </p:par>
                </p:childTnLst>
              </p:cTn>
              <p:nextCondLst>
                <p:cond evt="onClick" delay="0">
                  <p:tgtEl>
                    <p:spTgt spid="13"/>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26608"/>
            <a:ext cx="12065391" cy="6597748"/>
          </a:xfrm>
          <a:prstGeom prst="rect">
            <a:avLst/>
          </a:prstGeom>
          <a:solidFill>
            <a:srgbClr val="52938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7" name="مجموعة 6">
            <a:extLst>
              <a:ext uri="{FF2B5EF4-FFF2-40B4-BE49-F238E27FC236}">
                <a16:creationId xmlns:a16="http://schemas.microsoft.com/office/drawing/2014/main" id="{8BAAABCF-6CBC-4D79-8209-8AF74CB58EC2}"/>
              </a:ext>
            </a:extLst>
          </p:cNvPr>
          <p:cNvGrpSpPr/>
          <p:nvPr/>
        </p:nvGrpSpPr>
        <p:grpSpPr>
          <a:xfrm>
            <a:off x="11704048" y="9378"/>
            <a:ext cx="835224" cy="6750148"/>
            <a:chOff x="11704048" y="9378"/>
            <a:chExt cx="835224" cy="6750148"/>
          </a:xfrm>
        </p:grpSpPr>
        <p:pic>
          <p:nvPicPr>
            <p:cNvPr id="5" name="صورة 4" descr="صورة تحتوي على نص&#10;&#10;تم إنشاء الوصف تلقائياً">
              <a:extLst>
                <a:ext uri="{FF2B5EF4-FFF2-40B4-BE49-F238E27FC236}">
                  <a16:creationId xmlns:a16="http://schemas.microsoft.com/office/drawing/2014/main" id="{3068026B-880B-4C46-9BB8-12F44988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4048" y="9378"/>
              <a:ext cx="835224" cy="5425910"/>
            </a:xfrm>
            <a:prstGeom prst="rect">
              <a:avLst/>
            </a:prstGeom>
          </p:spPr>
        </p:pic>
        <p:pic>
          <p:nvPicPr>
            <p:cNvPr id="6" name="صورة 5" descr="صورة تحتوي على نص&#10;&#10;تم إنشاء الوصف تلقائياً">
              <a:extLst>
                <a:ext uri="{FF2B5EF4-FFF2-40B4-BE49-F238E27FC236}">
                  <a16:creationId xmlns:a16="http://schemas.microsoft.com/office/drawing/2014/main" id="{7CCEC7F8-FFC0-4F74-AE01-1A04A4197FB7}"/>
                </a:ext>
              </a:extLst>
            </p:cNvPr>
            <p:cNvPicPr>
              <a:picLocks noChangeAspect="1"/>
            </p:cNvPicPr>
            <p:nvPr/>
          </p:nvPicPr>
          <p:blipFill rotWithShape="1">
            <a:blip r:embed="rId3">
              <a:extLst>
                <a:ext uri="{28A0092B-C50C-407E-A947-70E740481C1C}">
                  <a14:useLocalDpi xmlns:a14="http://schemas.microsoft.com/office/drawing/2010/main" val="0"/>
                </a:ext>
              </a:extLst>
            </a:blip>
            <a:srcRect b="80366"/>
            <a:stretch/>
          </p:blipFill>
          <p:spPr>
            <a:xfrm>
              <a:off x="11704048" y="5694218"/>
              <a:ext cx="835224" cy="1065308"/>
            </a:xfrm>
            <a:prstGeom prst="rect">
              <a:avLst/>
            </a:prstGeom>
          </p:spPr>
        </p:pic>
      </p:grpSp>
      <p:sp>
        <p:nvSpPr>
          <p:cNvPr id="2" name="مربع نص 1">
            <a:extLst>
              <a:ext uri="{FF2B5EF4-FFF2-40B4-BE49-F238E27FC236}">
                <a16:creationId xmlns:a16="http://schemas.microsoft.com/office/drawing/2014/main" id="{42346F8C-FDAE-4CDC-A9BB-0DB63F63AEA6}"/>
              </a:ext>
            </a:extLst>
          </p:cNvPr>
          <p:cNvSpPr txBox="1"/>
          <p:nvPr/>
        </p:nvSpPr>
        <p:spPr>
          <a:xfrm>
            <a:off x="3059586" y="2197019"/>
            <a:ext cx="5641145" cy="1200329"/>
          </a:xfrm>
          <a:prstGeom prst="rect">
            <a:avLst/>
          </a:prstGeom>
          <a:noFill/>
        </p:spPr>
        <p:txBody>
          <a:bodyPr wrap="square" rtlCol="1">
            <a:spAutoFit/>
          </a:bodyPr>
          <a:lstStyle/>
          <a:p>
            <a:pPr algn="ctr"/>
            <a:r>
              <a:rPr lang="ar-SA" sz="3600" dirty="0">
                <a:solidFill>
                  <a:schemeClr val="bg1"/>
                </a:solidFill>
                <a:cs typeface="Sultan bold" pitchFamily="2" charset="-78"/>
              </a:rPr>
              <a:t>شكراً لكم</a:t>
            </a:r>
          </a:p>
          <a:p>
            <a:pPr algn="ctr"/>
            <a:r>
              <a:rPr lang="ar-SA" sz="3600" dirty="0">
                <a:solidFill>
                  <a:schemeClr val="bg1"/>
                </a:solidFill>
                <a:cs typeface="Sultan bold" pitchFamily="2" charset="-78"/>
              </a:rPr>
              <a:t>ونلتقي بأذن الله على خير ..  </a:t>
            </a:r>
            <a:endParaRPr lang="ar-SA" dirty="0">
              <a:solidFill>
                <a:schemeClr val="bg1"/>
              </a:solidFill>
              <a:cs typeface="Sultan bold" pitchFamily="2" charset="-78"/>
            </a:endParaRPr>
          </a:p>
        </p:txBody>
      </p:sp>
    </p:spTree>
    <p:extLst>
      <p:ext uri="{BB962C8B-B14F-4D97-AF65-F5344CB8AC3E}">
        <p14:creationId xmlns:p14="http://schemas.microsoft.com/office/powerpoint/2010/main" val="1764373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2" name="قلب الكتاب.wav"/>
          </p:stSnd>
        </p:sndAc>
      </p:transition>
    </mc:Choice>
    <mc:Fallback xmlns="">
      <p:transition spd="slow">
        <p:fade/>
        <p:sndAc>
          <p:stSnd>
            <p:snd r:embed="rId4" name="قلب الكتاب.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6">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مراجعة الدرس السابق</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15" name="عنوان 5">
            <a:extLst>
              <a:ext uri="{FF2B5EF4-FFF2-40B4-BE49-F238E27FC236}">
                <a16:creationId xmlns:a16="http://schemas.microsoft.com/office/drawing/2014/main" id="{EA4B1F10-7981-593F-8C0D-45561408CD91}"/>
              </a:ext>
            </a:extLst>
          </p:cNvPr>
          <p:cNvSpPr txBox="1">
            <a:spLocks/>
          </p:cNvSpPr>
          <p:nvPr/>
        </p:nvSpPr>
        <p:spPr>
          <a:xfrm>
            <a:off x="1262458" y="1673903"/>
            <a:ext cx="9019969" cy="916074"/>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3200" dirty="0">
                <a:latin typeface="Dubai" panose="020B0503030403030204" pitchFamily="34" charset="-78"/>
                <a:cs typeface="Sultan bold" pitchFamily="2" charset="-78"/>
              </a:rPr>
              <a:t>لبنة تعمل عند بدء البرنامج وقبل بدء أي حدث آخر :</a:t>
            </a:r>
          </a:p>
        </p:txBody>
      </p:sp>
      <p:sp>
        <p:nvSpPr>
          <p:cNvPr id="17" name="مستطيل: زوايا مستديرة 16">
            <a:extLst>
              <a:ext uri="{FF2B5EF4-FFF2-40B4-BE49-F238E27FC236}">
                <a16:creationId xmlns:a16="http://schemas.microsoft.com/office/drawing/2014/main" id="{5FA2C67B-D569-6BD5-2AE6-9CEEC5493153}"/>
              </a:ext>
            </a:extLst>
          </p:cNvPr>
          <p:cNvSpPr/>
          <p:nvPr/>
        </p:nvSpPr>
        <p:spPr>
          <a:xfrm>
            <a:off x="9304888" y="2682174"/>
            <a:ext cx="850005"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1</a:t>
            </a:r>
          </a:p>
        </p:txBody>
      </p:sp>
      <p:sp>
        <p:nvSpPr>
          <p:cNvPr id="18" name="مستطيل: زوايا مستديرة 17">
            <a:hlinkClick r:id="" action="ppaction://noaction">
              <a:snd r:embed="rId8" name="صح.wav"/>
            </a:hlinkClick>
            <a:extLst>
              <a:ext uri="{FF2B5EF4-FFF2-40B4-BE49-F238E27FC236}">
                <a16:creationId xmlns:a16="http://schemas.microsoft.com/office/drawing/2014/main" id="{40BDD1B6-F920-3A5D-A298-84F6F6959273}"/>
              </a:ext>
            </a:extLst>
          </p:cNvPr>
          <p:cNvSpPr/>
          <p:nvPr/>
        </p:nvSpPr>
        <p:spPr>
          <a:xfrm>
            <a:off x="2079838" y="3535953"/>
            <a:ext cx="7029719"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a:t>
            </a:r>
            <a:r>
              <a:rPr lang="en-US" sz="3200" dirty="0">
                <a:solidFill>
                  <a:schemeClr val="tx1"/>
                </a:solidFill>
                <a:cs typeface="Sultan bold" pitchFamily="2" charset="-78"/>
              </a:rPr>
              <a:t>On start</a:t>
            </a:r>
            <a:endParaRPr lang="ar-SA" sz="3200" dirty="0">
              <a:solidFill>
                <a:schemeClr val="tx1"/>
              </a:solidFill>
              <a:cs typeface="Sultan bold" pitchFamily="2" charset="-78"/>
            </a:endParaRPr>
          </a:p>
        </p:txBody>
      </p:sp>
      <p:sp>
        <p:nvSpPr>
          <p:cNvPr id="19" name="مستطيل: زوايا مستديرة 18">
            <a:extLst>
              <a:ext uri="{FF2B5EF4-FFF2-40B4-BE49-F238E27FC236}">
                <a16:creationId xmlns:a16="http://schemas.microsoft.com/office/drawing/2014/main" id="{5B1EFE9B-AD8F-6AEF-8A89-041B4E84F924}"/>
              </a:ext>
            </a:extLst>
          </p:cNvPr>
          <p:cNvSpPr/>
          <p:nvPr/>
        </p:nvSpPr>
        <p:spPr>
          <a:xfrm>
            <a:off x="9304888" y="3541501"/>
            <a:ext cx="850005"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2</a:t>
            </a:r>
          </a:p>
        </p:txBody>
      </p:sp>
      <p:pic>
        <p:nvPicPr>
          <p:cNvPr id="23" name="صورة 22">
            <a:extLst>
              <a:ext uri="{FF2B5EF4-FFF2-40B4-BE49-F238E27FC236}">
                <a16:creationId xmlns:a16="http://schemas.microsoft.com/office/drawing/2014/main" id="{D66251FC-51D9-E799-3161-37F1851CF62B}"/>
              </a:ext>
            </a:extLst>
          </p:cNvPr>
          <p:cNvPicPr>
            <a:picLocks noChangeAspect="1"/>
          </p:cNvPicPr>
          <p:nvPr/>
        </p:nvPicPr>
        <p:blipFill>
          <a:blip r:embed="rId9">
            <a:alphaModFix amt="68000"/>
            <a:extLst>
              <a:ext uri="{28A0092B-C50C-407E-A947-70E740481C1C}">
                <a14:useLocalDpi xmlns:a14="http://schemas.microsoft.com/office/drawing/2010/main" val="0"/>
              </a:ext>
            </a:extLst>
          </a:blip>
          <a:stretch>
            <a:fillRect/>
          </a:stretch>
        </p:blipFill>
        <p:spPr>
          <a:xfrm>
            <a:off x="9368474" y="2696677"/>
            <a:ext cx="982618" cy="3634975"/>
          </a:xfrm>
          <a:prstGeom prst="rect">
            <a:avLst/>
          </a:prstGeom>
        </p:spPr>
      </p:pic>
      <p:pic>
        <p:nvPicPr>
          <p:cNvPr id="24" name="صورة 23" descr="صورة تحتوي على نص, مشبك الورق, المصباح, جهاز عرض&#10;&#10;تم إنشاء الوصف تلقائياً">
            <a:extLst>
              <a:ext uri="{FF2B5EF4-FFF2-40B4-BE49-F238E27FC236}">
                <a16:creationId xmlns:a16="http://schemas.microsoft.com/office/drawing/2014/main" id="{2F4055ED-374F-0902-AE49-10F3BAFCED73}"/>
              </a:ext>
            </a:extLst>
          </p:cNvPr>
          <p:cNvPicPr>
            <a:picLocks noChangeAspect="1"/>
          </p:cNvPicPr>
          <p:nvPr/>
        </p:nvPicPr>
        <p:blipFill rotWithShape="1">
          <a:blip r:embed="rId10">
            <a:alphaModFix amt="52000"/>
            <a:extLst>
              <a:ext uri="{28A0092B-C50C-407E-A947-70E740481C1C}">
                <a14:useLocalDpi xmlns:a14="http://schemas.microsoft.com/office/drawing/2010/main" val="0"/>
              </a:ext>
            </a:extLst>
          </a:blip>
          <a:srcRect r="53139"/>
          <a:stretch/>
        </p:blipFill>
        <p:spPr>
          <a:xfrm>
            <a:off x="6751178" y="4875557"/>
            <a:ext cx="969611" cy="1578214"/>
          </a:xfrm>
          <a:prstGeom prst="rect">
            <a:avLst/>
          </a:prstGeom>
        </p:spPr>
      </p:pic>
      <p:pic>
        <p:nvPicPr>
          <p:cNvPr id="25" name="صورة 24" descr="صورة تحتوي على نص, مشبك الورق, المصباح, جهاز عرض&#10;&#10;تم إنشاء الوصف تلقائياً">
            <a:extLst>
              <a:ext uri="{FF2B5EF4-FFF2-40B4-BE49-F238E27FC236}">
                <a16:creationId xmlns:a16="http://schemas.microsoft.com/office/drawing/2014/main" id="{04E8D18B-4248-63BD-5846-381630A2C9A8}"/>
              </a:ext>
            </a:extLst>
          </p:cNvPr>
          <p:cNvPicPr>
            <a:picLocks noChangeAspect="1"/>
          </p:cNvPicPr>
          <p:nvPr/>
        </p:nvPicPr>
        <p:blipFill rotWithShape="1">
          <a:blip r:embed="rId10">
            <a:alphaModFix amt="52000"/>
            <a:extLst>
              <a:ext uri="{28A0092B-C50C-407E-A947-70E740481C1C}">
                <a14:useLocalDpi xmlns:a14="http://schemas.microsoft.com/office/drawing/2010/main" val="0"/>
              </a:ext>
            </a:extLst>
          </a:blip>
          <a:srcRect l="55462" t="-10969" r="-2323" b="54265"/>
          <a:stretch/>
        </p:blipFill>
        <p:spPr>
          <a:xfrm>
            <a:off x="2352071" y="5259980"/>
            <a:ext cx="969611" cy="894908"/>
          </a:xfrm>
          <a:prstGeom prst="rect">
            <a:avLst/>
          </a:prstGeom>
        </p:spPr>
      </p:pic>
      <p:pic>
        <p:nvPicPr>
          <p:cNvPr id="26" name="صورة 25" descr="صورة تحتوي على نص, مشبك الورق, المصباح, جهاز عرض&#10;&#10;تم إنشاء الوصف تلقائياً">
            <a:extLst>
              <a:ext uri="{FF2B5EF4-FFF2-40B4-BE49-F238E27FC236}">
                <a16:creationId xmlns:a16="http://schemas.microsoft.com/office/drawing/2014/main" id="{DCF4E82A-BEFF-51B8-C065-6E94E21BCDFC}"/>
              </a:ext>
            </a:extLst>
          </p:cNvPr>
          <p:cNvPicPr>
            <a:picLocks noChangeAspect="1"/>
          </p:cNvPicPr>
          <p:nvPr/>
        </p:nvPicPr>
        <p:blipFill rotWithShape="1">
          <a:blip r:embed="rId10">
            <a:alphaModFix amt="52000"/>
            <a:extLst>
              <a:ext uri="{28A0092B-C50C-407E-A947-70E740481C1C}">
                <a14:useLocalDpi xmlns:a14="http://schemas.microsoft.com/office/drawing/2010/main" val="0"/>
              </a:ext>
            </a:extLst>
          </a:blip>
          <a:srcRect l="57224" t="48348" r="-4085" b="-5052"/>
          <a:stretch/>
        </p:blipFill>
        <p:spPr>
          <a:xfrm>
            <a:off x="1924248" y="718811"/>
            <a:ext cx="969611" cy="894908"/>
          </a:xfrm>
          <a:prstGeom prst="rect">
            <a:avLst/>
          </a:prstGeom>
        </p:spPr>
      </p:pic>
      <p:sp>
        <p:nvSpPr>
          <p:cNvPr id="20" name="مستطيل: زوايا مستديرة 19">
            <a:hlinkClick r:id="" action="ppaction://noaction">
              <a:snd r:embed="rId11" name="خطأ.wav"/>
            </a:hlinkClick>
            <a:extLst>
              <a:ext uri="{FF2B5EF4-FFF2-40B4-BE49-F238E27FC236}">
                <a16:creationId xmlns:a16="http://schemas.microsoft.com/office/drawing/2014/main" id="{C5075E3E-D0B4-7623-C59E-C09D8ED57460}"/>
              </a:ext>
            </a:extLst>
          </p:cNvPr>
          <p:cNvSpPr/>
          <p:nvPr/>
        </p:nvSpPr>
        <p:spPr>
          <a:xfrm>
            <a:off x="2079838" y="2669575"/>
            <a:ext cx="7029719"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en-US" sz="3200" dirty="0">
                <a:solidFill>
                  <a:schemeClr val="tx1"/>
                </a:solidFill>
                <a:cs typeface="Sultan bold" pitchFamily="2" charset="-78"/>
              </a:rPr>
              <a:t>for</a:t>
            </a:r>
            <a:endParaRPr lang="ar-SA" sz="3200" dirty="0">
              <a:solidFill>
                <a:schemeClr val="tx1"/>
              </a:solidFill>
              <a:cs typeface="Sultan bold" pitchFamily="2" charset="-78"/>
            </a:endParaRPr>
          </a:p>
        </p:txBody>
      </p:sp>
      <p:sp>
        <p:nvSpPr>
          <p:cNvPr id="21" name="مستطيل: زوايا مستديرة 20">
            <a:extLst>
              <a:ext uri="{FF2B5EF4-FFF2-40B4-BE49-F238E27FC236}">
                <a16:creationId xmlns:a16="http://schemas.microsoft.com/office/drawing/2014/main" id="{621FAE27-561F-B7AB-E1B4-C8A27ED9D4B1}"/>
              </a:ext>
            </a:extLst>
          </p:cNvPr>
          <p:cNvSpPr/>
          <p:nvPr/>
        </p:nvSpPr>
        <p:spPr>
          <a:xfrm>
            <a:off x="9304888" y="4400829"/>
            <a:ext cx="850005"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3</a:t>
            </a:r>
          </a:p>
        </p:txBody>
      </p:sp>
      <p:sp>
        <p:nvSpPr>
          <p:cNvPr id="22" name="مستطيل: زوايا مستديرة 21">
            <a:hlinkClick r:id="" action="ppaction://noaction">
              <a:snd r:embed="rId11" name="خطأ.wav"/>
            </a:hlinkClick>
            <a:extLst>
              <a:ext uri="{FF2B5EF4-FFF2-40B4-BE49-F238E27FC236}">
                <a16:creationId xmlns:a16="http://schemas.microsoft.com/office/drawing/2014/main" id="{738B8155-5A73-6419-59E0-499127AE8EC7}"/>
              </a:ext>
            </a:extLst>
          </p:cNvPr>
          <p:cNvSpPr/>
          <p:nvPr/>
        </p:nvSpPr>
        <p:spPr>
          <a:xfrm>
            <a:off x="2079838" y="4400829"/>
            <a:ext cx="7029719"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en-US" sz="3200" dirty="0">
                <a:solidFill>
                  <a:schemeClr val="tx1"/>
                </a:solidFill>
                <a:cs typeface="Sultan bold" pitchFamily="2" charset="-78"/>
              </a:rPr>
              <a:t>forever</a:t>
            </a:r>
            <a:endParaRPr lang="ar-SA" sz="3200" dirty="0">
              <a:solidFill>
                <a:schemeClr val="tx1"/>
              </a:solidFill>
              <a:cs typeface="Sultan bold" pitchFamily="2" charset="-78"/>
            </a:endParaRPr>
          </a:p>
        </p:txBody>
      </p:sp>
    </p:spTree>
    <p:extLst>
      <p:ext uri="{BB962C8B-B14F-4D97-AF65-F5344CB8AC3E}">
        <p14:creationId xmlns:p14="http://schemas.microsoft.com/office/powerpoint/2010/main" val="458586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12" name="قلب الصفحة.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750"/>
                                  </p:stCondLst>
                                  <p:childTnLst>
                                    <p:animClr clrSpc="rgb" dir="cw">
                                      <p:cBhvr>
                                        <p:cTn id="6" dur="2000" fill="hold"/>
                                        <p:tgtEl>
                                          <p:spTgt spid="18"/>
                                        </p:tgtEl>
                                        <p:attrNameLst>
                                          <p:attrName>fillcolor</p:attrName>
                                        </p:attrNameLst>
                                      </p:cBhvr>
                                      <p:to>
                                        <a:srgbClr val="34946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4" name="الإجابة صحيحة.wav"/>
                                        </p:tgtEl>
                                      </p:cMediaNode>
                                    </p:audio>
                                  </p:subTnLst>
                                </p:cTn>
                              </p:par>
                            </p:childTnLst>
                          </p:cTn>
                        </p:par>
                      </p:childTnLst>
                    </p:cTn>
                  </p:par>
                </p:childTnLst>
              </p:cTn>
              <p:nextCondLst>
                <p:cond evt="onClick" delay="0">
                  <p:tgtEl>
                    <p:spTgt spid="18"/>
                  </p:tgtEl>
                </p:cond>
              </p:nextCondLst>
            </p:seq>
            <p:seq concurrent="1" nextAc="seek">
              <p:cTn id="9" restart="whenNotActive" fill="hold" evtFilter="cancelBubble" nodeType="interactiveSeq">
                <p:stCondLst>
                  <p:cond evt="onClick" delay="0">
                    <p:tgtEl>
                      <p:spTgt spid="2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750"/>
                                  </p:stCondLst>
                                  <p:childTnLst>
                                    <p:animClr clrSpc="rgb" dir="cw">
                                      <p:cBhvr>
                                        <p:cTn id="13" dur="2000" fill="hold"/>
                                        <p:tgtEl>
                                          <p:spTgt spid="20"/>
                                        </p:tgtEl>
                                        <p:attrNameLst>
                                          <p:attrName>fillcolor</p:attrName>
                                        </p:attrNameLst>
                                      </p:cBhvr>
                                      <p:to>
                                        <a:srgbClr val="E45E5E"/>
                                      </p:to>
                                    </p:animClr>
                                    <p:set>
                                      <p:cBhvr>
                                        <p:cTn id="14" dur="2000" fill="hold"/>
                                        <p:tgtEl>
                                          <p:spTgt spid="20"/>
                                        </p:tgtEl>
                                        <p:attrNameLst>
                                          <p:attrName>fill.type</p:attrName>
                                        </p:attrNameLst>
                                      </p:cBhvr>
                                      <p:to>
                                        <p:strVal val="solid"/>
                                      </p:to>
                                    </p:set>
                                    <p:set>
                                      <p:cBhvr>
                                        <p:cTn id="15" dur="2000" fill="hold"/>
                                        <p:tgtEl>
                                          <p:spTgt spid="20"/>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5" name="الإجابة خاطئة.wav"/>
                                        </p:tgtEl>
                                      </p:cMediaNode>
                                    </p:audio>
                                  </p:subTnLst>
                                </p:cTn>
                              </p:par>
                            </p:childTnLst>
                          </p:cTn>
                        </p:par>
                      </p:childTnLst>
                    </p:cTn>
                  </p:par>
                </p:childTnLst>
              </p:cTn>
              <p:nextCondLst>
                <p:cond evt="onClick" delay="0">
                  <p:tgtEl>
                    <p:spTgt spid="20"/>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750"/>
                                  </p:stCondLst>
                                  <p:childTnLst>
                                    <p:animClr clrSpc="rgb" dir="cw">
                                      <p:cBhvr>
                                        <p:cTn id="20" dur="2000" fill="hold"/>
                                        <p:tgtEl>
                                          <p:spTgt spid="22"/>
                                        </p:tgtEl>
                                        <p:attrNameLst>
                                          <p:attrName>fillcolor</p:attrName>
                                        </p:attrNameLst>
                                      </p:cBhvr>
                                      <p:to>
                                        <a:srgbClr val="E45E5E"/>
                                      </p:to>
                                    </p:animClr>
                                    <p:set>
                                      <p:cBhvr>
                                        <p:cTn id="21" dur="2000" fill="hold"/>
                                        <p:tgtEl>
                                          <p:spTgt spid="22"/>
                                        </p:tgtEl>
                                        <p:attrNameLst>
                                          <p:attrName>fill.type</p:attrName>
                                        </p:attrNameLst>
                                      </p:cBhvr>
                                      <p:to>
                                        <p:strVal val="solid"/>
                                      </p:to>
                                    </p:set>
                                    <p:set>
                                      <p:cBhvr>
                                        <p:cTn id="22" dur="2000" fill="hold"/>
                                        <p:tgtEl>
                                          <p:spTgt spid="22"/>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5" name="الإجابة خاطئة.wav"/>
                                        </p:tgtEl>
                                      </p:cMediaNode>
                                    </p:audio>
                                  </p:subTnLst>
                                </p:cTn>
                              </p:par>
                            </p:childTnLst>
                          </p:cTn>
                        </p:par>
                      </p:childTnLst>
                    </p:cTn>
                  </p:par>
                </p:childTnLst>
              </p:cTn>
              <p:nextCondLst>
                <p:cond evt="onClick" delay="0">
                  <p:tgtEl>
                    <p:spTgt spid="2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6">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مراجعة الدرس السابق</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15" name="عنوان 5">
            <a:extLst>
              <a:ext uri="{FF2B5EF4-FFF2-40B4-BE49-F238E27FC236}">
                <a16:creationId xmlns:a16="http://schemas.microsoft.com/office/drawing/2014/main" id="{F67C81B6-D9AC-BB4A-96EF-DD6F2AC7F1E1}"/>
              </a:ext>
            </a:extLst>
          </p:cNvPr>
          <p:cNvSpPr txBox="1">
            <a:spLocks/>
          </p:cNvSpPr>
          <p:nvPr/>
        </p:nvSpPr>
        <p:spPr>
          <a:xfrm>
            <a:off x="1262458" y="1673903"/>
            <a:ext cx="9019969" cy="916074"/>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3200" dirty="0">
                <a:latin typeface="Dubai" panose="020B0503030403030204" pitchFamily="34" charset="-78"/>
                <a:cs typeface="Sultan bold" pitchFamily="2" charset="-78"/>
              </a:rPr>
              <a:t>يمكن تنزيل البرنامج على جهاز المايكروبت عبر سلك :</a:t>
            </a:r>
          </a:p>
        </p:txBody>
      </p:sp>
      <p:sp>
        <p:nvSpPr>
          <p:cNvPr id="17" name="مستطيل: زوايا مستديرة 16">
            <a:extLst>
              <a:ext uri="{FF2B5EF4-FFF2-40B4-BE49-F238E27FC236}">
                <a16:creationId xmlns:a16="http://schemas.microsoft.com/office/drawing/2014/main" id="{12430EE8-D92E-BCA1-6E8A-086D2B2B6D8B}"/>
              </a:ext>
            </a:extLst>
          </p:cNvPr>
          <p:cNvSpPr/>
          <p:nvPr/>
        </p:nvSpPr>
        <p:spPr>
          <a:xfrm>
            <a:off x="9304888" y="2682174"/>
            <a:ext cx="850005"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1</a:t>
            </a:r>
          </a:p>
        </p:txBody>
      </p:sp>
      <p:sp>
        <p:nvSpPr>
          <p:cNvPr id="18" name="مستطيل: زوايا مستديرة 17">
            <a:hlinkClick r:id="" action="ppaction://noaction">
              <a:snd r:embed="rId8" name="صح.wav"/>
            </a:hlinkClick>
            <a:extLst>
              <a:ext uri="{FF2B5EF4-FFF2-40B4-BE49-F238E27FC236}">
                <a16:creationId xmlns:a16="http://schemas.microsoft.com/office/drawing/2014/main" id="{888D9B45-FE68-C23B-6B2B-B0FC9EABEC18}"/>
              </a:ext>
            </a:extLst>
          </p:cNvPr>
          <p:cNvSpPr/>
          <p:nvPr/>
        </p:nvSpPr>
        <p:spPr>
          <a:xfrm>
            <a:off x="2079838" y="4400829"/>
            <a:ext cx="7029719"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a:t>
            </a:r>
            <a:r>
              <a:rPr lang="en-US" sz="3200" dirty="0">
                <a:solidFill>
                  <a:schemeClr val="tx1"/>
                </a:solidFill>
                <a:cs typeface="Sultan bold" pitchFamily="2" charset="-78"/>
              </a:rPr>
              <a:t>USB</a:t>
            </a:r>
            <a:endParaRPr lang="ar-SA" sz="3200" dirty="0">
              <a:solidFill>
                <a:schemeClr val="tx1"/>
              </a:solidFill>
              <a:cs typeface="Sultan bold" pitchFamily="2" charset="-78"/>
            </a:endParaRPr>
          </a:p>
        </p:txBody>
      </p:sp>
      <p:sp>
        <p:nvSpPr>
          <p:cNvPr id="19" name="مستطيل: زوايا مستديرة 18">
            <a:extLst>
              <a:ext uri="{FF2B5EF4-FFF2-40B4-BE49-F238E27FC236}">
                <a16:creationId xmlns:a16="http://schemas.microsoft.com/office/drawing/2014/main" id="{D63DD2A3-C661-0E10-0016-1F93F4E61159}"/>
              </a:ext>
            </a:extLst>
          </p:cNvPr>
          <p:cNvSpPr/>
          <p:nvPr/>
        </p:nvSpPr>
        <p:spPr>
          <a:xfrm>
            <a:off x="9304888" y="3541501"/>
            <a:ext cx="850005"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2</a:t>
            </a:r>
          </a:p>
        </p:txBody>
      </p:sp>
      <p:pic>
        <p:nvPicPr>
          <p:cNvPr id="23" name="صورة 22">
            <a:extLst>
              <a:ext uri="{FF2B5EF4-FFF2-40B4-BE49-F238E27FC236}">
                <a16:creationId xmlns:a16="http://schemas.microsoft.com/office/drawing/2014/main" id="{9F079986-0CA6-409C-3FB1-845EEDB20007}"/>
              </a:ext>
            </a:extLst>
          </p:cNvPr>
          <p:cNvPicPr>
            <a:picLocks noChangeAspect="1"/>
          </p:cNvPicPr>
          <p:nvPr/>
        </p:nvPicPr>
        <p:blipFill>
          <a:blip r:embed="rId9">
            <a:alphaModFix amt="68000"/>
            <a:extLst>
              <a:ext uri="{28A0092B-C50C-407E-A947-70E740481C1C}">
                <a14:useLocalDpi xmlns:a14="http://schemas.microsoft.com/office/drawing/2010/main" val="0"/>
              </a:ext>
            </a:extLst>
          </a:blip>
          <a:stretch>
            <a:fillRect/>
          </a:stretch>
        </p:blipFill>
        <p:spPr>
          <a:xfrm>
            <a:off x="9368474" y="2696677"/>
            <a:ext cx="982618" cy="3634975"/>
          </a:xfrm>
          <a:prstGeom prst="rect">
            <a:avLst/>
          </a:prstGeom>
        </p:spPr>
      </p:pic>
      <p:pic>
        <p:nvPicPr>
          <p:cNvPr id="24" name="صورة 23" descr="صورة تحتوي على نص, مشبك الورق, المصباح, جهاز عرض&#10;&#10;تم إنشاء الوصف تلقائياً">
            <a:extLst>
              <a:ext uri="{FF2B5EF4-FFF2-40B4-BE49-F238E27FC236}">
                <a16:creationId xmlns:a16="http://schemas.microsoft.com/office/drawing/2014/main" id="{A22D85A9-27FF-2283-D401-57C7C63E291E}"/>
              </a:ext>
            </a:extLst>
          </p:cNvPr>
          <p:cNvPicPr>
            <a:picLocks noChangeAspect="1"/>
          </p:cNvPicPr>
          <p:nvPr/>
        </p:nvPicPr>
        <p:blipFill rotWithShape="1">
          <a:blip r:embed="rId10">
            <a:alphaModFix amt="52000"/>
            <a:extLst>
              <a:ext uri="{28A0092B-C50C-407E-A947-70E740481C1C}">
                <a14:useLocalDpi xmlns:a14="http://schemas.microsoft.com/office/drawing/2010/main" val="0"/>
              </a:ext>
            </a:extLst>
          </a:blip>
          <a:srcRect r="53139"/>
          <a:stretch/>
        </p:blipFill>
        <p:spPr>
          <a:xfrm>
            <a:off x="6751178" y="4875557"/>
            <a:ext cx="969611" cy="1578214"/>
          </a:xfrm>
          <a:prstGeom prst="rect">
            <a:avLst/>
          </a:prstGeom>
        </p:spPr>
      </p:pic>
      <p:pic>
        <p:nvPicPr>
          <p:cNvPr id="25" name="صورة 24" descr="صورة تحتوي على نص, مشبك الورق, المصباح, جهاز عرض&#10;&#10;تم إنشاء الوصف تلقائياً">
            <a:extLst>
              <a:ext uri="{FF2B5EF4-FFF2-40B4-BE49-F238E27FC236}">
                <a16:creationId xmlns:a16="http://schemas.microsoft.com/office/drawing/2014/main" id="{7D1B3937-F8E1-D2E0-434E-348A2D46F038}"/>
              </a:ext>
            </a:extLst>
          </p:cNvPr>
          <p:cNvPicPr>
            <a:picLocks noChangeAspect="1"/>
          </p:cNvPicPr>
          <p:nvPr/>
        </p:nvPicPr>
        <p:blipFill rotWithShape="1">
          <a:blip r:embed="rId10">
            <a:alphaModFix amt="52000"/>
            <a:extLst>
              <a:ext uri="{28A0092B-C50C-407E-A947-70E740481C1C}">
                <a14:useLocalDpi xmlns:a14="http://schemas.microsoft.com/office/drawing/2010/main" val="0"/>
              </a:ext>
            </a:extLst>
          </a:blip>
          <a:srcRect l="55462" t="-10969" r="-2323" b="54265"/>
          <a:stretch/>
        </p:blipFill>
        <p:spPr>
          <a:xfrm>
            <a:off x="2352071" y="5259980"/>
            <a:ext cx="969611" cy="894908"/>
          </a:xfrm>
          <a:prstGeom prst="rect">
            <a:avLst/>
          </a:prstGeom>
        </p:spPr>
      </p:pic>
      <p:pic>
        <p:nvPicPr>
          <p:cNvPr id="26" name="صورة 25" descr="صورة تحتوي على نص, مشبك الورق, المصباح, جهاز عرض&#10;&#10;تم إنشاء الوصف تلقائياً">
            <a:extLst>
              <a:ext uri="{FF2B5EF4-FFF2-40B4-BE49-F238E27FC236}">
                <a16:creationId xmlns:a16="http://schemas.microsoft.com/office/drawing/2014/main" id="{D4687905-E4A2-6E24-D7F7-72B999567B3F}"/>
              </a:ext>
            </a:extLst>
          </p:cNvPr>
          <p:cNvPicPr>
            <a:picLocks noChangeAspect="1"/>
          </p:cNvPicPr>
          <p:nvPr/>
        </p:nvPicPr>
        <p:blipFill rotWithShape="1">
          <a:blip r:embed="rId10">
            <a:alphaModFix amt="52000"/>
            <a:extLst>
              <a:ext uri="{28A0092B-C50C-407E-A947-70E740481C1C}">
                <a14:useLocalDpi xmlns:a14="http://schemas.microsoft.com/office/drawing/2010/main" val="0"/>
              </a:ext>
            </a:extLst>
          </a:blip>
          <a:srcRect l="57224" t="48348" r="-4085" b="-5052"/>
          <a:stretch/>
        </p:blipFill>
        <p:spPr>
          <a:xfrm>
            <a:off x="1924248" y="718811"/>
            <a:ext cx="969611" cy="894908"/>
          </a:xfrm>
          <a:prstGeom prst="rect">
            <a:avLst/>
          </a:prstGeom>
        </p:spPr>
      </p:pic>
      <p:sp>
        <p:nvSpPr>
          <p:cNvPr id="20" name="مستطيل: زوايا مستديرة 19">
            <a:hlinkClick r:id="" action="ppaction://noaction">
              <a:snd r:embed="rId11" name="خطأ.wav"/>
            </a:hlinkClick>
            <a:extLst>
              <a:ext uri="{FF2B5EF4-FFF2-40B4-BE49-F238E27FC236}">
                <a16:creationId xmlns:a16="http://schemas.microsoft.com/office/drawing/2014/main" id="{7633C9F9-DB7A-5739-D3CA-32F97104F0C6}"/>
              </a:ext>
            </a:extLst>
          </p:cNvPr>
          <p:cNvSpPr/>
          <p:nvPr/>
        </p:nvSpPr>
        <p:spPr>
          <a:xfrm>
            <a:off x="2079838" y="2669575"/>
            <a:ext cx="7029719"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a:t>
            </a:r>
            <a:r>
              <a:rPr lang="en-US" sz="3200" dirty="0">
                <a:solidFill>
                  <a:schemeClr val="tx1"/>
                </a:solidFill>
                <a:cs typeface="Sultan bold" pitchFamily="2" charset="-78"/>
              </a:rPr>
              <a:t>HDMI</a:t>
            </a:r>
            <a:endParaRPr lang="ar-SA" sz="3200" dirty="0">
              <a:solidFill>
                <a:schemeClr val="tx1"/>
              </a:solidFill>
              <a:cs typeface="Sultan bold" pitchFamily="2" charset="-78"/>
            </a:endParaRPr>
          </a:p>
        </p:txBody>
      </p:sp>
      <p:sp>
        <p:nvSpPr>
          <p:cNvPr id="21" name="مستطيل: زوايا مستديرة 20">
            <a:extLst>
              <a:ext uri="{FF2B5EF4-FFF2-40B4-BE49-F238E27FC236}">
                <a16:creationId xmlns:a16="http://schemas.microsoft.com/office/drawing/2014/main" id="{D6AB4A32-8132-04A6-00F1-7F6026EE1455}"/>
              </a:ext>
            </a:extLst>
          </p:cNvPr>
          <p:cNvSpPr/>
          <p:nvPr/>
        </p:nvSpPr>
        <p:spPr>
          <a:xfrm>
            <a:off x="9304888" y="4400829"/>
            <a:ext cx="850005"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3</a:t>
            </a:r>
          </a:p>
        </p:txBody>
      </p:sp>
      <p:sp>
        <p:nvSpPr>
          <p:cNvPr id="22" name="مستطيل: زوايا مستديرة 21">
            <a:hlinkClick r:id="" action="ppaction://noaction">
              <a:snd r:embed="rId11" name="خطأ.wav"/>
            </a:hlinkClick>
            <a:extLst>
              <a:ext uri="{FF2B5EF4-FFF2-40B4-BE49-F238E27FC236}">
                <a16:creationId xmlns:a16="http://schemas.microsoft.com/office/drawing/2014/main" id="{E1271AE9-4FE2-F8FC-B9BA-8BBA489DB4D1}"/>
              </a:ext>
            </a:extLst>
          </p:cNvPr>
          <p:cNvSpPr/>
          <p:nvPr/>
        </p:nvSpPr>
        <p:spPr>
          <a:xfrm>
            <a:off x="2079838" y="3590946"/>
            <a:ext cx="7029719"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en-US" sz="3200" dirty="0">
                <a:solidFill>
                  <a:schemeClr val="tx1"/>
                </a:solidFill>
                <a:cs typeface="Sultan bold" pitchFamily="2" charset="-78"/>
              </a:rPr>
              <a:t>VGA</a:t>
            </a:r>
            <a:endParaRPr lang="ar-SA" sz="3200" dirty="0">
              <a:solidFill>
                <a:schemeClr val="tx1"/>
              </a:solidFill>
              <a:cs typeface="Sultan bold" pitchFamily="2" charset="-78"/>
            </a:endParaRPr>
          </a:p>
        </p:txBody>
      </p:sp>
    </p:spTree>
    <p:extLst>
      <p:ext uri="{BB962C8B-B14F-4D97-AF65-F5344CB8AC3E}">
        <p14:creationId xmlns:p14="http://schemas.microsoft.com/office/powerpoint/2010/main" val="346827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12" name="قلب الصفحة.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750"/>
                                  </p:stCondLst>
                                  <p:childTnLst>
                                    <p:animClr clrSpc="rgb" dir="cw">
                                      <p:cBhvr>
                                        <p:cTn id="6" dur="2000" fill="hold"/>
                                        <p:tgtEl>
                                          <p:spTgt spid="18"/>
                                        </p:tgtEl>
                                        <p:attrNameLst>
                                          <p:attrName>fillcolor</p:attrName>
                                        </p:attrNameLst>
                                      </p:cBhvr>
                                      <p:to>
                                        <a:srgbClr val="34946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4" name="الإجابة صحيحة.wav"/>
                                        </p:tgtEl>
                                      </p:cMediaNode>
                                    </p:audio>
                                  </p:subTnLst>
                                </p:cTn>
                              </p:par>
                            </p:childTnLst>
                          </p:cTn>
                        </p:par>
                      </p:childTnLst>
                    </p:cTn>
                  </p:par>
                </p:childTnLst>
              </p:cTn>
              <p:nextCondLst>
                <p:cond evt="onClick" delay="0">
                  <p:tgtEl>
                    <p:spTgt spid="18"/>
                  </p:tgtEl>
                </p:cond>
              </p:nextCondLst>
            </p:seq>
            <p:seq concurrent="1" nextAc="seek">
              <p:cTn id="9" restart="whenNotActive" fill="hold" evtFilter="cancelBubble" nodeType="interactiveSeq">
                <p:stCondLst>
                  <p:cond evt="onClick" delay="0">
                    <p:tgtEl>
                      <p:spTgt spid="2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750"/>
                                  </p:stCondLst>
                                  <p:childTnLst>
                                    <p:animClr clrSpc="rgb" dir="cw">
                                      <p:cBhvr>
                                        <p:cTn id="13" dur="2000" fill="hold"/>
                                        <p:tgtEl>
                                          <p:spTgt spid="20"/>
                                        </p:tgtEl>
                                        <p:attrNameLst>
                                          <p:attrName>fillcolor</p:attrName>
                                        </p:attrNameLst>
                                      </p:cBhvr>
                                      <p:to>
                                        <a:srgbClr val="E45E5E"/>
                                      </p:to>
                                    </p:animClr>
                                    <p:set>
                                      <p:cBhvr>
                                        <p:cTn id="14" dur="2000" fill="hold"/>
                                        <p:tgtEl>
                                          <p:spTgt spid="20"/>
                                        </p:tgtEl>
                                        <p:attrNameLst>
                                          <p:attrName>fill.type</p:attrName>
                                        </p:attrNameLst>
                                      </p:cBhvr>
                                      <p:to>
                                        <p:strVal val="solid"/>
                                      </p:to>
                                    </p:set>
                                    <p:set>
                                      <p:cBhvr>
                                        <p:cTn id="15" dur="2000" fill="hold"/>
                                        <p:tgtEl>
                                          <p:spTgt spid="20"/>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5" name="الإجابة خاطئة.wav"/>
                                        </p:tgtEl>
                                      </p:cMediaNode>
                                    </p:audio>
                                  </p:subTnLst>
                                </p:cTn>
                              </p:par>
                            </p:childTnLst>
                          </p:cTn>
                        </p:par>
                      </p:childTnLst>
                    </p:cTn>
                  </p:par>
                </p:childTnLst>
              </p:cTn>
              <p:nextCondLst>
                <p:cond evt="onClick" delay="0">
                  <p:tgtEl>
                    <p:spTgt spid="20"/>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750"/>
                                  </p:stCondLst>
                                  <p:childTnLst>
                                    <p:animClr clrSpc="rgb" dir="cw">
                                      <p:cBhvr>
                                        <p:cTn id="20" dur="2000" fill="hold"/>
                                        <p:tgtEl>
                                          <p:spTgt spid="22"/>
                                        </p:tgtEl>
                                        <p:attrNameLst>
                                          <p:attrName>fillcolor</p:attrName>
                                        </p:attrNameLst>
                                      </p:cBhvr>
                                      <p:to>
                                        <a:srgbClr val="E45E5E"/>
                                      </p:to>
                                    </p:animClr>
                                    <p:set>
                                      <p:cBhvr>
                                        <p:cTn id="21" dur="2000" fill="hold"/>
                                        <p:tgtEl>
                                          <p:spTgt spid="22"/>
                                        </p:tgtEl>
                                        <p:attrNameLst>
                                          <p:attrName>fill.type</p:attrName>
                                        </p:attrNameLst>
                                      </p:cBhvr>
                                      <p:to>
                                        <p:strVal val="solid"/>
                                      </p:to>
                                    </p:set>
                                    <p:set>
                                      <p:cBhvr>
                                        <p:cTn id="22" dur="2000" fill="hold"/>
                                        <p:tgtEl>
                                          <p:spTgt spid="22"/>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5" name="الإجابة خاطئة.wav"/>
                                        </p:tgtEl>
                                      </p:cMediaNode>
                                    </p:audio>
                                  </p:subTnLst>
                                </p:cTn>
                              </p:par>
                            </p:childTnLst>
                          </p:cTn>
                        </p:par>
                      </p:childTnLst>
                    </p:cTn>
                  </p:par>
                </p:childTnLst>
              </p:cTn>
              <p:nextCondLst>
                <p:cond evt="onClick" delay="0">
                  <p:tgtEl>
                    <p:spTgt spid="2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6">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مراجعة الدرس السابق</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عنوان 5">
            <a:extLst>
              <a:ext uri="{FF2B5EF4-FFF2-40B4-BE49-F238E27FC236}">
                <a16:creationId xmlns:a16="http://schemas.microsoft.com/office/drawing/2014/main" id="{1B6ACD58-6634-D3D2-3422-CB045375FB28}"/>
              </a:ext>
            </a:extLst>
          </p:cNvPr>
          <p:cNvSpPr txBox="1">
            <a:spLocks/>
          </p:cNvSpPr>
          <p:nvPr/>
        </p:nvSpPr>
        <p:spPr>
          <a:xfrm>
            <a:off x="766482" y="1673903"/>
            <a:ext cx="10165976" cy="916074"/>
          </a:xfrm>
          <a:prstGeom prst="rect">
            <a:avLst/>
          </a:prstGeom>
        </p:spPr>
        <p:txBody>
          <a:bodyP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3200" dirty="0">
                <a:latin typeface="Dubai" panose="020B0503030403030204" pitchFamily="34" charset="-78"/>
                <a:cs typeface="Sultan bold" pitchFamily="2" charset="-78"/>
              </a:rPr>
              <a:t>عند البرمجة بلغة بايثون لتشغيل مصابيح </a:t>
            </a:r>
            <a:r>
              <a:rPr lang="en-US" sz="3200" dirty="0">
                <a:latin typeface="Dubai" panose="020B0503030403030204" pitchFamily="34" charset="-78"/>
                <a:cs typeface="Sultan bold" pitchFamily="2" charset="-78"/>
              </a:rPr>
              <a:t>LED </a:t>
            </a:r>
            <a:r>
              <a:rPr lang="ar-SA" sz="3200" dirty="0">
                <a:latin typeface="Dubai" panose="020B0503030403030204" pitchFamily="34" charset="-78"/>
                <a:cs typeface="Sultan bold" pitchFamily="2" charset="-78"/>
              </a:rPr>
              <a:t> أو إيقاف تشغيله نستخدم الرمز:</a:t>
            </a:r>
          </a:p>
        </p:txBody>
      </p:sp>
      <p:sp>
        <p:nvSpPr>
          <p:cNvPr id="7" name="مستطيل: زوايا مستديرة 6">
            <a:extLst>
              <a:ext uri="{FF2B5EF4-FFF2-40B4-BE49-F238E27FC236}">
                <a16:creationId xmlns:a16="http://schemas.microsoft.com/office/drawing/2014/main" id="{AF33C0EB-031D-D648-44AE-6487FE6F19BE}"/>
              </a:ext>
            </a:extLst>
          </p:cNvPr>
          <p:cNvSpPr/>
          <p:nvPr/>
        </p:nvSpPr>
        <p:spPr>
          <a:xfrm>
            <a:off x="9304888" y="2682174"/>
            <a:ext cx="850005"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1</a:t>
            </a:r>
          </a:p>
        </p:txBody>
      </p:sp>
      <p:sp>
        <p:nvSpPr>
          <p:cNvPr id="8" name="مستطيل: زوايا مستديرة 7">
            <a:hlinkClick r:id="" action="ppaction://noaction">
              <a:snd r:embed="rId8" name="صح.wav"/>
            </a:hlinkClick>
            <a:extLst>
              <a:ext uri="{FF2B5EF4-FFF2-40B4-BE49-F238E27FC236}">
                <a16:creationId xmlns:a16="http://schemas.microsoft.com/office/drawing/2014/main" id="{67D761C5-58AB-5EDA-721C-5A8DF6FCE425}"/>
              </a:ext>
            </a:extLst>
          </p:cNvPr>
          <p:cNvSpPr/>
          <p:nvPr/>
        </p:nvSpPr>
        <p:spPr>
          <a:xfrm>
            <a:off x="2079839" y="2682174"/>
            <a:ext cx="7029719"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a:t>
            </a:r>
            <a:r>
              <a:rPr lang="ar-SA" sz="3200" dirty="0">
                <a:solidFill>
                  <a:schemeClr val="tx1"/>
                </a:solidFill>
                <a:cs typeface="+mj-cs"/>
              </a:rPr>
              <a:t>#</a:t>
            </a:r>
          </a:p>
        </p:txBody>
      </p:sp>
      <p:sp>
        <p:nvSpPr>
          <p:cNvPr id="10" name="مستطيل: زوايا مستديرة 9">
            <a:extLst>
              <a:ext uri="{FF2B5EF4-FFF2-40B4-BE49-F238E27FC236}">
                <a16:creationId xmlns:a16="http://schemas.microsoft.com/office/drawing/2014/main" id="{A217E518-18EE-5F7D-8E30-ABF80163209E}"/>
              </a:ext>
            </a:extLst>
          </p:cNvPr>
          <p:cNvSpPr/>
          <p:nvPr/>
        </p:nvSpPr>
        <p:spPr>
          <a:xfrm>
            <a:off x="9304888" y="3541501"/>
            <a:ext cx="850005"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2</a:t>
            </a:r>
          </a:p>
        </p:txBody>
      </p:sp>
      <p:pic>
        <p:nvPicPr>
          <p:cNvPr id="17" name="صورة 16">
            <a:extLst>
              <a:ext uri="{FF2B5EF4-FFF2-40B4-BE49-F238E27FC236}">
                <a16:creationId xmlns:a16="http://schemas.microsoft.com/office/drawing/2014/main" id="{00B90E73-71A0-88A7-FCFD-AC565D6F1BB1}"/>
              </a:ext>
            </a:extLst>
          </p:cNvPr>
          <p:cNvPicPr>
            <a:picLocks noChangeAspect="1"/>
          </p:cNvPicPr>
          <p:nvPr/>
        </p:nvPicPr>
        <p:blipFill>
          <a:blip r:embed="rId9">
            <a:alphaModFix amt="68000"/>
            <a:extLst>
              <a:ext uri="{28A0092B-C50C-407E-A947-70E740481C1C}">
                <a14:useLocalDpi xmlns:a14="http://schemas.microsoft.com/office/drawing/2010/main" val="0"/>
              </a:ext>
            </a:extLst>
          </a:blip>
          <a:stretch>
            <a:fillRect/>
          </a:stretch>
        </p:blipFill>
        <p:spPr>
          <a:xfrm>
            <a:off x="9368474" y="2696677"/>
            <a:ext cx="982618" cy="3634975"/>
          </a:xfrm>
          <a:prstGeom prst="rect">
            <a:avLst/>
          </a:prstGeom>
        </p:spPr>
      </p:pic>
      <p:pic>
        <p:nvPicPr>
          <p:cNvPr id="18" name="صورة 17" descr="صورة تحتوي على نص, مشبك الورق, المصباح, جهاز عرض&#10;&#10;تم إنشاء الوصف تلقائياً">
            <a:extLst>
              <a:ext uri="{FF2B5EF4-FFF2-40B4-BE49-F238E27FC236}">
                <a16:creationId xmlns:a16="http://schemas.microsoft.com/office/drawing/2014/main" id="{0197D66C-7566-BBE9-DAC4-86D9EFC0C0E1}"/>
              </a:ext>
            </a:extLst>
          </p:cNvPr>
          <p:cNvPicPr>
            <a:picLocks noChangeAspect="1"/>
          </p:cNvPicPr>
          <p:nvPr/>
        </p:nvPicPr>
        <p:blipFill rotWithShape="1">
          <a:blip r:embed="rId10">
            <a:alphaModFix amt="52000"/>
            <a:extLst>
              <a:ext uri="{28A0092B-C50C-407E-A947-70E740481C1C}">
                <a14:useLocalDpi xmlns:a14="http://schemas.microsoft.com/office/drawing/2010/main" val="0"/>
              </a:ext>
            </a:extLst>
          </a:blip>
          <a:srcRect r="53139"/>
          <a:stretch/>
        </p:blipFill>
        <p:spPr>
          <a:xfrm>
            <a:off x="6751178" y="4875557"/>
            <a:ext cx="969611" cy="1578214"/>
          </a:xfrm>
          <a:prstGeom prst="rect">
            <a:avLst/>
          </a:prstGeom>
        </p:spPr>
      </p:pic>
      <p:pic>
        <p:nvPicPr>
          <p:cNvPr id="19" name="صورة 18" descr="صورة تحتوي على نص, مشبك الورق, المصباح, جهاز عرض&#10;&#10;تم إنشاء الوصف تلقائياً">
            <a:extLst>
              <a:ext uri="{FF2B5EF4-FFF2-40B4-BE49-F238E27FC236}">
                <a16:creationId xmlns:a16="http://schemas.microsoft.com/office/drawing/2014/main" id="{47881E5A-494F-4F04-0D19-3B69B0D77766}"/>
              </a:ext>
            </a:extLst>
          </p:cNvPr>
          <p:cNvPicPr>
            <a:picLocks noChangeAspect="1"/>
          </p:cNvPicPr>
          <p:nvPr/>
        </p:nvPicPr>
        <p:blipFill rotWithShape="1">
          <a:blip r:embed="rId10">
            <a:alphaModFix amt="52000"/>
            <a:extLst>
              <a:ext uri="{28A0092B-C50C-407E-A947-70E740481C1C}">
                <a14:useLocalDpi xmlns:a14="http://schemas.microsoft.com/office/drawing/2010/main" val="0"/>
              </a:ext>
            </a:extLst>
          </a:blip>
          <a:srcRect l="55462" t="-10969" r="-2323" b="54265"/>
          <a:stretch/>
        </p:blipFill>
        <p:spPr>
          <a:xfrm>
            <a:off x="2352071" y="5259980"/>
            <a:ext cx="969611" cy="894908"/>
          </a:xfrm>
          <a:prstGeom prst="rect">
            <a:avLst/>
          </a:prstGeom>
        </p:spPr>
      </p:pic>
      <p:pic>
        <p:nvPicPr>
          <p:cNvPr id="20" name="صورة 19" descr="صورة تحتوي على نص, مشبك الورق, المصباح, جهاز عرض&#10;&#10;تم إنشاء الوصف تلقائياً">
            <a:extLst>
              <a:ext uri="{FF2B5EF4-FFF2-40B4-BE49-F238E27FC236}">
                <a16:creationId xmlns:a16="http://schemas.microsoft.com/office/drawing/2014/main" id="{642C6804-F5B6-364A-BDE2-991464434655}"/>
              </a:ext>
            </a:extLst>
          </p:cNvPr>
          <p:cNvPicPr>
            <a:picLocks noChangeAspect="1"/>
          </p:cNvPicPr>
          <p:nvPr/>
        </p:nvPicPr>
        <p:blipFill rotWithShape="1">
          <a:blip r:embed="rId10">
            <a:alphaModFix amt="52000"/>
            <a:extLst>
              <a:ext uri="{28A0092B-C50C-407E-A947-70E740481C1C}">
                <a14:useLocalDpi xmlns:a14="http://schemas.microsoft.com/office/drawing/2010/main" val="0"/>
              </a:ext>
            </a:extLst>
          </a:blip>
          <a:srcRect l="57224" t="48348" r="-4085" b="-5052"/>
          <a:stretch/>
        </p:blipFill>
        <p:spPr>
          <a:xfrm>
            <a:off x="1924248" y="718811"/>
            <a:ext cx="969611" cy="894908"/>
          </a:xfrm>
          <a:prstGeom prst="rect">
            <a:avLst/>
          </a:prstGeom>
        </p:spPr>
      </p:pic>
      <p:sp>
        <p:nvSpPr>
          <p:cNvPr id="11" name="مستطيل: زوايا مستديرة 10">
            <a:hlinkClick r:id="" action="ppaction://noaction">
              <a:snd r:embed="rId11" name="خطأ.wav"/>
            </a:hlinkClick>
            <a:extLst>
              <a:ext uri="{FF2B5EF4-FFF2-40B4-BE49-F238E27FC236}">
                <a16:creationId xmlns:a16="http://schemas.microsoft.com/office/drawing/2014/main" id="{452437BD-CA65-8D3C-E082-2AC43B492899}"/>
              </a:ext>
            </a:extLst>
          </p:cNvPr>
          <p:cNvSpPr/>
          <p:nvPr/>
        </p:nvSpPr>
        <p:spPr>
          <a:xfrm>
            <a:off x="2079839" y="3541501"/>
            <a:ext cx="7029719"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a:t>
            </a:r>
            <a:r>
              <a:rPr lang="ar-SA" sz="3200" dirty="0">
                <a:solidFill>
                  <a:schemeClr val="tx1"/>
                </a:solidFill>
                <a:cs typeface="+mj-cs"/>
              </a:rPr>
              <a:t>!</a:t>
            </a:r>
          </a:p>
        </p:txBody>
      </p:sp>
      <p:sp>
        <p:nvSpPr>
          <p:cNvPr id="12" name="مستطيل: زوايا مستديرة 11">
            <a:extLst>
              <a:ext uri="{FF2B5EF4-FFF2-40B4-BE49-F238E27FC236}">
                <a16:creationId xmlns:a16="http://schemas.microsoft.com/office/drawing/2014/main" id="{4FD4A2D5-86AC-BAD9-53D9-C01BE213B4F0}"/>
              </a:ext>
            </a:extLst>
          </p:cNvPr>
          <p:cNvSpPr/>
          <p:nvPr/>
        </p:nvSpPr>
        <p:spPr>
          <a:xfrm>
            <a:off x="9304888" y="4400829"/>
            <a:ext cx="850005"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r>
              <a:rPr lang="ar-SA" sz="3200" dirty="0">
                <a:solidFill>
                  <a:schemeClr val="tx1"/>
                </a:solidFill>
                <a:cs typeface="Sultan bold" pitchFamily="2" charset="-78"/>
              </a:rPr>
              <a:t>3</a:t>
            </a:r>
          </a:p>
        </p:txBody>
      </p:sp>
      <p:sp>
        <p:nvSpPr>
          <p:cNvPr id="13" name="مستطيل: زوايا مستديرة 12">
            <a:hlinkClick r:id="" action="ppaction://noaction">
              <a:snd r:embed="rId11" name="خطأ.wav"/>
            </a:hlinkClick>
            <a:extLst>
              <a:ext uri="{FF2B5EF4-FFF2-40B4-BE49-F238E27FC236}">
                <a16:creationId xmlns:a16="http://schemas.microsoft.com/office/drawing/2014/main" id="{653FD162-C9A3-B4D3-CA26-ECA163570BAB}"/>
              </a:ext>
            </a:extLst>
          </p:cNvPr>
          <p:cNvSpPr/>
          <p:nvPr/>
        </p:nvSpPr>
        <p:spPr>
          <a:xfrm>
            <a:off x="2079838" y="4400829"/>
            <a:ext cx="7029719" cy="618186"/>
          </a:xfrm>
          <a:prstGeom prst="round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lvl="0" algn="ctr"/>
            <a:r>
              <a:rPr lang="en-US" sz="4000" dirty="0">
                <a:solidFill>
                  <a:srgbClr val="00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325240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12" name="قلب الصفحة.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750"/>
                                  </p:stCondLst>
                                  <p:childTnLst>
                                    <p:animClr clrSpc="rgb" dir="cw">
                                      <p:cBhvr>
                                        <p:cTn id="6" dur="2000" fill="hold"/>
                                        <p:tgtEl>
                                          <p:spTgt spid="8"/>
                                        </p:tgtEl>
                                        <p:attrNameLst>
                                          <p:attrName>fillcolor</p:attrName>
                                        </p:attrNameLst>
                                      </p:cBhvr>
                                      <p:to>
                                        <a:srgbClr val="34946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4" name="الإجابة صحيحة.wav"/>
                                        </p:tgtEl>
                                      </p:cMediaNode>
                                    </p:audio>
                                  </p:sub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750"/>
                                  </p:stCondLst>
                                  <p:childTnLst>
                                    <p:animClr clrSpc="rgb" dir="cw">
                                      <p:cBhvr>
                                        <p:cTn id="13" dur="2000" fill="hold"/>
                                        <p:tgtEl>
                                          <p:spTgt spid="11"/>
                                        </p:tgtEl>
                                        <p:attrNameLst>
                                          <p:attrName>fillcolor</p:attrName>
                                        </p:attrNameLst>
                                      </p:cBhvr>
                                      <p:to>
                                        <a:srgbClr val="E45E5E"/>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subTnLst>
                                    <p:audio>
                                      <p:cMediaNode>
                                        <p:cTn display="0" masterRel="sameClick">
                                          <p:stCondLst>
                                            <p:cond evt="begin" delay="0">
                                              <p:tn val="12"/>
                                            </p:cond>
                                          </p:stCondLst>
                                          <p:endCondLst>
                                            <p:cond evt="onStopAudio" delay="0">
                                              <p:tgtEl>
                                                <p:sldTgt/>
                                              </p:tgtEl>
                                            </p:cond>
                                          </p:endCondLst>
                                        </p:cTn>
                                        <p:tgtEl>
                                          <p:sndTgt r:embed="rId5" name="الإجابة خاطئة.wav"/>
                                        </p:tgtEl>
                                      </p:cMediaNode>
                                    </p:audio>
                                  </p:sub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750"/>
                                  </p:stCondLst>
                                  <p:childTnLst>
                                    <p:animClr clrSpc="rgb" dir="cw">
                                      <p:cBhvr>
                                        <p:cTn id="20" dur="2000" fill="hold"/>
                                        <p:tgtEl>
                                          <p:spTgt spid="13"/>
                                        </p:tgtEl>
                                        <p:attrNameLst>
                                          <p:attrName>fillcolor</p:attrName>
                                        </p:attrNameLst>
                                      </p:cBhvr>
                                      <p:to>
                                        <a:srgbClr val="E45E5E"/>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5" name="الإجابة خاطئة.wav"/>
                                        </p:tgtEl>
                                      </p:cMediaNode>
                                    </p:audio>
                                  </p:sub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629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94824"/>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نواتج التعلم</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grpSp>
        <p:nvGrpSpPr>
          <p:cNvPr id="32" name="مجموعة 31">
            <a:extLst>
              <a:ext uri="{FF2B5EF4-FFF2-40B4-BE49-F238E27FC236}">
                <a16:creationId xmlns:a16="http://schemas.microsoft.com/office/drawing/2014/main" id="{91572EF7-ABFB-A55E-2401-AD223ACB559A}"/>
              </a:ext>
            </a:extLst>
          </p:cNvPr>
          <p:cNvGrpSpPr/>
          <p:nvPr/>
        </p:nvGrpSpPr>
        <p:grpSpPr>
          <a:xfrm>
            <a:off x="76566" y="1130725"/>
            <a:ext cx="10486387" cy="5838597"/>
            <a:chOff x="56269" y="1154776"/>
            <a:chExt cx="6289968" cy="5838597"/>
          </a:xfrm>
        </p:grpSpPr>
        <p:pic>
          <p:nvPicPr>
            <p:cNvPr id="25" name="صورة 24">
              <a:extLst>
                <a:ext uri="{FF2B5EF4-FFF2-40B4-BE49-F238E27FC236}">
                  <a16:creationId xmlns:a16="http://schemas.microsoft.com/office/drawing/2014/main" id="{DFA2DED9-B464-4DF4-0750-BD70F5FA2A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701" y="1154776"/>
              <a:ext cx="6150536" cy="5838597"/>
            </a:xfrm>
            <a:prstGeom prst="rect">
              <a:avLst/>
            </a:prstGeom>
          </p:spPr>
        </p:pic>
        <p:sp>
          <p:nvSpPr>
            <p:cNvPr id="26" name="مربع نص 25">
              <a:extLst>
                <a:ext uri="{FF2B5EF4-FFF2-40B4-BE49-F238E27FC236}">
                  <a16:creationId xmlns:a16="http://schemas.microsoft.com/office/drawing/2014/main" id="{CA3D0EF8-E6AE-58FA-AFFF-22F3A7E18B0F}"/>
                </a:ext>
              </a:extLst>
            </p:cNvPr>
            <p:cNvSpPr txBox="1"/>
            <p:nvPr/>
          </p:nvSpPr>
          <p:spPr>
            <a:xfrm>
              <a:off x="56269" y="5188762"/>
              <a:ext cx="5186013" cy="523220"/>
            </a:xfrm>
            <a:prstGeom prst="rect">
              <a:avLst/>
            </a:prstGeom>
            <a:noFill/>
          </p:spPr>
          <p:txBody>
            <a:bodyPr wrap="square" rtlCol="1">
              <a:spAutoFit/>
            </a:bodyPr>
            <a:lstStyle/>
            <a:p>
              <a:r>
                <a:rPr lang="ar-SA" sz="2800" dirty="0">
                  <a:cs typeface="Sultan bold" pitchFamily="2" charset="-78"/>
                </a:rPr>
                <a:t>استخدام التكرارات في بايثون والتمييز بينها.</a:t>
              </a:r>
            </a:p>
          </p:txBody>
        </p:sp>
        <p:sp>
          <p:nvSpPr>
            <p:cNvPr id="27" name="مربع نص 26">
              <a:extLst>
                <a:ext uri="{FF2B5EF4-FFF2-40B4-BE49-F238E27FC236}">
                  <a16:creationId xmlns:a16="http://schemas.microsoft.com/office/drawing/2014/main" id="{FDCAD4AA-F3FA-EF32-2156-F7EDF35EEEF4}"/>
                </a:ext>
              </a:extLst>
            </p:cNvPr>
            <p:cNvSpPr txBox="1"/>
            <p:nvPr/>
          </p:nvSpPr>
          <p:spPr>
            <a:xfrm>
              <a:off x="448699" y="2429820"/>
              <a:ext cx="5186013" cy="523220"/>
            </a:xfrm>
            <a:prstGeom prst="rect">
              <a:avLst/>
            </a:prstGeom>
            <a:noFill/>
          </p:spPr>
          <p:txBody>
            <a:bodyPr wrap="square" rtlCol="1">
              <a:spAutoFit/>
            </a:bodyPr>
            <a:lstStyle/>
            <a:p>
              <a:r>
                <a:rPr lang="ar-SA" sz="2800" dirty="0">
                  <a:cs typeface="Sultan bold" pitchFamily="2" charset="-78"/>
                </a:rPr>
                <a:t>التعرف على نظام الاحداثيات في المايكروبت.</a:t>
              </a:r>
            </a:p>
          </p:txBody>
        </p:sp>
        <p:sp>
          <p:nvSpPr>
            <p:cNvPr id="28" name="مربع نص 27">
              <a:extLst>
                <a:ext uri="{FF2B5EF4-FFF2-40B4-BE49-F238E27FC236}">
                  <a16:creationId xmlns:a16="http://schemas.microsoft.com/office/drawing/2014/main" id="{1B53B778-5273-1359-5D9E-671BFED2E4BA}"/>
                </a:ext>
              </a:extLst>
            </p:cNvPr>
            <p:cNvSpPr txBox="1"/>
            <p:nvPr/>
          </p:nvSpPr>
          <p:spPr>
            <a:xfrm>
              <a:off x="70340" y="3324581"/>
              <a:ext cx="5186013" cy="523220"/>
            </a:xfrm>
            <a:prstGeom prst="rect">
              <a:avLst/>
            </a:prstGeom>
            <a:noFill/>
          </p:spPr>
          <p:txBody>
            <a:bodyPr wrap="square" rtlCol="1">
              <a:spAutoFit/>
            </a:bodyPr>
            <a:lstStyle/>
            <a:p>
              <a:r>
                <a:rPr lang="ar-SA" sz="2800" dirty="0">
                  <a:cs typeface="Sultan bold" pitchFamily="2" charset="-78"/>
                </a:rPr>
                <a:t>التعامل مع أوامر اللعب في المايكروبت .</a:t>
              </a:r>
            </a:p>
          </p:txBody>
        </p:sp>
        <p:sp>
          <p:nvSpPr>
            <p:cNvPr id="29" name="مربع نص 28">
              <a:extLst>
                <a:ext uri="{FF2B5EF4-FFF2-40B4-BE49-F238E27FC236}">
                  <a16:creationId xmlns:a16="http://schemas.microsoft.com/office/drawing/2014/main" id="{F9DC1DBD-F232-CD30-2825-A0530D9F26CF}"/>
                </a:ext>
              </a:extLst>
            </p:cNvPr>
            <p:cNvSpPr txBox="1"/>
            <p:nvPr/>
          </p:nvSpPr>
          <p:spPr>
            <a:xfrm>
              <a:off x="536676" y="4232155"/>
              <a:ext cx="5186013" cy="523220"/>
            </a:xfrm>
            <a:prstGeom prst="rect">
              <a:avLst/>
            </a:prstGeom>
            <a:noFill/>
          </p:spPr>
          <p:txBody>
            <a:bodyPr wrap="square" rtlCol="1">
              <a:spAutoFit/>
            </a:bodyPr>
            <a:lstStyle/>
            <a:p>
              <a:r>
                <a:rPr lang="ar-SA" sz="2800" dirty="0">
                  <a:cs typeface="Sultan bold" pitchFamily="2" charset="-78"/>
                </a:rPr>
                <a:t>التعرف على مفهوم الكائن الرسمي.</a:t>
              </a:r>
            </a:p>
          </p:txBody>
        </p:sp>
        <p:sp>
          <p:nvSpPr>
            <p:cNvPr id="30" name="مربع نص 29">
              <a:extLst>
                <a:ext uri="{FF2B5EF4-FFF2-40B4-BE49-F238E27FC236}">
                  <a16:creationId xmlns:a16="http://schemas.microsoft.com/office/drawing/2014/main" id="{49B3997A-CCB8-5B07-F880-D774FC96E2F1}"/>
                </a:ext>
              </a:extLst>
            </p:cNvPr>
            <p:cNvSpPr txBox="1"/>
            <p:nvPr/>
          </p:nvSpPr>
          <p:spPr>
            <a:xfrm>
              <a:off x="945451" y="1513739"/>
              <a:ext cx="4200707" cy="523220"/>
            </a:xfrm>
            <a:prstGeom prst="rect">
              <a:avLst/>
            </a:prstGeom>
            <a:noFill/>
          </p:spPr>
          <p:txBody>
            <a:bodyPr wrap="square" rtlCol="1">
              <a:spAutoFit/>
            </a:bodyPr>
            <a:lstStyle/>
            <a:p>
              <a:r>
                <a:rPr lang="ar-SA" sz="2800" dirty="0">
                  <a:cs typeface="Sultan bold" pitchFamily="2" charset="-78"/>
                </a:rPr>
                <a:t>اجراء العمليات الرياضية باستخدام الارقام والمتغيرات في بايثون.</a:t>
              </a:r>
            </a:p>
          </p:txBody>
        </p:sp>
        <p:sp>
          <p:nvSpPr>
            <p:cNvPr id="31" name="مربع نص 30">
              <a:extLst>
                <a:ext uri="{FF2B5EF4-FFF2-40B4-BE49-F238E27FC236}">
                  <a16:creationId xmlns:a16="http://schemas.microsoft.com/office/drawing/2014/main" id="{D1B97738-D2DF-E55B-B8F4-115ACBF50F81}"/>
                </a:ext>
              </a:extLst>
            </p:cNvPr>
            <p:cNvSpPr txBox="1"/>
            <p:nvPr/>
          </p:nvSpPr>
          <p:spPr>
            <a:xfrm>
              <a:off x="954442" y="6064780"/>
              <a:ext cx="4447249" cy="523220"/>
            </a:xfrm>
            <a:prstGeom prst="rect">
              <a:avLst/>
            </a:prstGeom>
            <a:noFill/>
          </p:spPr>
          <p:txBody>
            <a:bodyPr wrap="square" rtlCol="1">
              <a:spAutoFit/>
            </a:bodyPr>
            <a:lstStyle/>
            <a:p>
              <a:r>
                <a:rPr lang="ar-SA" sz="2800" dirty="0">
                  <a:cs typeface="Sultan bold" pitchFamily="2" charset="-78"/>
                </a:rPr>
                <a:t>استخدام المسافة البادئة بطريقة مناسبة اثناء إنشاء المقاطع البرمجية.</a:t>
              </a:r>
            </a:p>
          </p:txBody>
        </p:sp>
      </p:grpSp>
    </p:spTree>
    <p:extLst>
      <p:ext uri="{BB962C8B-B14F-4D97-AF65-F5344CB8AC3E}">
        <p14:creationId xmlns:p14="http://schemas.microsoft.com/office/powerpoint/2010/main" val="4287088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48398"/>
            <a:ext cx="12065391" cy="6597748"/>
          </a:xfrm>
          <a:prstGeom prst="rect">
            <a:avLst/>
          </a:prstGeom>
          <a:solidFill>
            <a:srgbClr val="31538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63828"/>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95051"/>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مقدمة</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مربع نص 5">
            <a:extLst>
              <a:ext uri="{FF2B5EF4-FFF2-40B4-BE49-F238E27FC236}">
                <a16:creationId xmlns:a16="http://schemas.microsoft.com/office/drawing/2014/main" id="{A62A25E0-F2B5-8745-517C-F00D97A94998}"/>
              </a:ext>
            </a:extLst>
          </p:cNvPr>
          <p:cNvSpPr txBox="1"/>
          <p:nvPr/>
        </p:nvSpPr>
        <p:spPr>
          <a:xfrm>
            <a:off x="5561224" y="2341276"/>
            <a:ext cx="5100671" cy="3046988"/>
          </a:xfrm>
          <a:prstGeom prst="rect">
            <a:avLst/>
          </a:prstGeom>
          <a:noFill/>
        </p:spPr>
        <p:txBody>
          <a:bodyPr wrap="square">
            <a:spAutoFit/>
          </a:bodyPr>
          <a:lstStyle/>
          <a:p>
            <a:pPr algn="ctr" rtl="1"/>
            <a:r>
              <a:rPr lang="ar-SA" sz="3200" dirty="0">
                <a:solidFill>
                  <a:schemeClr val="bg1"/>
                </a:solidFill>
                <a:latin typeface="Calibri" panose="020F0502020204030204" pitchFamily="34" charset="0"/>
                <a:cs typeface="Sultan bold" pitchFamily="2" charset="-78"/>
              </a:rPr>
              <a:t>ستتعلم في هذا الدرس كيفية إجراء العمليات الرياضية باستخدام الأرقام، وكيفية التعامل مع الإحداثيات، كما ستتعرف على كيفية تنفيذ التكرار أثناء البرمجة، وعملية التكرار من المزايا الموجودة في معظم لغات البرمجة.</a:t>
            </a:r>
            <a:endParaRPr lang="ar-SA" sz="2800" dirty="0">
              <a:solidFill>
                <a:schemeClr val="bg1"/>
              </a:solidFill>
              <a:latin typeface="Calibri" panose="020F0502020204030204" pitchFamily="34" charset="0"/>
              <a:cs typeface="Sultan bold" pitchFamily="2" charset="-78"/>
            </a:endParaRPr>
          </a:p>
        </p:txBody>
      </p:sp>
      <p:pic>
        <p:nvPicPr>
          <p:cNvPr id="3" name="صورة 2" descr="صورة تحتوي على إلكترونيات&#10;&#10;تم إنشاء الوصف تلقائياً">
            <a:extLst>
              <a:ext uri="{FF2B5EF4-FFF2-40B4-BE49-F238E27FC236}">
                <a16:creationId xmlns:a16="http://schemas.microsoft.com/office/drawing/2014/main" id="{BADC5E8F-4086-E07C-8990-929B9DF19B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56568" y="1432621"/>
            <a:ext cx="9391160" cy="5110040"/>
          </a:xfrm>
          <a:prstGeom prst="rect">
            <a:avLst/>
          </a:prstGeom>
        </p:spPr>
      </p:pic>
    </p:spTree>
    <p:extLst>
      <p:ext uri="{BB962C8B-B14F-4D97-AF65-F5344CB8AC3E}">
        <p14:creationId xmlns:p14="http://schemas.microsoft.com/office/powerpoint/2010/main" val="3006927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90000" fill="hold" grpId="0" nodeType="clickEffect" p14:presetBounceEnd="70000">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14:bounceEnd="70000">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14:bounceEnd="70000">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9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C47380B-84B0-44CF-9F1E-0CAF52C0D7A7}"/>
              </a:ext>
            </a:extLst>
          </p:cNvPr>
          <p:cNvSpPr/>
          <p:nvPr/>
        </p:nvSpPr>
        <p:spPr>
          <a:xfrm>
            <a:off x="56269" y="116317"/>
            <a:ext cx="12065391" cy="6597748"/>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9" name="صورة 8">
            <a:extLst>
              <a:ext uri="{FF2B5EF4-FFF2-40B4-BE49-F238E27FC236}">
                <a16:creationId xmlns:a16="http://schemas.microsoft.com/office/drawing/2014/main" id="{A2F32AC5-945D-7C36-297C-83E40A971E51}"/>
              </a:ext>
            </a:extLst>
          </p:cNvPr>
          <p:cNvPicPr>
            <a:picLocks noChangeAspect="1"/>
          </p:cNvPicPr>
          <p:nvPr/>
        </p:nvPicPr>
        <p:blipFill rotWithShape="1">
          <a:blip r:embed="rId4">
            <a:extLst>
              <a:ext uri="{28A0092B-C50C-407E-A947-70E740481C1C}">
                <a14:useLocalDpi xmlns:a14="http://schemas.microsoft.com/office/drawing/2010/main" val="0"/>
              </a:ext>
            </a:extLst>
          </a:blip>
          <a:srcRect t="90273"/>
          <a:stretch/>
        </p:blipFill>
        <p:spPr>
          <a:xfrm>
            <a:off x="1614973" y="163828"/>
            <a:ext cx="8947981" cy="1065308"/>
          </a:xfrm>
          <a:prstGeom prst="rect">
            <a:avLst/>
          </a:prstGeom>
        </p:spPr>
      </p:pic>
      <p:sp>
        <p:nvSpPr>
          <p:cNvPr id="16" name="مربع نص 15">
            <a:extLst>
              <a:ext uri="{FF2B5EF4-FFF2-40B4-BE49-F238E27FC236}">
                <a16:creationId xmlns:a16="http://schemas.microsoft.com/office/drawing/2014/main" id="{0CE82E09-4043-BE9C-42D8-F530A99D7942}"/>
              </a:ext>
            </a:extLst>
          </p:cNvPr>
          <p:cNvSpPr txBox="1"/>
          <p:nvPr/>
        </p:nvSpPr>
        <p:spPr>
          <a:xfrm>
            <a:off x="3309126" y="465070"/>
            <a:ext cx="5559674" cy="584775"/>
          </a:xfrm>
          <a:prstGeom prst="rect">
            <a:avLst/>
          </a:prstGeom>
          <a:noFill/>
        </p:spPr>
        <p:txBody>
          <a:bodyPr wrap="square" rtlCol="1">
            <a:spAutoFit/>
          </a:bodyPr>
          <a:lstStyle/>
          <a:p>
            <a:pPr algn="ctr"/>
            <a:r>
              <a:rPr lang="ar-SA" sz="3200" dirty="0">
                <a:solidFill>
                  <a:schemeClr val="bg1"/>
                </a:solidFill>
                <a:latin typeface="Dubai" panose="020B0503030403030204" pitchFamily="34" charset="-78"/>
                <a:cs typeface="Sultan bold" pitchFamily="2" charset="-78"/>
              </a:rPr>
              <a:t>استراتيجية الاثارة التفاعلية</a:t>
            </a:r>
          </a:p>
        </p:txBody>
      </p:sp>
      <p:pic>
        <p:nvPicPr>
          <p:cNvPr id="14" name="صورة 13">
            <a:extLst>
              <a:ext uri="{FF2B5EF4-FFF2-40B4-BE49-F238E27FC236}">
                <a16:creationId xmlns:a16="http://schemas.microsoft.com/office/drawing/2014/main" id="{88197906-ECEC-57AF-6D76-E3FB3B43A1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632" y="146297"/>
            <a:ext cx="834052" cy="6750000"/>
          </a:xfrm>
          <a:prstGeom prst="rect">
            <a:avLst/>
          </a:prstGeom>
        </p:spPr>
      </p:pic>
      <p:sp>
        <p:nvSpPr>
          <p:cNvPr id="6" name="مربع نص 5">
            <a:extLst>
              <a:ext uri="{FF2B5EF4-FFF2-40B4-BE49-F238E27FC236}">
                <a16:creationId xmlns:a16="http://schemas.microsoft.com/office/drawing/2014/main" id="{A62A25E0-F2B5-8745-517C-F00D97A94998}"/>
              </a:ext>
            </a:extLst>
          </p:cNvPr>
          <p:cNvSpPr txBox="1"/>
          <p:nvPr/>
        </p:nvSpPr>
        <p:spPr>
          <a:xfrm>
            <a:off x="4705436" y="2234699"/>
            <a:ext cx="6703567" cy="3046988"/>
          </a:xfrm>
          <a:prstGeom prst="rect">
            <a:avLst/>
          </a:prstGeom>
          <a:noFill/>
        </p:spPr>
        <p:txBody>
          <a:bodyPr wrap="square">
            <a:spAutoFit/>
          </a:bodyPr>
          <a:lstStyle/>
          <a:p>
            <a:pPr algn="ctr" rtl="1"/>
            <a:r>
              <a:rPr lang="ar-SA" sz="3200" dirty="0">
                <a:solidFill>
                  <a:srgbClr val="3C3C3C"/>
                </a:solidFill>
                <a:latin typeface="Calibri" panose="020F0502020204030204" pitchFamily="34" charset="0"/>
                <a:cs typeface="Sultan bold" pitchFamily="2" charset="-78"/>
              </a:rPr>
              <a:t>هل يمكنكم العد من واحد الى عشرة ؟ ما لعمليات الحسابية التي تقومون باتباعها في ذهنكم من أجل العد الى عشرة ؟</a:t>
            </a:r>
          </a:p>
          <a:p>
            <a:pPr algn="ctr" rtl="1"/>
            <a:r>
              <a:rPr lang="ar-SA" sz="3200" dirty="0">
                <a:solidFill>
                  <a:srgbClr val="3C3C3C"/>
                </a:solidFill>
                <a:latin typeface="Calibri" panose="020F0502020204030204" pitchFamily="34" charset="0"/>
                <a:cs typeface="Sultan bold" pitchFamily="2" charset="-78"/>
              </a:rPr>
              <a:t>هل قمتم بإضافة عدد في كل مرة ؟ هذا هو أول وابسط تكرار تعلمتموه في الرياضيات ويقوم الحاسب بإجراء العمليات الحسابية بنفس الطريقة . </a:t>
            </a:r>
            <a:endParaRPr lang="ar-SA" sz="2800" dirty="0">
              <a:solidFill>
                <a:srgbClr val="3C3C3C"/>
              </a:solidFill>
              <a:latin typeface="Calibri" panose="020F0502020204030204" pitchFamily="34" charset="0"/>
              <a:cs typeface="Sultan bold" pitchFamily="2" charset="-78"/>
            </a:endParaRPr>
          </a:p>
        </p:txBody>
      </p:sp>
      <p:pic>
        <p:nvPicPr>
          <p:cNvPr id="8" name="صورة 7">
            <a:extLst>
              <a:ext uri="{FF2B5EF4-FFF2-40B4-BE49-F238E27FC236}">
                <a16:creationId xmlns:a16="http://schemas.microsoft.com/office/drawing/2014/main" id="{93D920EF-A713-F9A8-2204-5297733EC893}"/>
              </a:ext>
            </a:extLst>
          </p:cNvPr>
          <p:cNvPicPr>
            <a:picLocks noChangeAspect="1"/>
          </p:cNvPicPr>
          <p:nvPr/>
        </p:nvPicPr>
        <p:blipFill rotWithShape="1">
          <a:blip r:embed="rId6">
            <a:extLst>
              <a:ext uri="{28A0092B-C50C-407E-A947-70E740481C1C}">
                <a14:useLocalDpi xmlns:a14="http://schemas.microsoft.com/office/drawing/2010/main" val="0"/>
              </a:ext>
            </a:extLst>
          </a:blip>
          <a:srcRect l="58109" t="20575"/>
          <a:stretch/>
        </p:blipFill>
        <p:spPr>
          <a:xfrm>
            <a:off x="1054310" y="1229136"/>
            <a:ext cx="3355498" cy="5446951"/>
          </a:xfrm>
          <a:prstGeom prst="rect">
            <a:avLst/>
          </a:prstGeom>
        </p:spPr>
      </p:pic>
    </p:spTree>
    <p:extLst>
      <p:ext uri="{BB962C8B-B14F-4D97-AF65-F5344CB8AC3E}">
        <p14:creationId xmlns:p14="http://schemas.microsoft.com/office/powerpoint/2010/main" val="2423719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قلب الصفحة.wav"/>
          </p:stSnd>
        </p:sndAc>
      </p:transition>
    </mc:Choice>
    <mc:Fallback xmlns="">
      <p:transition spd="slow">
        <p:fade/>
        <p:sndAc>
          <p:stSnd>
            <p:snd r:embed="rId7" name="قلب الصفحة.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73D854D-3824-407A-B6BF-9987D43148AE}">
  <we:reference id="wa104380907" version="3.0.0.1" store="ar-SA" storeType="OMEX"/>
  <we:alternateReferences>
    <we:reference id="wa104380907" version="3.0.0.1"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5075</TotalTime>
  <Words>1516</Words>
  <Application>Microsoft Office PowerPoint</Application>
  <PresentationFormat>شاشة عريضة</PresentationFormat>
  <Paragraphs>254</Paragraphs>
  <Slides>30</Slides>
  <Notes>27</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30</vt:i4>
      </vt:variant>
    </vt:vector>
  </HeadingPairs>
  <TitlesOfParts>
    <vt:vector size="40" baseType="lpstr">
      <vt:lpstr>A Jannat LT</vt:lpstr>
      <vt:lpstr>Arial</vt:lpstr>
      <vt:lpstr>Calibri</vt:lpstr>
      <vt:lpstr>Calibri Light</vt:lpstr>
      <vt:lpstr>Cambria Math</vt:lpstr>
      <vt:lpstr>Dubai</vt:lpstr>
      <vt:lpstr>JF Flat</vt:lpstr>
      <vt:lpstr>Times New Roman</vt:lpstr>
      <vt:lpstr>Wingdings 3</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abeer saleh</dc:creator>
  <cp:lastModifiedBy>abeer Alghareeb</cp:lastModifiedBy>
  <cp:revision>360</cp:revision>
  <dcterms:created xsi:type="dcterms:W3CDTF">2022-03-18T22:20:10Z</dcterms:created>
  <dcterms:modified xsi:type="dcterms:W3CDTF">2023-03-17T19:45:02Z</dcterms:modified>
</cp:coreProperties>
</file>