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6" r:id="rId3"/>
    <p:sldId id="257" r:id="rId4"/>
    <p:sldId id="268" r:id="rId5"/>
    <p:sldId id="304" r:id="rId6"/>
    <p:sldId id="305" r:id="rId7"/>
    <p:sldId id="306" r:id="rId8"/>
    <p:sldId id="307" r:id="rId9"/>
    <p:sldId id="308" r:id="rId10"/>
    <p:sldId id="309" r:id="rId11"/>
    <p:sldId id="265" r:id="rId12"/>
    <p:sldId id="287" r:id="rId13"/>
    <p:sldId id="288" r:id="rId14"/>
    <p:sldId id="290" r:id="rId15"/>
    <p:sldId id="286" r:id="rId16"/>
    <p:sldId id="292" r:id="rId17"/>
    <p:sldId id="293" r:id="rId18"/>
    <p:sldId id="264" r:id="rId19"/>
    <p:sldId id="312" r:id="rId20"/>
    <p:sldId id="313" r:id="rId21"/>
    <p:sldId id="314" r:id="rId22"/>
    <p:sldId id="315" r:id="rId23"/>
    <p:sldId id="316" r:id="rId24"/>
    <p:sldId id="317" r:id="rId25"/>
    <p:sldId id="318" r:id="rId26"/>
    <p:sldId id="319" r:id="rId27"/>
    <p:sldId id="320" r:id="rId28"/>
    <p:sldId id="310" r:id="rId29"/>
    <p:sldId id="311" r:id="rId30"/>
    <p:sldId id="296" r:id="rId31"/>
    <p:sldId id="262" r:id="rId32"/>
    <p:sldId id="274" r:id="rId33"/>
    <p:sldId id="277" r:id="rId34"/>
    <p:sldId id="323" r:id="rId35"/>
    <p:sldId id="324" r:id="rId36"/>
    <p:sldId id="325" r:id="rId37"/>
    <p:sldId id="326" r:id="rId38"/>
    <p:sldId id="327" r:id="rId39"/>
    <p:sldId id="328" r:id="rId40"/>
    <p:sldId id="330" r:id="rId41"/>
    <p:sldId id="321" r:id="rId42"/>
    <p:sldId id="322" r:id="rId43"/>
    <p:sldId id="275" r:id="rId44"/>
    <p:sldId id="278" r:id="rId45"/>
    <p:sldId id="279" r:id="rId46"/>
    <p:sldId id="281" r:id="rId47"/>
    <p:sldId id="332" r:id="rId48"/>
    <p:sldId id="333" r:id="rId49"/>
    <p:sldId id="334" r:id="rId50"/>
    <p:sldId id="331" r:id="rId51"/>
    <p:sldId id="280" r:id="rId52"/>
    <p:sldId id="285" r:id="rId53"/>
    <p:sldId id="335" r:id="rId54"/>
    <p:sldId id="336" r:id="rId55"/>
    <p:sldId id="337" r:id="rId56"/>
    <p:sldId id="338" r:id="rId57"/>
    <p:sldId id="339" r:id="rId58"/>
    <p:sldId id="282" r:id="rId59"/>
    <p:sldId id="283" r:id="rId60"/>
    <p:sldId id="284" r:id="rId61"/>
    <p:sldId id="300" r:id="rId62"/>
    <p:sldId id="301" r:id="rId63"/>
    <p:sldId id="302" r:id="rId64"/>
    <p:sldId id="303" r:id="rId6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2D97C8-AE49-4248-A8E8-FA5284844A9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54788A24-D015-41AE-8E70-CAB448ADA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2836E11B-56CB-4411-9EA6-2138E6AABC8F}"/>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66E4F06A-EDD9-48CC-906B-5254A54530E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DC1266E-B632-41C5-8228-BC537020197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86647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21A88-C034-4F41-81C1-F721B48BDA6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22F35F6-A614-4FBA-BB9C-69321C45C98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BBA394E-0FE1-4D99-810A-3B50D08A7721}"/>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E5D66657-66D1-45AB-AC57-901987F645C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2BAC183-647C-475A-87D4-2BBB6F8F01C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16556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43331F3-774B-41BC-901D-07387CACD5A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FF2C11C-66CD-4030-9362-A3C213B6607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73A2FBB-D795-4188-8B1A-6525D1F16A0B}"/>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4D7F51A6-5426-460C-BF7A-B1304E1147A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9D13615-D74D-4F55-B8E1-DCDCD70F9B09}"/>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60361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BE4C33-B6F0-45DE-A407-334BA12EE93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A8D9B4F-3153-4ABC-93E7-65BCD7265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417B1B30-0B92-4406-B63A-466BE4AE15C1}"/>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8D12A87E-DFC8-4EF7-B8C5-7B0C7CBF637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34B64EC-02DE-4EC9-9F9F-E5D25C3E24C8}"/>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95210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BC2242-A32F-49FD-84E2-FE6BE360CBA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AAECEBC-2922-4EBD-B72E-260D9AB61BA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F3BF2B6-E2C0-497E-BD29-7C701175EC5A}"/>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2CFF3500-AC79-4CB2-879C-96E860E33A3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950DC31-9E5F-45C6-8DA3-7FE58B632341}"/>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969608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FB99B5-C79B-427D-93DD-13E3296D362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BB9454E-E5E2-46FF-A8C1-CBB547BD8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979A95C-CDED-4505-B1E8-B0737FBF832A}"/>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F9CAC64B-9CB3-4328-AD71-0DDF2EABA5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4FEFFAB-6128-42D3-9B3B-477B93F448C8}"/>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67859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B6B317-18E9-48A7-B194-A9B95073726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C007159-4F85-41EE-8867-4345A0A79A1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E90E1A5-F0B8-4CFD-9435-A9CC433A82D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3118EA6-4781-459C-B4F4-77BFFE0BAE60}"/>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6" name="عنصر نائب للتذييل 5">
            <a:extLst>
              <a:ext uri="{FF2B5EF4-FFF2-40B4-BE49-F238E27FC236}">
                <a16:creationId xmlns:a16="http://schemas.microsoft.com/office/drawing/2014/main" id="{F94026A4-549E-429D-BF2D-7170018E581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4A21455-01ED-49DE-9238-C24C4ECC64D5}"/>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94521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8CD26C-69BB-4178-A954-A9C54982071F}"/>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C537CA6-C0DE-4933-ABDD-6D4B26AB9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DB82491-976A-41C7-9EC5-BBBBAB3B3D4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F9D7BE7-825F-4578-94F3-E78A1CE12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E3B4DDB-827C-4224-B620-2814AA2D246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C4A96AF6-603D-4805-99F4-A1711810E445}"/>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8" name="عنصر نائب للتذييل 7">
            <a:extLst>
              <a:ext uri="{FF2B5EF4-FFF2-40B4-BE49-F238E27FC236}">
                <a16:creationId xmlns:a16="http://schemas.microsoft.com/office/drawing/2014/main" id="{51BE5404-9160-48A2-B302-2A0896ACCF8B}"/>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8582F764-C602-4F9F-A88A-778F9F7633E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29683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BAACF1-FD87-46EE-A892-36A4AF0F490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8771CBE-1202-4AA2-82DC-66F7A2826748}"/>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4" name="عنصر نائب للتذييل 3">
            <a:extLst>
              <a:ext uri="{FF2B5EF4-FFF2-40B4-BE49-F238E27FC236}">
                <a16:creationId xmlns:a16="http://schemas.microsoft.com/office/drawing/2014/main" id="{8D804786-B4D5-4CB7-8058-9C85BEF0D44C}"/>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3252CFD-DB70-4DA9-A8CF-C479C6564C88}"/>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104943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5B2D8C4-B0E8-4A66-AD6B-A08C647B09AD}"/>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3" name="عنصر نائب للتذييل 2">
            <a:extLst>
              <a:ext uri="{FF2B5EF4-FFF2-40B4-BE49-F238E27FC236}">
                <a16:creationId xmlns:a16="http://schemas.microsoft.com/office/drawing/2014/main" id="{1BD15368-3CB0-451E-99CB-5B23D8CEEF93}"/>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CDBD498-B4AC-4356-915D-51DD9CB0BC40}"/>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758422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797E0D-42A9-4E25-B576-D4BC00D149D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413AEA1-1787-4BE5-8F3B-0541E1B36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95006D0-8F3D-4F1D-865B-A60FF4AC1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53120CC-BAFB-495D-A80E-FAD1CC425E08}"/>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6" name="عنصر نائب للتذييل 5">
            <a:extLst>
              <a:ext uri="{FF2B5EF4-FFF2-40B4-BE49-F238E27FC236}">
                <a16:creationId xmlns:a16="http://schemas.microsoft.com/office/drawing/2014/main" id="{41F62C93-D876-4552-9ED2-6AB22E773CE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8DE6F97-9743-44BC-89A7-73E12EB49592}"/>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61695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CACE17-B556-4692-99E8-DD6A73CD6EC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B623D8A-FBE4-4D8F-AE7B-DEF3AFE35EB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4876DC5-0809-4179-8B27-EEDA6C0B6F2C}"/>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D3A6B5CB-FBBD-4E3D-97DD-1B6E707BA15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3C09BF1-7F41-46FC-8610-ED5F4A6DF5AA}"/>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356120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8B7339-C1D7-4EA8-9490-00BB0A6D3D6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506B292-7DBC-4F13-A782-D758538DD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3B890D4-EE5E-454E-A350-58C64B095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204976-5602-4B8E-9C97-E79CBD55AEEF}"/>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6" name="عنصر نائب للتذييل 5">
            <a:extLst>
              <a:ext uri="{FF2B5EF4-FFF2-40B4-BE49-F238E27FC236}">
                <a16:creationId xmlns:a16="http://schemas.microsoft.com/office/drawing/2014/main" id="{39C83B3F-01FE-4C33-8F2E-4E6890FE85B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F3BEF12-AE58-429B-BF2C-7A1BD3ADD805}"/>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80833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1D4DB6-5303-456B-B414-D21B08095C4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0A4A2E0-8AFB-4989-99E7-81F14D417C8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3D234A9-E6A0-43C8-BE6D-C94970079E89}"/>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B46CE5E0-86DB-47B5-9C67-B4811D67820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F7C56D6-0191-4CCA-9231-D3ADB8E5BE69}"/>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619205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A4E38F0-2370-4E11-899C-209D26357AA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5D414B9-6F47-4299-9321-8472146369D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95447A4-D9BD-4022-9A25-5E862B258157}"/>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7DA634DB-578A-467A-8BD1-5E8275EB7FE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B30CF4E-286C-4C1E-B381-5D9D171CAA10}"/>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47127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81757C-EFA1-4CD5-BF27-91D5C5DA5A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9E23666-3C6A-4252-AADE-F209F98D1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E758FCE-4A5B-4439-A2EC-2356AB5037B7}"/>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A309C825-4A2D-4B81-B8F7-EB1C08D2DB7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C66EA2E-83A1-4B1E-B6C2-604FEB4658F7}"/>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35800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F90812-7F42-48AF-A9F7-B66C6D8B086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0917B7C-FA8C-4CBE-AB5E-EA334248ABA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AD81145-B0B7-400D-B66C-FAF82077686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6FD8512-2A24-4D14-BD85-6EB86629A1AB}"/>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6" name="عنصر نائب للتذييل 5">
            <a:extLst>
              <a:ext uri="{FF2B5EF4-FFF2-40B4-BE49-F238E27FC236}">
                <a16:creationId xmlns:a16="http://schemas.microsoft.com/office/drawing/2014/main" id="{5E0DB330-C944-4614-B848-A12E2F0ED5B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FE4E463-3647-4B4E-A33D-1576C77B47C2}"/>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166501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CFD08F-B93A-41EA-9E96-8DAAE3408DF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43020BD-E3ED-4329-8675-49E61945A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8B32C0D8-A158-413F-A850-B55B3E5210EA}"/>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5F4A71A-6CB0-47AE-8E8B-2E3B3B2CB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5FD030B-71A0-4448-B946-FE663677F96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98AE606-3F36-436D-A2BA-100970655B22}"/>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8" name="عنصر نائب للتذييل 7">
            <a:extLst>
              <a:ext uri="{FF2B5EF4-FFF2-40B4-BE49-F238E27FC236}">
                <a16:creationId xmlns:a16="http://schemas.microsoft.com/office/drawing/2014/main" id="{FAD7021F-0C3D-4DA2-8531-908A804B991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0F2E4F82-20AA-47E7-B1D0-40AECDF4DB38}"/>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78561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AB5F85-98A2-4EA3-A831-D2220B8AA6E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EC93FC15-E7D4-4E50-93C8-68F385E13987}"/>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4" name="عنصر نائب للتذييل 3">
            <a:extLst>
              <a:ext uri="{FF2B5EF4-FFF2-40B4-BE49-F238E27FC236}">
                <a16:creationId xmlns:a16="http://schemas.microsoft.com/office/drawing/2014/main" id="{9DEE5370-0398-4BA9-BD10-9D02A9E2E0B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838597-3B58-47D1-8DEE-2E6B2B5C6856}"/>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84052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9B65915-A2D6-43C3-A1BF-0C263B3C84F2}"/>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3" name="عنصر نائب للتذييل 2">
            <a:extLst>
              <a:ext uri="{FF2B5EF4-FFF2-40B4-BE49-F238E27FC236}">
                <a16:creationId xmlns:a16="http://schemas.microsoft.com/office/drawing/2014/main" id="{56303538-07D0-4554-A7D0-BC739FE6973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CF26F8D-A074-4635-82F6-0753A3827BE6}"/>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25343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3006E1-D8C0-461C-8776-4302B193FD5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6A5D9E8-B180-469B-8B2E-9BBA4D24B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739DB11-55B7-4B11-8BFA-4715403ED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D065594-D09F-4817-BE90-49D2EE68BC52}"/>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6" name="عنصر نائب للتذييل 5">
            <a:extLst>
              <a:ext uri="{FF2B5EF4-FFF2-40B4-BE49-F238E27FC236}">
                <a16:creationId xmlns:a16="http://schemas.microsoft.com/office/drawing/2014/main" id="{B7182CB9-FC45-48CE-A1A6-97986EF8758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0578409-8401-49AC-8B77-045606487350}"/>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67915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33CD1A-5E1F-4894-B4E3-8B7DAF614F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EED49DF-DE65-485E-9FD6-3290E1632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1FA0367B-AB32-408E-8AE4-51865D89E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4ADF293-8F6B-4311-9397-1B2D4EECCECB}"/>
              </a:ext>
            </a:extLst>
          </p:cNvPr>
          <p:cNvSpPr>
            <a:spLocks noGrp="1"/>
          </p:cNvSpPr>
          <p:nvPr>
            <p:ph type="dt" sz="half" idx="10"/>
          </p:nvPr>
        </p:nvSpPr>
        <p:spPr/>
        <p:txBody>
          <a:bodyPr/>
          <a:lstStyle/>
          <a:p>
            <a:fld id="{8682C0CB-519C-4589-8B59-698BFF626260}" type="datetimeFigureOut">
              <a:rPr lang="ar-SA" smtClean="0"/>
              <a:t>14/11/43</a:t>
            </a:fld>
            <a:endParaRPr lang="ar-SA"/>
          </a:p>
        </p:txBody>
      </p:sp>
      <p:sp>
        <p:nvSpPr>
          <p:cNvPr id="6" name="عنصر نائب للتذييل 5">
            <a:extLst>
              <a:ext uri="{FF2B5EF4-FFF2-40B4-BE49-F238E27FC236}">
                <a16:creationId xmlns:a16="http://schemas.microsoft.com/office/drawing/2014/main" id="{F5A4D28A-0FD8-42DF-80E2-D148AE2FEF0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6F5FF24-9CBF-48D5-BD10-BFAB81AA668E}"/>
              </a:ext>
            </a:extLst>
          </p:cNvPr>
          <p:cNvSpPr>
            <a:spLocks noGrp="1"/>
          </p:cNvSpPr>
          <p:nvPr>
            <p:ph type="sldNum" sz="quarter" idx="12"/>
          </p:nvPr>
        </p:nvSpPr>
        <p:spPr/>
        <p:txBody>
          <a:bodyPr/>
          <a:lstStyle/>
          <a:p>
            <a:fld id="{5622FA3A-66BF-473F-97E9-97C5E7EB1963}" type="slidenum">
              <a:rPr lang="ar-SA" smtClean="0"/>
              <a:t>‹#›</a:t>
            </a:fld>
            <a:endParaRPr lang="ar-SA"/>
          </a:p>
        </p:txBody>
      </p:sp>
    </p:spTree>
    <p:extLst>
      <p:ext uri="{BB962C8B-B14F-4D97-AF65-F5344CB8AC3E}">
        <p14:creationId xmlns:p14="http://schemas.microsoft.com/office/powerpoint/2010/main" val="347508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35FA218-E2DB-4973-8802-60DD6967F1C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578FA05-E73B-421D-9EE9-4815C150091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CC0FC58-52AC-41A4-978F-CBEE7F7013F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265D01B0-ED79-4508-8B8F-421C93026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5198C6B-4732-4452-8BFC-DE9A53ABF3B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22FA3A-66BF-473F-97E9-97C5E7EB1963}" type="slidenum">
              <a:rPr lang="ar-SA" smtClean="0"/>
              <a:t>‹#›</a:t>
            </a:fld>
            <a:endParaRPr lang="ar-SA"/>
          </a:p>
        </p:txBody>
      </p:sp>
    </p:spTree>
    <p:extLst>
      <p:ext uri="{BB962C8B-B14F-4D97-AF65-F5344CB8AC3E}">
        <p14:creationId xmlns:p14="http://schemas.microsoft.com/office/powerpoint/2010/main" val="236125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7127758-AF37-45FD-97DB-B7688F5B284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7DF6052-BBDB-4ACC-9A9C-74FC19397CF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4782D0-C93F-45C8-9972-122D25F22BD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82C0CB-519C-4589-8B59-698BFF626260}" type="datetimeFigureOut">
              <a:rPr lang="ar-SA" smtClean="0"/>
              <a:t>14/11/43</a:t>
            </a:fld>
            <a:endParaRPr lang="ar-SA"/>
          </a:p>
        </p:txBody>
      </p:sp>
      <p:sp>
        <p:nvSpPr>
          <p:cNvPr id="5" name="عنصر نائب للتذييل 4">
            <a:extLst>
              <a:ext uri="{FF2B5EF4-FFF2-40B4-BE49-F238E27FC236}">
                <a16:creationId xmlns:a16="http://schemas.microsoft.com/office/drawing/2014/main" id="{29B2F477-23CD-4D03-A672-21F47F96DE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B7D8743-2E5D-4870-B8E8-F095D9F60CE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22FA3A-66BF-473F-97E9-97C5E7EB1963}" type="slidenum">
              <a:rPr lang="ar-SA" smtClean="0"/>
              <a:t>‹#›</a:t>
            </a:fld>
            <a:endParaRPr lang="ar-SA"/>
          </a:p>
        </p:txBody>
      </p:sp>
    </p:spTree>
    <p:extLst>
      <p:ext uri="{BB962C8B-B14F-4D97-AF65-F5344CB8AC3E}">
        <p14:creationId xmlns:p14="http://schemas.microsoft.com/office/powerpoint/2010/main" val="2728136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53017F1-9D3D-4BC0-98A0-4FACB24C1D7E}"/>
              </a:ext>
            </a:extLst>
          </p:cNvPr>
          <p:cNvSpPr txBox="1"/>
          <p:nvPr/>
        </p:nvSpPr>
        <p:spPr>
          <a:xfrm>
            <a:off x="6631860" y="2659559"/>
            <a:ext cx="4497050"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مراجعة الوحدة الأولى </a:t>
            </a:r>
          </a:p>
        </p:txBody>
      </p:sp>
      <p:sp>
        <p:nvSpPr>
          <p:cNvPr id="8" name="مربع نص 7">
            <a:extLst>
              <a:ext uri="{FF2B5EF4-FFF2-40B4-BE49-F238E27FC236}">
                <a16:creationId xmlns:a16="http://schemas.microsoft.com/office/drawing/2014/main" id="{CE865553-6306-49FE-BDAA-BD5B7D57EF49}"/>
              </a:ext>
            </a:extLst>
          </p:cNvPr>
          <p:cNvSpPr txBox="1"/>
          <p:nvPr/>
        </p:nvSpPr>
        <p:spPr>
          <a:xfrm>
            <a:off x="5560142" y="3892312"/>
            <a:ext cx="6257909" cy="707886"/>
          </a:xfrm>
          <a:prstGeom prst="rect">
            <a:avLst/>
          </a:prstGeom>
          <a:noFill/>
        </p:spPr>
        <p:txBody>
          <a:bodyPr wrap="square" rtlCol="1">
            <a:spAutoFit/>
          </a:bodyPr>
          <a:lstStyle/>
          <a:p>
            <a:r>
              <a:rPr lang="ar-SA" sz="4000" b="1" dirty="0">
                <a:latin typeface="Calibri" panose="020F0502020204030204" pitchFamily="34" charset="0"/>
                <a:cs typeface="Calibri" panose="020F0502020204030204" pitchFamily="34" charset="0"/>
              </a:rPr>
              <a:t>مستندات ونماذج وتقارير الأعمال</a:t>
            </a:r>
          </a:p>
        </p:txBody>
      </p:sp>
      <p:pic>
        <p:nvPicPr>
          <p:cNvPr id="2" name="Picture 2" descr="تقنية رقميه 1-3 الدرس الأول الكتابة في مستندات الأعمال - Glorious ideas">
            <a:extLst>
              <a:ext uri="{FF2B5EF4-FFF2-40B4-BE49-F238E27FC236}">
                <a16:creationId xmlns:a16="http://schemas.microsoft.com/office/drawing/2014/main" id="{43956E68-9143-4CC9-A7B3-573517AEBBC9}"/>
              </a:ext>
            </a:extLst>
          </p:cNvPr>
          <p:cNvPicPr>
            <a:picLocks noChangeAspect="1" noChangeArrowheads="1"/>
          </p:cNvPicPr>
          <p:nvPr/>
        </p:nvPicPr>
        <p:blipFill rotWithShape="1">
          <a:blip r:embed="rId2">
            <a:clrChange>
              <a:clrFrom>
                <a:srgbClr val="D4D8F1"/>
              </a:clrFrom>
              <a:clrTo>
                <a:srgbClr val="D4D8F1">
                  <a:alpha val="0"/>
                </a:srgbClr>
              </a:clrTo>
            </a:clrChange>
            <a:extLst>
              <a:ext uri="{28A0092B-C50C-407E-A947-70E740481C1C}">
                <a14:useLocalDpi xmlns:a14="http://schemas.microsoft.com/office/drawing/2010/main" val="0"/>
              </a:ext>
            </a:extLst>
          </a:blip>
          <a:srcRect l="2787" t="11291" r="50000" b="4403"/>
          <a:stretch/>
        </p:blipFill>
        <p:spPr bwMode="auto">
          <a:xfrm>
            <a:off x="0" y="1"/>
            <a:ext cx="556014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9E068BF8-96EA-47D8-BFD1-7AAC573936B7}"/>
              </a:ext>
            </a:extLst>
          </p:cNvPr>
          <p:cNvSpPr txBox="1"/>
          <p:nvPr/>
        </p:nvSpPr>
        <p:spPr>
          <a:xfrm>
            <a:off x="6370648" y="5313601"/>
            <a:ext cx="5019474" cy="707886"/>
          </a:xfrm>
          <a:prstGeom prst="rect">
            <a:avLst/>
          </a:prstGeom>
          <a:noFill/>
        </p:spPr>
        <p:txBody>
          <a:bodyPr wrap="square" rtlCol="1">
            <a:spAutoFit/>
          </a:bodyPr>
          <a:lstStyle/>
          <a:p>
            <a:pPr algn="ctr"/>
            <a:r>
              <a:rPr lang="ar-SA" sz="4000" b="1" dirty="0">
                <a:solidFill>
                  <a:srgbClr val="000000"/>
                </a:solidFill>
                <a:latin typeface="Times New Roman" panose="02020603050405020304" pitchFamily="18" charset="0"/>
                <a:cs typeface="Calibri" panose="020F0502020204030204" pitchFamily="34" charset="0"/>
              </a:rPr>
              <a:t>المعلمة : نجود دحمان</a:t>
            </a:r>
            <a:endParaRPr lang="ar-SA" sz="8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084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1122721" y="1022024"/>
            <a:ext cx="10843751" cy="954107"/>
          </a:xfrm>
          <a:prstGeom prst="rect">
            <a:avLst/>
          </a:prstGeom>
          <a:noFill/>
        </p:spPr>
        <p:txBody>
          <a:bodyPr wrap="square">
            <a:spAutoFit/>
          </a:bodyPr>
          <a:lstStyle/>
          <a:p>
            <a:pPr lvl="0" rtl="1"/>
            <a:r>
              <a:rPr lang="ar-SA" sz="2800" b="1" dirty="0">
                <a:solidFill>
                  <a:srgbClr val="323130"/>
                </a:solidFill>
                <a:effectLst/>
                <a:ea typeface="Times New Roman" panose="02020603050405020304" pitchFamily="18" charset="0"/>
                <a:cs typeface="Calibri" panose="020F0502020204030204" pitchFamily="34" charset="0"/>
              </a:rPr>
              <a:t>يشير مصطلح " مستندات الأعمال " إلى الأنواع المختلفة من المستندات والتقارير التي تستخدمها الشركات أو المؤسسات أثناء تنفيذ عملياتها </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552542" y="171874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552542" y="2806481"/>
            <a:ext cx="11413930" cy="523220"/>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المستندات الرقمية " هي مستندات يتم إنشاءها وتعديلها أو معالجتها بواسطة برامج معينة :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130470" y="250493"/>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مربع نص 10">
            <a:extLst>
              <a:ext uri="{FF2B5EF4-FFF2-40B4-BE49-F238E27FC236}">
                <a16:creationId xmlns:a16="http://schemas.microsoft.com/office/drawing/2014/main" id="{9E3B723A-9E33-466D-85DF-18679EF8CFC4}"/>
              </a:ext>
            </a:extLst>
          </p:cNvPr>
          <p:cNvSpPr txBox="1"/>
          <p:nvPr/>
        </p:nvSpPr>
        <p:spPr>
          <a:xfrm>
            <a:off x="552542" y="4299238"/>
            <a:ext cx="11413930" cy="954107"/>
          </a:xfrm>
          <a:prstGeom prst="rect">
            <a:avLst/>
          </a:prstGeom>
          <a:noFill/>
        </p:spPr>
        <p:txBody>
          <a:bodyPr wrap="square">
            <a:spAutoFit/>
          </a:bodyPr>
          <a:lstStyle/>
          <a:p>
            <a:pPr lvl="0" rtl="1"/>
            <a:r>
              <a:rPr lang="ar-SA" sz="28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 ي</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جب أن يكون لدى كل موظف في الشركة عنوان بريد إلكتروني رسمي خاص بالعمل والذي يستخدم اسم الشركة كمجال (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Domain</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بدلاً من حساب (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Gmail</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3" name="مربع نص 12">
            <a:extLst>
              <a:ext uri="{FF2B5EF4-FFF2-40B4-BE49-F238E27FC236}">
                <a16:creationId xmlns:a16="http://schemas.microsoft.com/office/drawing/2014/main" id="{15D7DF9F-D459-45C7-8A61-0A40963A3EC7}"/>
              </a:ext>
            </a:extLst>
          </p:cNvPr>
          <p:cNvSpPr txBox="1"/>
          <p:nvPr/>
        </p:nvSpPr>
        <p:spPr>
          <a:xfrm>
            <a:off x="552542" y="3380716"/>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مربع نص 13">
            <a:extLst>
              <a:ext uri="{FF2B5EF4-FFF2-40B4-BE49-F238E27FC236}">
                <a16:creationId xmlns:a16="http://schemas.microsoft.com/office/drawing/2014/main" id="{F8E197BE-9BFE-4FF1-96D8-2562A01923A3}"/>
              </a:ext>
            </a:extLst>
          </p:cNvPr>
          <p:cNvSpPr txBox="1"/>
          <p:nvPr/>
        </p:nvSpPr>
        <p:spPr>
          <a:xfrm>
            <a:off x="552542" y="538696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3059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802558" y="573601"/>
            <a:ext cx="10843751" cy="584775"/>
          </a:xfrm>
          <a:prstGeom prst="rect">
            <a:avLst/>
          </a:prstGeom>
          <a:noFill/>
        </p:spPr>
        <p:txBody>
          <a:bodyPr wrap="square">
            <a:spAutoFit/>
          </a:bodyPr>
          <a:lstStyle/>
          <a:p>
            <a:pPr lvl="0" algn="just"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مستندات الأعمال تنحصر في نوع واحد فقط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802558" y="596594"/>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a:t>
            </a: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2B2538F8-3CCE-473B-8C1A-DCF17F1FA9A6}"/>
              </a:ext>
            </a:extLst>
          </p:cNvPr>
          <p:cNvSpPr txBox="1"/>
          <p:nvPr/>
        </p:nvSpPr>
        <p:spPr>
          <a:xfrm>
            <a:off x="950040" y="278141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2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7F95153E-8334-4B4A-9F5A-9C942F15BF9A}"/>
              </a:ext>
            </a:extLst>
          </p:cNvPr>
          <p:cNvSpPr txBox="1"/>
          <p:nvPr/>
        </p:nvSpPr>
        <p:spPr>
          <a:xfrm>
            <a:off x="950039" y="1909507"/>
            <a:ext cx="10698111" cy="584775"/>
          </a:xfrm>
          <a:prstGeom prst="rect">
            <a:avLst/>
          </a:prstGeom>
          <a:noFill/>
        </p:spPr>
        <p:txBody>
          <a:bodyPr wrap="square">
            <a:spAutoFit/>
          </a:bodyPr>
          <a:lstStyle/>
          <a:p>
            <a:pPr lvl="0" algn="just"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تعرض تقارير الأعمال المعلومات بتنسيق أكثر رسمية من الخطابات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1" name="مربع نص 10">
            <a:extLst>
              <a:ext uri="{FF2B5EF4-FFF2-40B4-BE49-F238E27FC236}">
                <a16:creationId xmlns:a16="http://schemas.microsoft.com/office/drawing/2014/main" id="{DD897ECC-BD57-41AD-8D3A-01A3A37E1049}"/>
              </a:ext>
            </a:extLst>
          </p:cNvPr>
          <p:cNvSpPr txBox="1"/>
          <p:nvPr/>
        </p:nvSpPr>
        <p:spPr>
          <a:xfrm>
            <a:off x="1076632" y="4000428"/>
            <a:ext cx="10843751" cy="1077218"/>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تستخدم الشركة أو المؤسسة المستندات المالية لإبقائها في إطار الميزانية المحددة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2" name="مربع نص 11">
            <a:extLst>
              <a:ext uri="{FF2B5EF4-FFF2-40B4-BE49-F238E27FC236}">
                <a16:creationId xmlns:a16="http://schemas.microsoft.com/office/drawing/2014/main" id="{C34A5C94-BD1A-4B2A-88E9-ADC2215198D3}"/>
              </a:ext>
            </a:extLst>
          </p:cNvPr>
          <p:cNvSpPr txBox="1"/>
          <p:nvPr/>
        </p:nvSpPr>
        <p:spPr>
          <a:xfrm>
            <a:off x="950039" y="5037904"/>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3853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CF230261-4A89-4B04-A745-6BF1A89D784B}"/>
              </a:ext>
            </a:extLst>
          </p:cNvPr>
          <p:cNvSpPr txBox="1"/>
          <p:nvPr/>
        </p:nvSpPr>
        <p:spPr>
          <a:xfrm>
            <a:off x="797642" y="364603"/>
            <a:ext cx="11109836" cy="954107"/>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الصيغة المستخدمة في صياغة المستندات والمخاطبات الخاصة بالأعمال هي الصيغة الرسمية فقط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2B2538F8-3CCE-473B-8C1A-DCF17F1FA9A6}"/>
              </a:ext>
            </a:extLst>
          </p:cNvPr>
          <p:cNvSpPr txBox="1"/>
          <p:nvPr/>
        </p:nvSpPr>
        <p:spPr>
          <a:xfrm>
            <a:off x="766915" y="106829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a:t>
            </a: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32619609-72ED-4D0C-BDB4-A54972292303}"/>
              </a:ext>
            </a:extLst>
          </p:cNvPr>
          <p:cNvSpPr txBox="1"/>
          <p:nvPr/>
        </p:nvSpPr>
        <p:spPr>
          <a:xfrm>
            <a:off x="766916" y="2548437"/>
            <a:ext cx="11140562" cy="584775"/>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تعتمد الصيغة المناسبة لمستند العمل على طبيعة المستند والجهة الموجه لها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1" name="مربع نص 10">
            <a:extLst>
              <a:ext uri="{FF2B5EF4-FFF2-40B4-BE49-F238E27FC236}">
                <a16:creationId xmlns:a16="http://schemas.microsoft.com/office/drawing/2014/main" id="{EF1252BD-8A1E-44D7-9125-FAD5CB53B396}"/>
              </a:ext>
            </a:extLst>
          </p:cNvPr>
          <p:cNvSpPr txBox="1"/>
          <p:nvPr/>
        </p:nvSpPr>
        <p:spPr>
          <a:xfrm>
            <a:off x="797642" y="3177051"/>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مربع نص 11">
            <a:extLst>
              <a:ext uri="{FF2B5EF4-FFF2-40B4-BE49-F238E27FC236}">
                <a16:creationId xmlns:a16="http://schemas.microsoft.com/office/drawing/2014/main" id="{F1082D63-1AB9-49F4-BBF1-CEBF9D4066C3}"/>
              </a:ext>
            </a:extLst>
          </p:cNvPr>
          <p:cNvSpPr txBox="1"/>
          <p:nvPr/>
        </p:nvSpPr>
        <p:spPr>
          <a:xfrm>
            <a:off x="493548" y="4277060"/>
            <a:ext cx="11413930" cy="584775"/>
          </a:xfrm>
          <a:prstGeom prst="rect">
            <a:avLst/>
          </a:prstGeom>
          <a:noFill/>
        </p:spPr>
        <p:txBody>
          <a:bodyPr wrap="square">
            <a:spAutoFit/>
          </a:bodyPr>
          <a:lstStyle/>
          <a:p>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يعد اتساق هيكلية التقرير ( التنسيق ) ضرورياً لتأثير وفعالية كتابة الأعمال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3" name="مربع نص 12">
            <a:extLst>
              <a:ext uri="{FF2B5EF4-FFF2-40B4-BE49-F238E27FC236}">
                <a16:creationId xmlns:a16="http://schemas.microsoft.com/office/drawing/2014/main" id="{404A862A-591A-4F5D-8DAE-7FDF69820DC2}"/>
              </a:ext>
            </a:extLst>
          </p:cNvPr>
          <p:cNvSpPr txBox="1"/>
          <p:nvPr/>
        </p:nvSpPr>
        <p:spPr>
          <a:xfrm>
            <a:off x="766916" y="5156873"/>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a:t>
            </a:r>
            <a:r>
              <a:rPr lang="ar-SA" sz="2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5388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718724" y="604212"/>
            <a:ext cx="11140562" cy="984885"/>
          </a:xfrm>
          <a:prstGeom prst="rect">
            <a:avLst/>
          </a:prstGeom>
          <a:noFill/>
        </p:spPr>
        <p:txBody>
          <a:bodyPr wrap="square">
            <a:spAutoFit/>
          </a:bodyPr>
          <a:lstStyle/>
          <a:p>
            <a:pPr lvl="0" algn="just" rtl="1"/>
            <a:r>
              <a:rPr lang="ar-SA" sz="29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ينبغي عند تنسيق مستندات الأعمال بشكل عام الحفاظ على البساطة بحيث يبقى محتوى المستند هو محور تركيز القارئ ومصب اهتمامه :</a:t>
            </a:r>
            <a:endParaRPr lang="en-US" sz="29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CEDFAA62-44F5-4347-955F-DE384605CCC9}"/>
              </a:ext>
            </a:extLst>
          </p:cNvPr>
          <p:cNvSpPr txBox="1"/>
          <p:nvPr/>
        </p:nvSpPr>
        <p:spPr>
          <a:xfrm>
            <a:off x="196029" y="146342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F230261-4A89-4B04-A745-6BF1A89D784B}"/>
              </a:ext>
            </a:extLst>
          </p:cNvPr>
          <p:cNvSpPr txBox="1"/>
          <p:nvPr/>
        </p:nvSpPr>
        <p:spPr>
          <a:xfrm>
            <a:off x="582040" y="2609817"/>
            <a:ext cx="11413930" cy="538609"/>
          </a:xfrm>
          <a:prstGeom prst="rect">
            <a:avLst/>
          </a:prstGeom>
          <a:noFill/>
        </p:spPr>
        <p:txBody>
          <a:bodyPr wrap="square">
            <a:spAutoFit/>
          </a:bodyPr>
          <a:lstStyle/>
          <a:p>
            <a:pPr lvl="0" algn="just" rtl="1"/>
            <a:r>
              <a:rPr lang="ar-SA" sz="29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خطابات الأعمال تتطلب وجود أرقام الصفحات وصفحة الغلاف :</a:t>
            </a:r>
            <a:endParaRPr lang="en-US" sz="29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2B2538F8-3CCE-473B-8C1A-DCF17F1FA9A6}"/>
              </a:ext>
            </a:extLst>
          </p:cNvPr>
          <p:cNvSpPr txBox="1"/>
          <p:nvPr/>
        </p:nvSpPr>
        <p:spPr>
          <a:xfrm>
            <a:off x="196029" y="278431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a:t>
            </a: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FC341F43-3343-4A5E-A51D-2652286A4346}"/>
              </a:ext>
            </a:extLst>
          </p:cNvPr>
          <p:cNvSpPr txBox="1"/>
          <p:nvPr/>
        </p:nvSpPr>
        <p:spPr>
          <a:xfrm>
            <a:off x="855408" y="4130350"/>
            <a:ext cx="11140562" cy="984885"/>
          </a:xfrm>
          <a:prstGeom prst="rect">
            <a:avLst/>
          </a:prstGeom>
          <a:noFill/>
        </p:spPr>
        <p:txBody>
          <a:bodyPr wrap="square">
            <a:spAutoFit/>
          </a:bodyPr>
          <a:lstStyle/>
          <a:p>
            <a:pPr lvl="0" rtl="1"/>
            <a:r>
              <a:rPr lang="ar-SA" sz="29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السيرة الذاتية الاحترافية تتكون عادة من صفحة واحدة فقط وبحجم خط يصل إلى 12 نقطة :</a:t>
            </a:r>
            <a:endParaRPr lang="en-US" sz="29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1" name="مربع نص 10">
            <a:extLst>
              <a:ext uri="{FF2B5EF4-FFF2-40B4-BE49-F238E27FC236}">
                <a16:creationId xmlns:a16="http://schemas.microsoft.com/office/drawing/2014/main" id="{CEABFD24-570F-4B8D-830C-A81BC56A59A3}"/>
              </a:ext>
            </a:extLst>
          </p:cNvPr>
          <p:cNvSpPr txBox="1"/>
          <p:nvPr/>
        </p:nvSpPr>
        <p:spPr>
          <a:xfrm>
            <a:off x="196029" y="498253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6624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8B10F6-3ABA-42C4-AB84-2A87C97251E5}"/>
              </a:ext>
            </a:extLst>
          </p:cNvPr>
          <p:cNvSpPr txBox="1"/>
          <p:nvPr/>
        </p:nvSpPr>
        <p:spPr>
          <a:xfrm>
            <a:off x="541082" y="982685"/>
            <a:ext cx="11109836" cy="584775"/>
          </a:xfrm>
          <a:prstGeom prst="rect">
            <a:avLst/>
          </a:prstGeom>
          <a:noFill/>
        </p:spPr>
        <p:txBody>
          <a:bodyPr wrap="square">
            <a:spAutoFit/>
          </a:bodyPr>
          <a:lstStyle/>
          <a:p>
            <a:pPr lvl="0"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تستخدم للتواصل مع موظفين في شركات أو مؤسسات أو جهات أخرى :</a:t>
            </a:r>
            <a:endParaRPr lang="en-US" sz="32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71B24B91-A786-4452-B494-AC545234493C}"/>
              </a:ext>
            </a:extLst>
          </p:cNvPr>
          <p:cNvSpPr txBox="1"/>
          <p:nvPr/>
        </p:nvSpPr>
        <p:spPr>
          <a:xfrm>
            <a:off x="4534820" y="100912"/>
            <a:ext cx="3648383" cy="769441"/>
          </a:xfrm>
          <a:prstGeom prst="rect">
            <a:avLst/>
          </a:prstGeom>
          <a:noFill/>
        </p:spPr>
        <p:txBody>
          <a:bodyPr wrap="square">
            <a:spAutoFit/>
          </a:bodyPr>
          <a:lstStyle/>
          <a:p>
            <a:pPr lvl="0" rtl="1"/>
            <a:r>
              <a:rPr lang="ar-SA"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D7764AEB-DEF2-4F20-B09C-9BDF0EED4836}"/>
              </a:ext>
            </a:extLst>
          </p:cNvPr>
          <p:cNvSpPr txBox="1"/>
          <p:nvPr/>
        </p:nvSpPr>
        <p:spPr>
          <a:xfrm>
            <a:off x="260553" y="1741669"/>
            <a:ext cx="6098458"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Times New Roman" panose="02020603050405020304" pitchFamily="18" charset="0"/>
                <a:ea typeface="Times New Roman" panose="02020603050405020304" pitchFamily="18" charset="0"/>
                <a:cs typeface="Calibri" panose="020F0502020204030204" pitchFamily="34" charset="0"/>
              </a:rPr>
              <a:t>رسائل البريد الإلكتروني </a:t>
            </a:r>
            <a:endParaRPr lang="en-US" sz="2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lvl="0" indent="-4572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خطابات الأعمال </a:t>
            </a:r>
            <a:endParaRPr lang="en-US" sz="2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lvl="0" indent="-4572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تقارير الأعمال </a:t>
            </a:r>
            <a:endParaRPr lang="en-US" sz="2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lvl="0" indent="-457200" algn="just" rtl="1">
              <a:buFont typeface="Courier New" panose="02070309020205020404" pitchFamily="49" charset="0"/>
              <a:buChar char="o"/>
            </a:pP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مستندات المعاملات </a:t>
            </a:r>
            <a:endParaRPr lang="en-US" sz="2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186FD1CC-D097-4BD1-A9AF-8BD9F26E1CB5}"/>
              </a:ext>
            </a:extLst>
          </p:cNvPr>
          <p:cNvSpPr txBox="1"/>
          <p:nvPr/>
        </p:nvSpPr>
        <p:spPr>
          <a:xfrm>
            <a:off x="1067107" y="3700822"/>
            <a:ext cx="10583811"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تستخدم عادة في التواصل بين المؤسسة والأطراف الخارجية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5AFECA91-2C12-4924-B6C1-55612B716121}"/>
              </a:ext>
            </a:extLst>
          </p:cNvPr>
          <p:cNvSpPr txBox="1"/>
          <p:nvPr/>
        </p:nvSpPr>
        <p:spPr>
          <a:xfrm>
            <a:off x="260553" y="4370934"/>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رسائل البريد الإلكتروني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خطابات الأعمال</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تقارير الأعمال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مستندات المعاملات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9006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7864601-C405-4A1C-9F78-FDFE94A1F80D}"/>
              </a:ext>
            </a:extLst>
          </p:cNvPr>
          <p:cNvSpPr txBox="1"/>
          <p:nvPr/>
        </p:nvSpPr>
        <p:spPr>
          <a:xfrm>
            <a:off x="899652" y="428069"/>
            <a:ext cx="10991236" cy="1077218"/>
          </a:xfrm>
          <a:prstGeom prst="rect">
            <a:avLst/>
          </a:prstGeom>
          <a:noFill/>
        </p:spPr>
        <p:txBody>
          <a:bodyPr wrap="square">
            <a:spAutoFit/>
          </a:bodyPr>
          <a:lstStyle/>
          <a:p>
            <a:pPr lvl="0" algn="just"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تتعلق بترتيب الكلمات بطريقة تسمح للقراء بالوصول إلى المحتوى بسهولة وبطريقة منطقية :</a:t>
            </a:r>
            <a:endParaRPr lang="en-US" sz="40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37069FFE-A945-47C8-9220-E541410AEADD}"/>
              </a:ext>
            </a:extLst>
          </p:cNvPr>
          <p:cNvSpPr txBox="1"/>
          <p:nvPr/>
        </p:nvSpPr>
        <p:spPr>
          <a:xfrm>
            <a:off x="168377" y="1373028"/>
            <a:ext cx="6098458"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التناسق</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الطباعة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سهولة القراءة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مظهر الصفحة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2DD1253F-9F3F-4780-B191-86538B5089C2}"/>
              </a:ext>
            </a:extLst>
          </p:cNvPr>
          <p:cNvSpPr txBox="1"/>
          <p:nvPr/>
        </p:nvSpPr>
        <p:spPr>
          <a:xfrm>
            <a:off x="899652" y="3188910"/>
            <a:ext cx="10991236" cy="1077218"/>
          </a:xfrm>
          <a:prstGeom prst="rect">
            <a:avLst/>
          </a:prstGeom>
          <a:noFill/>
        </p:spPr>
        <p:txBody>
          <a:bodyPr wrap="square">
            <a:spAutoFit/>
          </a:bodyPr>
          <a:lstStyle/>
          <a:p>
            <a:pPr lvl="0"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يطلق فن ترتيب الحروف والنصوص بطريقة تجعل النسخة مقروءة وواضحة وجاذبة بصرياً للقارئ على</a:t>
            </a:r>
            <a:endParaRPr lang="en-US" sz="32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0A39FA7B-6B3C-4F19-BE62-B32F9F9A5B0D}"/>
              </a:ext>
            </a:extLst>
          </p:cNvPr>
          <p:cNvSpPr txBox="1"/>
          <p:nvPr/>
        </p:nvSpPr>
        <p:spPr>
          <a:xfrm>
            <a:off x="168377" y="4132352"/>
            <a:ext cx="6098458"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سهولة القراءة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التناسق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الطباعة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مظهر الصفحة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7676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C63AB03-EB67-47AC-90EA-532CAE9F15A2}"/>
              </a:ext>
            </a:extLst>
          </p:cNvPr>
          <p:cNvSpPr txBox="1"/>
          <p:nvPr/>
        </p:nvSpPr>
        <p:spPr>
          <a:xfrm>
            <a:off x="1047135" y="1053265"/>
            <a:ext cx="10711017" cy="584775"/>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يشير إلى الترتيب المحدد للصور والنصوص والعناصر الأخرى في الصفحة :</a:t>
            </a:r>
            <a:endPar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149D83A0-E07C-4F0B-B458-1FC2C324B784}"/>
              </a:ext>
            </a:extLst>
          </p:cNvPr>
          <p:cNvSpPr txBox="1"/>
          <p:nvPr/>
        </p:nvSpPr>
        <p:spPr>
          <a:xfrm>
            <a:off x="4213122" y="1815020"/>
            <a:ext cx="3765755" cy="2062103"/>
          </a:xfrm>
          <a:prstGeom prst="rect">
            <a:avLst/>
          </a:prstGeom>
          <a:noFill/>
        </p:spPr>
        <p:txBody>
          <a:bodyPr wrap="square">
            <a:spAutoFit/>
          </a:bodyPr>
          <a:lstStyle/>
          <a:p>
            <a:pPr marL="342900" lvl="0" indent="-342900" rtl="1">
              <a:buFont typeface="Courier New" panose="02070309020205020404" pitchFamily="49" charset="0"/>
              <a:buChar char="o"/>
            </a:pPr>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سهولة القراءة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التناسق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32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الطباعة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32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مظهر الصفحة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7453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177F24-5FE3-43A4-8D4B-ECE830B6C0B0}"/>
              </a:ext>
            </a:extLst>
          </p:cNvPr>
          <p:cNvSpPr txBox="1"/>
          <p:nvPr/>
        </p:nvSpPr>
        <p:spPr>
          <a:xfrm>
            <a:off x="549395" y="3429000"/>
            <a:ext cx="4497050"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الثاني  ..</a:t>
            </a:r>
          </a:p>
        </p:txBody>
      </p:sp>
      <p:sp>
        <p:nvSpPr>
          <p:cNvPr id="6" name="مربع نص 5">
            <a:extLst>
              <a:ext uri="{FF2B5EF4-FFF2-40B4-BE49-F238E27FC236}">
                <a16:creationId xmlns:a16="http://schemas.microsoft.com/office/drawing/2014/main" id="{F28A8EB0-8F43-455D-BE2C-78FC3A38AB26}"/>
              </a:ext>
            </a:extLst>
          </p:cNvPr>
          <p:cNvSpPr txBox="1"/>
          <p:nvPr/>
        </p:nvSpPr>
        <p:spPr>
          <a:xfrm>
            <a:off x="0" y="4428832"/>
            <a:ext cx="7406431" cy="769441"/>
          </a:xfrm>
          <a:prstGeom prst="rect">
            <a:avLst/>
          </a:prstGeom>
          <a:noFill/>
        </p:spPr>
        <p:txBody>
          <a:bodyPr wrap="square" rtlCol="1">
            <a:spAutoFit/>
          </a:bodyPr>
          <a:lstStyle/>
          <a:p>
            <a:pPr algn="ctr"/>
            <a:r>
              <a:rPr lang="ar-SA" sz="4400" b="1" dirty="0">
                <a:latin typeface="Calibri" panose="020F0502020204030204" pitchFamily="34" charset="0"/>
                <a:cs typeface="Calibri" panose="020F0502020204030204" pitchFamily="34" charset="0"/>
              </a:rPr>
              <a:t>مبادئ تصميم مستندات الأعمال</a:t>
            </a:r>
          </a:p>
        </p:txBody>
      </p:sp>
      <p:pic>
        <p:nvPicPr>
          <p:cNvPr id="7" name="Picture 4" descr="Learn 8 Professional Types of Graphic Design &amp; Find Best Job">
            <a:extLst>
              <a:ext uri="{FF2B5EF4-FFF2-40B4-BE49-F238E27FC236}">
                <a16:creationId xmlns:a16="http://schemas.microsoft.com/office/drawing/2014/main" id="{65039449-741D-4A31-B4D6-D63F79C76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535" y="951805"/>
            <a:ext cx="5080383" cy="457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8C1940B-2B81-4F40-8082-1EFDDE34865D}"/>
              </a:ext>
            </a:extLst>
          </p:cNvPr>
          <p:cNvSpPr txBox="1"/>
          <p:nvPr/>
        </p:nvSpPr>
        <p:spPr>
          <a:xfrm>
            <a:off x="2780079" y="614005"/>
            <a:ext cx="6750643" cy="646331"/>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عناصر تصميم المستند</a:t>
            </a:r>
          </a:p>
        </p:txBody>
      </p:sp>
      <p:grpSp>
        <p:nvGrpSpPr>
          <p:cNvPr id="18" name="مجموعة 17">
            <a:extLst>
              <a:ext uri="{FF2B5EF4-FFF2-40B4-BE49-F238E27FC236}">
                <a16:creationId xmlns:a16="http://schemas.microsoft.com/office/drawing/2014/main" id="{12418ADD-C3AB-460C-A5B1-C883F3BAF69F}"/>
              </a:ext>
            </a:extLst>
          </p:cNvPr>
          <p:cNvGrpSpPr/>
          <p:nvPr/>
        </p:nvGrpSpPr>
        <p:grpSpPr>
          <a:xfrm>
            <a:off x="231876" y="2215201"/>
            <a:ext cx="11298357" cy="1893274"/>
            <a:chOff x="202379" y="1374543"/>
            <a:chExt cx="11298357" cy="1893274"/>
          </a:xfrm>
        </p:grpSpPr>
        <p:grpSp>
          <p:nvGrpSpPr>
            <p:cNvPr id="3" name="مجموعة 2">
              <a:extLst>
                <a:ext uri="{FF2B5EF4-FFF2-40B4-BE49-F238E27FC236}">
                  <a16:creationId xmlns:a16="http://schemas.microsoft.com/office/drawing/2014/main" id="{9AFEDAE3-0962-4FD6-B626-AA6063875640}"/>
                </a:ext>
              </a:extLst>
            </p:cNvPr>
            <p:cNvGrpSpPr/>
            <p:nvPr/>
          </p:nvGrpSpPr>
          <p:grpSpPr>
            <a:xfrm>
              <a:off x="5276081" y="1703254"/>
              <a:ext cx="1295265" cy="1564563"/>
              <a:chOff x="4669131" y="2449211"/>
              <a:chExt cx="1295265" cy="1564563"/>
            </a:xfrm>
          </p:grpSpPr>
          <p:pic>
            <p:nvPicPr>
              <p:cNvPr id="4" name="Picture 16" descr="Alphabet, color, colors, font, letter">
                <a:extLst>
                  <a:ext uri="{FF2B5EF4-FFF2-40B4-BE49-F238E27FC236}">
                    <a16:creationId xmlns:a16="http://schemas.microsoft.com/office/drawing/2014/main" id="{8129C43C-4AAE-49D4-8345-8AF56B831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885" y="2449211"/>
                <a:ext cx="865455" cy="86545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BB67DA6E-A5F8-46EA-ADF7-6E1E0D9ADBBB}"/>
                  </a:ext>
                </a:extLst>
              </p:cNvPr>
              <p:cNvSpPr txBox="1"/>
              <p:nvPr/>
            </p:nvSpPr>
            <p:spPr>
              <a:xfrm>
                <a:off x="4669131" y="3428999"/>
                <a:ext cx="1295265" cy="584775"/>
              </a:xfrm>
              <a:prstGeom prst="rect">
                <a:avLst/>
              </a:prstGeom>
              <a:noFill/>
            </p:spPr>
            <p:txBody>
              <a:bodyPr wrap="square">
                <a:spAutoFit/>
              </a:bodyPr>
              <a:lstStyle/>
              <a:p>
                <a:pPr algn="r" rtl="1"/>
                <a:r>
                  <a:rPr lang="ar-SA" sz="3200" b="1" dirty="0">
                    <a:latin typeface="Calibri" panose="020F0502020204030204" pitchFamily="34" charset="0"/>
                    <a:cs typeface="Calibri" panose="020F0502020204030204" pitchFamily="34" charset="0"/>
                  </a:rPr>
                  <a:t>الألوان</a:t>
                </a:r>
              </a:p>
            </p:txBody>
          </p:sp>
        </p:grpSp>
        <p:grpSp>
          <p:nvGrpSpPr>
            <p:cNvPr id="6" name="مجموعة 5">
              <a:extLst>
                <a:ext uri="{FF2B5EF4-FFF2-40B4-BE49-F238E27FC236}">
                  <a16:creationId xmlns:a16="http://schemas.microsoft.com/office/drawing/2014/main" id="{6DC5E08D-5920-4F30-A997-4BC812CDCC0E}"/>
                </a:ext>
              </a:extLst>
            </p:cNvPr>
            <p:cNvGrpSpPr/>
            <p:nvPr/>
          </p:nvGrpSpPr>
          <p:grpSpPr>
            <a:xfrm>
              <a:off x="2639859" y="1612585"/>
              <a:ext cx="2548203" cy="1600036"/>
              <a:chOff x="3478158" y="4371148"/>
              <a:chExt cx="2548203" cy="1600036"/>
            </a:xfrm>
          </p:grpSpPr>
          <p:sp>
            <p:nvSpPr>
              <p:cNvPr id="7" name="مربع نص 6">
                <a:extLst>
                  <a:ext uri="{FF2B5EF4-FFF2-40B4-BE49-F238E27FC236}">
                    <a16:creationId xmlns:a16="http://schemas.microsoft.com/office/drawing/2014/main" id="{49B54C3D-6A27-4B2E-9E7B-CEBE0BF9C97D}"/>
                  </a:ext>
                </a:extLst>
              </p:cNvPr>
              <p:cNvSpPr txBox="1"/>
              <p:nvPr/>
            </p:nvSpPr>
            <p:spPr>
              <a:xfrm>
                <a:off x="3478158" y="5386409"/>
                <a:ext cx="2548203" cy="584775"/>
              </a:xfrm>
              <a:prstGeom prst="rect">
                <a:avLst/>
              </a:prstGeom>
              <a:noFill/>
            </p:spPr>
            <p:txBody>
              <a:bodyPr wrap="square">
                <a:spAutoFit/>
              </a:bodyPr>
              <a:lstStyle/>
              <a:p>
                <a:pPr algn="r" rtl="1"/>
                <a:r>
                  <a:rPr lang="ar-SA" sz="3200" b="1" dirty="0">
                    <a:latin typeface="Calibri" panose="020F0502020204030204" pitchFamily="34" charset="0"/>
                    <a:cs typeface="Calibri" panose="020F0502020204030204" pitchFamily="34" charset="0"/>
                  </a:rPr>
                  <a:t>العناصر المرئية</a:t>
                </a:r>
              </a:p>
            </p:txBody>
          </p:sp>
          <p:pic>
            <p:nvPicPr>
              <p:cNvPr id="8" name="Picture 18" descr="Feedback, graphic, increase, position, ranks, rating, satisfaction">
                <a:extLst>
                  <a:ext uri="{FF2B5EF4-FFF2-40B4-BE49-F238E27FC236}">
                    <a16:creationId xmlns:a16="http://schemas.microsoft.com/office/drawing/2014/main" id="{3F385538-55A5-4B4C-AA92-BC525B9A1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368" y="4371148"/>
                <a:ext cx="872947" cy="8729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مجموعة 8">
              <a:extLst>
                <a:ext uri="{FF2B5EF4-FFF2-40B4-BE49-F238E27FC236}">
                  <a16:creationId xmlns:a16="http://schemas.microsoft.com/office/drawing/2014/main" id="{F721F1CD-0009-4DB2-A5C8-2D05256651B2}"/>
                </a:ext>
              </a:extLst>
            </p:cNvPr>
            <p:cNvGrpSpPr/>
            <p:nvPr/>
          </p:nvGrpSpPr>
          <p:grpSpPr>
            <a:xfrm>
              <a:off x="202379" y="1467462"/>
              <a:ext cx="2548203" cy="1715138"/>
              <a:chOff x="1334287" y="2618692"/>
              <a:chExt cx="2548203" cy="1715138"/>
            </a:xfrm>
          </p:grpSpPr>
          <p:pic>
            <p:nvPicPr>
              <p:cNvPr id="10" name="Picture 20" descr="Design, excel, graphic, layout, tables, tool">
                <a:extLst>
                  <a:ext uri="{FF2B5EF4-FFF2-40B4-BE49-F238E27FC236}">
                    <a16:creationId xmlns:a16="http://schemas.microsoft.com/office/drawing/2014/main" id="{BDA405FC-25C6-4A8C-B23F-DF61FC6D3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298" y="2618692"/>
                <a:ext cx="1092964" cy="1092964"/>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037D0542-1A29-4F16-8DC5-D1062933C64D}"/>
                  </a:ext>
                </a:extLst>
              </p:cNvPr>
              <p:cNvSpPr txBox="1"/>
              <p:nvPr/>
            </p:nvSpPr>
            <p:spPr>
              <a:xfrm>
                <a:off x="1334287" y="3749055"/>
                <a:ext cx="2548203" cy="584775"/>
              </a:xfrm>
              <a:prstGeom prst="rect">
                <a:avLst/>
              </a:prstGeom>
              <a:noFill/>
            </p:spPr>
            <p:txBody>
              <a:bodyPr wrap="square">
                <a:spAutoFit/>
              </a:bodyPr>
              <a:lstStyle/>
              <a:p>
                <a:pPr algn="r" rtl="1"/>
                <a:r>
                  <a:rPr lang="ar-SA" sz="3200" b="1" dirty="0">
                    <a:latin typeface="Calibri" panose="020F0502020204030204" pitchFamily="34" charset="0"/>
                    <a:cs typeface="Calibri" panose="020F0502020204030204" pitchFamily="34" charset="0"/>
                  </a:rPr>
                  <a:t>القوائم والجداول </a:t>
                </a:r>
              </a:p>
            </p:txBody>
          </p:sp>
        </p:grpSp>
        <p:grpSp>
          <p:nvGrpSpPr>
            <p:cNvPr id="12" name="مجموعة 11">
              <a:extLst>
                <a:ext uri="{FF2B5EF4-FFF2-40B4-BE49-F238E27FC236}">
                  <a16:creationId xmlns:a16="http://schemas.microsoft.com/office/drawing/2014/main" id="{12A7589F-6738-4A12-950F-C6537AEB1A07}"/>
                </a:ext>
              </a:extLst>
            </p:cNvPr>
            <p:cNvGrpSpPr/>
            <p:nvPr/>
          </p:nvGrpSpPr>
          <p:grpSpPr>
            <a:xfrm>
              <a:off x="9084092" y="1467462"/>
              <a:ext cx="2416644" cy="1551849"/>
              <a:chOff x="8811380" y="2461926"/>
              <a:chExt cx="2416644" cy="1551849"/>
            </a:xfrm>
          </p:grpSpPr>
          <p:sp>
            <p:nvSpPr>
              <p:cNvPr id="13" name="مربع نص 12">
                <a:extLst>
                  <a:ext uri="{FF2B5EF4-FFF2-40B4-BE49-F238E27FC236}">
                    <a16:creationId xmlns:a16="http://schemas.microsoft.com/office/drawing/2014/main" id="{2C102231-C246-449B-B2C4-17ABE24EB5B4}"/>
                  </a:ext>
                </a:extLst>
              </p:cNvPr>
              <p:cNvSpPr txBox="1"/>
              <p:nvPr/>
            </p:nvSpPr>
            <p:spPr>
              <a:xfrm>
                <a:off x="8811380" y="3429000"/>
                <a:ext cx="2416644" cy="584775"/>
              </a:xfrm>
              <a:prstGeom prst="rect">
                <a:avLst/>
              </a:prstGeom>
              <a:noFill/>
            </p:spPr>
            <p:txBody>
              <a:bodyPr wrap="square">
                <a:spAutoFit/>
              </a:bodyPr>
              <a:lstStyle/>
              <a:p>
                <a:pPr algn="r" rtl="1"/>
                <a:r>
                  <a:rPr lang="ar-SA" sz="3200" b="1" dirty="0">
                    <a:latin typeface="Calibri" panose="020F0502020204030204" pitchFamily="34" charset="0"/>
                    <a:cs typeface="Calibri" panose="020F0502020204030204" pitchFamily="34" charset="0"/>
                  </a:rPr>
                  <a:t>طباعة النص</a:t>
                </a:r>
              </a:p>
            </p:txBody>
          </p:sp>
          <p:pic>
            <p:nvPicPr>
              <p:cNvPr id="14" name="Picture 12" descr="Format, text, ic">
                <a:extLst>
                  <a:ext uri="{FF2B5EF4-FFF2-40B4-BE49-F238E27FC236}">
                    <a16:creationId xmlns:a16="http://schemas.microsoft.com/office/drawing/2014/main" id="{9CB8A15E-097E-4EDA-B9FE-1211C0135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020" y="2461926"/>
                <a:ext cx="980503" cy="1077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مجموعة 14">
              <a:extLst>
                <a:ext uri="{FF2B5EF4-FFF2-40B4-BE49-F238E27FC236}">
                  <a16:creationId xmlns:a16="http://schemas.microsoft.com/office/drawing/2014/main" id="{5F5D4C9C-08E8-422A-B9E8-BD828B6300DA}"/>
                </a:ext>
              </a:extLst>
            </p:cNvPr>
            <p:cNvGrpSpPr/>
            <p:nvPr/>
          </p:nvGrpSpPr>
          <p:grpSpPr>
            <a:xfrm>
              <a:off x="6612111" y="1374543"/>
              <a:ext cx="2794736" cy="1786619"/>
              <a:chOff x="6337438" y="2250490"/>
              <a:chExt cx="2794736" cy="1786619"/>
            </a:xfrm>
          </p:grpSpPr>
          <p:sp>
            <p:nvSpPr>
              <p:cNvPr id="16" name="مربع نص 15">
                <a:extLst>
                  <a:ext uri="{FF2B5EF4-FFF2-40B4-BE49-F238E27FC236}">
                    <a16:creationId xmlns:a16="http://schemas.microsoft.com/office/drawing/2014/main" id="{9914FC97-8284-48E8-B17E-2C04C3FAF5BF}"/>
                  </a:ext>
                </a:extLst>
              </p:cNvPr>
              <p:cNvSpPr txBox="1"/>
              <p:nvPr/>
            </p:nvSpPr>
            <p:spPr>
              <a:xfrm>
                <a:off x="6337438" y="3513889"/>
                <a:ext cx="2794736" cy="523220"/>
              </a:xfrm>
              <a:prstGeom prst="rect">
                <a:avLst/>
              </a:prstGeom>
              <a:noFill/>
            </p:spPr>
            <p:txBody>
              <a:bodyPr wrap="square">
                <a:spAutoFit/>
              </a:bodyPr>
              <a:lstStyle/>
              <a:p>
                <a:pPr algn="ctr" rtl="1"/>
                <a:r>
                  <a:rPr lang="ar-SA" sz="2800" b="1" dirty="0">
                    <a:latin typeface="Calibri" panose="020F0502020204030204" pitchFamily="34" charset="0"/>
                    <a:cs typeface="Calibri" panose="020F0502020204030204" pitchFamily="34" charset="0"/>
                  </a:rPr>
                  <a:t>المساحات الفارغة</a:t>
                </a:r>
              </a:p>
            </p:txBody>
          </p:sp>
          <p:pic>
            <p:nvPicPr>
              <p:cNvPr id="17" name="Picture 14" descr="Document, files, lines, page, text">
                <a:extLst>
                  <a:ext uri="{FF2B5EF4-FFF2-40B4-BE49-F238E27FC236}">
                    <a16:creationId xmlns:a16="http://schemas.microsoft.com/office/drawing/2014/main" id="{24FE0F3D-10D1-4722-9F31-46356F368C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689" y="2250490"/>
                <a:ext cx="865455" cy="131878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98822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8ACC298-98C9-44B4-8F9F-171E46923621}"/>
              </a:ext>
            </a:extLst>
          </p:cNvPr>
          <p:cNvSpPr txBox="1"/>
          <p:nvPr/>
        </p:nvSpPr>
        <p:spPr>
          <a:xfrm>
            <a:off x="4027294" y="324997"/>
            <a:ext cx="4750418" cy="707886"/>
          </a:xfrm>
          <a:prstGeom prst="rect">
            <a:avLst/>
          </a:prstGeom>
          <a:noFill/>
        </p:spPr>
        <p:txBody>
          <a:bodyPr wrap="square">
            <a:spAutoFit/>
          </a:bodyPr>
          <a:lstStyle/>
          <a:p>
            <a:pPr algn="ctr"/>
            <a:r>
              <a:rPr lang="ar-SA" sz="4000" dirty="0">
                <a:solidFill>
                  <a:srgbClr val="C00000"/>
                </a:solidFill>
                <a:latin typeface="Calibri" panose="020F0502020204030204" pitchFamily="34" charset="0"/>
                <a:cs typeface="Calibri" panose="020F0502020204030204" pitchFamily="34" charset="0"/>
                <a:sym typeface="Wingdings" panose="05000000000000000000" pitchFamily="2" charset="2"/>
              </a:rPr>
              <a:t>مفهوم </a:t>
            </a:r>
            <a:r>
              <a:rPr lang="ar-SA" sz="4000" dirty="0">
                <a:solidFill>
                  <a:srgbClr val="C00000"/>
                </a:solidFill>
                <a:latin typeface="Calibri" panose="020F0502020204030204" pitchFamily="34" charset="0"/>
                <a:cs typeface="Calibri" panose="020F0502020204030204" pitchFamily="34" charset="0"/>
              </a:rPr>
              <a:t>طباعة النص</a:t>
            </a:r>
          </a:p>
        </p:txBody>
      </p:sp>
      <p:sp>
        <p:nvSpPr>
          <p:cNvPr id="3" name="مربع نص 2">
            <a:extLst>
              <a:ext uri="{FF2B5EF4-FFF2-40B4-BE49-F238E27FC236}">
                <a16:creationId xmlns:a16="http://schemas.microsoft.com/office/drawing/2014/main" id="{4DED0ACC-0DA5-4EAC-8844-FBC73C6C5A27}"/>
              </a:ext>
            </a:extLst>
          </p:cNvPr>
          <p:cNvSpPr txBox="1"/>
          <p:nvPr/>
        </p:nvSpPr>
        <p:spPr>
          <a:xfrm>
            <a:off x="285135" y="1212845"/>
            <a:ext cx="11621729" cy="523220"/>
          </a:xfrm>
          <a:prstGeom prst="rect">
            <a:avLst/>
          </a:prstGeom>
          <a:noFill/>
        </p:spPr>
        <p:txBody>
          <a:bodyPr wrap="square">
            <a:spAutoFit/>
          </a:bodyPr>
          <a:lstStyle/>
          <a:p>
            <a:pPr algn="ctr" rtl="1"/>
            <a:r>
              <a:rPr lang="ar-SA" sz="2800" b="1" dirty="0">
                <a:latin typeface="Calibri" panose="020F0502020204030204" pitchFamily="34" charset="0"/>
                <a:cs typeface="Calibri" panose="020F0502020204030204" pitchFamily="34" charset="0"/>
              </a:rPr>
              <a:t>هي فن ترتيب الحروف والنصوص بطريقة تجعل المستند مقروء وواضح وجذاب بصريا للقارئ.</a:t>
            </a:r>
          </a:p>
        </p:txBody>
      </p:sp>
      <p:pic>
        <p:nvPicPr>
          <p:cNvPr id="5" name="Picture 2" descr="Italics Icon #96599 - Free Icons Library">
            <a:extLst>
              <a:ext uri="{FF2B5EF4-FFF2-40B4-BE49-F238E27FC236}">
                <a16:creationId xmlns:a16="http://schemas.microsoft.com/office/drawing/2014/main" id="{8CA47821-279C-45CB-A87A-2A5DF6A78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272" y="3847426"/>
            <a:ext cx="1138545" cy="102841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مجموعة 7">
            <a:extLst>
              <a:ext uri="{FF2B5EF4-FFF2-40B4-BE49-F238E27FC236}">
                <a16:creationId xmlns:a16="http://schemas.microsoft.com/office/drawing/2014/main" id="{DB735FBE-CC5F-440D-9CB5-7FA0011A23D0}"/>
              </a:ext>
            </a:extLst>
          </p:cNvPr>
          <p:cNvGrpSpPr/>
          <p:nvPr/>
        </p:nvGrpSpPr>
        <p:grpSpPr>
          <a:xfrm>
            <a:off x="730660" y="2770208"/>
            <a:ext cx="11176204" cy="1812683"/>
            <a:chOff x="611137" y="2342409"/>
            <a:chExt cx="11176204" cy="1812683"/>
          </a:xfrm>
        </p:grpSpPr>
        <p:sp>
          <p:nvSpPr>
            <p:cNvPr id="4" name="مربع نص 3">
              <a:extLst>
                <a:ext uri="{FF2B5EF4-FFF2-40B4-BE49-F238E27FC236}">
                  <a16:creationId xmlns:a16="http://schemas.microsoft.com/office/drawing/2014/main" id="{5D647363-E8B7-4ACF-B5B8-93AE9773CF45}"/>
                </a:ext>
              </a:extLst>
            </p:cNvPr>
            <p:cNvSpPr txBox="1"/>
            <p:nvPr/>
          </p:nvSpPr>
          <p:spPr>
            <a:xfrm>
              <a:off x="611137" y="2342409"/>
              <a:ext cx="11176204" cy="1077218"/>
            </a:xfrm>
            <a:prstGeom prst="rect">
              <a:avLst/>
            </a:prstGeom>
            <a:noFill/>
          </p:spPr>
          <p:txBody>
            <a:bodyPr wrap="square">
              <a:spAutoFit/>
            </a:bodyPr>
            <a:lstStyle/>
            <a:p>
              <a:pPr algn="ctr" rtl="1"/>
              <a:r>
                <a:rPr lang="ar-SA" sz="3200" b="1" dirty="0">
                  <a:solidFill>
                    <a:srgbClr val="C00000"/>
                  </a:solidFill>
                  <a:latin typeface="Calibri" panose="020F0502020204030204" pitchFamily="34" charset="0"/>
                  <a:cs typeface="Calibri" panose="020F0502020204030204" pitchFamily="34" charset="0"/>
                </a:rPr>
                <a:t>بالنظر إلى النص، يجب أن يكون تصميمه دقيقا مع التركيز على استخدام أنماط النص مثل( الخط الغامق النص المائل أو المسطر )</a:t>
              </a:r>
            </a:p>
          </p:txBody>
        </p:sp>
        <p:sp>
          <p:nvSpPr>
            <p:cNvPr id="7" name="مربع نص 6">
              <a:extLst>
                <a:ext uri="{FF2B5EF4-FFF2-40B4-BE49-F238E27FC236}">
                  <a16:creationId xmlns:a16="http://schemas.microsoft.com/office/drawing/2014/main" id="{29E9115A-61BD-4030-8026-7F849CFAA66D}"/>
                </a:ext>
              </a:extLst>
            </p:cNvPr>
            <p:cNvSpPr txBox="1"/>
            <p:nvPr/>
          </p:nvSpPr>
          <p:spPr>
            <a:xfrm>
              <a:off x="5119226" y="3570317"/>
              <a:ext cx="1714500" cy="584775"/>
            </a:xfrm>
            <a:prstGeom prst="rect">
              <a:avLst/>
            </a:prstGeom>
            <a:noFill/>
          </p:spPr>
          <p:txBody>
            <a:bodyPr wrap="square">
              <a:spAutoFit/>
            </a:bodyPr>
            <a:lstStyle/>
            <a:p>
              <a:pPr algn="ctr"/>
              <a:r>
                <a:rPr lang="ar-SA" sz="3200" b="1" dirty="0">
                  <a:solidFill>
                    <a:srgbClr val="C00000"/>
                  </a:solidFill>
                  <a:latin typeface="Calibri" panose="020F0502020204030204" pitchFamily="34" charset="0"/>
                  <a:cs typeface="Calibri" panose="020F0502020204030204" pitchFamily="34" charset="0"/>
                </a:rPr>
                <a:t>لماذا ؟</a:t>
              </a:r>
              <a:endParaRPr lang="ar-SA" sz="3200" dirty="0">
                <a:solidFill>
                  <a:srgbClr val="C00000"/>
                </a:solidFill>
              </a:endParaRPr>
            </a:p>
          </p:txBody>
        </p:sp>
      </p:grpSp>
      <p:sp>
        <p:nvSpPr>
          <p:cNvPr id="10" name="مربع نص 9">
            <a:extLst>
              <a:ext uri="{FF2B5EF4-FFF2-40B4-BE49-F238E27FC236}">
                <a16:creationId xmlns:a16="http://schemas.microsoft.com/office/drawing/2014/main" id="{150CF3A5-EC74-4733-976E-3197CD972E21}"/>
              </a:ext>
            </a:extLst>
          </p:cNvPr>
          <p:cNvSpPr txBox="1"/>
          <p:nvPr/>
        </p:nvSpPr>
        <p:spPr>
          <a:xfrm>
            <a:off x="1154961" y="5089415"/>
            <a:ext cx="10533376" cy="769441"/>
          </a:xfrm>
          <a:prstGeom prst="rect">
            <a:avLst/>
          </a:prstGeom>
          <a:noFill/>
        </p:spPr>
        <p:txBody>
          <a:bodyPr wrap="square">
            <a:spAutoFit/>
          </a:bodyPr>
          <a:lstStyle/>
          <a:p>
            <a:pPr algn="ctr" rtl="1"/>
            <a:r>
              <a:rPr lang="ar-SA" sz="4400" b="1" dirty="0">
                <a:latin typeface="Calibri" panose="020F0502020204030204" pitchFamily="34" charset="0"/>
                <a:cs typeface="Calibri" panose="020F0502020204030204" pitchFamily="34" charset="0"/>
              </a:rPr>
              <a:t>لجذب انتباه القراء دون الإفراط في استخدامها.</a:t>
            </a:r>
          </a:p>
        </p:txBody>
      </p:sp>
    </p:spTree>
    <p:extLst>
      <p:ext uri="{BB962C8B-B14F-4D97-AF65-F5344CB8AC3E}">
        <p14:creationId xmlns:p14="http://schemas.microsoft.com/office/powerpoint/2010/main" val="209985983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14:presetBounceEnd="80000">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14:bounceEnd="80000">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2EBCDE7-4FC6-4D72-AADF-4C5094B33D70}"/>
              </a:ext>
            </a:extLst>
          </p:cNvPr>
          <p:cNvSpPr txBox="1"/>
          <p:nvPr/>
        </p:nvSpPr>
        <p:spPr>
          <a:xfrm>
            <a:off x="7777876" y="4104901"/>
            <a:ext cx="3901956"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الأول ..</a:t>
            </a:r>
          </a:p>
        </p:txBody>
      </p:sp>
      <p:sp>
        <p:nvSpPr>
          <p:cNvPr id="5" name="مربع نص 4">
            <a:extLst>
              <a:ext uri="{FF2B5EF4-FFF2-40B4-BE49-F238E27FC236}">
                <a16:creationId xmlns:a16="http://schemas.microsoft.com/office/drawing/2014/main" id="{6FF1BED2-FE4B-4EAB-8F8E-62B1C1B60D66}"/>
              </a:ext>
            </a:extLst>
          </p:cNvPr>
          <p:cNvSpPr txBox="1"/>
          <p:nvPr/>
        </p:nvSpPr>
        <p:spPr>
          <a:xfrm>
            <a:off x="1362328" y="3194875"/>
            <a:ext cx="3901956"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الأول ..</a:t>
            </a:r>
          </a:p>
        </p:txBody>
      </p:sp>
      <p:sp>
        <p:nvSpPr>
          <p:cNvPr id="6" name="مربع نص 5">
            <a:extLst>
              <a:ext uri="{FF2B5EF4-FFF2-40B4-BE49-F238E27FC236}">
                <a16:creationId xmlns:a16="http://schemas.microsoft.com/office/drawing/2014/main" id="{8E9F91E1-6CC8-4646-AD31-C8D48BC6E101}"/>
              </a:ext>
            </a:extLst>
          </p:cNvPr>
          <p:cNvSpPr txBox="1"/>
          <p:nvPr/>
        </p:nvSpPr>
        <p:spPr>
          <a:xfrm>
            <a:off x="512168" y="4458843"/>
            <a:ext cx="6182315" cy="830997"/>
          </a:xfrm>
          <a:prstGeom prst="rect">
            <a:avLst/>
          </a:prstGeom>
          <a:noFill/>
        </p:spPr>
        <p:txBody>
          <a:bodyPr wrap="square" rtlCol="1">
            <a:spAutoFit/>
          </a:bodyPr>
          <a:lstStyle/>
          <a:p>
            <a:r>
              <a:rPr lang="ar-SA" sz="4800" b="1" dirty="0">
                <a:latin typeface="Calibri" panose="020F0502020204030204" pitchFamily="34" charset="0"/>
                <a:cs typeface="Calibri" panose="020F0502020204030204" pitchFamily="34" charset="0"/>
              </a:rPr>
              <a:t>الكتابة في مستندات الأعمال</a:t>
            </a:r>
          </a:p>
        </p:txBody>
      </p:sp>
      <p:pic>
        <p:nvPicPr>
          <p:cNvPr id="7" name="صورة 6">
            <a:extLst>
              <a:ext uri="{FF2B5EF4-FFF2-40B4-BE49-F238E27FC236}">
                <a16:creationId xmlns:a16="http://schemas.microsoft.com/office/drawing/2014/main" id="{83A735FB-E268-440B-BD26-4F8F3E62D67B}"/>
              </a:ext>
            </a:extLst>
          </p:cNvPr>
          <p:cNvPicPr>
            <a:picLocks noChangeAspect="1"/>
          </p:cNvPicPr>
          <p:nvPr/>
        </p:nvPicPr>
        <p:blipFill rotWithShape="1">
          <a:blip r:embed="rId2">
            <a:clrChange>
              <a:clrFrom>
                <a:srgbClr val="D9EBE7"/>
              </a:clrFrom>
              <a:clrTo>
                <a:srgbClr val="D9EBE7">
                  <a:alpha val="0"/>
                </a:srgbClr>
              </a:clrTo>
            </a:clrChange>
          </a:blip>
          <a:srcRect l="20529" r="16607"/>
          <a:stretch/>
        </p:blipFill>
        <p:spPr>
          <a:xfrm flipH="1">
            <a:off x="7103806" y="775666"/>
            <a:ext cx="4955459" cy="5890605"/>
          </a:xfrm>
          <a:prstGeom prst="rect">
            <a:avLst/>
          </a:prstGeom>
        </p:spPr>
      </p:pic>
    </p:spTree>
    <p:extLst>
      <p:ext uri="{BB962C8B-B14F-4D97-AF65-F5344CB8AC3E}">
        <p14:creationId xmlns:p14="http://schemas.microsoft.com/office/powerpoint/2010/main" val="360149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A893CD2-1EFF-47CD-B70B-79CB96FA332C}"/>
              </a:ext>
            </a:extLst>
          </p:cNvPr>
          <p:cNvSpPr txBox="1"/>
          <p:nvPr/>
        </p:nvSpPr>
        <p:spPr>
          <a:xfrm>
            <a:off x="1725561" y="368710"/>
            <a:ext cx="9107551" cy="1323439"/>
          </a:xfrm>
          <a:prstGeom prst="rect">
            <a:avLst/>
          </a:prstGeom>
          <a:noFill/>
        </p:spPr>
        <p:txBody>
          <a:bodyPr wrap="square">
            <a:spAutoFit/>
          </a:bodyPr>
          <a:lstStyle/>
          <a:p>
            <a:pPr algn="ctr" rtl="1"/>
            <a:r>
              <a:rPr lang="ar-SA" sz="4000" b="1" dirty="0">
                <a:solidFill>
                  <a:srgbClr val="C00000"/>
                </a:solidFill>
                <a:latin typeface="Calibri" panose="020F0502020204030204" pitchFamily="34" charset="0"/>
                <a:cs typeface="Calibri" panose="020F0502020204030204" pitchFamily="34" charset="0"/>
              </a:rPr>
              <a:t>اعتبارات يجب أخذها بالحسبان فيما يتعلق باستخدام النص والخطوط عند تصميمك للمستند</a:t>
            </a:r>
          </a:p>
        </p:txBody>
      </p:sp>
      <p:grpSp>
        <p:nvGrpSpPr>
          <p:cNvPr id="6" name="مجموعة 5">
            <a:extLst>
              <a:ext uri="{FF2B5EF4-FFF2-40B4-BE49-F238E27FC236}">
                <a16:creationId xmlns:a16="http://schemas.microsoft.com/office/drawing/2014/main" id="{CCDA6536-5A39-4276-B7AA-CF2D5B5F4BAF}"/>
              </a:ext>
            </a:extLst>
          </p:cNvPr>
          <p:cNvGrpSpPr/>
          <p:nvPr/>
        </p:nvGrpSpPr>
        <p:grpSpPr>
          <a:xfrm>
            <a:off x="2596891" y="2086515"/>
            <a:ext cx="6098344" cy="2684969"/>
            <a:chOff x="3569677" y="2794480"/>
            <a:chExt cx="6098344" cy="2684969"/>
          </a:xfrm>
        </p:grpSpPr>
        <p:sp>
          <p:nvSpPr>
            <p:cNvPr id="7" name="مربع نص 6">
              <a:extLst>
                <a:ext uri="{FF2B5EF4-FFF2-40B4-BE49-F238E27FC236}">
                  <a16:creationId xmlns:a16="http://schemas.microsoft.com/office/drawing/2014/main" id="{1BA534BC-F469-467B-84AB-8D0B2E63EBC7}"/>
                </a:ext>
              </a:extLst>
            </p:cNvPr>
            <p:cNvSpPr txBox="1"/>
            <p:nvPr/>
          </p:nvSpPr>
          <p:spPr>
            <a:xfrm>
              <a:off x="3569677" y="2794480"/>
              <a:ext cx="6098344" cy="646331"/>
            </a:xfrm>
            <a:prstGeom prst="rect">
              <a:avLst/>
            </a:prstGeom>
            <a:noFill/>
          </p:spPr>
          <p:txBody>
            <a:bodyPr wrap="square">
              <a:spAutoFit/>
            </a:bodyPr>
            <a:lstStyle/>
            <a:p>
              <a:pPr marL="571500" marR="0" lvl="0" indent="-571500"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SA" sz="3600" b="1" dirty="0">
                  <a:solidFill>
                    <a:schemeClr val="tx1"/>
                  </a:solidFill>
                  <a:latin typeface="Calibri" panose="020F0502020204030204" pitchFamily="34" charset="0"/>
                  <a:cs typeface="Calibri" panose="020F0502020204030204" pitchFamily="34" charset="0"/>
                </a:rPr>
                <a:t>العناوين الرئيسة والعناوين الفرعية</a:t>
              </a:r>
            </a:p>
          </p:txBody>
        </p:sp>
        <p:sp>
          <p:nvSpPr>
            <p:cNvPr id="8" name="مربع نص 7">
              <a:extLst>
                <a:ext uri="{FF2B5EF4-FFF2-40B4-BE49-F238E27FC236}">
                  <a16:creationId xmlns:a16="http://schemas.microsoft.com/office/drawing/2014/main" id="{87F5F176-439B-4A43-A04B-94C45797C3A9}"/>
                </a:ext>
              </a:extLst>
            </p:cNvPr>
            <p:cNvSpPr txBox="1"/>
            <p:nvPr/>
          </p:nvSpPr>
          <p:spPr>
            <a:xfrm>
              <a:off x="3569677" y="3813799"/>
              <a:ext cx="6098344" cy="646331"/>
            </a:xfrm>
            <a:prstGeom prst="rect">
              <a:avLst/>
            </a:prstGeom>
            <a:noFill/>
          </p:spPr>
          <p:txBody>
            <a:bodyPr wrap="square">
              <a:spAutoFit/>
            </a:bodyPr>
            <a:lstStyle/>
            <a:p>
              <a:pPr marL="571500" marR="0" lvl="0" indent="-571500"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SA" sz="3600" b="1" dirty="0">
                  <a:solidFill>
                    <a:schemeClr val="tx1"/>
                  </a:solidFill>
                  <a:latin typeface="Calibri" panose="020F0502020204030204" pitchFamily="34" charset="0"/>
                  <a:cs typeface="Calibri" panose="020F0502020204030204" pitchFamily="34" charset="0"/>
                </a:rPr>
                <a:t>تباعد النص</a:t>
              </a:r>
            </a:p>
          </p:txBody>
        </p:sp>
        <p:sp>
          <p:nvSpPr>
            <p:cNvPr id="9" name="مربع نص 8">
              <a:extLst>
                <a:ext uri="{FF2B5EF4-FFF2-40B4-BE49-F238E27FC236}">
                  <a16:creationId xmlns:a16="http://schemas.microsoft.com/office/drawing/2014/main" id="{334354BF-1E9B-44DD-B2DE-0E356E10A062}"/>
                </a:ext>
              </a:extLst>
            </p:cNvPr>
            <p:cNvSpPr txBox="1"/>
            <p:nvPr/>
          </p:nvSpPr>
          <p:spPr>
            <a:xfrm>
              <a:off x="3569677" y="4833118"/>
              <a:ext cx="6098344" cy="646331"/>
            </a:xfrm>
            <a:prstGeom prst="rect">
              <a:avLst/>
            </a:prstGeom>
            <a:noFill/>
          </p:spPr>
          <p:txBody>
            <a:bodyPr wrap="square">
              <a:spAutoFit/>
            </a:bodyPr>
            <a:lstStyle/>
            <a:p>
              <a:pPr marL="571500" marR="0" lvl="0" indent="-571500" defTabSz="914400" rtl="1"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ar-SA" sz="3600" b="1" dirty="0">
                  <a:solidFill>
                    <a:schemeClr val="tx1"/>
                  </a:solidFill>
                  <a:latin typeface="Calibri" panose="020F0502020204030204" pitchFamily="34" charset="0"/>
                  <a:cs typeface="Calibri" panose="020F0502020204030204" pitchFamily="34" charset="0"/>
                </a:rPr>
                <a:t>حجم الأحرف</a:t>
              </a:r>
            </a:p>
          </p:txBody>
        </p:sp>
      </p:grpSp>
    </p:spTree>
    <p:extLst>
      <p:ext uri="{BB962C8B-B14F-4D97-AF65-F5344CB8AC3E}">
        <p14:creationId xmlns:p14="http://schemas.microsoft.com/office/powerpoint/2010/main" val="377769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05A5378-E790-437A-BF77-EC61ECACCD61}"/>
              </a:ext>
            </a:extLst>
          </p:cNvPr>
          <p:cNvSpPr txBox="1"/>
          <p:nvPr/>
        </p:nvSpPr>
        <p:spPr>
          <a:xfrm>
            <a:off x="3296138" y="427704"/>
            <a:ext cx="6098344"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3600" b="1" dirty="0">
                <a:solidFill>
                  <a:srgbClr val="C00000"/>
                </a:solidFill>
                <a:latin typeface="Calibri" panose="020F0502020204030204" pitchFamily="34" charset="0"/>
                <a:cs typeface="Calibri" panose="020F0502020204030204" pitchFamily="34" charset="0"/>
              </a:rPr>
              <a:t>العناوين الرئيسة والعناوين الفرعية</a:t>
            </a:r>
          </a:p>
        </p:txBody>
      </p:sp>
      <p:graphicFrame>
        <p:nvGraphicFramePr>
          <p:cNvPr id="4" name="جدول 4">
            <a:extLst>
              <a:ext uri="{FF2B5EF4-FFF2-40B4-BE49-F238E27FC236}">
                <a16:creationId xmlns:a16="http://schemas.microsoft.com/office/drawing/2014/main" id="{50B039D7-BC70-42CA-BFFE-EC0AC79CEDFC}"/>
              </a:ext>
            </a:extLst>
          </p:cNvPr>
          <p:cNvGraphicFramePr>
            <a:graphicFrameLocks noGrp="1"/>
          </p:cNvGraphicFramePr>
          <p:nvPr>
            <p:extLst>
              <p:ext uri="{D42A27DB-BD31-4B8C-83A1-F6EECF244321}">
                <p14:modId xmlns:p14="http://schemas.microsoft.com/office/powerpoint/2010/main" val="3036243605"/>
              </p:ext>
            </p:extLst>
          </p:nvPr>
        </p:nvGraphicFramePr>
        <p:xfrm>
          <a:off x="1032386" y="1383343"/>
          <a:ext cx="10625848" cy="2716709"/>
        </p:xfrm>
        <a:graphic>
          <a:graphicData uri="http://schemas.openxmlformats.org/drawingml/2006/table">
            <a:tbl>
              <a:tblPr rtl="1" firstRow="1" bandRow="1">
                <a:tableStyleId>{3B4B98B0-60AC-42C2-AFA5-B58CD77FA1E5}</a:tableStyleId>
              </a:tblPr>
              <a:tblGrid>
                <a:gridCol w="5699886">
                  <a:extLst>
                    <a:ext uri="{9D8B030D-6E8A-4147-A177-3AD203B41FA5}">
                      <a16:colId xmlns:a16="http://schemas.microsoft.com/office/drawing/2014/main" val="1283524302"/>
                    </a:ext>
                  </a:extLst>
                </a:gridCol>
                <a:gridCol w="4925962">
                  <a:extLst>
                    <a:ext uri="{9D8B030D-6E8A-4147-A177-3AD203B41FA5}">
                      <a16:colId xmlns:a16="http://schemas.microsoft.com/office/drawing/2014/main" val="1608901404"/>
                    </a:ext>
                  </a:extLst>
                </a:gridCol>
              </a:tblGrid>
              <a:tr h="871626">
                <a:tc>
                  <a:txBody>
                    <a:bodyPr/>
                    <a:lstStyle/>
                    <a:p>
                      <a:pPr algn="ctr" rtl="1"/>
                      <a:r>
                        <a:rPr lang="ar-SA" sz="2800" b="1" dirty="0">
                          <a:solidFill>
                            <a:srgbClr val="2B5798"/>
                          </a:solidFill>
                          <a:latin typeface="Calibri" panose="020F0502020204030204" pitchFamily="34" charset="0"/>
                          <a:cs typeface="Calibri" panose="020F0502020204030204" pitchFamily="34" charset="0"/>
                        </a:rPr>
                        <a:t>العناوين الرئيسية : </a:t>
                      </a:r>
                      <a:endParaRPr lang="ar-SA" sz="28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800" b="1" dirty="0">
                          <a:solidFill>
                            <a:srgbClr val="2B5798"/>
                          </a:solidFill>
                          <a:latin typeface="Calibri" panose="020F0502020204030204" pitchFamily="34" charset="0"/>
                          <a:cs typeface="Calibri" panose="020F0502020204030204" pitchFamily="34" charset="0"/>
                        </a:rPr>
                        <a:t>العناوين الفرعية: </a:t>
                      </a:r>
                      <a:endParaRPr lang="ar-SA" sz="28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1193499"/>
                  </a:ext>
                </a:extLst>
              </a:tr>
              <a:tr h="184508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solidFill>
                            <a:schemeClr val="tx1"/>
                          </a:solidFill>
                          <a:latin typeface="Calibri" panose="020F0502020204030204" pitchFamily="34" charset="0"/>
                          <a:cs typeface="Calibri" panose="020F0502020204030204" pitchFamily="34" charset="0"/>
                        </a:rPr>
                        <a:t>بمثابة إرشادات التصفح للقارئ عند استخدامها بشكل فعال، يمكن استنباط الهدف من المستند بأكمله وتوجيه القارئ لأهم النقاط مباشرة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0" dirty="0">
                          <a:latin typeface="Calibri" panose="020F0502020204030204" pitchFamily="34" charset="0"/>
                          <a:cs typeface="Calibri" panose="020F0502020204030204" pitchFamily="34" charset="0"/>
                        </a:rPr>
                        <a:t>تسهم </a:t>
                      </a:r>
                      <a:r>
                        <a:rPr lang="ar-SA" sz="2800" b="0" dirty="0">
                          <a:solidFill>
                            <a:schemeClr val="tx1"/>
                          </a:solidFill>
                          <a:latin typeface="Calibri" panose="020F0502020204030204" pitchFamily="34" charset="0"/>
                          <a:cs typeface="Calibri" panose="020F0502020204030204" pitchFamily="34" charset="0"/>
                        </a:rPr>
                        <a:t>في تجزئة مقاطع النصوص الطويلة غير المريحة في القراءة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938930"/>
                  </a:ext>
                </a:extLst>
              </a:tr>
            </a:tbl>
          </a:graphicData>
        </a:graphic>
      </p:graphicFrame>
      <p:sp>
        <p:nvSpPr>
          <p:cNvPr id="5" name="مربع نص 4">
            <a:extLst>
              <a:ext uri="{FF2B5EF4-FFF2-40B4-BE49-F238E27FC236}">
                <a16:creationId xmlns:a16="http://schemas.microsoft.com/office/drawing/2014/main" id="{BF98E417-8E5E-412E-B9E7-1DE579D45193}"/>
              </a:ext>
            </a:extLst>
          </p:cNvPr>
          <p:cNvSpPr txBox="1"/>
          <p:nvPr/>
        </p:nvSpPr>
        <p:spPr>
          <a:xfrm>
            <a:off x="1032386" y="4409360"/>
            <a:ext cx="10265899" cy="1384995"/>
          </a:xfrm>
          <a:prstGeom prst="rect">
            <a:avLst/>
          </a:prstGeom>
          <a:noFill/>
        </p:spPr>
        <p:txBody>
          <a:bodyPr wrap="square">
            <a:spAutoFit/>
          </a:bodyPr>
          <a:lstStyle/>
          <a:p>
            <a:pPr algn="ctr"/>
            <a:r>
              <a:rPr lang="ar-SA" sz="2800" dirty="0">
                <a:solidFill>
                  <a:schemeClr val="tx1"/>
                </a:solidFill>
                <a:latin typeface="Calibri" panose="020F0502020204030204" pitchFamily="34" charset="0"/>
                <a:cs typeface="Calibri" panose="020F0502020204030204" pitchFamily="34" charset="0"/>
              </a:rPr>
              <a:t>يجب تنسيق العناوين الرئيسة والعناوين الفرعية بخط عريض فقط</a:t>
            </a:r>
            <a:endParaRPr lang="ar-SA" sz="2800" dirty="0">
              <a:latin typeface="Calibri" panose="020F0502020204030204" pitchFamily="34" charset="0"/>
              <a:cs typeface="Calibri" panose="020F0502020204030204" pitchFamily="34" charset="0"/>
            </a:endParaRPr>
          </a:p>
          <a:p>
            <a:pPr algn="ctr"/>
            <a:r>
              <a:rPr lang="ar-SA" sz="2800" dirty="0">
                <a:solidFill>
                  <a:schemeClr val="tx1"/>
                </a:solidFill>
                <a:latin typeface="Calibri" panose="020F0502020204030204" pitchFamily="34" charset="0"/>
                <a:cs typeface="Calibri" panose="020F0502020204030204" pitchFamily="34" charset="0"/>
              </a:rPr>
              <a:t> دون استخدام التسطير في نفس الوقت</a:t>
            </a:r>
          </a:p>
          <a:p>
            <a:pPr algn="ctr"/>
            <a:r>
              <a:rPr lang="ar-SA" sz="2800" dirty="0">
                <a:solidFill>
                  <a:schemeClr val="tx1"/>
                </a:solidFill>
                <a:latin typeface="Calibri" panose="020F0502020204030204" pitchFamily="34" charset="0"/>
                <a:cs typeface="Calibri" panose="020F0502020204030204" pitchFamily="34" charset="0"/>
              </a:rPr>
              <a:t> واستخدام مسافة متساوية من الفقرة لجميع العناوين والعناوين الفرعية.</a:t>
            </a:r>
            <a:endParaRPr lang="ar-SA" sz="2800" dirty="0"/>
          </a:p>
        </p:txBody>
      </p:sp>
    </p:spTree>
    <p:extLst>
      <p:ext uri="{BB962C8B-B14F-4D97-AF65-F5344CB8AC3E}">
        <p14:creationId xmlns:p14="http://schemas.microsoft.com/office/powerpoint/2010/main" val="213435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77D369BA-AD0D-4F9D-B690-F8104E31999D}"/>
              </a:ext>
            </a:extLst>
          </p:cNvPr>
          <p:cNvGrpSpPr/>
          <p:nvPr/>
        </p:nvGrpSpPr>
        <p:grpSpPr>
          <a:xfrm>
            <a:off x="346664" y="2070032"/>
            <a:ext cx="11498671" cy="1358968"/>
            <a:chOff x="271108" y="1582221"/>
            <a:chExt cx="11498671" cy="1358968"/>
          </a:xfrm>
        </p:grpSpPr>
        <p:sp>
          <p:nvSpPr>
            <p:cNvPr id="3" name="مربع نص 2">
              <a:extLst>
                <a:ext uri="{FF2B5EF4-FFF2-40B4-BE49-F238E27FC236}">
                  <a16:creationId xmlns:a16="http://schemas.microsoft.com/office/drawing/2014/main" id="{13FBFDF9-7321-4EAF-9950-52C915E5EDFA}"/>
                </a:ext>
              </a:extLst>
            </p:cNvPr>
            <p:cNvSpPr txBox="1"/>
            <p:nvPr/>
          </p:nvSpPr>
          <p:spPr>
            <a:xfrm>
              <a:off x="271108" y="1582221"/>
              <a:ext cx="8943534" cy="584775"/>
            </a:xfrm>
            <a:prstGeom prst="rect">
              <a:avLst/>
            </a:prstGeom>
            <a:noFill/>
          </p:spPr>
          <p:txBody>
            <a:bodyPr wrap="square">
              <a:spAutoFit/>
            </a:bodyPr>
            <a:lstStyle/>
            <a:p>
              <a:r>
                <a:rPr lang="ar-SA" sz="3200" dirty="0">
                  <a:solidFill>
                    <a:schemeClr val="tx1"/>
                  </a:solidFill>
                  <a:latin typeface="Calibri" panose="020F0502020204030204" pitchFamily="34" charset="0"/>
                  <a:cs typeface="Calibri" panose="020F0502020204030204" pitchFamily="34" charset="0"/>
                </a:rPr>
                <a:t>يوصى بتجنب التعديلات اليدوية على إعدادات تباعد النص.</a:t>
              </a:r>
              <a:endParaRPr lang="ar-SA" sz="3200" dirty="0"/>
            </a:p>
          </p:txBody>
        </p:sp>
        <p:sp>
          <p:nvSpPr>
            <p:cNvPr id="4" name="مربع نص 3">
              <a:extLst>
                <a:ext uri="{FF2B5EF4-FFF2-40B4-BE49-F238E27FC236}">
                  <a16:creationId xmlns:a16="http://schemas.microsoft.com/office/drawing/2014/main" id="{D4035AE5-F163-4BB4-B877-8B6D0CD8ADA5}"/>
                </a:ext>
              </a:extLst>
            </p:cNvPr>
            <p:cNvSpPr txBox="1"/>
            <p:nvPr/>
          </p:nvSpPr>
          <p:spPr>
            <a:xfrm>
              <a:off x="8671371" y="1655648"/>
              <a:ext cx="3098408"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3200" dirty="0">
                  <a:solidFill>
                    <a:srgbClr val="C00000"/>
                  </a:solidFill>
                  <a:latin typeface="Calibri" panose="020F0502020204030204" pitchFamily="34" charset="0"/>
                  <a:cs typeface="Calibri" panose="020F0502020204030204" pitchFamily="34" charset="0"/>
                </a:rPr>
                <a:t>تباعد النص</a:t>
              </a:r>
              <a:endParaRPr lang="ar-SA" sz="4000" dirty="0">
                <a:solidFill>
                  <a:srgbClr val="C00000"/>
                </a:solidFill>
                <a:latin typeface="Calibri" panose="020F0502020204030204" pitchFamily="34" charset="0"/>
                <a:cs typeface="Calibri" panose="020F0502020204030204" pitchFamily="34" charset="0"/>
              </a:endParaRPr>
            </a:p>
          </p:txBody>
        </p:sp>
        <p:sp>
          <p:nvSpPr>
            <p:cNvPr id="5" name="مربع نص 4">
              <a:extLst>
                <a:ext uri="{FF2B5EF4-FFF2-40B4-BE49-F238E27FC236}">
                  <a16:creationId xmlns:a16="http://schemas.microsoft.com/office/drawing/2014/main" id="{11E01429-BC73-4F31-AA5E-AFFBE609F358}"/>
                </a:ext>
              </a:extLst>
            </p:cNvPr>
            <p:cNvSpPr txBox="1"/>
            <p:nvPr/>
          </p:nvSpPr>
          <p:spPr>
            <a:xfrm>
              <a:off x="8748742" y="2356414"/>
              <a:ext cx="2943665"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3200" dirty="0">
                  <a:solidFill>
                    <a:srgbClr val="C00000"/>
                  </a:solidFill>
                  <a:latin typeface="Calibri" panose="020F0502020204030204" pitchFamily="34" charset="0"/>
                  <a:cs typeface="Calibri" panose="020F0502020204030204" pitchFamily="34" charset="0"/>
                </a:rPr>
                <a:t>حجم الأحرف</a:t>
              </a:r>
            </a:p>
          </p:txBody>
        </p:sp>
        <p:sp>
          <p:nvSpPr>
            <p:cNvPr id="6" name="مربع نص 5">
              <a:extLst>
                <a:ext uri="{FF2B5EF4-FFF2-40B4-BE49-F238E27FC236}">
                  <a16:creationId xmlns:a16="http://schemas.microsoft.com/office/drawing/2014/main" id="{2D732122-67F2-4908-A7AE-9BB463D65999}"/>
                </a:ext>
              </a:extLst>
            </p:cNvPr>
            <p:cNvSpPr txBox="1"/>
            <p:nvPr/>
          </p:nvSpPr>
          <p:spPr>
            <a:xfrm>
              <a:off x="805679" y="2340694"/>
              <a:ext cx="8866162" cy="584775"/>
            </a:xfrm>
            <a:prstGeom prst="rect">
              <a:avLst/>
            </a:prstGeom>
            <a:noFill/>
          </p:spPr>
          <p:txBody>
            <a:bodyPr wrap="square">
              <a:spAutoFit/>
            </a:bodyPr>
            <a:lstStyle/>
            <a:p>
              <a:pPr algn="ctr"/>
              <a:r>
                <a:rPr lang="ar-SA" sz="3200" dirty="0">
                  <a:solidFill>
                    <a:schemeClr val="tx1"/>
                  </a:solidFill>
                  <a:latin typeface="Calibri" panose="020F0502020204030204" pitchFamily="34" charset="0"/>
                  <a:cs typeface="Calibri" panose="020F0502020204030204" pitchFamily="34" charset="0"/>
                </a:rPr>
                <a:t>يجب أن تكون الحروف كبيرة بما يكفي لقراءتها بسهولة.</a:t>
              </a:r>
              <a:endParaRPr lang="ar-SA" sz="3200" dirty="0"/>
            </a:p>
          </p:txBody>
        </p:sp>
      </p:grpSp>
    </p:spTree>
    <p:extLst>
      <p:ext uri="{BB962C8B-B14F-4D97-AF65-F5344CB8AC3E}">
        <p14:creationId xmlns:p14="http://schemas.microsoft.com/office/powerpoint/2010/main" val="35232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1E16DDBF-E183-4F13-B6ED-881D60163DCC}"/>
              </a:ext>
            </a:extLst>
          </p:cNvPr>
          <p:cNvSpPr txBox="1"/>
          <p:nvPr/>
        </p:nvSpPr>
        <p:spPr>
          <a:xfrm>
            <a:off x="4099180" y="541459"/>
            <a:ext cx="4750418" cy="769441"/>
          </a:xfrm>
          <a:prstGeom prst="rect">
            <a:avLst/>
          </a:prstGeom>
          <a:noFill/>
        </p:spPr>
        <p:txBody>
          <a:bodyPr wrap="square">
            <a:spAutoFit/>
          </a:bodyPr>
          <a:lstStyle/>
          <a:p>
            <a:pPr algn="ctr"/>
            <a:r>
              <a:rPr lang="ar-SA" sz="4400" dirty="0">
                <a:solidFill>
                  <a:srgbClr val="2B5798"/>
                </a:solidFill>
                <a:latin typeface="Calibri" panose="020F0502020204030204" pitchFamily="34" charset="0"/>
                <a:cs typeface="Calibri" panose="020F0502020204030204" pitchFamily="34" charset="0"/>
                <a:sym typeface="Wingdings" panose="05000000000000000000" pitchFamily="2" charset="2"/>
              </a:rPr>
              <a:t>المساحات الفارغة</a:t>
            </a:r>
          </a:p>
        </p:txBody>
      </p:sp>
      <p:sp>
        <p:nvSpPr>
          <p:cNvPr id="9" name="مربع نص 8">
            <a:extLst>
              <a:ext uri="{FF2B5EF4-FFF2-40B4-BE49-F238E27FC236}">
                <a16:creationId xmlns:a16="http://schemas.microsoft.com/office/drawing/2014/main" id="{A9D70412-5D7B-4B56-846E-72EE730D1271}"/>
              </a:ext>
            </a:extLst>
          </p:cNvPr>
          <p:cNvSpPr txBox="1"/>
          <p:nvPr/>
        </p:nvSpPr>
        <p:spPr>
          <a:xfrm>
            <a:off x="1104936" y="1657338"/>
            <a:ext cx="10510559" cy="646331"/>
          </a:xfrm>
          <a:prstGeom prst="rect">
            <a:avLst/>
          </a:prstGeom>
          <a:noFill/>
        </p:spPr>
        <p:txBody>
          <a:bodyPr wrap="square">
            <a:spAutoFit/>
          </a:bodyPr>
          <a:lstStyle/>
          <a:p>
            <a:pPr algn="ctr" rtl="1"/>
            <a:r>
              <a:rPr lang="ar-SA" sz="3600" dirty="0">
                <a:latin typeface="Calibri" panose="020F0502020204030204" pitchFamily="34" charset="0"/>
                <a:cs typeface="Calibri" panose="020F0502020204030204" pitchFamily="34" charset="0"/>
              </a:rPr>
              <a:t>تشير المساحة الفارغة إلى أجزاء الصفحة التي لا يوجد بها </a:t>
            </a:r>
            <a:r>
              <a:rPr lang="ar-SA" sz="3600" dirty="0">
                <a:solidFill>
                  <a:srgbClr val="00B050"/>
                </a:solidFill>
                <a:latin typeface="Calibri" panose="020F0502020204030204" pitchFamily="34" charset="0"/>
                <a:cs typeface="Calibri" panose="020F0502020204030204" pitchFamily="34" charset="0"/>
              </a:rPr>
              <a:t>نص أو صور</a:t>
            </a:r>
          </a:p>
        </p:txBody>
      </p:sp>
      <p:sp>
        <p:nvSpPr>
          <p:cNvPr id="10" name="مربع نص 9">
            <a:extLst>
              <a:ext uri="{FF2B5EF4-FFF2-40B4-BE49-F238E27FC236}">
                <a16:creationId xmlns:a16="http://schemas.microsoft.com/office/drawing/2014/main" id="{F0D5FBDA-5AD6-42BB-BA40-C6D38C556E69}"/>
              </a:ext>
            </a:extLst>
          </p:cNvPr>
          <p:cNvSpPr txBox="1"/>
          <p:nvPr/>
        </p:nvSpPr>
        <p:spPr>
          <a:xfrm>
            <a:off x="2883152" y="2621066"/>
            <a:ext cx="6954126" cy="646331"/>
          </a:xfrm>
          <a:prstGeom prst="rect">
            <a:avLst/>
          </a:prstGeom>
          <a:noFill/>
        </p:spPr>
        <p:txBody>
          <a:bodyPr wrap="square">
            <a:spAutoFit/>
          </a:bodyPr>
          <a:lstStyle/>
          <a:p>
            <a:pPr algn="ctr" rtl="1"/>
            <a:r>
              <a:rPr lang="ar-SA" sz="3600" dirty="0">
                <a:solidFill>
                  <a:srgbClr val="C00000"/>
                </a:solidFill>
                <a:latin typeface="Calibri" panose="020F0502020204030204" pitchFamily="34" charset="0"/>
                <a:cs typeface="Calibri" panose="020F0502020204030204" pitchFamily="34" charset="0"/>
              </a:rPr>
              <a:t>ما الغرض من استخدام هذه المساحة ؟</a:t>
            </a:r>
          </a:p>
        </p:txBody>
      </p:sp>
      <p:sp>
        <p:nvSpPr>
          <p:cNvPr id="11" name="مربع نص 10">
            <a:extLst>
              <a:ext uri="{FF2B5EF4-FFF2-40B4-BE49-F238E27FC236}">
                <a16:creationId xmlns:a16="http://schemas.microsoft.com/office/drawing/2014/main" id="{43688F58-02B2-42B8-9C66-EC50127F6827}"/>
              </a:ext>
            </a:extLst>
          </p:cNvPr>
          <p:cNvSpPr txBox="1"/>
          <p:nvPr/>
        </p:nvSpPr>
        <p:spPr>
          <a:xfrm>
            <a:off x="840720" y="3704744"/>
            <a:ext cx="10510559" cy="2062103"/>
          </a:xfrm>
          <a:prstGeom prst="rect">
            <a:avLst/>
          </a:prstGeom>
          <a:noFill/>
        </p:spPr>
        <p:txBody>
          <a:bodyPr wrap="square">
            <a:spAutoFit/>
          </a:bodyPr>
          <a:lstStyle/>
          <a:p>
            <a:pPr marL="571500" indent="-571500" rtl="1">
              <a:buFont typeface="Wingdings" panose="05000000000000000000" pitchFamily="2" charset="2"/>
              <a:buChar char="q"/>
            </a:pPr>
            <a:r>
              <a:rPr lang="ar-SA" sz="3200" dirty="0">
                <a:latin typeface="Calibri" panose="020F0502020204030204" pitchFamily="34" charset="0"/>
                <a:cs typeface="Calibri" panose="020F0502020204030204" pitchFamily="34" charset="0"/>
              </a:rPr>
              <a:t>لإعطاء شعور بالراحة للقارئ حيث أن تراكم الكثير من العناصر في الصفحة</a:t>
            </a:r>
          </a:p>
          <a:p>
            <a:pPr rtl="1"/>
            <a:r>
              <a:rPr lang="ar-SA" sz="3200" dirty="0">
                <a:latin typeface="Calibri" panose="020F0502020204030204" pitchFamily="34" charset="0"/>
                <a:cs typeface="Calibri" panose="020F0502020204030204" pitchFamily="34" charset="0"/>
              </a:rPr>
              <a:t> يؤدي إلى الإرباك وتشتت الانتباه عن محتوى المستند ومظهره العام .</a:t>
            </a:r>
          </a:p>
          <a:p>
            <a:pPr rtl="1"/>
            <a:endParaRPr lang="ar-SA" sz="3200" dirty="0">
              <a:latin typeface="Calibri" panose="020F0502020204030204" pitchFamily="34" charset="0"/>
              <a:cs typeface="Calibri" panose="020F0502020204030204" pitchFamily="34" charset="0"/>
            </a:endParaRPr>
          </a:p>
          <a:p>
            <a:pPr marL="571500" indent="-571500" rtl="1">
              <a:buFont typeface="Wingdings" panose="05000000000000000000" pitchFamily="2" charset="2"/>
              <a:buChar char="q"/>
            </a:pPr>
            <a:r>
              <a:rPr lang="ar-SA" sz="3200" dirty="0">
                <a:latin typeface="Calibri" panose="020F0502020204030204" pitchFamily="34" charset="0"/>
                <a:cs typeface="Calibri" panose="020F0502020204030204" pitchFamily="34" charset="0"/>
              </a:rPr>
              <a:t>تستخدم أيضا لتوجيه القارئ إلى أجزاء مهمة من المحتوى. </a:t>
            </a:r>
          </a:p>
        </p:txBody>
      </p:sp>
    </p:spTree>
    <p:extLst>
      <p:ext uri="{BB962C8B-B14F-4D97-AF65-F5344CB8AC3E}">
        <p14:creationId xmlns:p14="http://schemas.microsoft.com/office/powerpoint/2010/main" val="307771745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14:presetBounceEnd="80000">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14:bounceEnd="80000">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90000" fill="hold" grpId="0" nodeType="clickEffect" p14:presetBounceEnd="80000">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14:bounceEnd="80000">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90000" fill="hold" grpId="0" nodeType="clickEffect" p14:presetBounceEnd="80000">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14:bounceEnd="80000">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14:bounceEnd="80000">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90000" fill="hold" grpId="0" nodeType="clickEffect" p14:presetBounceEnd="80000">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14:bounceEnd="80000">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14:bounceEnd="80000">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9000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9000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9000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C0B8865-CD42-4AA6-8C08-3EE0B0312BE4}"/>
              </a:ext>
            </a:extLst>
          </p:cNvPr>
          <p:cNvSpPr txBox="1"/>
          <p:nvPr/>
        </p:nvSpPr>
        <p:spPr>
          <a:xfrm>
            <a:off x="4743099" y="326951"/>
            <a:ext cx="2705799" cy="830997"/>
          </a:xfrm>
          <a:prstGeom prst="rect">
            <a:avLst/>
          </a:prstGeom>
          <a:noFill/>
        </p:spPr>
        <p:txBody>
          <a:bodyPr wrap="square">
            <a:spAutoFit/>
          </a:bodyPr>
          <a:lstStyle/>
          <a:p>
            <a:pPr algn="ctr"/>
            <a:r>
              <a:rPr lang="ar-SA" sz="4800" dirty="0">
                <a:solidFill>
                  <a:srgbClr val="2B5798"/>
                </a:solidFill>
                <a:latin typeface="Calibri" panose="020F0502020204030204" pitchFamily="34" charset="0"/>
                <a:cs typeface="Calibri" panose="020F0502020204030204" pitchFamily="34" charset="0"/>
                <a:sym typeface="Wingdings" panose="05000000000000000000" pitchFamily="2" charset="2"/>
              </a:rPr>
              <a:t>الألوان</a:t>
            </a:r>
          </a:p>
        </p:txBody>
      </p:sp>
      <p:sp>
        <p:nvSpPr>
          <p:cNvPr id="3" name="مربع نص 2">
            <a:extLst>
              <a:ext uri="{FF2B5EF4-FFF2-40B4-BE49-F238E27FC236}">
                <a16:creationId xmlns:a16="http://schemas.microsoft.com/office/drawing/2014/main" id="{19A882E0-2BAE-40A1-875D-B5AE0734BED3}"/>
              </a:ext>
            </a:extLst>
          </p:cNvPr>
          <p:cNvSpPr txBox="1"/>
          <p:nvPr/>
        </p:nvSpPr>
        <p:spPr>
          <a:xfrm>
            <a:off x="646231" y="1407387"/>
            <a:ext cx="10899536" cy="1077218"/>
          </a:xfrm>
          <a:prstGeom prst="rect">
            <a:avLst/>
          </a:prstGeom>
          <a:noFill/>
        </p:spPr>
        <p:txBody>
          <a:bodyPr wrap="square">
            <a:spAutoFit/>
          </a:bodyPr>
          <a:lstStyle/>
          <a:p>
            <a:pPr algn="ctr" rtl="1"/>
            <a:r>
              <a:rPr lang="ar-SA" sz="3200" b="1" dirty="0">
                <a:latin typeface="Calibri" panose="020F0502020204030204" pitchFamily="34" charset="0"/>
                <a:cs typeface="Calibri" panose="020F0502020204030204" pitchFamily="34" charset="0"/>
              </a:rPr>
              <a:t>تستخدم الشركات أو المؤسسات مجموعات من الألوان في </a:t>
            </a:r>
            <a:r>
              <a:rPr lang="ar-SA" sz="3200" b="1" dirty="0">
                <a:solidFill>
                  <a:srgbClr val="00B050"/>
                </a:solidFill>
                <a:latin typeface="Calibri" panose="020F0502020204030204" pitchFamily="34" charset="0"/>
                <a:cs typeface="Calibri" panose="020F0502020204030204" pitchFamily="34" charset="0"/>
              </a:rPr>
              <a:t>شعارها أو تصميم </a:t>
            </a:r>
            <a:r>
              <a:rPr lang="ar-SA" sz="3200" b="1" dirty="0">
                <a:latin typeface="Calibri" panose="020F0502020204030204" pitchFamily="34" charset="0"/>
                <a:cs typeface="Calibri" panose="020F0502020204030204" pitchFamily="34" charset="0"/>
              </a:rPr>
              <a:t>مستنداتها للتعبير عن هويتها. وفي نقل رسائل محددة إلى عقل المشاهد. </a:t>
            </a:r>
          </a:p>
        </p:txBody>
      </p:sp>
      <p:pic>
        <p:nvPicPr>
          <p:cNvPr id="4" name="Picture 12" descr="شعارات شركات تجارية - أهل السعودية">
            <a:extLst>
              <a:ext uri="{FF2B5EF4-FFF2-40B4-BE49-F238E27FC236}">
                <a16:creationId xmlns:a16="http://schemas.microsoft.com/office/drawing/2014/main" id="{62F8DB1D-5A5B-4B5E-B799-48824FCEA14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4444" y="2884306"/>
            <a:ext cx="3903111" cy="245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05011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14:presetBounceEnd="80000">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14:bounceEnd="80000">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C553DFE-C47C-474B-840C-32C49A8104F6}"/>
              </a:ext>
            </a:extLst>
          </p:cNvPr>
          <p:cNvSpPr txBox="1"/>
          <p:nvPr/>
        </p:nvSpPr>
        <p:spPr>
          <a:xfrm>
            <a:off x="3719317" y="0"/>
            <a:ext cx="5483609" cy="769441"/>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sym typeface="Wingdings" panose="05000000000000000000" pitchFamily="2" charset="2"/>
              </a:rPr>
              <a:t> العناصر المرئية</a:t>
            </a:r>
          </a:p>
        </p:txBody>
      </p:sp>
      <p:sp>
        <p:nvSpPr>
          <p:cNvPr id="3" name="مربع نص 2">
            <a:extLst>
              <a:ext uri="{FF2B5EF4-FFF2-40B4-BE49-F238E27FC236}">
                <a16:creationId xmlns:a16="http://schemas.microsoft.com/office/drawing/2014/main" id="{16CB872D-783B-43A0-9A1B-06DC29C93122}"/>
              </a:ext>
            </a:extLst>
          </p:cNvPr>
          <p:cNvSpPr txBox="1"/>
          <p:nvPr/>
        </p:nvSpPr>
        <p:spPr>
          <a:xfrm>
            <a:off x="728990" y="853418"/>
            <a:ext cx="10734020" cy="707886"/>
          </a:xfrm>
          <a:prstGeom prst="rect">
            <a:avLst/>
          </a:prstGeom>
          <a:noFill/>
        </p:spPr>
        <p:txBody>
          <a:bodyPr wrap="square">
            <a:spAutoFit/>
          </a:bodyPr>
          <a:lstStyle/>
          <a:p>
            <a:pPr algn="ctr" rtl="1">
              <a:buSzPct val="186000"/>
            </a:pPr>
            <a:r>
              <a:rPr lang="ar-SA" sz="4000" b="1" dirty="0">
                <a:solidFill>
                  <a:srgbClr val="2B5798"/>
                </a:solidFill>
                <a:latin typeface="Calibri" panose="020F0502020204030204" pitchFamily="34" charset="0"/>
                <a:cs typeface="Calibri" panose="020F0502020204030204" pitchFamily="34" charset="0"/>
              </a:rPr>
              <a:t>ما الفرق بين التصميم الجرافيك والرسومات التوضيحية؟</a:t>
            </a:r>
          </a:p>
        </p:txBody>
      </p:sp>
      <p:graphicFrame>
        <p:nvGraphicFramePr>
          <p:cNvPr id="4" name="جدول 4">
            <a:extLst>
              <a:ext uri="{FF2B5EF4-FFF2-40B4-BE49-F238E27FC236}">
                <a16:creationId xmlns:a16="http://schemas.microsoft.com/office/drawing/2014/main" id="{599B219D-8D6F-4AFF-A988-B6FF66485C74}"/>
              </a:ext>
            </a:extLst>
          </p:cNvPr>
          <p:cNvGraphicFramePr>
            <a:graphicFrameLocks noGrp="1"/>
          </p:cNvGraphicFramePr>
          <p:nvPr>
            <p:extLst>
              <p:ext uri="{D42A27DB-BD31-4B8C-83A1-F6EECF244321}">
                <p14:modId xmlns:p14="http://schemas.microsoft.com/office/powerpoint/2010/main" val="3065806315"/>
              </p:ext>
            </p:extLst>
          </p:nvPr>
        </p:nvGraphicFramePr>
        <p:xfrm>
          <a:off x="882445" y="1875248"/>
          <a:ext cx="10427109" cy="3982386"/>
        </p:xfrm>
        <a:graphic>
          <a:graphicData uri="http://schemas.openxmlformats.org/drawingml/2006/table">
            <a:tbl>
              <a:tblPr rtl="1" firstRow="1" bandRow="1">
                <a:tableStyleId>{D27102A9-8310-4765-A935-A1911B00CA55}</a:tableStyleId>
              </a:tblPr>
              <a:tblGrid>
                <a:gridCol w="2112533">
                  <a:extLst>
                    <a:ext uri="{9D8B030D-6E8A-4147-A177-3AD203B41FA5}">
                      <a16:colId xmlns:a16="http://schemas.microsoft.com/office/drawing/2014/main" val="3790770252"/>
                    </a:ext>
                  </a:extLst>
                </a:gridCol>
                <a:gridCol w="1858296">
                  <a:extLst>
                    <a:ext uri="{9D8B030D-6E8A-4147-A177-3AD203B41FA5}">
                      <a16:colId xmlns:a16="http://schemas.microsoft.com/office/drawing/2014/main" val="4214144515"/>
                    </a:ext>
                  </a:extLst>
                </a:gridCol>
                <a:gridCol w="6456280">
                  <a:extLst>
                    <a:ext uri="{9D8B030D-6E8A-4147-A177-3AD203B41FA5}">
                      <a16:colId xmlns:a16="http://schemas.microsoft.com/office/drawing/2014/main" val="2815189574"/>
                    </a:ext>
                  </a:extLst>
                </a:gridCol>
              </a:tblGrid>
              <a:tr h="1327462">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الصور الفوتوغرافية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r" rtl="1"/>
                      <a:r>
                        <a:rPr lang="ar-SA" sz="2400" b="1" dirty="0">
                          <a:solidFill>
                            <a:schemeClr val="tx1">
                              <a:lumMod val="50000"/>
                            </a:schemeClr>
                          </a:solidFill>
                          <a:latin typeface="Calibri" panose="020F0502020204030204" pitchFamily="34" charset="0"/>
                          <a:cs typeface="Calibri" panose="020F0502020204030204" pitchFamily="34" charset="0"/>
                        </a:rPr>
                        <a:t>صور حقيقية لأشياء أو مواقف محددة تمنح المستند ميزة الواقعية عيبها هو التفاصيل الدخيلة التي قد تظهر في الصورة</a:t>
                      </a:r>
                      <a:endParaRPr lang="ar-SA" sz="24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6835881"/>
                  </a:ext>
                </a:extLst>
              </a:tr>
              <a:tr h="132746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الرسوم التوضيحية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lumMod val="50000"/>
                            </a:schemeClr>
                          </a:solidFill>
                          <a:latin typeface="Calibri" panose="020F0502020204030204" pitchFamily="34" charset="0"/>
                          <a:cs typeface="Calibri" panose="020F0502020204030204" pitchFamily="34" charset="0"/>
                        </a:rPr>
                        <a:t>تستخدم لتمثيل أشياء غير واقعية أو أشياء حقيقية يصعب تصويره والتي تظهر الأجزاء التي يحتاج القارئ إلى رؤيتها فقط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639209"/>
                  </a:ext>
                </a:extLst>
              </a:tr>
              <a:tr h="1327462">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المخططات والرسوم البيانية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lumMod val="50000"/>
                            </a:schemeClr>
                          </a:solidFill>
                          <a:latin typeface="Calibri" panose="020F0502020204030204" pitchFamily="34" charset="0"/>
                          <a:cs typeface="Calibri" panose="020F0502020204030204" pitchFamily="34" charset="0"/>
                        </a:rPr>
                        <a:t>تستخدم لإظهار معلومات إحصائية على شكل معلومات مرئية يسهل فهمها وتكون الرسوم البيانية والمخططات واضحة وسهلة الفهم بالنسبة للقارئ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15433"/>
                  </a:ext>
                </a:extLst>
              </a:tr>
            </a:tbl>
          </a:graphicData>
        </a:graphic>
      </p:graphicFrame>
      <p:grpSp>
        <p:nvGrpSpPr>
          <p:cNvPr id="17" name="مجموعة 16">
            <a:extLst>
              <a:ext uri="{FF2B5EF4-FFF2-40B4-BE49-F238E27FC236}">
                <a16:creationId xmlns:a16="http://schemas.microsoft.com/office/drawing/2014/main" id="{F03F9ACE-6415-4E55-8A99-3ABC3B88BAE8}"/>
              </a:ext>
            </a:extLst>
          </p:cNvPr>
          <p:cNvGrpSpPr/>
          <p:nvPr/>
        </p:nvGrpSpPr>
        <p:grpSpPr>
          <a:xfrm>
            <a:off x="9640748" y="2058604"/>
            <a:ext cx="1361895" cy="3799030"/>
            <a:chOff x="9794204" y="2236909"/>
            <a:chExt cx="1361895" cy="3799030"/>
          </a:xfrm>
        </p:grpSpPr>
        <p:pic>
          <p:nvPicPr>
            <p:cNvPr id="14" name="Picture 2" descr="كيفية إنشاء الرسوم البيانية الجميلة والمخططات المفيدة على الووردبريس |  تقنيات ديزاد">
              <a:extLst>
                <a:ext uri="{FF2B5EF4-FFF2-40B4-BE49-F238E27FC236}">
                  <a16:creationId xmlns:a16="http://schemas.microsoft.com/office/drawing/2014/main" id="{CFE4813E-C6E6-4E89-9ACE-7A2386B9B5AE}"/>
                </a:ext>
              </a:extLst>
            </p:cNvPr>
            <p:cNvPicPr>
              <a:picLocks noChangeAspect="1" noChangeArrowheads="1"/>
            </p:cNvPicPr>
            <p:nvPr/>
          </p:nvPicPr>
          <p:blipFill rotWithShape="1">
            <a:blip r:embed="rId2">
              <a:clrChange>
                <a:clrFrom>
                  <a:srgbClr val="8CE3D4"/>
                </a:clrFrom>
                <a:clrTo>
                  <a:srgbClr val="8CE3D4">
                    <a:alpha val="0"/>
                  </a:srgbClr>
                </a:clrTo>
              </a:clrChange>
              <a:extLst>
                <a:ext uri="{28A0092B-C50C-407E-A947-70E740481C1C}">
                  <a14:useLocalDpi xmlns:a14="http://schemas.microsoft.com/office/drawing/2010/main" val="0"/>
                </a:ext>
              </a:extLst>
            </a:blip>
            <a:srcRect l="32443" t="16344" r="32137" b="14122"/>
            <a:stretch/>
          </p:blipFill>
          <p:spPr bwMode="auto">
            <a:xfrm>
              <a:off x="10011905" y="4912856"/>
              <a:ext cx="1144194" cy="11230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الرسم التوضيحي | المرسال">
              <a:extLst>
                <a:ext uri="{FF2B5EF4-FFF2-40B4-BE49-F238E27FC236}">
                  <a16:creationId xmlns:a16="http://schemas.microsoft.com/office/drawing/2014/main" id="{17B705CB-2897-4FE3-BF2A-C6534F1C20B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4204" y="3420284"/>
              <a:ext cx="1165815" cy="11588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مصور فوتوغرافي png">
              <a:extLst>
                <a:ext uri="{FF2B5EF4-FFF2-40B4-BE49-F238E27FC236}">
                  <a16:creationId xmlns:a16="http://schemas.microsoft.com/office/drawing/2014/main" id="{4D4E3AAD-E306-4FBC-8D7B-E1D43E0D0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204" y="2236909"/>
              <a:ext cx="1165815" cy="8104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220429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14:presetBounceEnd="80000">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14:bounceEnd="80000">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D6A818A-5C73-40E9-AA3F-9F74FE503A7D}"/>
              </a:ext>
            </a:extLst>
          </p:cNvPr>
          <p:cNvSpPr txBox="1"/>
          <p:nvPr/>
        </p:nvSpPr>
        <p:spPr>
          <a:xfrm>
            <a:off x="3720791" y="258863"/>
            <a:ext cx="4750418" cy="707886"/>
          </a:xfrm>
          <a:prstGeom prst="rect">
            <a:avLst/>
          </a:prstGeom>
          <a:noFill/>
        </p:spPr>
        <p:txBody>
          <a:bodyPr wrap="square">
            <a:spAutoFit/>
          </a:bodyPr>
          <a:lstStyle/>
          <a:p>
            <a:pPr algn="r"/>
            <a:r>
              <a:rPr lang="ar-SA" sz="4000" b="1" dirty="0">
                <a:solidFill>
                  <a:srgbClr val="2B5798"/>
                </a:solidFill>
                <a:latin typeface="Calibri" panose="020F0502020204030204" pitchFamily="34" charset="0"/>
                <a:cs typeface="Calibri" panose="020F0502020204030204" pitchFamily="34" charset="0"/>
                <a:sym typeface="Wingdings" panose="05000000000000000000" pitchFamily="2" charset="2"/>
              </a:rPr>
              <a:t>القوائم والجداول</a:t>
            </a:r>
          </a:p>
        </p:txBody>
      </p:sp>
      <p:sp>
        <p:nvSpPr>
          <p:cNvPr id="3" name="مربع نص 2">
            <a:extLst>
              <a:ext uri="{FF2B5EF4-FFF2-40B4-BE49-F238E27FC236}">
                <a16:creationId xmlns:a16="http://schemas.microsoft.com/office/drawing/2014/main" id="{DB0759C1-5BDB-4B9D-9776-8727300D4FAA}"/>
              </a:ext>
            </a:extLst>
          </p:cNvPr>
          <p:cNvSpPr txBox="1"/>
          <p:nvPr/>
        </p:nvSpPr>
        <p:spPr>
          <a:xfrm>
            <a:off x="544443" y="1366897"/>
            <a:ext cx="11445352" cy="2062103"/>
          </a:xfrm>
          <a:prstGeom prst="rect">
            <a:avLst/>
          </a:prstGeom>
          <a:noFill/>
        </p:spPr>
        <p:txBody>
          <a:bodyPr wrap="square">
            <a:spAutoFit/>
          </a:bodyPr>
          <a:lstStyle/>
          <a:p>
            <a:pPr algn="ctr" rtl="1"/>
            <a:r>
              <a:rPr lang="ar-SA" sz="3200" b="1" dirty="0">
                <a:solidFill>
                  <a:srgbClr val="C00000"/>
                </a:solidFill>
                <a:latin typeface="Calibri" panose="020F0502020204030204" pitchFamily="34" charset="0"/>
                <a:cs typeface="Calibri" panose="020F0502020204030204" pitchFamily="34" charset="0"/>
              </a:rPr>
              <a:t>غالبا ما تعد الجداول بديلا مناسبا عن القوائم الإضافية إلى أنها</a:t>
            </a:r>
          </a:p>
          <a:p>
            <a:pPr algn="ctr" rtl="1"/>
            <a:r>
              <a:rPr lang="ar-SA" sz="3200" b="1" dirty="0">
                <a:solidFill>
                  <a:srgbClr val="C00000"/>
                </a:solidFill>
                <a:latin typeface="Calibri" panose="020F0502020204030204" pitchFamily="34" charset="0"/>
                <a:cs typeface="Calibri" panose="020F0502020204030204" pitchFamily="34" charset="0"/>
              </a:rPr>
              <a:t> طريقة منظمة لتنسيق المعلومات.</a:t>
            </a:r>
          </a:p>
          <a:p>
            <a:pPr algn="ctr" rtl="1"/>
            <a:r>
              <a:rPr lang="ar-SA" sz="3200" b="1" dirty="0">
                <a:latin typeface="Calibri" panose="020F0502020204030204" pitchFamily="34" charset="0"/>
                <a:cs typeface="Calibri" panose="020F0502020204030204" pitchFamily="34" charset="0"/>
              </a:rPr>
              <a:t>يمكن بإضافة فراغات إضافية حول المعلومات لجعلها أسهل للقراءة كما يمكن تمييز الصفوف الرئيسة بتظليلها.  </a:t>
            </a:r>
          </a:p>
        </p:txBody>
      </p:sp>
      <p:pic>
        <p:nvPicPr>
          <p:cNvPr id="4" name="Picture 2" descr="إنشاء جدول لعلامات الطلاب باستعمال جداول بيانات جوجل - جداول بيانات جوجل -  أكاديمية حسوب">
            <a:extLst>
              <a:ext uri="{FF2B5EF4-FFF2-40B4-BE49-F238E27FC236}">
                <a16:creationId xmlns:a16="http://schemas.microsoft.com/office/drawing/2014/main" id="{0C4E0D11-58EC-45D5-9D04-349F0EF0B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349" y="3829148"/>
            <a:ext cx="3319066" cy="210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8187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14:presetBounceEnd="80000">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14:bounceEnd="80000">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90000" fill="hold" grpId="0" nodeType="clickEffect" p14:presetBounceEnd="80000">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14:bounceEnd="80000">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14:bounceEnd="80000">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90000" fill="hold" grpId="0" nodeType="clickEffect" p14:presetBounceEnd="80000">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14:bounceEnd="80000">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14:bounceEnd="80000">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9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9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9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DBBE5FB-94E4-40A1-BC7B-E585773E15DA}"/>
              </a:ext>
            </a:extLst>
          </p:cNvPr>
          <p:cNvSpPr txBox="1"/>
          <p:nvPr/>
        </p:nvSpPr>
        <p:spPr>
          <a:xfrm>
            <a:off x="1122721" y="1008590"/>
            <a:ext cx="10843751" cy="523220"/>
          </a:xfrm>
          <a:prstGeom prst="rect">
            <a:avLst/>
          </a:prstGeom>
          <a:noFill/>
        </p:spPr>
        <p:txBody>
          <a:bodyPr wrap="square">
            <a:spAutoFit/>
          </a:bodyPr>
          <a:lstStyle/>
          <a:p>
            <a:pPr lvl="0" algn="just" rtl="1"/>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يعد برنامج سكريبوس ( </a:t>
            </a:r>
            <a:r>
              <a:rPr lang="en-US"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Scribus</a:t>
            </a: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 من برامج تصميم مستندات الأعمال :</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مربع نص 2">
            <a:extLst>
              <a:ext uri="{FF2B5EF4-FFF2-40B4-BE49-F238E27FC236}">
                <a16:creationId xmlns:a16="http://schemas.microsoft.com/office/drawing/2014/main" id="{06994FD4-898D-4795-88E9-CE654DBDB692}"/>
              </a:ext>
            </a:extLst>
          </p:cNvPr>
          <p:cNvSpPr txBox="1"/>
          <p:nvPr/>
        </p:nvSpPr>
        <p:spPr>
          <a:xfrm>
            <a:off x="0" y="153181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39083E8D-97A4-4E8E-9FF5-88C165672E27}"/>
              </a:ext>
            </a:extLst>
          </p:cNvPr>
          <p:cNvSpPr txBox="1"/>
          <p:nvPr/>
        </p:nvSpPr>
        <p:spPr>
          <a:xfrm>
            <a:off x="856636" y="2734453"/>
            <a:ext cx="11109836" cy="954107"/>
          </a:xfrm>
          <a:prstGeom prst="rect">
            <a:avLst/>
          </a:prstGeom>
          <a:noFill/>
        </p:spPr>
        <p:txBody>
          <a:bodyPr wrap="square">
            <a:spAutoFit/>
          </a:bodyPr>
          <a:lstStyle/>
          <a:p>
            <a:r>
              <a:rPr lang="ar-SA" sz="2800" b="1" dirty="0">
                <a:solidFill>
                  <a:srgbClr val="323130"/>
                </a:solidFill>
                <a:latin typeface="Calibri" panose="020F0502020204030204" pitchFamily="34" charset="0"/>
                <a:ea typeface="Times New Roman" panose="02020603050405020304" pitchFamily="18" charset="0"/>
                <a:cs typeface="Calibri" panose="020F0502020204030204" pitchFamily="34" charset="0"/>
              </a:rPr>
              <a:t>ت</a:t>
            </a: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شير المساحة الفارغة إلى أجزاء الصفحة التي يوجد بها نص أو صور :</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9A548AEA-3E5B-4278-B549-6B75519237E6}"/>
              </a:ext>
            </a:extLst>
          </p:cNvPr>
          <p:cNvSpPr txBox="1"/>
          <p:nvPr/>
        </p:nvSpPr>
        <p:spPr>
          <a:xfrm>
            <a:off x="4130470" y="250493"/>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F7052112-0EB6-4FEB-BDCB-7E03C44CC8FE}"/>
              </a:ext>
            </a:extLst>
          </p:cNvPr>
          <p:cNvSpPr txBox="1"/>
          <p:nvPr/>
        </p:nvSpPr>
        <p:spPr>
          <a:xfrm>
            <a:off x="552542" y="4507236"/>
            <a:ext cx="11413930" cy="954107"/>
          </a:xfrm>
          <a:prstGeom prst="rect">
            <a:avLst/>
          </a:prstGeom>
          <a:noFill/>
        </p:spPr>
        <p:txBody>
          <a:bodyPr wrap="square">
            <a:spAutoFit/>
          </a:bodyPr>
          <a:lstStyle/>
          <a:p>
            <a:pPr lvl="0" rtl="1"/>
            <a:r>
              <a:rPr lang="ar-SA" sz="2800" b="1" dirty="0">
                <a:solidFill>
                  <a:srgbClr val="323130"/>
                </a:solidFill>
                <a:effectLst/>
                <a:ea typeface="Times New Roman" panose="02020603050405020304" pitchFamily="18" charset="0"/>
                <a:cs typeface="Calibri" panose="020F0502020204030204" pitchFamily="34" charset="0"/>
              </a:rPr>
              <a:t>يمكن أن تتخلل الفقرات الطويلة بعض المساحات والأسطر الفارغة لتلافي مشكلة تراص الكلمات والأسطر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67D2E5DC-0B15-4FD2-9E7C-EF288A442764}"/>
              </a:ext>
            </a:extLst>
          </p:cNvPr>
          <p:cNvSpPr txBox="1"/>
          <p:nvPr/>
        </p:nvSpPr>
        <p:spPr>
          <a:xfrm>
            <a:off x="0" y="328298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A9E33DB6-9243-4E81-ACE2-3E7DF820395B}"/>
              </a:ext>
            </a:extLst>
          </p:cNvPr>
          <p:cNvSpPr txBox="1"/>
          <p:nvPr/>
        </p:nvSpPr>
        <p:spPr>
          <a:xfrm>
            <a:off x="118910" y="5324818"/>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566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95ADE8C-BDDD-48C0-94CE-B0900DDEA305}"/>
              </a:ext>
            </a:extLst>
          </p:cNvPr>
          <p:cNvSpPr txBox="1"/>
          <p:nvPr/>
        </p:nvSpPr>
        <p:spPr>
          <a:xfrm>
            <a:off x="970674" y="451045"/>
            <a:ext cx="10843751" cy="523220"/>
          </a:xfrm>
          <a:prstGeom prst="rect">
            <a:avLst/>
          </a:prstGeom>
          <a:noFill/>
        </p:spPr>
        <p:txBody>
          <a:bodyPr wrap="square">
            <a:spAutoFit/>
          </a:bodyPr>
          <a:lstStyle/>
          <a:p>
            <a:pPr lvl="0" algn="just" rtl="1"/>
            <a:r>
              <a:rPr lang="ar-SA" sz="2800" b="1" dirty="0">
                <a:solidFill>
                  <a:srgbClr val="323130"/>
                </a:solidFill>
                <a:effectLst/>
                <a:ea typeface="Times New Roman" panose="02020603050405020304" pitchFamily="18" charset="0"/>
                <a:cs typeface="Calibri" panose="020F0502020204030204" pitchFamily="34" charset="0"/>
              </a:rPr>
              <a:t> تعتمد كل شركة لوحة ألوان فريدة خاصة بها حيث تشكل الألوان هويتها </a:t>
            </a:r>
            <a:endParaRPr lang="en-US"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مربع نص 2">
            <a:extLst>
              <a:ext uri="{FF2B5EF4-FFF2-40B4-BE49-F238E27FC236}">
                <a16:creationId xmlns:a16="http://schemas.microsoft.com/office/drawing/2014/main" id="{902F4811-86FD-4FD9-95F4-EA4FEA0076A2}"/>
              </a:ext>
            </a:extLst>
          </p:cNvPr>
          <p:cNvSpPr txBox="1"/>
          <p:nvPr/>
        </p:nvSpPr>
        <p:spPr>
          <a:xfrm>
            <a:off x="-195993" y="400493"/>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61E9D55C-A14D-4942-A1CD-3836A4D0CFCF}"/>
              </a:ext>
            </a:extLst>
          </p:cNvPr>
          <p:cNvSpPr txBox="1"/>
          <p:nvPr/>
        </p:nvSpPr>
        <p:spPr>
          <a:xfrm>
            <a:off x="704589" y="1868648"/>
            <a:ext cx="11109836" cy="523220"/>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تشير العناصر المرئية إلى أي كائن رسومي أو صوري في المستند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5ABA0F9E-3756-4282-8DB9-ABBE0B3C49B8}"/>
              </a:ext>
            </a:extLst>
          </p:cNvPr>
          <p:cNvSpPr txBox="1"/>
          <p:nvPr/>
        </p:nvSpPr>
        <p:spPr>
          <a:xfrm>
            <a:off x="552542" y="3225235"/>
            <a:ext cx="11413930" cy="954107"/>
          </a:xfrm>
          <a:prstGeom prst="rect">
            <a:avLst/>
          </a:prstGeom>
          <a:noFill/>
        </p:spPr>
        <p:txBody>
          <a:bodyPr wrap="square">
            <a:spAutoFit/>
          </a:bodyPr>
          <a:lstStyle/>
          <a:p>
            <a:pPr lvl="0" rtl="1"/>
            <a:r>
              <a:rPr lang="ar-SA" sz="2800" b="1" dirty="0">
                <a:solidFill>
                  <a:srgbClr val="323130"/>
                </a:solidFill>
                <a:effectLst/>
                <a:ea typeface="Times New Roman" panose="02020603050405020304" pitchFamily="18" charset="0"/>
                <a:cs typeface="Calibri" panose="020F0502020204030204" pitchFamily="34" charset="0"/>
              </a:rPr>
              <a:t>يتم استخدام العناصر المرئية في المستند لجذب انتباه القارئ ولدعم أو تلخيص أو تقديم شرح يتعلق بالموضوع العام للمستند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25BACFB1-7952-4ECF-8D28-869C66C17345}"/>
              </a:ext>
            </a:extLst>
          </p:cNvPr>
          <p:cNvSpPr txBox="1"/>
          <p:nvPr/>
        </p:nvSpPr>
        <p:spPr>
          <a:xfrm>
            <a:off x="-195992" y="4043853"/>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FA294BCE-B143-4831-9AFD-B37FAAEB7D5B}"/>
              </a:ext>
            </a:extLst>
          </p:cNvPr>
          <p:cNvSpPr txBox="1"/>
          <p:nvPr/>
        </p:nvSpPr>
        <p:spPr>
          <a:xfrm>
            <a:off x="-195991" y="198969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D8EADF6A-7F9C-48A1-B0FA-941D1B8F76DC}"/>
              </a:ext>
            </a:extLst>
          </p:cNvPr>
          <p:cNvSpPr txBox="1"/>
          <p:nvPr/>
        </p:nvSpPr>
        <p:spPr>
          <a:xfrm>
            <a:off x="2654710" y="5056918"/>
            <a:ext cx="9159715" cy="523220"/>
          </a:xfrm>
          <a:prstGeom prst="rect">
            <a:avLst/>
          </a:prstGeom>
          <a:noFill/>
        </p:spPr>
        <p:txBody>
          <a:bodyPr wrap="square">
            <a:spAutoFit/>
          </a:bodyPr>
          <a:lstStyle/>
          <a:p>
            <a:pPr lvl="0" rtl="1"/>
            <a:r>
              <a:rPr lang="ar-SA" sz="28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ي</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مكن استخدام برنامج سكريبوس (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Scribus</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 دون اتصال انترنت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8DD82471-471E-4BE1-9FE8-BE65AD1B5C4D}"/>
              </a:ext>
            </a:extLst>
          </p:cNvPr>
          <p:cNvSpPr txBox="1"/>
          <p:nvPr/>
        </p:nvSpPr>
        <p:spPr>
          <a:xfrm>
            <a:off x="-195993" y="5423351"/>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4368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71B24B91-A786-4452-B494-AC545234493C}"/>
              </a:ext>
            </a:extLst>
          </p:cNvPr>
          <p:cNvSpPr txBox="1"/>
          <p:nvPr/>
        </p:nvSpPr>
        <p:spPr>
          <a:xfrm>
            <a:off x="4534820" y="100912"/>
            <a:ext cx="3648383" cy="769441"/>
          </a:xfrm>
          <a:prstGeom prst="rect">
            <a:avLst/>
          </a:prstGeom>
          <a:noFill/>
        </p:spPr>
        <p:txBody>
          <a:bodyPr wrap="square">
            <a:spAutoFit/>
          </a:bodyPr>
          <a:lstStyle/>
          <a:p>
            <a:pPr lvl="0" rtl="1"/>
            <a:r>
              <a:rPr lang="ar-SA"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CC0349BE-58EA-49D2-8DBB-4D2D0A8BBEF5}"/>
              </a:ext>
            </a:extLst>
          </p:cNvPr>
          <p:cNvSpPr txBox="1"/>
          <p:nvPr/>
        </p:nvSpPr>
        <p:spPr>
          <a:xfrm>
            <a:off x="892584" y="1163440"/>
            <a:ext cx="10932854" cy="954107"/>
          </a:xfrm>
          <a:prstGeom prst="rect">
            <a:avLst/>
          </a:prstGeom>
          <a:noFill/>
        </p:spPr>
        <p:txBody>
          <a:bodyPr wrap="square">
            <a:spAutoFit/>
          </a:bodyPr>
          <a:lstStyle/>
          <a:p>
            <a:pPr lvl="0" rtl="1"/>
            <a:r>
              <a:rPr lang="ar-SA"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ي</a:t>
            </a:r>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طلق فن ترتيب الحروف والنصوص بطريقة تجعل النسخة مقروءة وواضحة وجاذبة بصرياً للقارئ على :</a:t>
            </a:r>
            <a:endPar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مربع نص 10">
            <a:extLst>
              <a:ext uri="{FF2B5EF4-FFF2-40B4-BE49-F238E27FC236}">
                <a16:creationId xmlns:a16="http://schemas.microsoft.com/office/drawing/2014/main" id="{CAEB96A5-A0ED-4FE5-BC07-616E65147BC5}"/>
              </a:ext>
            </a:extLst>
          </p:cNvPr>
          <p:cNvSpPr txBox="1"/>
          <p:nvPr/>
        </p:nvSpPr>
        <p:spPr>
          <a:xfrm>
            <a:off x="1283110" y="1823631"/>
            <a:ext cx="4487196"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طباعة النص</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المساحات الفارغة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العناصر المرئية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الألوان</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مربع نص 11">
            <a:extLst>
              <a:ext uri="{FF2B5EF4-FFF2-40B4-BE49-F238E27FC236}">
                <a16:creationId xmlns:a16="http://schemas.microsoft.com/office/drawing/2014/main" id="{0D7E878F-A375-4436-BCE4-1912B57D1044}"/>
              </a:ext>
            </a:extLst>
          </p:cNvPr>
          <p:cNvSpPr txBox="1"/>
          <p:nvPr/>
        </p:nvSpPr>
        <p:spPr>
          <a:xfrm>
            <a:off x="695322" y="3911926"/>
            <a:ext cx="11130116" cy="523220"/>
          </a:xfrm>
          <a:prstGeom prst="rect">
            <a:avLst/>
          </a:prstGeom>
          <a:noFill/>
        </p:spPr>
        <p:txBody>
          <a:bodyPr wrap="square">
            <a:spAutoFit/>
          </a:bodyPr>
          <a:lstStyle/>
          <a:p>
            <a:pPr lvl="0" rtl="1"/>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تستخدمها الشركات أو المؤسسات في شعارها أو في تصميم مستنداتها للتعبير عن هويتها :</a:t>
            </a:r>
            <a:endPar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مربع نص 13">
            <a:extLst>
              <a:ext uri="{FF2B5EF4-FFF2-40B4-BE49-F238E27FC236}">
                <a16:creationId xmlns:a16="http://schemas.microsoft.com/office/drawing/2014/main" id="{228F6582-A6D8-4CEF-9963-721AFB1BEFFE}"/>
              </a:ext>
            </a:extLst>
          </p:cNvPr>
          <p:cNvSpPr txBox="1"/>
          <p:nvPr/>
        </p:nvSpPr>
        <p:spPr>
          <a:xfrm>
            <a:off x="1666567" y="4435146"/>
            <a:ext cx="4103739"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المساحات الفارغة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الألوان</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العناصر المرئية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القوائم والجداول</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4716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4DAE8E2-57D5-4D9F-8CEA-1DE2E4BAF409}"/>
              </a:ext>
            </a:extLst>
          </p:cNvPr>
          <p:cNvSpPr txBox="1"/>
          <p:nvPr/>
        </p:nvSpPr>
        <p:spPr>
          <a:xfrm>
            <a:off x="2967409" y="229693"/>
            <a:ext cx="7017249" cy="707886"/>
          </a:xfrm>
          <a:prstGeom prst="rect">
            <a:avLst/>
          </a:prstGeom>
          <a:noFill/>
        </p:spPr>
        <p:txBody>
          <a:bodyPr wrap="square">
            <a:spAutoFit/>
          </a:bodyPr>
          <a:lstStyle/>
          <a:p>
            <a:pPr algn="ctr" rtl="1"/>
            <a:r>
              <a:rPr lang="ar-SA" sz="4000" b="1" dirty="0">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أنواع مستندات الأعمال الرقمية</a:t>
            </a:r>
          </a:p>
        </p:txBody>
      </p:sp>
      <p:graphicFrame>
        <p:nvGraphicFramePr>
          <p:cNvPr id="7" name="جدول 8">
            <a:extLst>
              <a:ext uri="{FF2B5EF4-FFF2-40B4-BE49-F238E27FC236}">
                <a16:creationId xmlns:a16="http://schemas.microsoft.com/office/drawing/2014/main" id="{46044246-4B19-49C5-BE20-D8CFEA3BC525}"/>
              </a:ext>
            </a:extLst>
          </p:cNvPr>
          <p:cNvGraphicFramePr>
            <a:graphicFrameLocks noGrp="1"/>
          </p:cNvGraphicFramePr>
          <p:nvPr>
            <p:extLst>
              <p:ext uri="{D42A27DB-BD31-4B8C-83A1-F6EECF244321}">
                <p14:modId xmlns:p14="http://schemas.microsoft.com/office/powerpoint/2010/main" val="262283977"/>
              </p:ext>
            </p:extLst>
          </p:nvPr>
        </p:nvGraphicFramePr>
        <p:xfrm>
          <a:off x="734351" y="1128953"/>
          <a:ext cx="11105535" cy="4957471"/>
        </p:xfrm>
        <a:graphic>
          <a:graphicData uri="http://schemas.openxmlformats.org/drawingml/2006/table">
            <a:tbl>
              <a:tblPr rtl="1" firstRow="1" bandRow="1">
                <a:tableStyleId>{5C22544A-7EE6-4342-B048-85BDC9FD1C3A}</a:tableStyleId>
              </a:tblPr>
              <a:tblGrid>
                <a:gridCol w="2648277">
                  <a:extLst>
                    <a:ext uri="{9D8B030D-6E8A-4147-A177-3AD203B41FA5}">
                      <a16:colId xmlns:a16="http://schemas.microsoft.com/office/drawing/2014/main" val="1557239252"/>
                    </a:ext>
                  </a:extLst>
                </a:gridCol>
                <a:gridCol w="932512">
                  <a:extLst>
                    <a:ext uri="{9D8B030D-6E8A-4147-A177-3AD203B41FA5}">
                      <a16:colId xmlns:a16="http://schemas.microsoft.com/office/drawing/2014/main" val="418803009"/>
                    </a:ext>
                  </a:extLst>
                </a:gridCol>
                <a:gridCol w="7524746">
                  <a:extLst>
                    <a:ext uri="{9D8B030D-6E8A-4147-A177-3AD203B41FA5}">
                      <a16:colId xmlns:a16="http://schemas.microsoft.com/office/drawing/2014/main" val="3966356612"/>
                    </a:ext>
                  </a:extLst>
                </a:gridCol>
              </a:tblGrid>
              <a:tr h="109324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رسائل البريد الإلكتروني:</a:t>
                      </a: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تستخدم للتواصل داخل وخارج الشركة بحيث تحدد الرسالة المرسل والمستقبل وتحتوي على الموضوع  وتنسيقها.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5130185"/>
                  </a:ext>
                </a:extLst>
              </a:tr>
              <a:tr h="1113424">
                <a:tc>
                  <a:txBody>
                    <a:bodyPr/>
                    <a:lstStyle/>
                    <a:p>
                      <a:pPr algn="r" rtl="1"/>
                      <a:r>
                        <a:rPr lang="ar-SA" sz="2400" b="1" dirty="0">
                          <a:solidFill>
                            <a:srgbClr val="C00000"/>
                          </a:solidFill>
                          <a:latin typeface="Calibri" panose="020F0502020204030204" pitchFamily="34" charset="0"/>
                          <a:cs typeface="Calibri" panose="020F0502020204030204" pitchFamily="34" charset="0"/>
                        </a:rPr>
                        <a:t>خطابات الأعمال : </a:t>
                      </a: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ar-SA" sz="2400" b="1" dirty="0">
                          <a:latin typeface="Calibri" panose="020F0502020204030204" pitchFamily="34" charset="0"/>
                          <a:cs typeface="Calibri" panose="020F0502020204030204" pitchFamily="34" charset="0"/>
                        </a:rPr>
                        <a:t>تستخدم في التواصل بين المؤسسة واطراف أخرى منسقة بنمط معين</a:t>
                      </a:r>
                    </a:p>
                    <a:p>
                      <a:pPr algn="r"/>
                      <a:r>
                        <a:rPr lang="ar-SA" sz="2400" b="1" dirty="0">
                          <a:latin typeface="Calibri" panose="020F0502020204030204" pitchFamily="34" charset="0"/>
                          <a:cs typeface="Calibri" panose="020F0502020204030204" pitchFamily="34" charset="0"/>
                        </a:rPr>
                        <a:t>      بترويسة خاصة بالشركة وخط ولون ثابت.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304339"/>
                  </a:ext>
                </a:extLst>
              </a:tr>
              <a:tr h="947161">
                <a:tc>
                  <a:txBody>
                    <a:bodyPr/>
                    <a:lstStyle/>
                    <a:p>
                      <a:pPr algn="r" rtl="1"/>
                      <a:r>
                        <a:rPr lang="ar-SA" sz="2400" b="1" dirty="0">
                          <a:solidFill>
                            <a:srgbClr val="C00000"/>
                          </a:solidFill>
                          <a:latin typeface="Calibri" panose="020F0502020204030204" pitchFamily="34" charset="0"/>
                          <a:cs typeface="Calibri" panose="020F0502020204030204" pitchFamily="34" charset="0"/>
                        </a:rPr>
                        <a:t>تقارير الأعمال: </a:t>
                      </a: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تعرض بتنسيق أكثر رسمية تحتوي على موضوعات متنوعة مثل البيانات المالية وتتضمن تقارير دورية.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33947"/>
                  </a:ext>
                </a:extLst>
              </a:tr>
              <a:tr h="9471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C00000"/>
                          </a:solidFill>
                          <a:latin typeface="Calibri" panose="020F0502020204030204" pitchFamily="34" charset="0"/>
                          <a:cs typeface="Calibri" panose="020F0502020204030204" pitchFamily="34" charset="0"/>
                        </a:rPr>
                        <a:t>مستندات المعاملات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2000" b="1" dirty="0">
                        <a:solidFill>
                          <a:srgbClr val="C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lang="ar-SA" sz="2400" b="1" dirty="0">
                          <a:latin typeface="Calibri" panose="020F0502020204030204" pitchFamily="34" charset="0"/>
                          <a:cs typeface="Calibri" panose="020F0502020204030204" pitchFamily="34" charset="0"/>
                        </a:rPr>
                        <a:t>تستخدم لإجراء المعاملات التجارية مع العملاء. وتكون بصورة نموذج كنموذج طلب أو فاتورة.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021618"/>
                  </a:ext>
                </a:extLst>
              </a:tr>
              <a:tr h="8564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dirty="0">
                          <a:solidFill>
                            <a:srgbClr val="C00000"/>
                          </a:solidFill>
                          <a:latin typeface="Calibri" panose="020F0502020204030204" pitchFamily="34" charset="0"/>
                          <a:cs typeface="Calibri" panose="020F0502020204030204" pitchFamily="34" charset="0"/>
                        </a:rPr>
                        <a:t>المستندات المالية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2000" b="1" dirty="0">
                        <a:solidFill>
                          <a:srgbClr val="C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تستخدم لإدارة الأعمال لإبقائها في إطار الميزانية، بحيث يقوم محاسبو الشركة بإعدادها.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221487"/>
                  </a:ext>
                </a:extLst>
              </a:tr>
            </a:tbl>
          </a:graphicData>
        </a:graphic>
      </p:graphicFrame>
      <p:sp>
        <p:nvSpPr>
          <p:cNvPr id="34" name="مربع نص 33">
            <a:extLst>
              <a:ext uri="{FF2B5EF4-FFF2-40B4-BE49-F238E27FC236}">
                <a16:creationId xmlns:a16="http://schemas.microsoft.com/office/drawing/2014/main" id="{1E408F3F-781A-4DCB-B432-9A6033A32484}"/>
              </a:ext>
            </a:extLst>
          </p:cNvPr>
          <p:cNvSpPr txBox="1"/>
          <p:nvPr/>
        </p:nvSpPr>
        <p:spPr>
          <a:xfrm>
            <a:off x="1101889" y="2409447"/>
            <a:ext cx="3486050" cy="646331"/>
          </a:xfrm>
          <a:prstGeom prst="rect">
            <a:avLst/>
          </a:prstGeom>
          <a:noFill/>
        </p:spPr>
        <p:txBody>
          <a:bodyPr wrap="square" rtlCol="1">
            <a:spAutoFit/>
          </a:bodyPr>
          <a:lstStyle/>
          <a:p>
            <a:pPr algn="ctr" rtl="1"/>
            <a:endParaRPr lang="ar-SA" sz="3600" b="1" dirty="0">
              <a:solidFill>
                <a:srgbClr val="C00000"/>
              </a:solidFill>
              <a:latin typeface="Calibri" panose="020F0502020204030204" pitchFamily="34" charset="0"/>
              <a:cs typeface="Calibri" panose="020F0502020204030204" pitchFamily="34" charset="0"/>
            </a:endParaRPr>
          </a:p>
        </p:txBody>
      </p:sp>
      <p:grpSp>
        <p:nvGrpSpPr>
          <p:cNvPr id="9" name="مجموعة 8">
            <a:extLst>
              <a:ext uri="{FF2B5EF4-FFF2-40B4-BE49-F238E27FC236}">
                <a16:creationId xmlns:a16="http://schemas.microsoft.com/office/drawing/2014/main" id="{83BBE2CB-A696-46C1-9646-AE30E025D358}"/>
              </a:ext>
            </a:extLst>
          </p:cNvPr>
          <p:cNvGrpSpPr/>
          <p:nvPr/>
        </p:nvGrpSpPr>
        <p:grpSpPr>
          <a:xfrm>
            <a:off x="8228237" y="1423196"/>
            <a:ext cx="875296" cy="4663228"/>
            <a:chOff x="8258311" y="1277863"/>
            <a:chExt cx="875296" cy="4663228"/>
          </a:xfrm>
        </p:grpSpPr>
        <p:pic>
          <p:nvPicPr>
            <p:cNvPr id="27" name="صورة 26">
              <a:extLst>
                <a:ext uri="{FF2B5EF4-FFF2-40B4-BE49-F238E27FC236}">
                  <a16:creationId xmlns:a16="http://schemas.microsoft.com/office/drawing/2014/main" id="{BB8D3FCB-8FF9-4C59-AF90-93DF183232CD}"/>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8355322" y="3218627"/>
              <a:ext cx="756730" cy="816525"/>
            </a:xfrm>
            <a:prstGeom prst="rect">
              <a:avLst/>
            </a:prstGeom>
          </p:spPr>
        </p:pic>
        <p:pic>
          <p:nvPicPr>
            <p:cNvPr id="28" name="صورة 27">
              <a:extLst>
                <a:ext uri="{FF2B5EF4-FFF2-40B4-BE49-F238E27FC236}">
                  <a16:creationId xmlns:a16="http://schemas.microsoft.com/office/drawing/2014/main" id="{A9BF5A04-621D-41D8-AE84-1797A0A4FA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58311" y="2259254"/>
              <a:ext cx="799839" cy="716924"/>
            </a:xfrm>
            <a:prstGeom prst="rect">
              <a:avLst/>
            </a:prstGeom>
          </p:spPr>
        </p:pic>
        <p:pic>
          <p:nvPicPr>
            <p:cNvPr id="29" name="صورة 28">
              <a:extLst>
                <a:ext uri="{FF2B5EF4-FFF2-40B4-BE49-F238E27FC236}">
                  <a16:creationId xmlns:a16="http://schemas.microsoft.com/office/drawing/2014/main" id="{4442CEAA-7162-4A89-BE93-D023C881035D}"/>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blip>
            <a:stretch>
              <a:fillRect/>
            </a:stretch>
          </p:blipFill>
          <p:spPr>
            <a:xfrm>
              <a:off x="8260376" y="1277863"/>
              <a:ext cx="799839" cy="698220"/>
            </a:xfrm>
            <a:prstGeom prst="rect">
              <a:avLst/>
            </a:prstGeom>
          </p:spPr>
        </p:pic>
        <p:pic>
          <p:nvPicPr>
            <p:cNvPr id="35" name="صورة 34">
              <a:extLst>
                <a:ext uri="{FF2B5EF4-FFF2-40B4-BE49-F238E27FC236}">
                  <a16:creationId xmlns:a16="http://schemas.microsoft.com/office/drawing/2014/main" id="{D3A0BE0C-9868-4866-B8DB-6A3003720A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3768" y="4240741"/>
              <a:ext cx="756730" cy="816525"/>
            </a:xfrm>
            <a:prstGeom prst="rect">
              <a:avLst/>
            </a:prstGeom>
          </p:spPr>
        </p:pic>
        <p:pic>
          <p:nvPicPr>
            <p:cNvPr id="36" name="صورة 35">
              <a:extLst>
                <a:ext uri="{FF2B5EF4-FFF2-40B4-BE49-F238E27FC236}">
                  <a16:creationId xmlns:a16="http://schemas.microsoft.com/office/drawing/2014/main" id="{9814F56D-FF69-4FC6-AEC2-B2C483DD17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333768" y="5079960"/>
              <a:ext cx="799839" cy="861131"/>
            </a:xfrm>
            <a:prstGeom prst="rect">
              <a:avLst/>
            </a:prstGeom>
          </p:spPr>
        </p:pic>
      </p:grpSp>
    </p:spTree>
    <p:extLst>
      <p:ext uri="{BB962C8B-B14F-4D97-AF65-F5344CB8AC3E}">
        <p14:creationId xmlns:p14="http://schemas.microsoft.com/office/powerpoint/2010/main" val="2940084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BE91EA8-5AB4-4F42-9EE0-8C54E2169EFA}"/>
              </a:ext>
            </a:extLst>
          </p:cNvPr>
          <p:cNvSpPr txBox="1"/>
          <p:nvPr/>
        </p:nvSpPr>
        <p:spPr>
          <a:xfrm>
            <a:off x="825910" y="510630"/>
            <a:ext cx="10917493" cy="584775"/>
          </a:xfrm>
          <a:prstGeom prst="rect">
            <a:avLst/>
          </a:prstGeom>
          <a:noFill/>
        </p:spPr>
        <p:txBody>
          <a:bodyPr wrap="square">
            <a:spAutoFit/>
          </a:bodyPr>
          <a:lstStyle/>
          <a:p>
            <a:pPr lvl="0" rtl="1"/>
            <a:r>
              <a:rPr lang="ar-SA"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صور حقيقية لأشياء أو مواقف محددة تمنح المستند ميزة الواقعية :</a:t>
            </a:r>
            <a:endPar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768193CA-C582-4FC1-9474-45B5E39E005D}"/>
              </a:ext>
            </a:extLst>
          </p:cNvPr>
          <p:cNvSpPr txBox="1"/>
          <p:nvPr/>
        </p:nvSpPr>
        <p:spPr>
          <a:xfrm>
            <a:off x="1768105" y="1278379"/>
            <a:ext cx="4090690"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الصور الفوتوغرافية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الرسوم التوضيحية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المخططات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الرسوم البيانية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C6BDB3CD-E423-4E86-B567-95F6335DBDC4}"/>
              </a:ext>
            </a:extLst>
          </p:cNvPr>
          <p:cNvSpPr txBox="1"/>
          <p:nvPr/>
        </p:nvSpPr>
        <p:spPr>
          <a:xfrm>
            <a:off x="951494" y="3244187"/>
            <a:ext cx="10791909" cy="584775"/>
          </a:xfrm>
          <a:prstGeom prst="rect">
            <a:avLst/>
          </a:prstGeom>
          <a:noFill/>
        </p:spPr>
        <p:txBody>
          <a:bodyPr wrap="square">
            <a:spAutoFit/>
          </a:bodyPr>
          <a:lstStyle/>
          <a:p>
            <a:pPr lvl="0" rtl="1"/>
            <a:r>
              <a:rPr lang="ar-SA" sz="32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ت</a:t>
            </a:r>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ستخدم لتمثيل أشياء غير واقعية أو أشياء حقيقية يصعب تصويرها :</a:t>
            </a:r>
            <a:endParaRPr lang="en-US" sz="40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EA01ACEE-FC46-433E-AC86-228A65E9FBFE}"/>
              </a:ext>
            </a:extLst>
          </p:cNvPr>
          <p:cNvSpPr txBox="1"/>
          <p:nvPr/>
        </p:nvSpPr>
        <p:spPr>
          <a:xfrm>
            <a:off x="560438" y="3946713"/>
            <a:ext cx="5298357"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الصور الفوتوغرافية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الرسوم التوضيحية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المخططات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الرسوم البيانية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7892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698E9AA-D4D7-4C6B-B65A-604194FF1E6A}"/>
              </a:ext>
            </a:extLst>
          </p:cNvPr>
          <p:cNvSpPr txBox="1"/>
          <p:nvPr/>
        </p:nvSpPr>
        <p:spPr>
          <a:xfrm>
            <a:off x="516194" y="471948"/>
            <a:ext cx="11385753" cy="523220"/>
          </a:xfrm>
          <a:prstGeom prst="rect">
            <a:avLst/>
          </a:prstGeom>
          <a:noFill/>
        </p:spPr>
        <p:txBody>
          <a:bodyPr wrap="square">
            <a:spAutoFit/>
          </a:bodyPr>
          <a:lstStyle/>
          <a:p>
            <a:pPr lvl="0" rtl="1"/>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تعد وسيلة فعالة جداً في جذب عين القارئ ولكن الإفراط في استخدامها يضعف من تأثيرها :</a:t>
            </a:r>
            <a:endPar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68D9D94B-FF54-4D07-9DA6-14D2F9FA4D79}"/>
              </a:ext>
            </a:extLst>
          </p:cNvPr>
          <p:cNvSpPr txBox="1"/>
          <p:nvPr/>
        </p:nvSpPr>
        <p:spPr>
          <a:xfrm>
            <a:off x="1269592" y="1265507"/>
            <a:ext cx="4398705" cy="1815882"/>
          </a:xfrm>
          <a:prstGeom prst="rect">
            <a:avLst/>
          </a:prstGeom>
          <a:noFill/>
        </p:spPr>
        <p:txBody>
          <a:bodyPr wrap="square">
            <a:spAutoFit/>
          </a:bodyPr>
          <a:lstStyle/>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المساحات الفارغة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الألوان</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العناصر المرئية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القوائم والجداول</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C584E404-1100-4FF5-BCA7-B9F1D71FE68E}"/>
              </a:ext>
            </a:extLst>
          </p:cNvPr>
          <p:cNvSpPr txBox="1"/>
          <p:nvPr/>
        </p:nvSpPr>
        <p:spPr>
          <a:xfrm>
            <a:off x="3701845" y="3368032"/>
            <a:ext cx="7894075" cy="523220"/>
          </a:xfrm>
          <a:prstGeom prst="rect">
            <a:avLst/>
          </a:prstGeom>
          <a:noFill/>
        </p:spPr>
        <p:txBody>
          <a:bodyPr wrap="square">
            <a:spAutoFit/>
          </a:bodyPr>
          <a:lstStyle/>
          <a:p>
            <a:pPr lvl="0" rtl="1"/>
            <a:r>
              <a:rPr lang="ar-SA"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ي</a:t>
            </a:r>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عد برنامج سكريبوس (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Scribus</a:t>
            </a:r>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 برنامج نشر مكتبي :</a:t>
            </a:r>
            <a:endPar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4DA89BEF-4321-47E4-8EE8-3939F0B8988A}"/>
              </a:ext>
            </a:extLst>
          </p:cNvPr>
          <p:cNvSpPr txBox="1"/>
          <p:nvPr/>
        </p:nvSpPr>
        <p:spPr>
          <a:xfrm>
            <a:off x="733732" y="4118901"/>
            <a:ext cx="5080819" cy="1815882"/>
          </a:xfrm>
          <a:prstGeom prst="rect">
            <a:avLst/>
          </a:prstGeom>
          <a:noFill/>
        </p:spPr>
        <p:txBody>
          <a:bodyPr wrap="square">
            <a:spAutoFit/>
          </a:bodyPr>
          <a:lstStyle/>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مجاني مغلق المصدر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مجاني مفتوح المصدر</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غير مجاني مغلق المصدر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غير مجاني مفتوح المصدر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0459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177F24-5FE3-43A4-8D4B-ECE830B6C0B0}"/>
              </a:ext>
            </a:extLst>
          </p:cNvPr>
          <p:cNvSpPr txBox="1"/>
          <p:nvPr/>
        </p:nvSpPr>
        <p:spPr>
          <a:xfrm>
            <a:off x="549395" y="3429000"/>
            <a:ext cx="4497050"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الثالث  ..</a:t>
            </a:r>
          </a:p>
        </p:txBody>
      </p:sp>
      <p:sp>
        <p:nvSpPr>
          <p:cNvPr id="6" name="مربع نص 5">
            <a:extLst>
              <a:ext uri="{FF2B5EF4-FFF2-40B4-BE49-F238E27FC236}">
                <a16:creationId xmlns:a16="http://schemas.microsoft.com/office/drawing/2014/main" id="{F28A8EB0-8F43-455D-BE2C-78FC3A38AB26}"/>
              </a:ext>
            </a:extLst>
          </p:cNvPr>
          <p:cNvSpPr txBox="1"/>
          <p:nvPr/>
        </p:nvSpPr>
        <p:spPr>
          <a:xfrm>
            <a:off x="412955" y="4502574"/>
            <a:ext cx="5855110" cy="769441"/>
          </a:xfrm>
          <a:prstGeom prst="rect">
            <a:avLst/>
          </a:prstGeom>
          <a:noFill/>
        </p:spPr>
        <p:txBody>
          <a:bodyPr wrap="square" rtlCol="1">
            <a:spAutoFit/>
          </a:bodyPr>
          <a:lstStyle/>
          <a:p>
            <a:pPr algn="ctr"/>
            <a:r>
              <a:rPr lang="ar-SA" sz="4400" b="1" dirty="0">
                <a:latin typeface="Calibri" panose="020F0502020204030204" pitchFamily="34" charset="0"/>
                <a:cs typeface="Calibri" panose="020F0502020204030204" pitchFamily="34" charset="0"/>
              </a:rPr>
              <a:t>نماذج الأعمـــال 1</a:t>
            </a:r>
          </a:p>
        </p:txBody>
      </p:sp>
      <p:pic>
        <p:nvPicPr>
          <p:cNvPr id="3" name="صورة 2">
            <a:extLst>
              <a:ext uri="{FF2B5EF4-FFF2-40B4-BE49-F238E27FC236}">
                <a16:creationId xmlns:a16="http://schemas.microsoft.com/office/drawing/2014/main" id="{F8DC86B3-21ED-42A4-8502-9807A7F23252}"/>
              </a:ext>
            </a:extLst>
          </p:cNvPr>
          <p:cNvPicPr>
            <a:picLocks noChangeAspect="1"/>
          </p:cNvPicPr>
          <p:nvPr/>
        </p:nvPicPr>
        <p:blipFill rotWithShape="1">
          <a:blip r:embed="rId2">
            <a:clrChange>
              <a:clrFrom>
                <a:srgbClr val="E1FFF0"/>
              </a:clrFrom>
              <a:clrTo>
                <a:srgbClr val="E1FFF0">
                  <a:alpha val="0"/>
                </a:srgbClr>
              </a:clrTo>
            </a:clrChange>
          </a:blip>
          <a:srcRect l="20993" r="20787"/>
          <a:stretch/>
        </p:blipFill>
        <p:spPr>
          <a:xfrm>
            <a:off x="6446253" y="660322"/>
            <a:ext cx="5235677" cy="5537355"/>
          </a:xfrm>
          <a:prstGeom prst="rect">
            <a:avLst/>
          </a:prstGeom>
        </p:spPr>
      </p:pic>
    </p:spTree>
    <p:extLst>
      <p:ext uri="{BB962C8B-B14F-4D97-AF65-F5344CB8AC3E}">
        <p14:creationId xmlns:p14="http://schemas.microsoft.com/office/powerpoint/2010/main" val="147523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830A86B-3964-479F-B86F-08ED8EBAD805}"/>
              </a:ext>
            </a:extLst>
          </p:cNvPr>
          <p:cNvSpPr txBox="1"/>
          <p:nvPr/>
        </p:nvSpPr>
        <p:spPr>
          <a:xfrm>
            <a:off x="3662516" y="790787"/>
            <a:ext cx="4572000" cy="707886"/>
          </a:xfrm>
          <a:prstGeom prst="rect">
            <a:avLst/>
          </a:prstGeom>
          <a:noFill/>
        </p:spPr>
        <p:txBody>
          <a:bodyPr wrap="square">
            <a:spAutoFit/>
          </a:bodyPr>
          <a:lstStyle/>
          <a:p>
            <a:pPr algn="r"/>
            <a:r>
              <a:rPr lang="ar-SA" sz="4000" b="1" dirty="0">
                <a:solidFill>
                  <a:srgbClr val="2B5798"/>
                </a:solidFill>
                <a:latin typeface="Calibri" panose="020F0502020204030204" pitchFamily="34" charset="0"/>
                <a:cs typeface="Calibri" panose="020F0502020204030204" pitchFamily="34" charset="0"/>
              </a:rPr>
              <a:t>مفهوم نموذج الأعمال</a:t>
            </a:r>
          </a:p>
        </p:txBody>
      </p:sp>
      <p:sp>
        <p:nvSpPr>
          <p:cNvPr id="3" name="مربع نص 2">
            <a:extLst>
              <a:ext uri="{FF2B5EF4-FFF2-40B4-BE49-F238E27FC236}">
                <a16:creationId xmlns:a16="http://schemas.microsoft.com/office/drawing/2014/main" id="{9CD58C2D-A8CE-49CF-9D19-7630722EAD5C}"/>
              </a:ext>
            </a:extLst>
          </p:cNvPr>
          <p:cNvSpPr txBox="1"/>
          <p:nvPr/>
        </p:nvSpPr>
        <p:spPr>
          <a:xfrm>
            <a:off x="223253" y="1834043"/>
            <a:ext cx="11968747" cy="2499467"/>
          </a:xfrm>
          <a:prstGeom prst="rect">
            <a:avLst/>
          </a:prstGeom>
          <a:noFill/>
        </p:spPr>
        <p:txBody>
          <a:bodyPr wrap="square">
            <a:spAutoFit/>
          </a:bodyPr>
          <a:lstStyle/>
          <a:p>
            <a:pPr algn="ctr" rtl="1">
              <a:lnSpc>
                <a:spcPct val="150000"/>
              </a:lnSpc>
            </a:pPr>
            <a:r>
              <a:rPr lang="ar-SA" sz="3600" b="1" dirty="0">
                <a:latin typeface="Calibri" panose="020F0502020204030204" pitchFamily="34" charset="0"/>
                <a:cs typeface="Calibri" panose="020F0502020204030204" pitchFamily="34" charset="0"/>
              </a:rPr>
              <a:t>هو مستند منظم بترتيب محدد، يستخدم لجمع المعلومات بطريقة منطقية وذات مغزى. تأتي النماذج في نسخ رقمية أو مطبوعة ومع العديد من أنواع المستندات المختلفة.</a:t>
            </a:r>
          </a:p>
        </p:txBody>
      </p:sp>
      <p:pic>
        <p:nvPicPr>
          <p:cNvPr id="4" name="Picture 2" descr="Admissions Form Closed">
            <a:extLst>
              <a:ext uri="{FF2B5EF4-FFF2-40B4-BE49-F238E27FC236}">
                <a16:creationId xmlns:a16="http://schemas.microsoft.com/office/drawing/2014/main" id="{19A79FF7-692C-4E0F-829C-B0CA7A204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38" y="3681243"/>
            <a:ext cx="2772615" cy="26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6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9D3450E-6838-44CF-8315-F30C335304AF}"/>
              </a:ext>
            </a:extLst>
          </p:cNvPr>
          <p:cNvSpPr txBox="1"/>
          <p:nvPr/>
        </p:nvSpPr>
        <p:spPr>
          <a:xfrm>
            <a:off x="3338250" y="588637"/>
            <a:ext cx="5309020" cy="769441"/>
          </a:xfrm>
          <a:prstGeom prst="rect">
            <a:avLst/>
          </a:prstGeom>
          <a:noFill/>
        </p:spPr>
        <p:txBody>
          <a:bodyPr wrap="square">
            <a:spAutoFit/>
          </a:bodyPr>
          <a:lstStyle/>
          <a:p>
            <a:pPr algn="ctr" rtl="1"/>
            <a:r>
              <a:rPr lang="ar-SA" sz="4400" b="1" dirty="0">
                <a:solidFill>
                  <a:srgbClr val="FF0000"/>
                </a:solidFill>
                <a:latin typeface="Calibri" panose="020F0502020204030204" pitchFamily="34" charset="0"/>
                <a:cs typeface="Calibri" panose="020F0502020204030204" pitchFamily="34" charset="0"/>
              </a:rPr>
              <a:t>أذكري أمثلة على ذلك ؟ </a:t>
            </a:r>
            <a:endParaRPr lang="ar-SA" sz="4400" b="1" dirty="0">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F3BD1AF1-9E8B-4572-9A97-9ACE99BC2853}"/>
              </a:ext>
            </a:extLst>
          </p:cNvPr>
          <p:cNvSpPr txBox="1"/>
          <p:nvPr/>
        </p:nvSpPr>
        <p:spPr>
          <a:xfrm>
            <a:off x="565635" y="1444312"/>
            <a:ext cx="11185057" cy="3970318"/>
          </a:xfrm>
          <a:prstGeom prst="rect">
            <a:avLst/>
          </a:prstGeom>
          <a:noFill/>
        </p:spPr>
        <p:txBody>
          <a:bodyPr wrap="square">
            <a:spAutoFit/>
          </a:bodyPr>
          <a:lstStyle/>
          <a:p>
            <a:pPr marL="571500" indent="-571500" rtl="1">
              <a:buBlip>
                <a:blip r:embed="rId2"/>
              </a:buBlip>
            </a:pPr>
            <a:r>
              <a:rPr lang="ar-SA" sz="3600" b="1" dirty="0">
                <a:latin typeface="Calibri" panose="020F0502020204030204" pitchFamily="34" charset="0"/>
                <a:cs typeface="Calibri" panose="020F0502020204030204" pitchFamily="34" charset="0"/>
              </a:rPr>
              <a:t>طلب الشراء</a:t>
            </a:r>
          </a:p>
          <a:p>
            <a:pPr marL="571500" indent="-571500" rtl="1">
              <a:buBlip>
                <a:blip r:embed="rId2"/>
              </a:buBlip>
            </a:pPr>
            <a:r>
              <a:rPr lang="ar-SA" sz="3600" b="1" dirty="0">
                <a:latin typeface="Calibri" panose="020F0502020204030204" pitchFamily="34" charset="0"/>
                <a:cs typeface="Calibri" panose="020F0502020204030204" pitchFamily="34" charset="0"/>
              </a:rPr>
              <a:t> أو طلب الخدمة</a:t>
            </a:r>
          </a:p>
          <a:p>
            <a:pPr marL="571500" indent="-571500" rtl="1">
              <a:buBlip>
                <a:blip r:embed="rId2"/>
              </a:buBlip>
            </a:pPr>
            <a:r>
              <a:rPr lang="ar-SA" sz="3600" b="1" dirty="0">
                <a:latin typeface="Calibri" panose="020F0502020204030204" pitchFamily="34" charset="0"/>
                <a:cs typeface="Calibri" panose="020F0502020204030204" pitchFamily="34" charset="0"/>
              </a:rPr>
              <a:t> أو استبانة رضا العملاء</a:t>
            </a:r>
          </a:p>
          <a:p>
            <a:pPr marL="571500" indent="-571500" rtl="1">
              <a:buBlip>
                <a:blip r:embed="rId2"/>
              </a:buBlip>
            </a:pPr>
            <a:r>
              <a:rPr lang="ar-SA" sz="3600" b="1" dirty="0">
                <a:latin typeface="Calibri" panose="020F0502020204030204" pitchFamily="34" charset="0"/>
                <a:cs typeface="Calibri" panose="020F0502020204030204" pitchFamily="34" charset="0"/>
              </a:rPr>
              <a:t> أو الإقرار الضريبي</a:t>
            </a:r>
          </a:p>
          <a:p>
            <a:pPr marL="571500" indent="-571500" rtl="1">
              <a:buBlip>
                <a:blip r:embed="rId2"/>
              </a:buBlip>
            </a:pPr>
            <a:r>
              <a:rPr lang="ar-SA" sz="3600" b="1" dirty="0">
                <a:latin typeface="Calibri" panose="020F0502020204030204" pitchFamily="34" charset="0"/>
                <a:cs typeface="Calibri" panose="020F0502020204030204" pitchFamily="34" charset="0"/>
              </a:rPr>
              <a:t> الشيك البنكي</a:t>
            </a:r>
          </a:p>
          <a:p>
            <a:pPr marL="571500" indent="-571500" rtl="1">
              <a:buBlip>
                <a:blip r:embed="rId2"/>
              </a:buBlip>
            </a:pPr>
            <a:r>
              <a:rPr lang="ar-SA" sz="3600" b="1" dirty="0">
                <a:latin typeface="Calibri" panose="020F0502020204030204" pitchFamily="34" charset="0"/>
                <a:cs typeface="Calibri" panose="020F0502020204030204" pitchFamily="34" charset="0"/>
              </a:rPr>
              <a:t> اتفاقية استخدام برنامج ما </a:t>
            </a:r>
          </a:p>
          <a:p>
            <a:pPr marL="571500" indent="-571500" rtl="1">
              <a:buBlip>
                <a:blip r:embed="rId2"/>
              </a:buBlip>
            </a:pPr>
            <a:r>
              <a:rPr lang="ar-SA" sz="3600" b="1" dirty="0">
                <a:latin typeface="Calibri" panose="020F0502020204030204" pitchFamily="34" charset="0"/>
                <a:cs typeface="Calibri" panose="020F0502020204030204" pitchFamily="34" charset="0"/>
              </a:rPr>
              <a:t>الموافقة على الشروط قبول ملفات تعريف الارتباط على الويب.</a:t>
            </a:r>
          </a:p>
        </p:txBody>
      </p:sp>
      <p:pic>
        <p:nvPicPr>
          <p:cNvPr id="5" name="Picture 4" descr="Keranjang Belanja Online Shop">
            <a:extLst>
              <a:ext uri="{FF2B5EF4-FFF2-40B4-BE49-F238E27FC236}">
                <a16:creationId xmlns:a16="http://schemas.microsoft.com/office/drawing/2014/main" id="{38AA3664-AB93-4EC4-904C-BD2D07AB1CF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578" y="1987105"/>
            <a:ext cx="3500284" cy="350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54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918F85E-DB1F-428E-B0CC-456C46D1F1CB}"/>
              </a:ext>
            </a:extLst>
          </p:cNvPr>
          <p:cNvSpPr txBox="1"/>
          <p:nvPr/>
        </p:nvSpPr>
        <p:spPr>
          <a:xfrm>
            <a:off x="370235" y="1050985"/>
            <a:ext cx="11451530" cy="1323439"/>
          </a:xfrm>
          <a:prstGeom prst="rect">
            <a:avLst/>
          </a:prstGeom>
          <a:noFill/>
        </p:spPr>
        <p:txBody>
          <a:bodyPr wrap="square">
            <a:spAutoFit/>
          </a:bodyPr>
          <a:lstStyle/>
          <a:p>
            <a:pPr rtl="1"/>
            <a:r>
              <a:rPr lang="ar-SA" sz="4000" b="1" dirty="0">
                <a:solidFill>
                  <a:schemeClr val="accent1"/>
                </a:solidFill>
                <a:latin typeface="Calibri" panose="020F0502020204030204" pitchFamily="34" charset="0"/>
                <a:cs typeface="Calibri" panose="020F0502020204030204" pitchFamily="34" charset="0"/>
              </a:rPr>
              <a:t>الهدف من النموذج </a:t>
            </a:r>
          </a:p>
          <a:p>
            <a:pPr rtl="1"/>
            <a:r>
              <a:rPr lang="ar-SA" sz="4000" b="1" dirty="0">
                <a:solidFill>
                  <a:srgbClr val="C00000"/>
                </a:solidFill>
                <a:latin typeface="Calibri" panose="020F0502020204030204" pitchFamily="34" charset="0"/>
                <a:cs typeface="Calibri" panose="020F0502020204030204" pitchFamily="34" charset="0"/>
              </a:rPr>
              <a:t> </a:t>
            </a:r>
            <a:r>
              <a:rPr lang="ar-SA" sz="4000" b="1" dirty="0">
                <a:latin typeface="Calibri" panose="020F0502020204030204" pitchFamily="34" charset="0"/>
                <a:cs typeface="Calibri" panose="020F0502020204030204" pitchFamily="34" charset="0"/>
              </a:rPr>
              <a:t>هو جمع المعلومات التي تحتاجها الشركة أو المنظمة. </a:t>
            </a:r>
          </a:p>
        </p:txBody>
      </p:sp>
      <p:sp>
        <p:nvSpPr>
          <p:cNvPr id="3" name="مربع نص 40">
            <a:extLst>
              <a:ext uri="{FF2B5EF4-FFF2-40B4-BE49-F238E27FC236}">
                <a16:creationId xmlns:a16="http://schemas.microsoft.com/office/drawing/2014/main" id="{996BCFC4-6B83-4448-B293-DFBD3E09EFE4}"/>
              </a:ext>
            </a:extLst>
          </p:cNvPr>
          <p:cNvSpPr txBox="1"/>
          <p:nvPr/>
        </p:nvSpPr>
        <p:spPr>
          <a:xfrm>
            <a:off x="1209368" y="2859404"/>
            <a:ext cx="10182531" cy="212365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SA" sz="4400" b="1" dirty="0">
                <a:solidFill>
                  <a:srgbClr val="C00000"/>
                </a:solidFill>
                <a:latin typeface="Calibri" panose="020F0502020204030204" pitchFamily="34" charset="0"/>
                <a:cs typeface="Calibri" panose="020F0502020204030204" pitchFamily="34" charset="0"/>
              </a:rPr>
              <a:t>مفهوم أداة جمع البيانات</a:t>
            </a:r>
          </a:p>
          <a:p>
            <a:pPr algn="ctr" rtl="1"/>
            <a:r>
              <a:rPr lang="ar-SA" sz="4400" b="1" dirty="0">
                <a:solidFill>
                  <a:schemeClr val="tx1"/>
                </a:solidFill>
                <a:latin typeface="Calibri" panose="020F0502020204030204" pitchFamily="34" charset="0"/>
                <a:cs typeface="Calibri" panose="020F0502020204030204" pitchFamily="34" charset="0"/>
              </a:rPr>
              <a:t>  هي عبارة عن نموذج منظم أو أداة تسمح بإدخال البيانات المتغيرة في مساحات فارغة</a:t>
            </a:r>
            <a:endParaRPr lang="ar-SA"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500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B9426B9E-F056-4B7A-9EF4-0874C58F71E4}"/>
              </a:ext>
            </a:extLst>
          </p:cNvPr>
          <p:cNvGrpSpPr/>
          <p:nvPr/>
        </p:nvGrpSpPr>
        <p:grpSpPr>
          <a:xfrm>
            <a:off x="476110" y="605908"/>
            <a:ext cx="11553658" cy="4201150"/>
            <a:chOff x="476110" y="620657"/>
            <a:chExt cx="11553658" cy="4201150"/>
          </a:xfrm>
        </p:grpSpPr>
        <p:sp>
          <p:nvSpPr>
            <p:cNvPr id="4" name="مربع نص 3">
              <a:extLst>
                <a:ext uri="{FF2B5EF4-FFF2-40B4-BE49-F238E27FC236}">
                  <a16:creationId xmlns:a16="http://schemas.microsoft.com/office/drawing/2014/main" id="{8875B34F-FDB6-4BC7-BBA5-2CFFD396C85D}"/>
                </a:ext>
              </a:extLst>
            </p:cNvPr>
            <p:cNvSpPr txBox="1"/>
            <p:nvPr/>
          </p:nvSpPr>
          <p:spPr>
            <a:xfrm>
              <a:off x="476110" y="620657"/>
              <a:ext cx="11553658" cy="4201150"/>
            </a:xfrm>
            <a:prstGeom prst="rect">
              <a:avLst/>
            </a:prstGeom>
            <a:noFill/>
          </p:spPr>
          <p:txBody>
            <a:bodyPr wrap="square">
              <a:spAutoFit/>
            </a:bodyPr>
            <a:lstStyle/>
            <a:p>
              <a:pPr algn="ctr" rtl="1"/>
              <a:r>
                <a:rPr lang="ar-SA" sz="4000" b="1" dirty="0">
                  <a:solidFill>
                    <a:schemeClr val="tx1"/>
                  </a:solidFill>
                  <a:latin typeface="Calibri" panose="020F0502020204030204" pitchFamily="34" charset="0"/>
                  <a:cs typeface="Calibri" panose="020F0502020204030204" pitchFamily="34" charset="0"/>
                </a:rPr>
                <a:t>تكون </a:t>
              </a:r>
              <a:r>
                <a:rPr lang="ar-SA" sz="4000" b="1" dirty="0">
                  <a:solidFill>
                    <a:srgbClr val="0070C0"/>
                  </a:solidFill>
                  <a:latin typeface="Calibri" panose="020F0502020204030204" pitchFamily="34" charset="0"/>
                  <a:cs typeface="Calibri" panose="020F0502020204030204" pitchFamily="34" charset="0"/>
                </a:rPr>
                <a:t>النماذج</a:t>
              </a:r>
              <a:r>
                <a:rPr lang="ar-SA" sz="4000" b="1" dirty="0">
                  <a:solidFill>
                    <a:schemeClr val="tx1"/>
                  </a:solidFill>
                  <a:latin typeface="Calibri" panose="020F0502020204030204" pitchFamily="34" charset="0"/>
                  <a:cs typeface="Calibri" panose="020F0502020204030204" pitchFamily="34" charset="0"/>
                </a:rPr>
                <a:t> على شكل :</a:t>
              </a:r>
            </a:p>
            <a:p>
              <a:pPr algn="ctr" rtl="1"/>
              <a:endParaRPr lang="ar-SA" sz="4000" b="1" dirty="0">
                <a:latin typeface="Calibri" panose="020F0502020204030204" pitchFamily="34" charset="0"/>
                <a:cs typeface="Calibri" panose="020F0502020204030204" pitchFamily="34" charset="0"/>
              </a:endParaRPr>
            </a:p>
            <a:p>
              <a:pPr algn="ctr" rtl="1"/>
              <a:r>
                <a:rPr lang="ar-SA" sz="2800" b="1" dirty="0">
                  <a:solidFill>
                    <a:schemeClr val="tx1"/>
                  </a:solidFill>
                  <a:latin typeface="Calibri" panose="020F0502020204030204" pitchFamily="34" charset="0"/>
                  <a:cs typeface="Calibri" panose="020F0502020204030204" pitchFamily="34" charset="0"/>
                </a:rPr>
                <a:t> </a:t>
              </a:r>
              <a:r>
                <a:rPr lang="ar-SA" sz="3200" b="1" dirty="0">
                  <a:latin typeface="Calibri" panose="020F0502020204030204" pitchFamily="34" charset="0"/>
                  <a:cs typeface="Calibri" panose="020F0502020204030204" pitchFamily="34" charset="0"/>
                </a:rPr>
                <a:t>ملفات </a:t>
              </a:r>
              <a:r>
                <a:rPr lang="en-US" sz="3200" b="1" dirty="0">
                  <a:latin typeface="Calibri" panose="020F0502020204030204" pitchFamily="34" charset="0"/>
                  <a:cs typeface="Calibri" panose="020F0502020204030204" pitchFamily="34" charset="0"/>
                </a:rPr>
                <a:t>PDF </a:t>
              </a:r>
              <a:endParaRPr lang="ar-SA" sz="3200" b="1" dirty="0">
                <a:latin typeface="Calibri" panose="020F0502020204030204" pitchFamily="34" charset="0"/>
                <a:cs typeface="Calibri" panose="020F0502020204030204" pitchFamily="34" charset="0"/>
              </a:endParaRPr>
            </a:p>
            <a:p>
              <a:pPr algn="ctr" rtl="1"/>
              <a:endParaRPr lang="ar-SA" sz="1600" b="1" dirty="0">
                <a:latin typeface="Calibri" panose="020F0502020204030204" pitchFamily="34" charset="0"/>
                <a:cs typeface="Calibri" panose="020F0502020204030204" pitchFamily="34" charset="0"/>
              </a:endParaRPr>
            </a:p>
            <a:p>
              <a:pPr algn="ctr" rtl="1"/>
              <a:r>
                <a:rPr lang="ar-SA" sz="3200" b="1" dirty="0">
                  <a:latin typeface="Calibri" panose="020F0502020204030204" pitchFamily="34" charset="0"/>
                  <a:cs typeface="Calibri" panose="020F0502020204030204" pitchFamily="34" charset="0"/>
                </a:rPr>
                <a:t> أو</a:t>
              </a:r>
              <a:r>
                <a:rPr lang="en-US" sz="3200" b="1" dirty="0">
                  <a:latin typeface="Calibri" panose="020F0502020204030204" pitchFamily="34" charset="0"/>
                  <a:cs typeface="Calibri" panose="020F0502020204030204" pitchFamily="34" charset="0"/>
                </a:rPr>
                <a:t> </a:t>
              </a:r>
              <a:endParaRPr lang="ar-SA" sz="3200" b="1" dirty="0">
                <a:latin typeface="Calibri" panose="020F0502020204030204" pitchFamily="34" charset="0"/>
                <a:cs typeface="Calibri" panose="020F0502020204030204" pitchFamily="34" charset="0"/>
              </a:endParaRPr>
            </a:p>
            <a:p>
              <a:pPr algn="ctr" rtl="1"/>
              <a:endParaRPr lang="en-US" sz="1100" b="1" dirty="0">
                <a:latin typeface="Calibri" panose="020F0502020204030204" pitchFamily="34" charset="0"/>
                <a:cs typeface="Calibri" panose="020F0502020204030204" pitchFamily="34" charset="0"/>
              </a:endParaRPr>
            </a:p>
            <a:p>
              <a:pPr algn="ctr" rtl="1"/>
              <a:r>
                <a:rPr lang="en-US" sz="3200" b="1" dirty="0">
                  <a:latin typeface="Calibri" panose="020F0502020204030204" pitchFamily="34" charset="0"/>
                  <a:cs typeface="Calibri" panose="020F0502020204030204" pitchFamily="34" charset="0"/>
                </a:rPr>
                <a:t>Word (docx.)</a:t>
              </a:r>
            </a:p>
            <a:p>
              <a:pPr algn="ctr" rtl="1"/>
              <a:endParaRPr lang="en-US" sz="3200" b="1" dirty="0">
                <a:latin typeface="Calibri" panose="020F0502020204030204" pitchFamily="34" charset="0"/>
                <a:cs typeface="Calibri" panose="020F0502020204030204" pitchFamily="34" charset="0"/>
              </a:endParaRPr>
            </a:p>
            <a:p>
              <a:pPr algn="ctr" rtl="1"/>
              <a:r>
                <a:rPr lang="en-US" sz="3200" b="1" dirty="0">
                  <a:latin typeface="Calibri" panose="020F0502020204030204" pitchFamily="34" charset="0"/>
                  <a:cs typeface="Calibri" panose="020F0502020204030204" pitchFamily="34" charset="0"/>
                </a:rPr>
                <a:t> </a:t>
              </a:r>
              <a:endParaRPr lang="ar-SA" sz="2800" b="1" dirty="0">
                <a:latin typeface="Calibri" panose="020F0502020204030204" pitchFamily="34" charset="0"/>
                <a:cs typeface="Calibri" panose="020F0502020204030204" pitchFamily="34" charset="0"/>
              </a:endParaRPr>
            </a:p>
          </p:txBody>
        </p:sp>
        <p:pic>
          <p:nvPicPr>
            <p:cNvPr id="5" name="Picture 2" descr="PDF Reader – PDF Viewer 2019 لـ Android - قم بتنزيل تطبيق APK من Uptodown">
              <a:extLst>
                <a:ext uri="{FF2B5EF4-FFF2-40B4-BE49-F238E27FC236}">
                  <a16:creationId xmlns:a16="http://schemas.microsoft.com/office/drawing/2014/main" id="{3BCC8D27-8C74-47D3-9B26-96DE4A8F7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025" y="1578892"/>
              <a:ext cx="817720" cy="817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icrosoft Word - التطبيقات على Google Play">
              <a:extLst>
                <a:ext uri="{FF2B5EF4-FFF2-40B4-BE49-F238E27FC236}">
                  <a16:creationId xmlns:a16="http://schemas.microsoft.com/office/drawing/2014/main" id="{E88BC3CE-0752-4F89-9833-90543A413A5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6070" y="2884185"/>
              <a:ext cx="1089630" cy="108963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مربع نص 7">
            <a:extLst>
              <a:ext uri="{FF2B5EF4-FFF2-40B4-BE49-F238E27FC236}">
                <a16:creationId xmlns:a16="http://schemas.microsoft.com/office/drawing/2014/main" id="{C442CEA2-678C-4B9A-A202-62B4254BA25E}"/>
              </a:ext>
            </a:extLst>
          </p:cNvPr>
          <p:cNvSpPr txBox="1"/>
          <p:nvPr/>
        </p:nvSpPr>
        <p:spPr>
          <a:xfrm>
            <a:off x="278751" y="4758457"/>
            <a:ext cx="11867536" cy="584775"/>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أو أي من التنسيقات الشائعة الأخرى بمثابة نسخة إلكترونية من النموذج المطبوع. </a:t>
            </a:r>
            <a:endParaRPr lang="ar-SA" sz="3200" dirty="0"/>
          </a:p>
        </p:txBody>
      </p:sp>
    </p:spTree>
    <p:extLst>
      <p:ext uri="{BB962C8B-B14F-4D97-AF65-F5344CB8AC3E}">
        <p14:creationId xmlns:p14="http://schemas.microsoft.com/office/powerpoint/2010/main" val="109594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592F07E-E325-4CAD-9770-C5F30ED41325}"/>
              </a:ext>
            </a:extLst>
          </p:cNvPr>
          <p:cNvSpPr txBox="1"/>
          <p:nvPr/>
        </p:nvSpPr>
        <p:spPr>
          <a:xfrm>
            <a:off x="2368960" y="333717"/>
            <a:ext cx="9469079" cy="646331"/>
          </a:xfrm>
          <a:prstGeom prst="rect">
            <a:avLst/>
          </a:prstGeom>
          <a:noFill/>
        </p:spPr>
        <p:txBody>
          <a:bodyPr wrap="square">
            <a:spAutoFit/>
          </a:bodyPr>
          <a:lstStyle/>
          <a:p>
            <a:pPr algn="ctr"/>
            <a:r>
              <a:rPr lang="ar-SA" sz="3600" b="1" dirty="0">
                <a:solidFill>
                  <a:srgbClr val="C00000"/>
                </a:solidFill>
                <a:latin typeface="Calibri" panose="020F0502020204030204" pitchFamily="34" charset="0"/>
                <a:cs typeface="Calibri" panose="020F0502020204030204" pitchFamily="34" charset="0"/>
              </a:rPr>
              <a:t> يجب الإجابة عن الأسئلة التالية قبل البدء بتصميم النموذج</a:t>
            </a:r>
          </a:p>
        </p:txBody>
      </p:sp>
      <p:sp>
        <p:nvSpPr>
          <p:cNvPr id="3" name="مربع نص 2">
            <a:extLst>
              <a:ext uri="{FF2B5EF4-FFF2-40B4-BE49-F238E27FC236}">
                <a16:creationId xmlns:a16="http://schemas.microsoft.com/office/drawing/2014/main" id="{97D61D2F-2722-4E74-93B0-B1F77EA1FB5B}"/>
              </a:ext>
            </a:extLst>
          </p:cNvPr>
          <p:cNvSpPr txBox="1"/>
          <p:nvPr/>
        </p:nvSpPr>
        <p:spPr>
          <a:xfrm>
            <a:off x="5547038" y="1172167"/>
            <a:ext cx="6020613" cy="646331"/>
          </a:xfrm>
          <a:prstGeom prst="rect">
            <a:avLst/>
          </a:prstGeom>
          <a:noFill/>
        </p:spPr>
        <p:txBody>
          <a:bodyPr wrap="square">
            <a:spAutoFit/>
          </a:bodyPr>
          <a:lstStyle/>
          <a:p>
            <a:pPr rtl="1"/>
            <a:r>
              <a:rPr lang="ar-SA" sz="3600" b="1" dirty="0">
                <a:solidFill>
                  <a:schemeClr val="tx1">
                    <a:lumMod val="50000"/>
                  </a:schemeClr>
                </a:solidFill>
                <a:latin typeface="Calibri" panose="020F0502020204030204" pitchFamily="34" charset="0"/>
                <a:cs typeface="Calibri" panose="020F0502020204030204" pitchFamily="34" charset="0"/>
              </a:rPr>
              <a:t>ما الغرض من النموذج؟ </a:t>
            </a:r>
          </a:p>
        </p:txBody>
      </p:sp>
      <p:sp>
        <p:nvSpPr>
          <p:cNvPr id="4" name="مربع نص 3">
            <a:extLst>
              <a:ext uri="{FF2B5EF4-FFF2-40B4-BE49-F238E27FC236}">
                <a16:creationId xmlns:a16="http://schemas.microsoft.com/office/drawing/2014/main" id="{6FBC1EF8-F77D-4BE8-9397-E3F7FF094A5A}"/>
              </a:ext>
            </a:extLst>
          </p:cNvPr>
          <p:cNvSpPr txBox="1"/>
          <p:nvPr/>
        </p:nvSpPr>
        <p:spPr>
          <a:xfrm>
            <a:off x="5469193" y="2010617"/>
            <a:ext cx="6098458" cy="646331"/>
          </a:xfrm>
          <a:prstGeom prst="rect">
            <a:avLst/>
          </a:prstGeom>
          <a:noFill/>
        </p:spPr>
        <p:txBody>
          <a:bodyPr wrap="square">
            <a:spAutoFit/>
          </a:bodyPr>
          <a:lstStyle/>
          <a:p>
            <a:pPr rtl="1"/>
            <a:r>
              <a:rPr lang="ar-SA" sz="3600" b="1" dirty="0">
                <a:solidFill>
                  <a:schemeClr val="tx1">
                    <a:lumMod val="50000"/>
                  </a:schemeClr>
                </a:solidFill>
                <a:latin typeface="Calibri" panose="020F0502020204030204" pitchFamily="34" charset="0"/>
                <a:cs typeface="Calibri" panose="020F0502020204030204" pitchFamily="34" charset="0"/>
              </a:rPr>
              <a:t>ما المشاكل التي يعالجها النموذج؟</a:t>
            </a:r>
          </a:p>
        </p:txBody>
      </p:sp>
      <p:sp>
        <p:nvSpPr>
          <p:cNvPr id="5" name="مربع نص 4">
            <a:extLst>
              <a:ext uri="{FF2B5EF4-FFF2-40B4-BE49-F238E27FC236}">
                <a16:creationId xmlns:a16="http://schemas.microsoft.com/office/drawing/2014/main" id="{5F868F8B-3AEE-460A-AD28-5C2DB2E8A590}"/>
              </a:ext>
            </a:extLst>
          </p:cNvPr>
          <p:cNvSpPr txBox="1"/>
          <p:nvPr/>
        </p:nvSpPr>
        <p:spPr>
          <a:xfrm>
            <a:off x="909483" y="2656948"/>
            <a:ext cx="10658168" cy="646331"/>
          </a:xfrm>
          <a:prstGeom prst="rect">
            <a:avLst/>
          </a:prstGeom>
          <a:noFill/>
        </p:spPr>
        <p:txBody>
          <a:bodyPr wrap="square">
            <a:spAutoFit/>
          </a:bodyPr>
          <a:lstStyle/>
          <a:p>
            <a:pPr rtl="1"/>
            <a:r>
              <a:rPr lang="ar-SA" sz="3600" b="1" dirty="0">
                <a:solidFill>
                  <a:schemeClr val="tx1">
                    <a:lumMod val="50000"/>
                  </a:schemeClr>
                </a:solidFill>
                <a:latin typeface="Calibri" panose="020F0502020204030204" pitchFamily="34" charset="0"/>
                <a:cs typeface="Calibri" panose="020F0502020204030204" pitchFamily="34" charset="0"/>
              </a:rPr>
              <a:t>من سيقوم بتعبئة النموذج بالبيانات؟ ومن سيقيم تلك البيانات؟</a:t>
            </a:r>
          </a:p>
        </p:txBody>
      </p:sp>
      <p:sp>
        <p:nvSpPr>
          <p:cNvPr id="6" name="مربع نص 5">
            <a:extLst>
              <a:ext uri="{FF2B5EF4-FFF2-40B4-BE49-F238E27FC236}">
                <a16:creationId xmlns:a16="http://schemas.microsoft.com/office/drawing/2014/main" id="{7A35B537-24D6-490A-A9AC-9735CF5D9941}"/>
              </a:ext>
            </a:extLst>
          </p:cNvPr>
          <p:cNvSpPr txBox="1"/>
          <p:nvPr/>
        </p:nvSpPr>
        <p:spPr>
          <a:xfrm>
            <a:off x="4625086" y="3429000"/>
            <a:ext cx="6942565" cy="646331"/>
          </a:xfrm>
          <a:prstGeom prst="rect">
            <a:avLst/>
          </a:prstGeom>
          <a:noFill/>
        </p:spPr>
        <p:txBody>
          <a:bodyPr wrap="square">
            <a:spAutoFit/>
          </a:bodyPr>
          <a:lstStyle/>
          <a:p>
            <a:pPr rtl="1"/>
            <a:r>
              <a:rPr lang="ar-SA" sz="3600" b="1" dirty="0">
                <a:solidFill>
                  <a:schemeClr val="tx1">
                    <a:lumMod val="50000"/>
                  </a:schemeClr>
                </a:solidFill>
                <a:latin typeface="Calibri" panose="020F0502020204030204" pitchFamily="34" charset="0"/>
                <a:cs typeface="Calibri" panose="020F0502020204030204" pitchFamily="34" charset="0"/>
              </a:rPr>
              <a:t>متى نحتاج إلى هذا النموذج؟</a:t>
            </a:r>
          </a:p>
        </p:txBody>
      </p:sp>
    </p:spTree>
    <p:extLst>
      <p:ext uri="{BB962C8B-B14F-4D97-AF65-F5344CB8AC3E}">
        <p14:creationId xmlns:p14="http://schemas.microsoft.com/office/powerpoint/2010/main" val="259815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2607148-EB1C-4127-BF04-914803D90C07}"/>
              </a:ext>
            </a:extLst>
          </p:cNvPr>
          <p:cNvSpPr txBox="1"/>
          <p:nvPr/>
        </p:nvSpPr>
        <p:spPr>
          <a:xfrm>
            <a:off x="2168013" y="237913"/>
            <a:ext cx="8348007" cy="707886"/>
          </a:xfrm>
          <a:prstGeom prst="rect">
            <a:avLst/>
          </a:prstGeom>
          <a:noFill/>
        </p:spPr>
        <p:txBody>
          <a:bodyPr wrap="square">
            <a:spAutoFit/>
          </a:bodyPr>
          <a:lstStyle/>
          <a:p>
            <a:pPr algn="ctr" rtl="1"/>
            <a:r>
              <a:rPr lang="ar-SA" sz="4000" dirty="0">
                <a:solidFill>
                  <a:srgbClr val="C00000"/>
                </a:solidFill>
                <a:latin typeface="Calibri" panose="020F0502020204030204" pitchFamily="34" charset="0"/>
                <a:cs typeface="Calibri" panose="020F0502020204030204" pitchFamily="34" charset="0"/>
              </a:rPr>
              <a:t>قارن بين النماذج المطبوعة والالكترونية</a:t>
            </a:r>
          </a:p>
        </p:txBody>
      </p:sp>
      <p:pic>
        <p:nvPicPr>
          <p:cNvPr id="3" name="Picture 2" descr="فاتورة خط شغل أيقونة, الفاتورة, ورقة, تقرير PNG والمتجهات للتحميل مجانا">
            <a:extLst>
              <a:ext uri="{FF2B5EF4-FFF2-40B4-BE49-F238E27FC236}">
                <a16:creationId xmlns:a16="http://schemas.microsoft.com/office/drawing/2014/main" id="{46BD3A74-0729-41F8-AC79-E9661E2ACF00}"/>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04672" y="0"/>
            <a:ext cx="1681316" cy="16813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جدول 4">
            <a:extLst>
              <a:ext uri="{FF2B5EF4-FFF2-40B4-BE49-F238E27FC236}">
                <a16:creationId xmlns:a16="http://schemas.microsoft.com/office/drawing/2014/main" id="{D214B269-A8F0-47E6-987E-7A36AE448031}"/>
              </a:ext>
            </a:extLst>
          </p:cNvPr>
          <p:cNvGraphicFramePr>
            <a:graphicFrameLocks noGrp="1"/>
          </p:cNvGraphicFramePr>
          <p:nvPr>
            <p:extLst>
              <p:ext uri="{D42A27DB-BD31-4B8C-83A1-F6EECF244321}">
                <p14:modId xmlns:p14="http://schemas.microsoft.com/office/powerpoint/2010/main" val="1998834495"/>
              </p:ext>
            </p:extLst>
          </p:nvPr>
        </p:nvGraphicFramePr>
        <p:xfrm>
          <a:off x="904672" y="1430865"/>
          <a:ext cx="10874688" cy="4571898"/>
        </p:xfrm>
        <a:graphic>
          <a:graphicData uri="http://schemas.openxmlformats.org/drawingml/2006/table">
            <a:tbl>
              <a:tblPr rtl="1" firstRow="1" bandRow="1">
                <a:tableStyleId>{68D230F3-CF80-4859-8CE7-A43EE81993B5}</a:tableStyleId>
              </a:tblPr>
              <a:tblGrid>
                <a:gridCol w="5447281">
                  <a:extLst>
                    <a:ext uri="{9D8B030D-6E8A-4147-A177-3AD203B41FA5}">
                      <a16:colId xmlns:a16="http://schemas.microsoft.com/office/drawing/2014/main" val="2774941273"/>
                    </a:ext>
                  </a:extLst>
                </a:gridCol>
                <a:gridCol w="5427407">
                  <a:extLst>
                    <a:ext uri="{9D8B030D-6E8A-4147-A177-3AD203B41FA5}">
                      <a16:colId xmlns:a16="http://schemas.microsoft.com/office/drawing/2014/main" val="1337550227"/>
                    </a:ext>
                  </a:extLst>
                </a:gridCol>
              </a:tblGrid>
              <a:tr h="63997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solidFill>
                            <a:srgbClr val="0070C0"/>
                          </a:solidFill>
                          <a:latin typeface="Calibri" panose="020F0502020204030204" pitchFamily="34" charset="0"/>
                          <a:cs typeface="Calibri" panose="020F0502020204030204" pitchFamily="34" charset="0"/>
                          <a:sym typeface="Wingdings" panose="05000000000000000000" pitchFamily="2" charset="2"/>
                        </a:rPr>
                        <a:t>النماذج المطبوعة</a:t>
                      </a:r>
                      <a:endParaRPr lang="ar-SA" sz="2800" b="1" dirty="0">
                        <a:solidFill>
                          <a:srgbClr val="0070C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solidFill>
                            <a:srgbClr val="0070C0"/>
                          </a:solidFill>
                          <a:latin typeface="Calibri" panose="020F0502020204030204" pitchFamily="34" charset="0"/>
                          <a:cs typeface="Calibri" panose="020F0502020204030204" pitchFamily="34" charset="0"/>
                          <a:sym typeface="Wingdings" panose="05000000000000000000" pitchFamily="2" charset="2"/>
                        </a:rPr>
                        <a:t>النماذج عبر الويب</a:t>
                      </a:r>
                      <a:endParaRPr lang="ar-SA" sz="3600" b="1" dirty="0">
                        <a:solidFill>
                          <a:srgbClr val="0070C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781164"/>
                  </a:ext>
                </a:extLst>
              </a:tr>
              <a:tr h="1503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لا تشترط بعض النماذج إكمالها بصورة فورية، ومن السهل أخذ المستند المطبوع وإكماله في وقت لاحق دون الحاجة إلى التواجد في نفس الموقع أو البرنامج مرة أخرى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400" b="1" dirty="0">
                          <a:solidFill>
                            <a:schemeClr val="tx1"/>
                          </a:solidFill>
                          <a:latin typeface="Calibri" panose="020F0502020204030204" pitchFamily="34" charset="0"/>
                          <a:ea typeface="Roboto"/>
                          <a:cs typeface="Calibri" panose="020F0502020204030204" pitchFamily="34" charset="0"/>
                          <a:sym typeface="Roboto"/>
                        </a:rPr>
                        <a:t>يمكن تخزين نماذج الويب بصورة فورية</a:t>
                      </a:r>
                    </a:p>
                    <a:p>
                      <a:pPr algn="ctr"/>
                      <a:r>
                        <a:rPr lang="ar-SA" sz="2400" b="1" dirty="0">
                          <a:solidFill>
                            <a:schemeClr val="tx1"/>
                          </a:solidFill>
                          <a:latin typeface="Calibri" panose="020F0502020204030204" pitchFamily="34" charset="0"/>
                          <a:ea typeface="Roboto"/>
                          <a:cs typeface="Calibri" panose="020F0502020204030204" pitchFamily="34" charset="0"/>
                          <a:sym typeface="Roboto"/>
                        </a:rPr>
                        <a:t> في قاعدة البيانات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966786"/>
                  </a:ext>
                </a:extLst>
              </a:tr>
              <a:tr h="11496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cs typeface="Calibri" panose="020F0502020204030204" pitchFamily="34" charset="0"/>
                        </a:rPr>
                        <a:t>على الرغم من أن التوقيعات الرقمية تحظى بقبول واسع إلا أن هناك عقود وإفادات خطية ومراسلات رسمية أخرى تتطلب التوقيع بخط اليد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ea typeface="Roboto"/>
                          <a:cs typeface="Calibri" panose="020F0502020204030204" pitchFamily="34" charset="0"/>
                          <a:sym typeface="Roboto"/>
                        </a:rPr>
                        <a:t>يمكن لنماذج الويب إرسال إشعارات الاستلام بالبريد الإلكتروني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105639"/>
                  </a:ext>
                </a:extLst>
              </a:tr>
              <a:tr h="11496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ea typeface="Roboto"/>
                          <a:cs typeface="Calibri" panose="020F0502020204030204" pitchFamily="34" charset="0"/>
                          <a:sym typeface="Roboto"/>
                        </a:rPr>
                        <a:t>يمكن إكمال النماذج الورقية وقراءتها من أي مكان بدون اتصال بالإنترنت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Calibri" panose="020F0502020204030204" pitchFamily="34" charset="0"/>
                          <a:ea typeface="Roboto"/>
                          <a:cs typeface="Calibri" panose="020F0502020204030204" pitchFamily="34" charset="0"/>
                          <a:sym typeface="Roboto"/>
                        </a:rPr>
                        <a:t>التحقق من تلقاء نفسها من عدم ترك الحقول فارغة، ومن إدخال النوع المناسب من المعلومات. وتتميز بسهولة معالجة البيانات وتحليلها</a:t>
                      </a:r>
                      <a:endParaRPr lang="en-US" sz="2400" b="1" dirty="0">
                        <a:solidFill>
                          <a:schemeClr val="tx1"/>
                        </a:solidFill>
                        <a:latin typeface="Calibri" panose="020F0502020204030204" pitchFamily="34" charset="0"/>
                        <a:ea typeface="Roboto"/>
                        <a:cs typeface="Calibri" panose="020F0502020204030204" pitchFamily="34" charset="0"/>
                        <a:sym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346564"/>
                  </a:ext>
                </a:extLst>
              </a:tr>
            </a:tbl>
          </a:graphicData>
        </a:graphic>
      </p:graphicFrame>
    </p:spTree>
    <p:extLst>
      <p:ext uri="{BB962C8B-B14F-4D97-AF65-F5344CB8AC3E}">
        <p14:creationId xmlns:p14="http://schemas.microsoft.com/office/powerpoint/2010/main" val="30294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B95D7401-3E54-43AC-A410-22307F109C6D}"/>
              </a:ext>
            </a:extLst>
          </p:cNvPr>
          <p:cNvSpPr txBox="1"/>
          <p:nvPr/>
        </p:nvSpPr>
        <p:spPr>
          <a:xfrm>
            <a:off x="1135625" y="1003418"/>
            <a:ext cx="10401300" cy="2232021"/>
          </a:xfrm>
          <a:prstGeom prst="rect">
            <a:avLst/>
          </a:prstGeom>
          <a:noFill/>
        </p:spPr>
        <p:txBody>
          <a:bodyPr wrap="square">
            <a:spAutoFit/>
          </a:bodyPr>
          <a:lstStyle/>
          <a:p>
            <a:pPr algn="ctr" rtl="1">
              <a:lnSpc>
                <a:spcPct val="150000"/>
              </a:lnSpc>
            </a:pPr>
            <a:r>
              <a:rPr lang="ar-SA" sz="3200" b="1" dirty="0">
                <a:latin typeface="Calibri" panose="020F0502020204030204" pitchFamily="34" charset="0"/>
                <a:cs typeface="Calibri" panose="020F0502020204030204" pitchFamily="34" charset="0"/>
              </a:rPr>
              <a:t>هو مستند يستخدمه العملاء لطلب البضائع من تاجر الجملة أو الشركة المصنعة أو بائع التجزئة، ويتم استخدامه في الغالب من قبل الشركات التي تشتري المنتجات بكميات كبيرة،  وهو نموذج أيضا لجمع البيانات </a:t>
            </a:r>
            <a:r>
              <a:rPr lang="ar-SA" sz="3200" b="1" dirty="0">
                <a:solidFill>
                  <a:srgbClr val="C00000"/>
                </a:solidFill>
                <a:latin typeface="Calibri" panose="020F0502020204030204" pitchFamily="34" charset="0"/>
                <a:cs typeface="Calibri" panose="020F0502020204030204" pitchFamily="34" charset="0"/>
              </a:rPr>
              <a:t>لماذا ؟</a:t>
            </a:r>
          </a:p>
        </p:txBody>
      </p:sp>
      <p:sp>
        <p:nvSpPr>
          <p:cNvPr id="12" name="مربع نص 11">
            <a:extLst>
              <a:ext uri="{FF2B5EF4-FFF2-40B4-BE49-F238E27FC236}">
                <a16:creationId xmlns:a16="http://schemas.microsoft.com/office/drawing/2014/main" id="{77567866-8E09-4B74-87AE-5840FE81CB30}"/>
              </a:ext>
            </a:extLst>
          </p:cNvPr>
          <p:cNvSpPr txBox="1"/>
          <p:nvPr/>
        </p:nvSpPr>
        <p:spPr>
          <a:xfrm>
            <a:off x="825909" y="3969847"/>
            <a:ext cx="11020731" cy="1569660"/>
          </a:xfrm>
          <a:prstGeom prst="rect">
            <a:avLst/>
          </a:prstGeom>
          <a:noFill/>
        </p:spPr>
        <p:txBody>
          <a:bodyPr wrap="square">
            <a:spAutoFit/>
          </a:bodyPr>
          <a:lstStyle/>
          <a:p>
            <a:pPr algn="ctr" rtl="1"/>
            <a:r>
              <a:rPr lang="ar-SA" sz="3200" b="1" dirty="0">
                <a:solidFill>
                  <a:srgbClr val="C00000"/>
                </a:solidFill>
                <a:latin typeface="Calibri" panose="020F0502020204030204" pitchFamily="34" charset="0"/>
                <a:cs typeface="Calibri" panose="020F0502020204030204" pitchFamily="34" charset="0"/>
              </a:rPr>
              <a:t>لأنه</a:t>
            </a:r>
            <a:r>
              <a:rPr lang="ar-SA" sz="3200" b="1" dirty="0">
                <a:latin typeface="Calibri" panose="020F0502020204030204" pitchFamily="34" charset="0"/>
                <a:cs typeface="Calibri" panose="020F0502020204030204" pitchFamily="34" charset="0"/>
              </a:rPr>
              <a:t>  مستند ذو مظهر احترافي يوفر مساحات لإدخال معلومات عن المنتج ومرحلة العملية ورقم الدفعة أو الحصة كما أن له عنوانا وصفيا ويوفر مساحة لتضمين اسم جامع البيانات أو الأحرف الأولى منه.    </a:t>
            </a:r>
          </a:p>
        </p:txBody>
      </p:sp>
      <p:sp>
        <p:nvSpPr>
          <p:cNvPr id="14" name="مربع نص 13">
            <a:extLst>
              <a:ext uri="{FF2B5EF4-FFF2-40B4-BE49-F238E27FC236}">
                <a16:creationId xmlns:a16="http://schemas.microsoft.com/office/drawing/2014/main" id="{FA75FB3B-4E56-435A-8CFF-F71C7B0DA389}"/>
              </a:ext>
            </a:extLst>
          </p:cNvPr>
          <p:cNvSpPr txBox="1"/>
          <p:nvPr/>
        </p:nvSpPr>
        <p:spPr>
          <a:xfrm>
            <a:off x="3476933" y="217391"/>
            <a:ext cx="6098458" cy="837473"/>
          </a:xfrm>
          <a:prstGeom prst="rect">
            <a:avLst/>
          </a:prstGeom>
          <a:noFill/>
        </p:spPr>
        <p:txBody>
          <a:bodyPr wrap="square">
            <a:spAutoFit/>
          </a:bodyPr>
          <a:lstStyle/>
          <a:p>
            <a:pPr algn="ctr" rtl="1">
              <a:lnSpc>
                <a:spcPct val="150000"/>
              </a:lnSpc>
            </a:pPr>
            <a:r>
              <a:rPr lang="ar-SA" sz="3600" b="1" dirty="0">
                <a:solidFill>
                  <a:srgbClr val="C00000"/>
                </a:solidFill>
                <a:latin typeface="Calibri" panose="020F0502020204030204" pitchFamily="34" charset="0"/>
                <a:cs typeface="Calibri" panose="020F0502020204030204" pitchFamily="34" charset="0"/>
              </a:rPr>
              <a:t>مفهوم نموذج فاتورة بيع </a:t>
            </a:r>
          </a:p>
        </p:txBody>
      </p:sp>
    </p:spTree>
    <p:extLst>
      <p:ext uri="{BB962C8B-B14F-4D97-AF65-F5344CB8AC3E}">
        <p14:creationId xmlns:p14="http://schemas.microsoft.com/office/powerpoint/2010/main" val="179132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D0EF042C-EA58-43C4-B3BC-D11AEE2945C1}"/>
              </a:ext>
            </a:extLst>
          </p:cNvPr>
          <p:cNvGraphicFramePr>
            <a:graphicFrameLocks noGrp="1"/>
          </p:cNvGraphicFramePr>
          <p:nvPr>
            <p:extLst>
              <p:ext uri="{D42A27DB-BD31-4B8C-83A1-F6EECF244321}">
                <p14:modId xmlns:p14="http://schemas.microsoft.com/office/powerpoint/2010/main" val="2044248242"/>
              </p:ext>
            </p:extLst>
          </p:nvPr>
        </p:nvGraphicFramePr>
        <p:xfrm>
          <a:off x="825909" y="1843548"/>
          <a:ext cx="10902746" cy="3377381"/>
        </p:xfrm>
        <a:graphic>
          <a:graphicData uri="http://schemas.openxmlformats.org/drawingml/2006/table">
            <a:tbl>
              <a:tblPr rtl="1" firstRow="1" bandRow="1">
                <a:tableStyleId>{0E3FDE45-AF77-4B5C-9715-49D594BDF05E}</a:tableStyleId>
              </a:tblPr>
              <a:tblGrid>
                <a:gridCol w="5451373">
                  <a:extLst>
                    <a:ext uri="{9D8B030D-6E8A-4147-A177-3AD203B41FA5}">
                      <a16:colId xmlns:a16="http://schemas.microsoft.com/office/drawing/2014/main" val="716761395"/>
                    </a:ext>
                  </a:extLst>
                </a:gridCol>
                <a:gridCol w="5451373">
                  <a:extLst>
                    <a:ext uri="{9D8B030D-6E8A-4147-A177-3AD203B41FA5}">
                      <a16:colId xmlns:a16="http://schemas.microsoft.com/office/drawing/2014/main" val="3494146299"/>
                    </a:ext>
                  </a:extLst>
                </a:gridCol>
              </a:tblGrid>
              <a:tr h="64955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b="1" dirty="0">
                          <a:solidFill>
                            <a:srgbClr val="C00000"/>
                          </a:solidFill>
                          <a:latin typeface="Calibri" panose="020F0502020204030204" pitchFamily="34" charset="0"/>
                          <a:cs typeface="Calibri" panose="020F0502020204030204" pitchFamily="34" charset="0"/>
                        </a:rPr>
                        <a:t>الصيغة غير الرسمية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b="1" dirty="0">
                          <a:solidFill>
                            <a:srgbClr val="C00000"/>
                          </a:solidFill>
                          <a:latin typeface="Calibri" panose="020F0502020204030204" pitchFamily="34" charset="0"/>
                          <a:cs typeface="Calibri" panose="020F0502020204030204" pitchFamily="34" charset="0"/>
                        </a:rPr>
                        <a:t>الصيغة الرسمية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075095"/>
                  </a:ext>
                </a:extLst>
              </a:tr>
              <a:tr h="27278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dirty="0">
                          <a:latin typeface="Calibri" panose="020F0502020204030204" pitchFamily="34" charset="0"/>
                          <a:cs typeface="Calibri" panose="020F0502020204030204" pitchFamily="34" charset="0"/>
                        </a:rPr>
                        <a:t>تتضمن الصيغة غير الرسمية استخدام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dirty="0">
                          <a:solidFill>
                            <a:srgbClr val="0070C0"/>
                          </a:solidFill>
                          <a:latin typeface="Calibri" panose="020F0502020204030204" pitchFamily="34" charset="0"/>
                          <a:cs typeface="Calibri" panose="020F0502020204030204" pitchFamily="34" charset="0"/>
                        </a:rPr>
                        <a:t>الكلمات والتعبيرات </a:t>
                      </a:r>
                      <a:r>
                        <a:rPr lang="ar-SA" sz="2800" b="0" dirty="0">
                          <a:latin typeface="Calibri" panose="020F0502020204030204" pitchFamily="34" charset="0"/>
                          <a:cs typeface="Calibri" panose="020F0502020204030204" pitchFamily="34" charset="0"/>
                        </a:rPr>
                        <a:t>اليومية الشائعة، حيث تشبه التواصل الكتابي الذي يتم بشكل يومي بين الأشخاص ذوي العلاقة الوثيقة بينهم، وهي لا تغني عن خلوها من الاحترام أو عدم وجود ضوابط معينة.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800" b="0" dirty="0">
                          <a:latin typeface="Calibri" panose="020F0502020204030204" pitchFamily="34" charset="0"/>
                          <a:cs typeface="Calibri" panose="020F0502020204030204" pitchFamily="34" charset="0"/>
                        </a:rPr>
                        <a:t>هي التواصل الذي يركز على التعبير المهني مع التركيز على الأدوار والبرتوكول والوضع المهني ، </a:t>
                      </a:r>
                      <a:r>
                        <a:rPr lang="ar-SA" sz="2800" b="0" dirty="0">
                          <a:solidFill>
                            <a:srgbClr val="FF0000"/>
                          </a:solidFill>
                          <a:latin typeface="Calibri" panose="020F0502020204030204" pitchFamily="34" charset="0"/>
                          <a:cs typeface="Calibri" panose="020F0502020204030204" pitchFamily="34" charset="0"/>
                        </a:rPr>
                        <a:t>يتميز</a:t>
                      </a:r>
                      <a:r>
                        <a:rPr lang="ar-SA" sz="2800" b="0" dirty="0">
                          <a:latin typeface="Calibri" panose="020F0502020204030204" pitchFamily="34" charset="0"/>
                          <a:cs typeface="Calibri" panose="020F0502020204030204" pitchFamily="34" charset="0"/>
                        </a:rPr>
                        <a:t> </a:t>
                      </a:r>
                      <a:r>
                        <a:rPr lang="ar-SA" sz="2800" b="0" dirty="0">
                          <a:solidFill>
                            <a:srgbClr val="0070C0"/>
                          </a:solidFill>
                          <a:latin typeface="Calibri" panose="020F0502020204030204" pitchFamily="34" charset="0"/>
                          <a:cs typeface="Calibri" panose="020F0502020204030204" pitchFamily="34" charset="0"/>
                        </a:rPr>
                        <a:t>بمفرداته وببناء الجملة نحويا.</a:t>
                      </a:r>
                    </a:p>
                    <a:p>
                      <a:pPr algn="ctr" rtl="1"/>
                      <a:r>
                        <a:rPr lang="ar-SA" sz="2800" b="0" dirty="0">
                          <a:latin typeface="Calibri" panose="020F0502020204030204" pitchFamily="34" charset="0"/>
                          <a:cs typeface="Calibri" panose="020F0502020204030204" pitchFamily="34" charset="0"/>
                        </a:rPr>
                        <a:t>يتم استخدام المفردات بدقة وتركيز مما يعزز الصيغة الرسمية للخطاب أو المستند.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04002"/>
                  </a:ext>
                </a:extLst>
              </a:tr>
            </a:tbl>
          </a:graphicData>
        </a:graphic>
      </p:graphicFrame>
      <p:sp>
        <p:nvSpPr>
          <p:cNvPr id="3" name="مربع نص 2">
            <a:extLst>
              <a:ext uri="{FF2B5EF4-FFF2-40B4-BE49-F238E27FC236}">
                <a16:creationId xmlns:a16="http://schemas.microsoft.com/office/drawing/2014/main" id="{5839D60C-D643-4FB4-8989-03B6614B47B4}"/>
              </a:ext>
            </a:extLst>
          </p:cNvPr>
          <p:cNvSpPr txBox="1"/>
          <p:nvPr/>
        </p:nvSpPr>
        <p:spPr>
          <a:xfrm>
            <a:off x="1612490" y="446780"/>
            <a:ext cx="8967020" cy="584775"/>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الصيغة الرسمية وغير الرسمية في كتابة مستندات الأعمال</a:t>
            </a:r>
          </a:p>
        </p:txBody>
      </p:sp>
    </p:spTree>
    <p:extLst>
      <p:ext uri="{BB962C8B-B14F-4D97-AF65-F5344CB8AC3E}">
        <p14:creationId xmlns:p14="http://schemas.microsoft.com/office/powerpoint/2010/main" val="2209944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EA29C1-AE6D-4DCA-B8A2-AC69AEE16786}"/>
              </a:ext>
            </a:extLst>
          </p:cNvPr>
          <p:cNvSpPr txBox="1"/>
          <p:nvPr/>
        </p:nvSpPr>
        <p:spPr>
          <a:xfrm>
            <a:off x="552542" y="943631"/>
            <a:ext cx="11280887" cy="954107"/>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تعد نماذج الأعمال بمثابة العمود الفقري لأي عملية إدارية تتطلب جمع بيانات بصورة تتيح استرداد هذه البيانات مستقبلاً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مربع نص 2">
            <a:extLst>
              <a:ext uri="{FF2B5EF4-FFF2-40B4-BE49-F238E27FC236}">
                <a16:creationId xmlns:a16="http://schemas.microsoft.com/office/drawing/2014/main" id="{879540EA-022C-4E25-9DDC-C9CF831D9585}"/>
              </a:ext>
            </a:extLst>
          </p:cNvPr>
          <p:cNvSpPr txBox="1"/>
          <p:nvPr/>
        </p:nvSpPr>
        <p:spPr>
          <a:xfrm>
            <a:off x="358571" y="164044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76DBF972-F89A-4394-95F7-A45436CCFE06}"/>
              </a:ext>
            </a:extLst>
          </p:cNvPr>
          <p:cNvSpPr txBox="1"/>
          <p:nvPr/>
        </p:nvSpPr>
        <p:spPr>
          <a:xfrm>
            <a:off x="856636" y="2697150"/>
            <a:ext cx="11109836" cy="954107"/>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تكون النماذج على شكل ملفات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PDF</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أو (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.docx</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Word </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أو أي من التنسيقات بمثابة نسخة إلكترونية من النموذج المطبوع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ADEBFA8E-90F7-4748-B38E-235DFF7D7B9E}"/>
              </a:ext>
            </a:extLst>
          </p:cNvPr>
          <p:cNvSpPr txBox="1"/>
          <p:nvPr/>
        </p:nvSpPr>
        <p:spPr>
          <a:xfrm>
            <a:off x="4130470" y="235745"/>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3807E933-1F24-4E79-A570-C29B190165E3}"/>
              </a:ext>
            </a:extLst>
          </p:cNvPr>
          <p:cNvSpPr txBox="1"/>
          <p:nvPr/>
        </p:nvSpPr>
        <p:spPr>
          <a:xfrm>
            <a:off x="358571" y="5471300"/>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1872AC2E-2877-417F-867E-C190CB532A5F}"/>
              </a:ext>
            </a:extLst>
          </p:cNvPr>
          <p:cNvSpPr txBox="1"/>
          <p:nvPr/>
        </p:nvSpPr>
        <p:spPr>
          <a:xfrm>
            <a:off x="358571" y="3460483"/>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FAA79CA2-0C17-48BF-A107-097924F754BF}"/>
              </a:ext>
            </a:extLst>
          </p:cNvPr>
          <p:cNvSpPr txBox="1"/>
          <p:nvPr/>
        </p:nvSpPr>
        <p:spPr>
          <a:xfrm>
            <a:off x="1519085" y="4517193"/>
            <a:ext cx="10269488" cy="954107"/>
          </a:xfrm>
          <a:prstGeom prst="rect">
            <a:avLst/>
          </a:prstGeom>
          <a:noFill/>
        </p:spPr>
        <p:txBody>
          <a:bodyPr wrap="square">
            <a:spAutoFit/>
          </a:bodyPr>
          <a:lstStyle/>
          <a:p>
            <a:pPr lvl="0"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تعد نماذج الويب شائعة الاستخدام بشكل خاص على شبكة الويب العالمية وذلك لسهولة إنشاءها باستخدام لغة </a:t>
            </a:r>
            <a:r>
              <a:rPr lang="en-US" sz="2800" b="1" dirty="0">
                <a:solidFill>
                  <a:srgbClr val="323130"/>
                </a:solidFill>
                <a:effectLst/>
                <a:latin typeface="Calibri" panose="020F0502020204030204" pitchFamily="34" charset="0"/>
                <a:ea typeface="Times New Roman" panose="02020603050405020304" pitchFamily="18" charset="0"/>
                <a:cs typeface="Traditional Arabic" panose="02020603050405020304" pitchFamily="18" charset="-78"/>
              </a:rPr>
              <a:t>HTML </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880266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C7789FB-1BDA-4E4F-AE26-E6878CA16D46}"/>
              </a:ext>
            </a:extLst>
          </p:cNvPr>
          <p:cNvSpPr txBox="1"/>
          <p:nvPr/>
        </p:nvSpPr>
        <p:spPr>
          <a:xfrm>
            <a:off x="455555" y="386795"/>
            <a:ext cx="11280887" cy="523220"/>
          </a:xfrm>
          <a:prstGeom prst="rect">
            <a:avLst/>
          </a:prstGeom>
          <a:noFill/>
        </p:spPr>
        <p:txBody>
          <a:bodyPr wrap="square">
            <a:spAutoFit/>
          </a:bodyPr>
          <a:lstStyle/>
          <a:p>
            <a:pPr lvl="0" rtl="1"/>
            <a:r>
              <a:rPr lang="ar-SA" sz="2800" b="1" dirty="0">
                <a:solidFill>
                  <a:srgbClr val="323130"/>
                </a:solidFill>
                <a:latin typeface="Times New Roman" panose="02020603050405020304" pitchFamily="18" charset="0"/>
                <a:ea typeface="Times New Roman" panose="02020603050405020304" pitchFamily="18" charset="0"/>
                <a:cs typeface="Calibri" panose="020F0502020204030204" pitchFamily="34" charset="0"/>
              </a:rPr>
              <a:t>ي</a:t>
            </a:r>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مكن تخزين النماذج المطبوعة بصورة فورية في قاعدة البيانات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مربع نص 2">
            <a:extLst>
              <a:ext uri="{FF2B5EF4-FFF2-40B4-BE49-F238E27FC236}">
                <a16:creationId xmlns:a16="http://schemas.microsoft.com/office/drawing/2014/main" id="{D35DBB76-C110-4D14-A9A4-E027FC5AB514}"/>
              </a:ext>
            </a:extLst>
          </p:cNvPr>
          <p:cNvSpPr txBox="1"/>
          <p:nvPr/>
        </p:nvSpPr>
        <p:spPr>
          <a:xfrm>
            <a:off x="181587" y="386795"/>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33D622B6-777D-4F05-9A50-70EF6FE2F54B}"/>
              </a:ext>
            </a:extLst>
          </p:cNvPr>
          <p:cNvSpPr txBox="1"/>
          <p:nvPr/>
        </p:nvSpPr>
        <p:spPr>
          <a:xfrm>
            <a:off x="3377381" y="1697040"/>
            <a:ext cx="8393474" cy="523220"/>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يمكن لنماذج الويب إرسال إشعارات الاستلام بالبريد الإلكتروني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E1D432C0-EE00-4C1B-81C6-061A479DCDD4}"/>
              </a:ext>
            </a:extLst>
          </p:cNvPr>
          <p:cNvSpPr txBox="1"/>
          <p:nvPr/>
        </p:nvSpPr>
        <p:spPr>
          <a:xfrm>
            <a:off x="181587" y="1883213"/>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E914F308-176E-45BE-8B4D-3937D8C3FAED}"/>
              </a:ext>
            </a:extLst>
          </p:cNvPr>
          <p:cNvSpPr txBox="1"/>
          <p:nvPr/>
        </p:nvSpPr>
        <p:spPr>
          <a:xfrm>
            <a:off x="2777304" y="3080173"/>
            <a:ext cx="9251849" cy="523220"/>
          </a:xfrm>
          <a:prstGeom prst="rect">
            <a:avLst/>
          </a:prstGeom>
          <a:noFill/>
        </p:spPr>
        <p:txBody>
          <a:bodyPr wrap="square">
            <a:spAutoFit/>
          </a:bodyPr>
          <a:lstStyle/>
          <a:p>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يمكن إكمال النماذج عبر الويب وقراءتها من أي مكان بدون اتصال بالإنترنت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6EB050AF-4C3C-4682-B186-E5B1B8573CD0}"/>
              </a:ext>
            </a:extLst>
          </p:cNvPr>
          <p:cNvSpPr txBox="1"/>
          <p:nvPr/>
        </p:nvSpPr>
        <p:spPr>
          <a:xfrm>
            <a:off x="162847" y="312633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35F4ADC7-4241-4752-9B06-A249BBC0C832}"/>
              </a:ext>
            </a:extLst>
          </p:cNvPr>
          <p:cNvSpPr txBox="1"/>
          <p:nvPr/>
        </p:nvSpPr>
        <p:spPr>
          <a:xfrm>
            <a:off x="3023419" y="4463306"/>
            <a:ext cx="9005734" cy="954107"/>
          </a:xfrm>
          <a:prstGeom prst="rect">
            <a:avLst/>
          </a:prstGeom>
          <a:noFill/>
        </p:spPr>
        <p:txBody>
          <a:bodyPr wrap="square">
            <a:spAutoFit/>
          </a:bodyPr>
          <a:lstStyle/>
          <a:p>
            <a:pPr lvl="0"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يعد نموذج فاتورة البيع الأكثر استخداماً من النماذج المطبوعة أو النماذج عبر الويب الذي تستخدمه الشركات </a:t>
            </a:r>
            <a:endParaRPr lang="en-US" sz="3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996EE976-5DED-4D91-8F5D-13ADF2FC5DFC}"/>
              </a:ext>
            </a:extLst>
          </p:cNvPr>
          <p:cNvSpPr txBox="1"/>
          <p:nvPr/>
        </p:nvSpPr>
        <p:spPr>
          <a:xfrm>
            <a:off x="811161" y="5023435"/>
            <a:ext cx="1966144"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56044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4BEE28E-9E80-4D00-8389-00BBA9CD07B7}"/>
              </a:ext>
            </a:extLst>
          </p:cNvPr>
          <p:cNvSpPr txBox="1"/>
          <p:nvPr/>
        </p:nvSpPr>
        <p:spPr>
          <a:xfrm>
            <a:off x="4534820" y="86164"/>
            <a:ext cx="3648383" cy="769441"/>
          </a:xfrm>
          <a:prstGeom prst="rect">
            <a:avLst/>
          </a:prstGeom>
          <a:noFill/>
        </p:spPr>
        <p:txBody>
          <a:bodyPr wrap="square">
            <a:spAutoFit/>
          </a:bodyPr>
          <a:lstStyle/>
          <a:p>
            <a:pPr lvl="0" rtl="1"/>
            <a:r>
              <a:rPr lang="ar-SA"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FB853A55-86CB-4616-B300-F244F505BD7F}"/>
              </a:ext>
            </a:extLst>
          </p:cNvPr>
          <p:cNvSpPr txBox="1"/>
          <p:nvPr/>
        </p:nvSpPr>
        <p:spPr>
          <a:xfrm>
            <a:off x="1015640" y="1065462"/>
            <a:ext cx="10686742"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مستند منظم بترتيب محدد يستخدم لجمع المعلومات بطريقة منطقية وذات مغزى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045858E4-5AF1-4CD5-A562-FDFE3A09CE8E}"/>
              </a:ext>
            </a:extLst>
          </p:cNvPr>
          <p:cNvSpPr txBox="1"/>
          <p:nvPr/>
        </p:nvSpPr>
        <p:spPr>
          <a:xfrm>
            <a:off x="1828800" y="1783792"/>
            <a:ext cx="3587544"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ملف الأعمال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مستند الأعمال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نموذج الأعمال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سجل الأعمال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71B31A4A-E652-4E41-9919-D30ECFF84E8C}"/>
              </a:ext>
            </a:extLst>
          </p:cNvPr>
          <p:cNvSpPr txBox="1"/>
          <p:nvPr/>
        </p:nvSpPr>
        <p:spPr>
          <a:xfrm>
            <a:off x="1015640" y="3647018"/>
            <a:ext cx="10814254"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عبارة عن نموذج منظم أو أداة تسمح بإدخال البيانات المتغيرة في مساحات فارغة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425A0DE4-5CE6-4BFA-B387-4E5473FB169A}"/>
              </a:ext>
            </a:extLst>
          </p:cNvPr>
          <p:cNvSpPr txBox="1"/>
          <p:nvPr/>
        </p:nvSpPr>
        <p:spPr>
          <a:xfrm>
            <a:off x="1606344" y="4228164"/>
            <a:ext cx="3810000"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أداة جمع البيانات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جدول البيانات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المستندات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الرسوم البيانية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55711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6C0EE33-13F2-44EE-91FF-F82675F3A6B0}"/>
              </a:ext>
            </a:extLst>
          </p:cNvPr>
          <p:cNvSpPr txBox="1"/>
          <p:nvPr/>
        </p:nvSpPr>
        <p:spPr>
          <a:xfrm>
            <a:off x="1165123" y="570212"/>
            <a:ext cx="10460294" cy="954107"/>
          </a:xfrm>
          <a:prstGeom prst="rect">
            <a:avLst/>
          </a:prstGeom>
          <a:noFill/>
        </p:spPr>
        <p:txBody>
          <a:bodyPr wrap="square">
            <a:spAutoFit/>
          </a:bodyPr>
          <a:lstStyle/>
          <a:p>
            <a:pPr lvl="0" rtl="1"/>
            <a:r>
              <a:rPr lang="ar-SA"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ف</a:t>
            </a:r>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ي دليل تصميم النموذج : تجنب استخدام الأحرف الكبيرة عند الكتابة بالإنجليزية لصعوبة قراءتها ولإبطائها لعملية القراءة . يعبر عن :</a:t>
            </a:r>
            <a:endPar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08D04732-DFE3-45CD-9576-69541100EB9A}"/>
              </a:ext>
            </a:extLst>
          </p:cNvPr>
          <p:cNvSpPr txBox="1"/>
          <p:nvPr/>
        </p:nvSpPr>
        <p:spPr>
          <a:xfrm>
            <a:off x="1563328" y="1337566"/>
            <a:ext cx="3676036"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أنماط الكتابة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الشعار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عنوان النموذج</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اللغة البسيطة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33AE1176-9597-45B7-8C81-E5BB1F7C9A7F}"/>
              </a:ext>
            </a:extLst>
          </p:cNvPr>
          <p:cNvSpPr txBox="1"/>
          <p:nvPr/>
        </p:nvSpPr>
        <p:spPr>
          <a:xfrm>
            <a:off x="859095" y="3339168"/>
            <a:ext cx="11072350"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في دليل تصميم النموذج : استخدام المساحة الفارغة للمساعدة في توجيه القارئ وفي فصل الأقسام ولإضفاء مظهر مرتب على النموذج . يعبر عن :</a:t>
            </a:r>
            <a:endParaRPr lang="en-US" sz="28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97DDF3D9-AE4E-480F-AFD3-D5286188C325}"/>
              </a:ext>
            </a:extLst>
          </p:cNvPr>
          <p:cNvSpPr txBox="1"/>
          <p:nvPr/>
        </p:nvSpPr>
        <p:spPr>
          <a:xfrm>
            <a:off x="1179871" y="4255657"/>
            <a:ext cx="4059493"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أنماط الكتابة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الخطوط والمسافات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عنوان النموذج</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اللغة البسيطة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41538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E3A662A-9EDA-4977-B579-07F49B062EB9}"/>
              </a:ext>
            </a:extLst>
          </p:cNvPr>
          <p:cNvSpPr txBox="1"/>
          <p:nvPr/>
        </p:nvSpPr>
        <p:spPr>
          <a:xfrm>
            <a:off x="707922" y="649294"/>
            <a:ext cx="11153467" cy="954107"/>
          </a:xfrm>
          <a:prstGeom prst="rect">
            <a:avLst/>
          </a:prstGeom>
          <a:noFill/>
        </p:spPr>
        <p:txBody>
          <a:bodyPr wrap="square">
            <a:spAutoFit/>
          </a:bodyPr>
          <a:lstStyle/>
          <a:p>
            <a:pPr lvl="0" rtl="1"/>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في دليل تصميم النموذج : اتباع قواعد الشركة باستخدام التصميم والحجم والألوان المعتمدة الخاصة به وتجنب تغييره . يعبر عن :</a:t>
            </a:r>
            <a:endPar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5EA5C03D-62E2-4E9B-96DD-8785684E70A2}"/>
              </a:ext>
            </a:extLst>
          </p:cNvPr>
          <p:cNvSpPr txBox="1"/>
          <p:nvPr/>
        </p:nvSpPr>
        <p:spPr>
          <a:xfrm>
            <a:off x="1209368" y="1457236"/>
            <a:ext cx="4572000"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أنماط الكتابة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الخطوط والمسافات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الشعار</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عنوان النموذج</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34574D98-A8B3-433A-9019-5DF3319C845A}"/>
              </a:ext>
            </a:extLst>
          </p:cNvPr>
          <p:cNvSpPr txBox="1"/>
          <p:nvPr/>
        </p:nvSpPr>
        <p:spPr>
          <a:xfrm>
            <a:off x="1607573" y="3587703"/>
            <a:ext cx="10253816"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في دليل تصميم النموذج : يفضل أن يقتصر على خمس كلمات فقط ليكون موجزاً ووصفيا . يعبر عن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7E502F73-F810-46A8-95ED-354B4DD726C2}"/>
              </a:ext>
            </a:extLst>
          </p:cNvPr>
          <p:cNvSpPr txBox="1"/>
          <p:nvPr/>
        </p:nvSpPr>
        <p:spPr>
          <a:xfrm>
            <a:off x="1397410" y="4349479"/>
            <a:ext cx="43839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أنماط الكتابة</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الخطوط والمسافات</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الشعار</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عنوان النموذج</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00939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177F24-5FE3-43A4-8D4B-ECE830B6C0B0}"/>
              </a:ext>
            </a:extLst>
          </p:cNvPr>
          <p:cNvSpPr txBox="1"/>
          <p:nvPr/>
        </p:nvSpPr>
        <p:spPr>
          <a:xfrm>
            <a:off x="549395" y="3429000"/>
            <a:ext cx="4497050"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الرابع :</a:t>
            </a:r>
          </a:p>
        </p:txBody>
      </p:sp>
      <p:sp>
        <p:nvSpPr>
          <p:cNvPr id="6" name="مربع نص 5">
            <a:extLst>
              <a:ext uri="{FF2B5EF4-FFF2-40B4-BE49-F238E27FC236}">
                <a16:creationId xmlns:a16="http://schemas.microsoft.com/office/drawing/2014/main" id="{F28A8EB0-8F43-455D-BE2C-78FC3A38AB26}"/>
              </a:ext>
            </a:extLst>
          </p:cNvPr>
          <p:cNvSpPr txBox="1"/>
          <p:nvPr/>
        </p:nvSpPr>
        <p:spPr>
          <a:xfrm>
            <a:off x="412955" y="4502574"/>
            <a:ext cx="5855110" cy="769441"/>
          </a:xfrm>
          <a:prstGeom prst="rect">
            <a:avLst/>
          </a:prstGeom>
          <a:noFill/>
        </p:spPr>
        <p:txBody>
          <a:bodyPr wrap="square" rtlCol="1">
            <a:spAutoFit/>
          </a:bodyPr>
          <a:lstStyle/>
          <a:p>
            <a:pPr algn="ctr"/>
            <a:r>
              <a:rPr lang="ar-SA" sz="4400" b="1" dirty="0">
                <a:latin typeface="Calibri" panose="020F0502020204030204" pitchFamily="34" charset="0"/>
                <a:cs typeface="Calibri" panose="020F0502020204030204" pitchFamily="34" charset="0"/>
              </a:rPr>
              <a:t>نماذج الأعمـــال 2</a:t>
            </a:r>
          </a:p>
        </p:txBody>
      </p:sp>
      <p:pic>
        <p:nvPicPr>
          <p:cNvPr id="3076" name="Picture 4" descr="Download voorbeeld Business Model Canvas template | Ikgastarten">
            <a:extLst>
              <a:ext uri="{FF2B5EF4-FFF2-40B4-BE49-F238E27FC236}">
                <a16:creationId xmlns:a16="http://schemas.microsoft.com/office/drawing/2014/main" id="{560A4731-DD0A-40D9-97F0-E7206214697D}"/>
              </a:ext>
            </a:extLst>
          </p:cNvPr>
          <p:cNvPicPr>
            <a:picLocks noChangeAspect="1" noChangeArrowheads="1"/>
          </p:cNvPicPr>
          <p:nvPr/>
        </p:nvPicPr>
        <p:blipFill rotWithShape="1">
          <a:blip r:embed="rId2">
            <a:clrChange>
              <a:clrFrom>
                <a:srgbClr val="3C84BF"/>
              </a:clrFrom>
              <a:clrTo>
                <a:srgbClr val="3C84BF">
                  <a:alpha val="0"/>
                </a:srgbClr>
              </a:clrTo>
            </a:clrChange>
            <a:extLst>
              <a:ext uri="{28A0092B-C50C-407E-A947-70E740481C1C}">
                <a14:useLocalDpi xmlns:a14="http://schemas.microsoft.com/office/drawing/2010/main" val="0"/>
              </a:ext>
            </a:extLst>
          </a:blip>
          <a:srcRect l="27892" r="27721"/>
          <a:stretch/>
        </p:blipFill>
        <p:spPr bwMode="auto">
          <a:xfrm>
            <a:off x="5635106" y="696691"/>
            <a:ext cx="6143939" cy="570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5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F77287F-A1A3-413E-AD7C-4EB6CEB5C97F}"/>
              </a:ext>
            </a:extLst>
          </p:cNvPr>
          <p:cNvSpPr txBox="1"/>
          <p:nvPr/>
        </p:nvSpPr>
        <p:spPr>
          <a:xfrm>
            <a:off x="3613357" y="438254"/>
            <a:ext cx="5796114" cy="707886"/>
          </a:xfrm>
          <a:prstGeom prst="rect">
            <a:avLst/>
          </a:prstGeom>
          <a:noFill/>
        </p:spPr>
        <p:txBody>
          <a:bodyPr wrap="square">
            <a:spAutoFit/>
          </a:bodyPr>
          <a:lstStyle/>
          <a:p>
            <a:pPr algn="r"/>
            <a:r>
              <a:rPr lang="ar-SA" sz="4000" b="1" dirty="0">
                <a:solidFill>
                  <a:srgbClr val="0070C0"/>
                </a:solidFill>
                <a:latin typeface="Calibri" panose="020F0502020204030204" pitchFamily="34" charset="0"/>
                <a:cs typeface="Calibri" panose="020F0502020204030204" pitchFamily="34" charset="0"/>
              </a:rPr>
              <a:t>مفهوم استطلاع رضا العملاء</a:t>
            </a:r>
          </a:p>
        </p:txBody>
      </p:sp>
      <p:sp>
        <p:nvSpPr>
          <p:cNvPr id="3" name="مربع نص 2">
            <a:extLst>
              <a:ext uri="{FF2B5EF4-FFF2-40B4-BE49-F238E27FC236}">
                <a16:creationId xmlns:a16="http://schemas.microsoft.com/office/drawing/2014/main" id="{EE202318-7BFB-4CC1-BB06-2E7591B11F37}"/>
              </a:ext>
            </a:extLst>
          </p:cNvPr>
          <p:cNvSpPr txBox="1"/>
          <p:nvPr/>
        </p:nvSpPr>
        <p:spPr>
          <a:xfrm>
            <a:off x="1124269" y="1387081"/>
            <a:ext cx="10408971" cy="1754326"/>
          </a:xfrm>
          <a:prstGeom prst="rect">
            <a:avLst/>
          </a:prstGeom>
          <a:noFill/>
        </p:spPr>
        <p:txBody>
          <a:bodyPr wrap="square">
            <a:spAutoFit/>
          </a:bodyPr>
          <a:lstStyle/>
          <a:p>
            <a:pPr rtl="1"/>
            <a:r>
              <a:rPr lang="ar-SA" sz="3600" b="1" dirty="0">
                <a:latin typeface="Calibri" panose="020F0502020204030204" pitchFamily="34" charset="0"/>
                <a:cs typeface="Calibri" panose="020F0502020204030204" pitchFamily="34" charset="0"/>
              </a:rPr>
              <a:t>يصمم استطلاع رضا العملاء كنموذج لجمع البيانات لمساعدة الشركات على استطلاع آراء عملائهم بخصوص المنتجات أو الخدمات التي تقدمها تلك الشركات. </a:t>
            </a:r>
          </a:p>
        </p:txBody>
      </p:sp>
      <p:pic>
        <p:nvPicPr>
          <p:cNvPr id="4" name="Picture 2" descr="Le Motocross en 30 questions – Les réponses - Mx Bretagne">
            <a:extLst>
              <a:ext uri="{FF2B5EF4-FFF2-40B4-BE49-F238E27FC236}">
                <a16:creationId xmlns:a16="http://schemas.microsoft.com/office/drawing/2014/main" id="{EB4F7622-964D-4DF3-B10C-920B2177DBAB}"/>
              </a:ext>
            </a:extLst>
          </p:cNvPr>
          <p:cNvPicPr>
            <a:picLocks noChangeAspect="1" noChangeArrowheads="1"/>
          </p:cNvPicPr>
          <p:nvPr/>
        </p:nvPicPr>
        <p:blipFill rotWithShape="1">
          <a:blip r:embed="rId2">
            <a:clrChange>
              <a:clrFrom>
                <a:srgbClr val="62CDD5"/>
              </a:clrFrom>
              <a:clrTo>
                <a:srgbClr val="62CDD5">
                  <a:alpha val="0"/>
                </a:srgbClr>
              </a:clrTo>
            </a:clrChange>
            <a:extLst>
              <a:ext uri="{28A0092B-C50C-407E-A947-70E740481C1C}">
                <a14:useLocalDpi xmlns:a14="http://schemas.microsoft.com/office/drawing/2010/main" val="0"/>
              </a:ext>
            </a:extLst>
          </a:blip>
          <a:srcRect l="20176" r="18189"/>
          <a:stretch/>
        </p:blipFill>
        <p:spPr bwMode="auto">
          <a:xfrm>
            <a:off x="3030032" y="2861188"/>
            <a:ext cx="3298722" cy="335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492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DDA0CED-1D35-4A67-89FC-AB2B9A48CA5F}"/>
              </a:ext>
            </a:extLst>
          </p:cNvPr>
          <p:cNvSpPr txBox="1"/>
          <p:nvPr/>
        </p:nvSpPr>
        <p:spPr>
          <a:xfrm>
            <a:off x="3672348" y="250410"/>
            <a:ext cx="5102941" cy="769441"/>
          </a:xfrm>
          <a:prstGeom prst="rect">
            <a:avLst/>
          </a:prstGeom>
          <a:noFill/>
        </p:spPr>
        <p:txBody>
          <a:bodyPr wrap="square">
            <a:spAutoFit/>
          </a:bodyPr>
          <a:lstStyle/>
          <a:p>
            <a:pPr algn="ctr"/>
            <a:r>
              <a:rPr lang="ar-SA" sz="4400" b="1" dirty="0">
                <a:solidFill>
                  <a:srgbClr val="C00000"/>
                </a:solidFill>
                <a:latin typeface="Calibri" panose="020F0502020204030204" pitchFamily="34" charset="0"/>
                <a:cs typeface="Calibri" panose="020F0502020204030204" pitchFamily="34" charset="0"/>
              </a:rPr>
              <a:t>أنواع أسئلة الاستطلاع</a:t>
            </a:r>
          </a:p>
        </p:txBody>
      </p:sp>
      <p:graphicFrame>
        <p:nvGraphicFramePr>
          <p:cNvPr id="3" name="جدول 3">
            <a:extLst>
              <a:ext uri="{FF2B5EF4-FFF2-40B4-BE49-F238E27FC236}">
                <a16:creationId xmlns:a16="http://schemas.microsoft.com/office/drawing/2014/main" id="{226CD178-4E7D-4A4F-AE10-5EC12B3423CD}"/>
              </a:ext>
            </a:extLst>
          </p:cNvPr>
          <p:cNvGraphicFramePr>
            <a:graphicFrameLocks noGrp="1"/>
          </p:cNvGraphicFramePr>
          <p:nvPr>
            <p:extLst>
              <p:ext uri="{D42A27DB-BD31-4B8C-83A1-F6EECF244321}">
                <p14:modId xmlns:p14="http://schemas.microsoft.com/office/powerpoint/2010/main" val="1503358994"/>
              </p:ext>
            </p:extLst>
          </p:nvPr>
        </p:nvGraphicFramePr>
        <p:xfrm>
          <a:off x="634180" y="1309913"/>
          <a:ext cx="11179276" cy="4315435"/>
        </p:xfrm>
        <a:graphic>
          <a:graphicData uri="http://schemas.openxmlformats.org/drawingml/2006/table">
            <a:tbl>
              <a:tblPr rtl="1" firstRow="1" bandRow="1">
                <a:tableStyleId>{C083E6E3-FA7D-4D7B-A595-EF9225AFEA82}</a:tableStyleId>
              </a:tblPr>
              <a:tblGrid>
                <a:gridCol w="2600632">
                  <a:extLst>
                    <a:ext uri="{9D8B030D-6E8A-4147-A177-3AD203B41FA5}">
                      <a16:colId xmlns:a16="http://schemas.microsoft.com/office/drawing/2014/main" val="4036638103"/>
                    </a:ext>
                  </a:extLst>
                </a:gridCol>
                <a:gridCol w="2890683">
                  <a:extLst>
                    <a:ext uri="{9D8B030D-6E8A-4147-A177-3AD203B41FA5}">
                      <a16:colId xmlns:a16="http://schemas.microsoft.com/office/drawing/2014/main" val="1405542906"/>
                    </a:ext>
                  </a:extLst>
                </a:gridCol>
                <a:gridCol w="3258023">
                  <a:extLst>
                    <a:ext uri="{9D8B030D-6E8A-4147-A177-3AD203B41FA5}">
                      <a16:colId xmlns:a16="http://schemas.microsoft.com/office/drawing/2014/main" val="1679897245"/>
                    </a:ext>
                  </a:extLst>
                </a:gridCol>
                <a:gridCol w="2429938">
                  <a:extLst>
                    <a:ext uri="{9D8B030D-6E8A-4147-A177-3AD203B41FA5}">
                      <a16:colId xmlns:a16="http://schemas.microsoft.com/office/drawing/2014/main" val="4229740065"/>
                    </a:ext>
                  </a:extLst>
                </a:gridCol>
              </a:tblGrid>
              <a:tr h="9321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00B050"/>
                          </a:solidFill>
                          <a:latin typeface="Calibri" panose="020F0502020204030204" pitchFamily="34" charset="0"/>
                          <a:cs typeface="Calibri" panose="020F0502020204030204" pitchFamily="34" charset="0"/>
                        </a:rPr>
                        <a:t>أسئلة الاختيار من متعدد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a:solidFill>
                            <a:srgbClr val="00B050"/>
                          </a:solidFill>
                          <a:latin typeface="Calibri" panose="020F0502020204030204" pitchFamily="34" charset="0"/>
                          <a:cs typeface="Calibri" panose="020F0502020204030204" pitchFamily="34" charset="0"/>
                        </a:rPr>
                        <a:t>أسئلة المقياس الثنائي</a:t>
                      </a:r>
                      <a:endParaRPr lang="ar-SA" sz="2400" dirty="0">
                        <a:solidFill>
                          <a:srgbClr val="00B05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00B050"/>
                          </a:solidFill>
                          <a:latin typeface="Calibri" panose="020F0502020204030204" pitchFamily="34" charset="0"/>
                          <a:cs typeface="Calibri" panose="020F0502020204030204" pitchFamily="34" charset="0"/>
                        </a:rPr>
                        <a:t>مقياس ليكرت / </a:t>
                      </a:r>
                      <a:r>
                        <a:rPr lang="en-US" sz="2400" b="1" dirty="0">
                          <a:solidFill>
                            <a:srgbClr val="00B050"/>
                          </a:solidFill>
                          <a:latin typeface="Calibri" panose="020F0502020204030204" pitchFamily="34" charset="0"/>
                          <a:cs typeface="Calibri" panose="020F0502020204030204" pitchFamily="34" charset="0"/>
                        </a:rPr>
                        <a:t>scale Likert</a:t>
                      </a:r>
                      <a:endParaRPr lang="ar-SA" sz="2400" b="1" dirty="0">
                        <a:solidFill>
                          <a:srgbClr val="00B05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00B050"/>
                          </a:solidFill>
                          <a:latin typeface="Calibri" panose="020F0502020204030204" pitchFamily="34" charset="0"/>
                          <a:cs typeface="Calibri" panose="020F0502020204030204" pitchFamily="34" charset="0"/>
                        </a:rPr>
                        <a:t>أسئلة مفتوحة النهاية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738192"/>
                  </a:ext>
                </a:extLst>
              </a:tr>
              <a:tr h="16680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latin typeface="Calibri" panose="020F0502020204030204" pitchFamily="34" charset="0"/>
                          <a:cs typeface="Calibri" panose="020F0502020204030204" pitchFamily="34" charset="0"/>
                        </a:rPr>
                        <a:t>هذا النوع توجد إجابات محددة يتم تقديمها ويجب على المستخدم أن يختار إحداه بناء  على رأيه.</a:t>
                      </a:r>
                    </a:p>
                    <a:p>
                      <a:pPr algn="ctr" rtl="1"/>
                      <a:endParaRPr lang="ar-SA" sz="800" dirty="0">
                        <a:latin typeface="Calibri" panose="020F0502020204030204" pitchFamily="34" charset="0"/>
                        <a:cs typeface="Calibri" panose="020F0502020204030204" pitchFamily="34" charset="0"/>
                      </a:endParaRPr>
                    </a:p>
                    <a:p>
                      <a:pPr algn="ctr" rtl="1"/>
                      <a:endParaRPr lang="ar-SA" sz="2400" dirty="0">
                        <a:latin typeface="Calibri" panose="020F0502020204030204" pitchFamily="34" charset="0"/>
                        <a:cs typeface="Calibri" panose="020F0502020204030204" pitchFamily="34" charset="0"/>
                      </a:endParaRPr>
                    </a:p>
                    <a:p>
                      <a:pPr algn="ctr" rtl="1"/>
                      <a:endParaRPr lang="ar-SA" sz="2400" dirty="0">
                        <a:latin typeface="Calibri" panose="020F0502020204030204" pitchFamily="34" charset="0"/>
                        <a:cs typeface="Calibri" panose="020F0502020204030204" pitchFamily="34" charset="0"/>
                      </a:endParaRPr>
                    </a:p>
                    <a:p>
                      <a:pPr algn="ctr" rtl="1"/>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000000"/>
                          </a:solidFill>
                          <a:latin typeface="Calibri" panose="020F0502020204030204" pitchFamily="34" charset="0"/>
                          <a:cs typeface="Calibri" panose="020F0502020204030204" pitchFamily="34" charset="0"/>
                        </a:rPr>
                        <a:t>تقتصر  الإجابة في هذا المقياس على الاختيار بين إجابتين محتملتين، مثل (نعم / لا)،</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000000"/>
                          </a:solidFill>
                          <a:latin typeface="Calibri" panose="020F0502020204030204" pitchFamily="34" charset="0"/>
                          <a:cs typeface="Calibri" panose="020F0502020204030204" pitchFamily="34" charset="0"/>
                        </a:rPr>
                        <a:t> أو (موافق / غير موافق).  </a:t>
                      </a:r>
                    </a:p>
                    <a:p>
                      <a:pPr algn="ctr" rtl="1"/>
                      <a:endParaRPr lang="ar-SA" sz="2400" dirty="0">
                        <a:latin typeface="Calibri" panose="020F0502020204030204" pitchFamily="34" charset="0"/>
                        <a:cs typeface="Calibri" panose="020F0502020204030204" pitchFamily="34" charset="0"/>
                      </a:endParaRPr>
                    </a:p>
                    <a:p>
                      <a:pPr algn="ctr" rtl="1"/>
                      <a:endParaRPr lang="ar-SA" sz="2400" dirty="0">
                        <a:latin typeface="Calibri" panose="020F0502020204030204" pitchFamily="34" charset="0"/>
                        <a:cs typeface="Calibri" panose="020F0502020204030204" pitchFamily="34" charset="0"/>
                      </a:endParaRPr>
                    </a:p>
                    <a:p>
                      <a:pPr algn="ctr" rtl="1"/>
                      <a:endParaRPr lang="ar-SA"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ar-SA" sz="2400" b="1" dirty="0">
                        <a:solidFill>
                          <a:srgbClr val="000000"/>
                        </a:solidFill>
                        <a:latin typeface="Calibri" panose="020F0502020204030204" pitchFamily="34" charset="0"/>
                        <a:cs typeface="Calibri" panose="020F0502020204030204" pitchFamily="34" charset="0"/>
                      </a:endParaRPr>
                    </a:p>
                    <a:p>
                      <a:pPr algn="ctr"/>
                      <a:r>
                        <a:rPr lang="ar-SA" sz="2400" b="1" dirty="0">
                          <a:solidFill>
                            <a:srgbClr val="000000"/>
                          </a:solidFill>
                          <a:latin typeface="Calibri" panose="020F0502020204030204" pitchFamily="34" charset="0"/>
                          <a:cs typeface="Calibri" panose="020F0502020204030204" pitchFamily="34" charset="0"/>
                        </a:rPr>
                        <a:t>هذا النوع يوجد سؤال مثل </a:t>
                      </a:r>
                    </a:p>
                    <a:p>
                      <a:pPr algn="ctr"/>
                      <a:r>
                        <a:rPr lang="ar-SA" sz="2400" b="1" dirty="0">
                          <a:solidFill>
                            <a:srgbClr val="000000"/>
                          </a:solidFill>
                          <a:latin typeface="Calibri" panose="020F0502020204030204" pitchFamily="34" charset="0"/>
                          <a:cs typeface="Calibri" panose="020F0502020204030204" pitchFamily="34" charset="0"/>
                        </a:rPr>
                        <a:t>(ما مدى رضاك؟) </a:t>
                      </a:r>
                    </a:p>
                    <a:p>
                      <a:pPr algn="ctr"/>
                      <a:r>
                        <a:rPr lang="ar-SA" sz="2400" b="1" dirty="0">
                          <a:solidFill>
                            <a:srgbClr val="000000"/>
                          </a:solidFill>
                          <a:latin typeface="Calibri" panose="020F0502020204030204" pitchFamily="34" charset="0"/>
                          <a:cs typeface="Calibri" panose="020F0502020204030204" pitchFamily="34" charset="0"/>
                        </a:rPr>
                        <a:t>ويختار المستخدم رقما</a:t>
                      </a:r>
                    </a:p>
                    <a:p>
                      <a:pPr algn="ctr"/>
                      <a:r>
                        <a:rPr lang="ar-SA" sz="2400" b="1" dirty="0">
                          <a:solidFill>
                            <a:srgbClr val="000000"/>
                          </a:solidFill>
                          <a:latin typeface="Calibri" panose="020F0502020204030204" pitchFamily="34" charset="0"/>
                          <a:cs typeface="Calibri" panose="020F0502020204030204" pitchFamily="34" charset="0"/>
                        </a:rPr>
                        <a:t> من 1 إلي 5 </a:t>
                      </a:r>
                    </a:p>
                    <a:p>
                      <a:pPr algn="ctr"/>
                      <a:r>
                        <a:rPr lang="ar-SA" sz="2400" b="1" dirty="0">
                          <a:solidFill>
                            <a:srgbClr val="000000"/>
                          </a:solidFill>
                          <a:latin typeface="Calibri" panose="020F0502020204030204" pitchFamily="34" charset="0"/>
                          <a:cs typeface="Calibri" panose="020F0502020204030204" pitchFamily="34" charset="0"/>
                        </a:rPr>
                        <a:t>يمثل مدى رضاه.</a:t>
                      </a:r>
                    </a:p>
                    <a:p>
                      <a:pPr algn="ctr"/>
                      <a:endParaRPr lang="ar-SA" sz="2400" b="1" dirty="0">
                        <a:solidFill>
                          <a:srgbClr val="000000"/>
                        </a:solidFill>
                        <a:latin typeface="Calibri" panose="020F0502020204030204" pitchFamily="34" charset="0"/>
                        <a:cs typeface="Calibri" panose="020F0502020204030204" pitchFamily="34" charset="0"/>
                      </a:endParaRPr>
                    </a:p>
                    <a:p>
                      <a:pPr algn="ctr"/>
                      <a:endParaRPr lang="ar-SA" sz="2400" b="1" dirty="0">
                        <a:solidFill>
                          <a:srgbClr val="000000"/>
                        </a:solidFill>
                        <a:latin typeface="Calibri" panose="020F0502020204030204" pitchFamily="34" charset="0"/>
                        <a:cs typeface="Calibri" panose="020F0502020204030204" pitchFamily="34" charset="0"/>
                      </a:endParaRPr>
                    </a:p>
                    <a:p>
                      <a:pPr algn="ctr"/>
                      <a:endParaRPr lang="ar-SA" sz="2400" b="1" dirty="0">
                        <a:solidFill>
                          <a:srgbClr val="0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b="1" dirty="0">
                        <a:solidFill>
                          <a:srgbClr val="000000"/>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rgbClr val="000000"/>
                          </a:solidFill>
                          <a:latin typeface="Calibri" panose="020F0502020204030204" pitchFamily="34" charset="0"/>
                          <a:cs typeface="Calibri" panose="020F0502020204030204" pitchFamily="34" charset="0"/>
                        </a:rPr>
                        <a:t>يمنح هذا النوع من الأسئلة المستجيبين الحرية الكاملة في كتابة ما يحلو لهم.</a:t>
                      </a:r>
                    </a:p>
                    <a:p>
                      <a:r>
                        <a:rPr lang="ar-SA" sz="2400" dirty="0"/>
                        <a:t>  </a:t>
                      </a:r>
                    </a:p>
                    <a:p>
                      <a:endParaRPr lang="ar-SA" sz="2400" dirty="0"/>
                    </a:p>
                    <a:p>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450878"/>
                  </a:ext>
                </a:extLst>
              </a:tr>
            </a:tbl>
          </a:graphicData>
        </a:graphic>
      </p:graphicFrame>
      <p:pic>
        <p:nvPicPr>
          <p:cNvPr id="4" name="Picture 2" descr="أسئلة الاختيار من متعدد في التدريس التربوي – e3arabi – إي عربي">
            <a:extLst>
              <a:ext uri="{FF2B5EF4-FFF2-40B4-BE49-F238E27FC236}">
                <a16:creationId xmlns:a16="http://schemas.microsoft.com/office/drawing/2014/main" id="{B7DC1E26-B8DC-4FBF-804E-4723204AE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8418" y="4459656"/>
            <a:ext cx="1079927" cy="1088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استراتيجية صح أو خطأ - wright or wrong - أ.سعود المونس Q84S@ - YouTube">
            <a:extLst>
              <a:ext uri="{FF2B5EF4-FFF2-40B4-BE49-F238E27FC236}">
                <a16:creationId xmlns:a16="http://schemas.microsoft.com/office/drawing/2014/main" id="{DDBBE81F-EFE5-4E88-B726-40B479494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016" y="4532703"/>
            <a:ext cx="1258067" cy="94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65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E24C6401-9B75-4725-9584-CB793191128B}"/>
              </a:ext>
            </a:extLst>
          </p:cNvPr>
          <p:cNvSpPr txBox="1"/>
          <p:nvPr/>
        </p:nvSpPr>
        <p:spPr>
          <a:xfrm>
            <a:off x="5277658" y="457200"/>
            <a:ext cx="6027563" cy="707886"/>
          </a:xfrm>
          <a:prstGeom prst="rect">
            <a:avLst/>
          </a:prstGeom>
          <a:noFill/>
        </p:spPr>
        <p:txBody>
          <a:bodyPr wrap="square">
            <a:spAutoFit/>
          </a:bodyPr>
          <a:lstStyle/>
          <a:p>
            <a:pPr algn="r"/>
            <a:r>
              <a:rPr lang="ar-SA" sz="4000" b="1" dirty="0">
                <a:solidFill>
                  <a:srgbClr val="0070C0"/>
                </a:solidFill>
                <a:latin typeface="Calibri" panose="020F0502020204030204" pitchFamily="34" charset="0"/>
                <a:cs typeface="Calibri" panose="020F0502020204030204" pitchFamily="34" charset="0"/>
              </a:rPr>
              <a:t>الهدف من استطلاع رضا العملاء</a:t>
            </a:r>
          </a:p>
        </p:txBody>
      </p:sp>
      <p:sp>
        <p:nvSpPr>
          <p:cNvPr id="3" name="مربع نص 2">
            <a:extLst>
              <a:ext uri="{FF2B5EF4-FFF2-40B4-BE49-F238E27FC236}">
                <a16:creationId xmlns:a16="http://schemas.microsoft.com/office/drawing/2014/main" id="{EE0F5AB4-66BE-4738-A697-93BB629D8F54}"/>
              </a:ext>
            </a:extLst>
          </p:cNvPr>
          <p:cNvSpPr txBox="1"/>
          <p:nvPr/>
        </p:nvSpPr>
        <p:spPr>
          <a:xfrm>
            <a:off x="1649555" y="1828800"/>
            <a:ext cx="9655666" cy="1938992"/>
          </a:xfrm>
          <a:prstGeom prst="rect">
            <a:avLst/>
          </a:prstGeom>
          <a:noFill/>
        </p:spPr>
        <p:txBody>
          <a:bodyPr wrap="square">
            <a:spAutoFit/>
          </a:bodyPr>
          <a:lstStyle/>
          <a:p>
            <a:pPr rtl="1"/>
            <a:r>
              <a:rPr lang="ar-SA" sz="4000" b="1" dirty="0">
                <a:latin typeface="Calibri" panose="020F0502020204030204" pitchFamily="34" charset="0"/>
                <a:cs typeface="Calibri" panose="020F0502020204030204" pitchFamily="34" charset="0"/>
              </a:rPr>
              <a:t>الهدف من الاستطلاع جمع البيانات التي تحتاجها المنظمة أو الشركة لتحسين المنتجات والخدمات بشكل استراتيجي ..</a:t>
            </a:r>
          </a:p>
        </p:txBody>
      </p:sp>
      <p:pic>
        <p:nvPicPr>
          <p:cNvPr id="4" name="Picture 2" descr="نموذج استبيان رضا العملاء - porsline">
            <a:extLst>
              <a:ext uri="{FF2B5EF4-FFF2-40B4-BE49-F238E27FC236}">
                <a16:creationId xmlns:a16="http://schemas.microsoft.com/office/drawing/2014/main" id="{576EA2ED-F247-466F-8857-C9DF440486FB}"/>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030554" y="3153696"/>
            <a:ext cx="3247104" cy="324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446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A907906-1CA4-4200-B9D2-0C35ADE39442}"/>
              </a:ext>
            </a:extLst>
          </p:cNvPr>
          <p:cNvSpPr txBox="1"/>
          <p:nvPr/>
        </p:nvSpPr>
        <p:spPr>
          <a:xfrm>
            <a:off x="1356852" y="4874698"/>
            <a:ext cx="10269488" cy="523220"/>
          </a:xfrm>
          <a:prstGeom prst="rect">
            <a:avLst/>
          </a:prstGeom>
          <a:noFill/>
        </p:spPr>
        <p:txBody>
          <a:bodyPr wrap="square">
            <a:spAutoFit/>
          </a:bodyPr>
          <a:lstStyle/>
          <a:p>
            <a:pPr lvl="0" algn="just"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هناك ثلاثة أنواع من الأسئلة التي يمكن استخدامها في استطلاعات رضا العملاء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مربع نص 2">
            <a:extLst>
              <a:ext uri="{FF2B5EF4-FFF2-40B4-BE49-F238E27FC236}">
                <a16:creationId xmlns:a16="http://schemas.microsoft.com/office/drawing/2014/main" id="{8F76159B-74D6-4A83-BE94-A68746D94986}"/>
              </a:ext>
            </a:extLst>
          </p:cNvPr>
          <p:cNvSpPr txBox="1"/>
          <p:nvPr/>
        </p:nvSpPr>
        <p:spPr>
          <a:xfrm>
            <a:off x="552542" y="990622"/>
            <a:ext cx="11280887" cy="954107"/>
          </a:xfrm>
          <a:prstGeom prst="rect">
            <a:avLst/>
          </a:prstGeom>
          <a:noFill/>
        </p:spPr>
        <p:txBody>
          <a:bodyPr wrap="square">
            <a:spAutoFit/>
          </a:bodyPr>
          <a:lstStyle/>
          <a:p>
            <a:pPr lvl="0" algn="just" rtl="1"/>
            <a:r>
              <a:rPr lang="ar-SA" sz="28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يصمم استطلاع رضا العملاء كنموذج لجمع البيانات لمساعدة الشركات على استطلاع آراء عملائهم بخصوص المنتجات أو الخدمات التي تقدمها تلك الشركات :</a:t>
            </a:r>
            <a:endParaRPr lang="en-US" sz="28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4" name="مربع نص 3">
            <a:extLst>
              <a:ext uri="{FF2B5EF4-FFF2-40B4-BE49-F238E27FC236}">
                <a16:creationId xmlns:a16="http://schemas.microsoft.com/office/drawing/2014/main" id="{2330E412-B397-473C-95D1-2284A0BE649F}"/>
              </a:ext>
            </a:extLst>
          </p:cNvPr>
          <p:cNvSpPr txBox="1"/>
          <p:nvPr/>
        </p:nvSpPr>
        <p:spPr>
          <a:xfrm>
            <a:off x="1194619" y="2810665"/>
            <a:ext cx="10593954" cy="954107"/>
          </a:xfrm>
          <a:prstGeom prst="rect">
            <a:avLst/>
          </a:prstGeom>
          <a:noFill/>
        </p:spPr>
        <p:txBody>
          <a:bodyPr wrap="square">
            <a:spAutoFit/>
          </a:bodyPr>
          <a:lstStyle/>
          <a:p>
            <a:r>
              <a:rPr lang="ar-SA" sz="2800" b="1" dirty="0">
                <a:solidFill>
                  <a:srgbClr val="323130"/>
                </a:solidFill>
                <a:effectLst/>
                <a:ea typeface="Times New Roman" panose="02020603050405020304" pitchFamily="18" charset="0"/>
                <a:cs typeface="Calibri" panose="020F0502020204030204" pitchFamily="34" charset="0"/>
              </a:rPr>
              <a:t>تسمح استطلاعات رضا العملاء للشركات والمؤسسات بتحسين المنتجات والخدمات بشكل استراتيجي </a:t>
            </a:r>
            <a:endParaRPr lang="en-US" sz="4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1FD35FD5-0D03-475D-8840-61BD52442467}"/>
              </a:ext>
            </a:extLst>
          </p:cNvPr>
          <p:cNvSpPr txBox="1"/>
          <p:nvPr/>
        </p:nvSpPr>
        <p:spPr>
          <a:xfrm>
            <a:off x="4130470" y="267988"/>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4F8747AA-F4F5-4A6E-884B-7BE976E6F88A}"/>
              </a:ext>
            </a:extLst>
          </p:cNvPr>
          <p:cNvSpPr txBox="1"/>
          <p:nvPr/>
        </p:nvSpPr>
        <p:spPr>
          <a:xfrm>
            <a:off x="358571" y="1576959"/>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83D2CB99-4BC3-47C0-B64A-1906C61E128A}"/>
              </a:ext>
            </a:extLst>
          </p:cNvPr>
          <p:cNvSpPr txBox="1"/>
          <p:nvPr/>
        </p:nvSpPr>
        <p:spPr>
          <a:xfrm>
            <a:off x="358571" y="5422567"/>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55F43D5E-88EF-4953-8564-4EBF786ACEDC}"/>
              </a:ext>
            </a:extLst>
          </p:cNvPr>
          <p:cNvSpPr txBox="1"/>
          <p:nvPr/>
        </p:nvSpPr>
        <p:spPr>
          <a:xfrm>
            <a:off x="358571" y="3683796"/>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4853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94661E4-33AB-4CE6-8DC6-3D678AB5E8FB}"/>
              </a:ext>
            </a:extLst>
          </p:cNvPr>
          <p:cNvSpPr txBox="1"/>
          <p:nvPr/>
        </p:nvSpPr>
        <p:spPr>
          <a:xfrm>
            <a:off x="3701828" y="279573"/>
            <a:ext cx="5176701" cy="584775"/>
          </a:xfrm>
          <a:prstGeom prst="rect">
            <a:avLst/>
          </a:prstGeom>
          <a:noFill/>
        </p:spPr>
        <p:txBody>
          <a:bodyPr wrap="square" rtlCol="1">
            <a:spAutoFit/>
          </a:bodyPr>
          <a:lstStyle/>
          <a:p>
            <a:pPr algn="ctr"/>
            <a:r>
              <a:rPr lang="ar-SA" sz="3200" b="1" dirty="0">
                <a:latin typeface="Calibri" panose="020F0502020204030204" pitchFamily="34" charset="0"/>
                <a:cs typeface="Calibri" panose="020F0502020204030204" pitchFamily="34" charset="0"/>
              </a:rPr>
              <a:t>أساسيات كتابة مستندات الأعمال</a:t>
            </a:r>
          </a:p>
        </p:txBody>
      </p:sp>
      <p:graphicFrame>
        <p:nvGraphicFramePr>
          <p:cNvPr id="3" name="جدول 8">
            <a:extLst>
              <a:ext uri="{FF2B5EF4-FFF2-40B4-BE49-F238E27FC236}">
                <a16:creationId xmlns:a16="http://schemas.microsoft.com/office/drawing/2014/main" id="{8AF4DC6B-F8C2-486A-8245-770BAD984CC4}"/>
              </a:ext>
            </a:extLst>
          </p:cNvPr>
          <p:cNvGraphicFramePr>
            <a:graphicFrameLocks noGrp="1"/>
          </p:cNvGraphicFramePr>
          <p:nvPr>
            <p:extLst>
              <p:ext uri="{D42A27DB-BD31-4B8C-83A1-F6EECF244321}">
                <p14:modId xmlns:p14="http://schemas.microsoft.com/office/powerpoint/2010/main" val="2862043286"/>
              </p:ext>
            </p:extLst>
          </p:nvPr>
        </p:nvGraphicFramePr>
        <p:xfrm>
          <a:off x="734351" y="1128953"/>
          <a:ext cx="11105535" cy="4549175"/>
        </p:xfrm>
        <a:graphic>
          <a:graphicData uri="http://schemas.openxmlformats.org/drawingml/2006/table">
            <a:tbl>
              <a:tblPr rtl="1" firstRow="1" bandRow="1">
                <a:tableStyleId>{5C22544A-7EE6-4342-B048-85BDC9FD1C3A}</a:tableStyleId>
              </a:tblPr>
              <a:tblGrid>
                <a:gridCol w="2209189">
                  <a:extLst>
                    <a:ext uri="{9D8B030D-6E8A-4147-A177-3AD203B41FA5}">
                      <a16:colId xmlns:a16="http://schemas.microsoft.com/office/drawing/2014/main" val="1557239252"/>
                    </a:ext>
                  </a:extLst>
                </a:gridCol>
                <a:gridCol w="1371600">
                  <a:extLst>
                    <a:ext uri="{9D8B030D-6E8A-4147-A177-3AD203B41FA5}">
                      <a16:colId xmlns:a16="http://schemas.microsoft.com/office/drawing/2014/main" val="418803009"/>
                    </a:ext>
                  </a:extLst>
                </a:gridCol>
                <a:gridCol w="7524746">
                  <a:extLst>
                    <a:ext uri="{9D8B030D-6E8A-4147-A177-3AD203B41FA5}">
                      <a16:colId xmlns:a16="http://schemas.microsoft.com/office/drawing/2014/main" val="3966356612"/>
                    </a:ext>
                  </a:extLst>
                </a:gridCol>
              </a:tblGrid>
              <a:tr h="12127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1200" noProof="1">
                          <a:solidFill>
                            <a:srgbClr val="C00000"/>
                          </a:solidFill>
                          <a:latin typeface="Calibri" panose="020F0502020204030204" pitchFamily="34" charset="0"/>
                          <a:cs typeface="Calibri" panose="020F0502020204030204" pitchFamily="34" charset="0"/>
                        </a:rPr>
                        <a:t>سهولة القراءة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ar-SA" sz="2400" b="1" kern="1200" noProof="1">
                          <a:solidFill>
                            <a:prstClr val="black"/>
                          </a:solidFill>
                          <a:latin typeface="Calibri" panose="020F0502020204030204" pitchFamily="34" charset="0"/>
                          <a:cs typeface="Calibri" panose="020F0502020204030204" pitchFamily="34" charset="0"/>
                        </a:rPr>
                        <a:t>ترتيب الكلمات بطريقة تسمح للقراء بالوصول إلى المحتوى بسهولة وبطريقة منطقية.</a:t>
                      </a:r>
                      <a:endParaRPr lang="en-US" sz="2400" b="1" kern="1200" noProof="1">
                        <a:solidFill>
                          <a:prstClr val="black"/>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5130185"/>
                  </a:ext>
                </a:extLst>
              </a:tr>
              <a:tr h="123510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1200" noProof="1">
                          <a:solidFill>
                            <a:srgbClr val="C00000"/>
                          </a:solidFill>
                          <a:latin typeface="Calibri" panose="020F0502020204030204" pitchFamily="34" charset="0"/>
                          <a:cs typeface="Calibri" panose="020F0502020204030204" pitchFamily="34" charset="0"/>
                        </a:rPr>
                        <a:t>التناسق</a:t>
                      </a:r>
                    </a:p>
                    <a:p>
                      <a:pPr algn="ctr" rtl="1"/>
                      <a:endParaRPr lang="ar-SA"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kern="1200" noProof="1">
                          <a:solidFill>
                            <a:prstClr val="black"/>
                          </a:solidFill>
                          <a:latin typeface="Calibri" panose="020F0502020204030204" pitchFamily="34" charset="0"/>
                          <a:cs typeface="Calibri" panose="020F0502020204030204" pitchFamily="34" charset="0"/>
                        </a:rPr>
                        <a:t>يتم تصميم مستندات الشركة  كوضع الشعار بأعلى المستند وعنوان المستند في منتصف الصفحة  واسم المستلم بخط عريض </a:t>
                      </a:r>
                      <a:endParaRPr lang="en-US" sz="2400" b="1" kern="1200" noProof="1">
                        <a:solidFill>
                          <a:prstClr val="black"/>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304339"/>
                  </a:ext>
                </a:extLst>
              </a:tr>
              <a:tr h="105067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1200" noProof="1">
                          <a:solidFill>
                            <a:srgbClr val="C00000"/>
                          </a:solidFill>
                          <a:latin typeface="Calibri" panose="020F0502020204030204" pitchFamily="34" charset="0"/>
                          <a:cs typeface="Calibri" panose="020F0502020204030204" pitchFamily="34" charset="0"/>
                        </a:rPr>
                        <a:t>الطباعة</a:t>
                      </a:r>
                    </a:p>
                    <a:p>
                      <a:pPr algn="ctr" rtl="1"/>
                      <a:endParaRPr lang="ar-SA"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ar-SA" sz="2400" b="1" kern="1200" noProof="1">
                          <a:solidFill>
                            <a:prstClr val="black"/>
                          </a:solidFill>
                          <a:latin typeface="Calibri" panose="020F0502020204030204" pitchFamily="34" charset="0"/>
                          <a:cs typeface="Calibri" panose="020F0502020204030204" pitchFamily="34" charset="0"/>
                        </a:rPr>
                        <a:t>تنشئ الطباعة الجيدة تسلسلا هرميا مرئيا قويا لتضفي نوعا من التوازن كاختيار نمط الخط والمظهر والتركيب</a:t>
                      </a:r>
                      <a:endParaRPr lang="en-US" sz="2400" b="1" kern="1200" noProof="1">
                        <a:solidFill>
                          <a:prstClr val="black"/>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33947"/>
                  </a:ext>
                </a:extLst>
              </a:tr>
              <a:tr h="105067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kern="1200" noProof="1">
                          <a:solidFill>
                            <a:srgbClr val="C00000"/>
                          </a:solidFill>
                          <a:latin typeface="Calibri" panose="020F0502020204030204" pitchFamily="34" charset="0"/>
                          <a:cs typeface="Calibri" panose="020F0502020204030204" pitchFamily="34" charset="0"/>
                        </a:rPr>
                        <a:t>مظهر الصفحة</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2800" b="1" dirty="0">
                        <a:solidFill>
                          <a:srgbClr val="C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2000" b="1" dirty="0">
                        <a:solidFill>
                          <a:srgbClr val="C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kern="1200" noProof="1">
                          <a:solidFill>
                            <a:prstClr val="black"/>
                          </a:solidFill>
                          <a:latin typeface="Calibri" panose="020F0502020204030204" pitchFamily="34" charset="0"/>
                          <a:cs typeface="Calibri" panose="020F0502020204030204" pitchFamily="34" charset="0"/>
                        </a:rPr>
                        <a:t>يعتبر مظهر الصفحة مهما للغاية لأنه يضمن االاتساق ويجعل المستند أكثر  قابلية للقراءة ويعزز من مصداقية كاتب التقرير ومحتوى المستند.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021618"/>
                  </a:ext>
                </a:extLst>
              </a:tr>
            </a:tbl>
          </a:graphicData>
        </a:graphic>
      </p:graphicFrame>
      <p:grpSp>
        <p:nvGrpSpPr>
          <p:cNvPr id="12" name="مجموعة 11">
            <a:extLst>
              <a:ext uri="{FF2B5EF4-FFF2-40B4-BE49-F238E27FC236}">
                <a16:creationId xmlns:a16="http://schemas.microsoft.com/office/drawing/2014/main" id="{BDE19F49-65C2-48FB-B790-E7B3D59BD584}"/>
              </a:ext>
            </a:extLst>
          </p:cNvPr>
          <p:cNvGrpSpPr/>
          <p:nvPr/>
        </p:nvGrpSpPr>
        <p:grpSpPr>
          <a:xfrm>
            <a:off x="8449451" y="1328407"/>
            <a:ext cx="965120" cy="4201186"/>
            <a:chOff x="8449451" y="1328407"/>
            <a:chExt cx="965120" cy="4201186"/>
          </a:xfrm>
        </p:grpSpPr>
        <p:pic>
          <p:nvPicPr>
            <p:cNvPr id="4" name="Picture 4" descr="Checked, document, readability, readability check, verified">
              <a:extLst>
                <a:ext uri="{FF2B5EF4-FFF2-40B4-BE49-F238E27FC236}">
                  <a16:creationId xmlns:a16="http://schemas.microsoft.com/office/drawing/2014/main" id="{D37E9718-4DD6-4FD5-9F90-75898DDE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628" y="1328407"/>
              <a:ext cx="786767" cy="786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ocument, education, file, format">
              <a:extLst>
                <a:ext uri="{FF2B5EF4-FFF2-40B4-BE49-F238E27FC236}">
                  <a16:creationId xmlns:a16="http://schemas.microsoft.com/office/drawing/2014/main" id="{528E72E9-317D-4698-BBF5-4BC4DE6CA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451" y="2463987"/>
              <a:ext cx="965120" cy="965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rinter, print, printing">
              <a:extLst>
                <a:ext uri="{FF2B5EF4-FFF2-40B4-BE49-F238E27FC236}">
                  <a16:creationId xmlns:a16="http://schemas.microsoft.com/office/drawing/2014/main" id="{9A44200B-43CD-451A-BB14-ADD729291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2779" y="3664825"/>
              <a:ext cx="871041" cy="871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Business, document, documents, text, writing">
              <a:extLst>
                <a:ext uri="{FF2B5EF4-FFF2-40B4-BE49-F238E27FC236}">
                  <a16:creationId xmlns:a16="http://schemas.microsoft.com/office/drawing/2014/main" id="{5287D09B-D5A1-429C-9466-4640710FBD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8628" y="4684401"/>
              <a:ext cx="845192" cy="8451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833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E82B888E-A5AD-4335-ACA4-B2F5D76DAB72}"/>
              </a:ext>
            </a:extLst>
          </p:cNvPr>
          <p:cNvSpPr txBox="1"/>
          <p:nvPr/>
        </p:nvSpPr>
        <p:spPr>
          <a:xfrm>
            <a:off x="4534820" y="86164"/>
            <a:ext cx="3648383" cy="769441"/>
          </a:xfrm>
          <a:prstGeom prst="rect">
            <a:avLst/>
          </a:prstGeom>
          <a:noFill/>
        </p:spPr>
        <p:txBody>
          <a:bodyPr wrap="square">
            <a:spAutoFit/>
          </a:bodyPr>
          <a:lstStyle/>
          <a:p>
            <a:pPr lvl="0" rtl="1"/>
            <a:r>
              <a:rPr lang="ar-SA"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03821CBE-06EC-484B-B856-169139126177}"/>
              </a:ext>
            </a:extLst>
          </p:cNvPr>
          <p:cNvSpPr txBox="1"/>
          <p:nvPr/>
        </p:nvSpPr>
        <p:spPr>
          <a:xfrm>
            <a:off x="575800" y="953595"/>
            <a:ext cx="11566422"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من أسئلة استطلاع رضا العملاء وفيه توجد إجابات محددة يتم تقديمها ويجب على المستخدم أن يختار أحدها بناءً على رأيه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96F855E8-64F9-4DC0-AD94-39C4C9E00E69}"/>
              </a:ext>
            </a:extLst>
          </p:cNvPr>
          <p:cNvSpPr txBox="1"/>
          <p:nvPr/>
        </p:nvSpPr>
        <p:spPr>
          <a:xfrm>
            <a:off x="0" y="1660776"/>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أسئلة الاختيار من متعدد</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أسئلة المقياس الثنائي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مقياس ليكرت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أسئلة مفتوحة النهاية</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8CF91275-926E-47F6-AC08-3199EF898B9E}"/>
              </a:ext>
            </a:extLst>
          </p:cNvPr>
          <p:cNvSpPr txBox="1"/>
          <p:nvPr/>
        </p:nvSpPr>
        <p:spPr>
          <a:xfrm>
            <a:off x="974007" y="3593403"/>
            <a:ext cx="10770008"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من أسئلة استطلاع رضا العملاء وفيه تقتصر الإجابة على الاختيار بين إجابتين محتملتين مثل نعم أو لا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6996FBE0-326E-47CB-B1C6-6248F031F976}"/>
              </a:ext>
            </a:extLst>
          </p:cNvPr>
          <p:cNvSpPr txBox="1"/>
          <p:nvPr/>
        </p:nvSpPr>
        <p:spPr>
          <a:xfrm>
            <a:off x="1948017" y="4289283"/>
            <a:ext cx="4147983"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أسئلة الاختيار من متعدد</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أسئلة المقياس الثنائي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مقياس ليكرت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أسئلة مفتوحة النهاية</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29583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177F24-5FE3-43A4-8D4B-ECE830B6C0B0}"/>
              </a:ext>
            </a:extLst>
          </p:cNvPr>
          <p:cNvSpPr txBox="1"/>
          <p:nvPr/>
        </p:nvSpPr>
        <p:spPr>
          <a:xfrm>
            <a:off x="549395" y="3429000"/>
            <a:ext cx="4497050" cy="769441"/>
          </a:xfrm>
          <a:prstGeom prst="rect">
            <a:avLst/>
          </a:prstGeom>
          <a:noFill/>
        </p:spPr>
        <p:txBody>
          <a:bodyPr wrap="square" rtlCol="1">
            <a:spAutoFit/>
          </a:bodyPr>
          <a:lstStyle/>
          <a:p>
            <a:r>
              <a:rPr lang="ar-SA" sz="4400" b="1" dirty="0">
                <a:solidFill>
                  <a:srgbClr val="C00000"/>
                </a:solidFill>
                <a:latin typeface="Calibri" panose="020F0502020204030204" pitchFamily="34" charset="0"/>
                <a:cs typeface="Calibri" panose="020F0502020204030204" pitchFamily="34" charset="0"/>
              </a:rPr>
              <a:t>الدرس الخامس </a:t>
            </a:r>
          </a:p>
        </p:txBody>
      </p:sp>
      <p:sp>
        <p:nvSpPr>
          <p:cNvPr id="6" name="مربع نص 5">
            <a:extLst>
              <a:ext uri="{FF2B5EF4-FFF2-40B4-BE49-F238E27FC236}">
                <a16:creationId xmlns:a16="http://schemas.microsoft.com/office/drawing/2014/main" id="{F28A8EB0-8F43-455D-BE2C-78FC3A38AB26}"/>
              </a:ext>
            </a:extLst>
          </p:cNvPr>
          <p:cNvSpPr txBox="1"/>
          <p:nvPr/>
        </p:nvSpPr>
        <p:spPr>
          <a:xfrm>
            <a:off x="1363053" y="4502574"/>
            <a:ext cx="3683392" cy="769441"/>
          </a:xfrm>
          <a:prstGeom prst="rect">
            <a:avLst/>
          </a:prstGeom>
          <a:noFill/>
        </p:spPr>
        <p:txBody>
          <a:bodyPr wrap="square" rtlCol="1">
            <a:spAutoFit/>
          </a:bodyPr>
          <a:lstStyle/>
          <a:p>
            <a:pPr algn="ctr"/>
            <a:r>
              <a:rPr lang="ar-SA" sz="4400" b="1" dirty="0">
                <a:latin typeface="Calibri" panose="020F0502020204030204" pitchFamily="34" charset="0"/>
                <a:cs typeface="Calibri" panose="020F0502020204030204" pitchFamily="34" charset="0"/>
              </a:rPr>
              <a:t>تقارير الأعمـال </a:t>
            </a:r>
          </a:p>
        </p:txBody>
      </p:sp>
      <p:pic>
        <p:nvPicPr>
          <p:cNvPr id="4098" name="Picture 2" descr="أنواع البيانات الإحصائية وكيـــفية قـيــاس كلٍ منــها |  مـــثــابـــــــــــــر">
            <a:extLst>
              <a:ext uri="{FF2B5EF4-FFF2-40B4-BE49-F238E27FC236}">
                <a16:creationId xmlns:a16="http://schemas.microsoft.com/office/drawing/2014/main" id="{B61CBE03-C518-4871-827C-FF21C0729864}"/>
              </a:ext>
            </a:extLst>
          </p:cNvPr>
          <p:cNvPicPr>
            <a:picLocks noChangeAspect="1" noChangeArrowheads="1"/>
          </p:cNvPicPr>
          <p:nvPr/>
        </p:nvPicPr>
        <p:blipFill rotWithShape="1">
          <a:blip r:embed="rId2">
            <a:clrChange>
              <a:clrFrom>
                <a:srgbClr val="00A9A6"/>
              </a:clrFrom>
              <a:clrTo>
                <a:srgbClr val="00A9A6">
                  <a:alpha val="0"/>
                </a:srgbClr>
              </a:clrTo>
            </a:clrChange>
            <a:extLst>
              <a:ext uri="{28A0092B-C50C-407E-A947-70E740481C1C}">
                <a14:useLocalDpi xmlns:a14="http://schemas.microsoft.com/office/drawing/2010/main" val="0"/>
              </a:ext>
            </a:extLst>
          </a:blip>
          <a:srcRect l="8665" r="11933"/>
          <a:stretch/>
        </p:blipFill>
        <p:spPr bwMode="auto">
          <a:xfrm>
            <a:off x="5715072" y="1091711"/>
            <a:ext cx="6476928" cy="467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34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A353C05-E112-4A4B-8783-282FCC702CDA}"/>
              </a:ext>
            </a:extLst>
          </p:cNvPr>
          <p:cNvSpPr txBox="1"/>
          <p:nvPr/>
        </p:nvSpPr>
        <p:spPr>
          <a:xfrm>
            <a:off x="4096309" y="995061"/>
            <a:ext cx="4572000" cy="769441"/>
          </a:xfrm>
          <a:prstGeom prst="rect">
            <a:avLst/>
          </a:prstGeom>
          <a:noFill/>
        </p:spPr>
        <p:txBody>
          <a:bodyPr wrap="square">
            <a:spAutoFit/>
          </a:bodyPr>
          <a:lstStyle/>
          <a:p>
            <a:pPr algn="ctr"/>
            <a:r>
              <a:rPr lang="ar-SA" sz="4400" b="1" dirty="0">
                <a:solidFill>
                  <a:srgbClr val="2B5798"/>
                </a:solidFill>
                <a:latin typeface="Calibri" panose="020F0502020204030204" pitchFamily="34" charset="0"/>
                <a:cs typeface="Calibri" panose="020F0502020204030204" pitchFamily="34" charset="0"/>
              </a:rPr>
              <a:t>مفهوم تقرير الأعمال</a:t>
            </a:r>
          </a:p>
        </p:txBody>
      </p:sp>
      <p:sp>
        <p:nvSpPr>
          <p:cNvPr id="3" name="مربع نص 2">
            <a:extLst>
              <a:ext uri="{FF2B5EF4-FFF2-40B4-BE49-F238E27FC236}">
                <a16:creationId xmlns:a16="http://schemas.microsoft.com/office/drawing/2014/main" id="{8FC7B5A0-E9F5-4F48-8428-E87825E297AF}"/>
              </a:ext>
            </a:extLst>
          </p:cNvPr>
          <p:cNvSpPr txBox="1"/>
          <p:nvPr/>
        </p:nvSpPr>
        <p:spPr>
          <a:xfrm>
            <a:off x="752990" y="2426120"/>
            <a:ext cx="10686020" cy="1323439"/>
          </a:xfrm>
          <a:prstGeom prst="rect">
            <a:avLst/>
          </a:prstGeom>
          <a:noFill/>
        </p:spPr>
        <p:txBody>
          <a:bodyPr wrap="square">
            <a:spAutoFit/>
          </a:bodyPr>
          <a:lstStyle/>
          <a:p>
            <a:pPr algn="ctr" rtl="1"/>
            <a:r>
              <a:rPr lang="ar-SA" sz="4000" b="1" dirty="0">
                <a:latin typeface="Calibri" panose="020F0502020204030204" pitchFamily="34" charset="0"/>
                <a:cs typeface="Calibri" panose="020F0502020204030204" pitchFamily="34" charset="0"/>
              </a:rPr>
              <a:t>هي  مستندات صممت بغرض ايصال المعلومات حول أعمال </a:t>
            </a:r>
          </a:p>
          <a:p>
            <a:pPr algn="ctr" rtl="1"/>
            <a:r>
              <a:rPr lang="ar-SA" sz="4000" b="1" dirty="0">
                <a:latin typeface="Calibri" panose="020F0502020204030204" pitchFamily="34" charset="0"/>
                <a:cs typeface="Calibri" panose="020F0502020204030204" pitchFamily="34" charset="0"/>
              </a:rPr>
              <a:t>أو مهام أو لتقييم عمليات مالية متعلقة بأداء العمل.</a:t>
            </a:r>
          </a:p>
        </p:txBody>
      </p:sp>
    </p:spTree>
    <p:extLst>
      <p:ext uri="{BB962C8B-B14F-4D97-AF65-F5344CB8AC3E}">
        <p14:creationId xmlns:p14="http://schemas.microsoft.com/office/powerpoint/2010/main" val="4390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1" end="1"/>
                                            </p:txEl>
                                          </p:spTgt>
                                        </p:tgtEl>
                                        <p:attrNameLst>
                                          <p:attrName>ppt_w</p:attrName>
                                        </p:attrNameLst>
                                      </p:cBhvr>
                                    </p:anim>
                                    <p:anim by="(#ppt_w*0.50)" calcmode="lin" valueType="num">
                                      <p:cBhvr>
                                        <p:cTn id="16" dur="250" decel="50000" autoRev="1" fill="hold">
                                          <p:stCondLst>
                                            <p:cond delay="0"/>
                                          </p:stCondLst>
                                        </p:cTn>
                                        <p:tgtEl>
                                          <p:spTgt spid="3">
                                            <p:txEl>
                                              <p:pRg st="1" end="1"/>
                                            </p:txEl>
                                          </p:spTgt>
                                        </p:tgtEl>
                                        <p:attrNameLst>
                                          <p:attrName>ppt_x</p:attrName>
                                        </p:attrNameLst>
                                      </p:cBhvr>
                                    </p:anim>
                                    <p:anim from="(-#ppt_h/2)" to="(#ppt_y)" calcmode="lin" valueType="num">
                                      <p:cBhvr>
                                        <p:cTn id="17" dur="500" fill="hold">
                                          <p:stCondLst>
                                            <p:cond delay="0"/>
                                          </p:stCondLst>
                                        </p:cTn>
                                        <p:tgtEl>
                                          <p:spTgt spid="3">
                                            <p:txEl>
                                              <p:pRg st="1" end="1"/>
                                            </p:txEl>
                                          </p:spTgt>
                                        </p:tgtEl>
                                        <p:attrNameLst>
                                          <p:attrName>ppt_y</p:attrName>
                                        </p:attrNameLst>
                                      </p:cBhvr>
                                    </p:anim>
                                    <p:animRot by="21600000">
                                      <p:cBhvr>
                                        <p:cTn id="18" dur="5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3A17793-0031-41CE-9E74-EBF1163F1F84}"/>
              </a:ext>
            </a:extLst>
          </p:cNvPr>
          <p:cNvGrpSpPr/>
          <p:nvPr/>
        </p:nvGrpSpPr>
        <p:grpSpPr>
          <a:xfrm>
            <a:off x="594445" y="1165439"/>
            <a:ext cx="11003109" cy="4527121"/>
            <a:chOff x="1421979" y="1628075"/>
            <a:chExt cx="9450423" cy="2888063"/>
          </a:xfrm>
          <a:noFill/>
        </p:grpSpPr>
        <p:grpSp>
          <p:nvGrpSpPr>
            <p:cNvPr id="3" name="مجموعة 2">
              <a:extLst>
                <a:ext uri="{FF2B5EF4-FFF2-40B4-BE49-F238E27FC236}">
                  <a16:creationId xmlns:a16="http://schemas.microsoft.com/office/drawing/2014/main" id="{4121DC28-CF17-4026-8AAE-B46AA30A08DA}"/>
                </a:ext>
              </a:extLst>
            </p:cNvPr>
            <p:cNvGrpSpPr/>
            <p:nvPr/>
          </p:nvGrpSpPr>
          <p:grpSpPr>
            <a:xfrm>
              <a:off x="1421979" y="1628075"/>
              <a:ext cx="9450423" cy="1582203"/>
              <a:chOff x="929610" y="2036038"/>
              <a:chExt cx="9450423" cy="1582203"/>
            </a:xfrm>
            <a:grpFill/>
          </p:grpSpPr>
          <p:sp>
            <p:nvSpPr>
              <p:cNvPr id="6" name="TextBox 160">
                <a:extLst>
                  <a:ext uri="{FF2B5EF4-FFF2-40B4-BE49-F238E27FC236}">
                    <a16:creationId xmlns:a16="http://schemas.microsoft.com/office/drawing/2014/main" id="{4CF04038-2BC0-44E2-B3FD-221A95C6AC22}"/>
                  </a:ext>
                </a:extLst>
              </p:cNvPr>
              <p:cNvSpPr txBox="1"/>
              <p:nvPr/>
            </p:nvSpPr>
            <p:spPr>
              <a:xfrm>
                <a:off x="929610" y="2036038"/>
                <a:ext cx="9450423" cy="333787"/>
              </a:xfrm>
              <a:prstGeom prst="rect">
                <a:avLst/>
              </a:prstGeom>
              <a:grpFill/>
              <a:scene3d>
                <a:camera prst="orthographicFront"/>
                <a:lightRig rig="threePt" dir="t"/>
              </a:scene3d>
              <a:sp3d>
                <a:bevelT/>
              </a:sp3d>
            </p:spPr>
            <p:txBody>
              <a:bodyPr wrap="square" lIns="0" rIns="0" rtlCol="0" anchor="b">
                <a:spAutoFit/>
              </a:bodyPr>
              <a:lstStyle/>
              <a:p>
                <a:pPr marL="457200" indent="-457200" rtl="1">
                  <a:buClrTx/>
                  <a:buFont typeface="Wingdings" panose="05000000000000000000" pitchFamily="2" charset="2"/>
                  <a:buChar char="q"/>
                </a:pPr>
                <a:r>
                  <a:rPr lang="ar-SA" sz="2800" b="1" dirty="0">
                    <a:solidFill>
                      <a:schemeClr val="tx1">
                        <a:lumMod val="50000"/>
                      </a:schemeClr>
                    </a:solidFill>
                    <a:latin typeface="Calibri" panose="020F0502020204030204" pitchFamily="34" charset="0"/>
                    <a:cs typeface="Calibri" panose="020F0502020204030204" pitchFamily="34" charset="0"/>
                  </a:rPr>
                  <a:t>تقديم اقتراحات للإجراءات المستقبلية.</a:t>
                </a:r>
                <a:endParaRPr lang="en-US" sz="1600" b="1" kern="1200" noProof="1">
                  <a:solidFill>
                    <a:schemeClr val="tx1">
                      <a:lumMod val="50000"/>
                    </a:schemeClr>
                  </a:solidFill>
                  <a:latin typeface="Calibri" panose="020F0502020204030204" pitchFamily="34" charset="0"/>
                  <a:ea typeface="+mn-ea"/>
                  <a:cs typeface="Calibri" panose="020F0502020204030204" pitchFamily="34" charset="0"/>
                </a:endParaRPr>
              </a:p>
            </p:txBody>
          </p:sp>
          <p:sp>
            <p:nvSpPr>
              <p:cNvPr id="7" name="TextBox 160">
                <a:extLst>
                  <a:ext uri="{FF2B5EF4-FFF2-40B4-BE49-F238E27FC236}">
                    <a16:creationId xmlns:a16="http://schemas.microsoft.com/office/drawing/2014/main" id="{2DE91FA6-43DA-4485-8079-9F502C11FD6D}"/>
                  </a:ext>
                </a:extLst>
              </p:cNvPr>
              <p:cNvSpPr txBox="1"/>
              <p:nvPr/>
            </p:nvSpPr>
            <p:spPr>
              <a:xfrm>
                <a:off x="929610" y="2620430"/>
                <a:ext cx="9450423" cy="333787"/>
              </a:xfrm>
              <a:prstGeom prst="rect">
                <a:avLst/>
              </a:prstGeom>
              <a:grpFill/>
              <a:scene3d>
                <a:camera prst="orthographicFront"/>
                <a:lightRig rig="threePt" dir="t"/>
              </a:scene3d>
              <a:sp3d>
                <a:bevelT/>
              </a:sp3d>
            </p:spPr>
            <p:txBody>
              <a:bodyPr wrap="square" lIns="0" rIns="0" rtlCol="0" anchor="b">
                <a:spAutoFit/>
              </a:bodyPr>
              <a:lstStyle/>
              <a:p>
                <a:pPr marL="457200" indent="-457200" rtl="1">
                  <a:buClrTx/>
                  <a:buFont typeface="Wingdings" panose="05000000000000000000" pitchFamily="2" charset="2"/>
                  <a:buChar char="q"/>
                </a:pPr>
                <a:r>
                  <a:rPr lang="ar-SA" sz="2800" b="1" dirty="0">
                    <a:solidFill>
                      <a:schemeClr val="tx1">
                        <a:lumMod val="50000"/>
                      </a:schemeClr>
                    </a:solidFill>
                    <a:latin typeface="Calibri" panose="020F0502020204030204" pitchFamily="34" charset="0"/>
                    <a:cs typeface="Calibri" panose="020F0502020204030204" pitchFamily="34" charset="0"/>
                  </a:rPr>
                  <a:t> تقديم استنتاجات حول بعض المسائل أو المشكلات.</a:t>
                </a:r>
              </a:p>
            </p:txBody>
          </p:sp>
          <p:sp>
            <p:nvSpPr>
              <p:cNvPr id="8" name="TextBox 160">
                <a:extLst>
                  <a:ext uri="{FF2B5EF4-FFF2-40B4-BE49-F238E27FC236}">
                    <a16:creationId xmlns:a16="http://schemas.microsoft.com/office/drawing/2014/main" id="{E8F121A8-55AC-4FEF-B034-E14ECE908577}"/>
                  </a:ext>
                </a:extLst>
              </p:cNvPr>
              <p:cNvSpPr txBox="1"/>
              <p:nvPr/>
            </p:nvSpPr>
            <p:spPr>
              <a:xfrm>
                <a:off x="929610" y="3284454"/>
                <a:ext cx="9450423" cy="333787"/>
              </a:xfrm>
              <a:prstGeom prst="rect">
                <a:avLst/>
              </a:prstGeom>
              <a:grpFill/>
              <a:scene3d>
                <a:camera prst="orthographicFront"/>
                <a:lightRig rig="threePt" dir="t"/>
              </a:scene3d>
              <a:sp3d>
                <a:bevelT/>
              </a:sp3d>
            </p:spPr>
            <p:txBody>
              <a:bodyPr wrap="square" lIns="0" rIns="0" rtlCol="0" anchor="b">
                <a:spAutoFit/>
              </a:bodyPr>
              <a:lstStyle/>
              <a:p>
                <a:pPr marL="457200" indent="-457200" rtl="1">
                  <a:buClrTx/>
                  <a:buFont typeface="Wingdings" panose="05000000000000000000" pitchFamily="2" charset="2"/>
                  <a:buChar char="q"/>
                </a:pPr>
                <a:r>
                  <a:rPr lang="ar-SA" sz="2800" b="1" dirty="0">
                    <a:solidFill>
                      <a:schemeClr val="tx1">
                        <a:lumMod val="50000"/>
                      </a:schemeClr>
                    </a:solidFill>
                    <a:latin typeface="Calibri" panose="020F0502020204030204" pitchFamily="34" charset="0"/>
                    <a:cs typeface="Calibri" panose="020F0502020204030204" pitchFamily="34" charset="0"/>
                  </a:rPr>
                  <a:t>تقديم التقييمات والاستدلالات عند النظر في الحلول والنتائج الممكنة.</a:t>
                </a:r>
              </a:p>
            </p:txBody>
          </p:sp>
        </p:grpSp>
        <p:sp>
          <p:nvSpPr>
            <p:cNvPr id="4" name="TextBox 160">
              <a:extLst>
                <a:ext uri="{FF2B5EF4-FFF2-40B4-BE49-F238E27FC236}">
                  <a16:creationId xmlns:a16="http://schemas.microsoft.com/office/drawing/2014/main" id="{CB69A755-04C2-49B3-8030-E77B769B613B}"/>
                </a:ext>
              </a:extLst>
            </p:cNvPr>
            <p:cNvSpPr txBox="1"/>
            <p:nvPr/>
          </p:nvSpPr>
          <p:spPr>
            <a:xfrm>
              <a:off x="1421979" y="3529421"/>
              <a:ext cx="9450423" cy="333787"/>
            </a:xfrm>
            <a:prstGeom prst="rect">
              <a:avLst/>
            </a:prstGeom>
            <a:grpFill/>
            <a:scene3d>
              <a:camera prst="orthographicFront"/>
              <a:lightRig rig="threePt" dir="t"/>
            </a:scene3d>
            <a:sp3d>
              <a:bevelT/>
            </a:sp3d>
          </p:spPr>
          <p:txBody>
            <a:bodyPr wrap="square" lIns="0" rIns="0" rtlCol="0" anchor="b">
              <a:spAutoFit/>
            </a:bodyPr>
            <a:lstStyle/>
            <a:p>
              <a:pPr marL="457200" indent="-457200" rtl="1">
                <a:buClrTx/>
                <a:buFont typeface="Wingdings" panose="05000000000000000000" pitchFamily="2" charset="2"/>
                <a:buChar char="q"/>
              </a:pPr>
              <a:r>
                <a:rPr lang="ar-SA" sz="2800" b="1" dirty="0">
                  <a:solidFill>
                    <a:schemeClr val="tx1">
                      <a:lumMod val="50000"/>
                    </a:schemeClr>
                  </a:solidFill>
                  <a:latin typeface="Calibri" panose="020F0502020204030204" pitchFamily="34" charset="0"/>
                  <a:cs typeface="Calibri" panose="020F0502020204030204" pitchFamily="34" charset="0"/>
                </a:rPr>
                <a:t>تقديم اقتراحات للتحسين من خلال تطبيق نظريات الأعمال والإدارة.</a:t>
              </a:r>
            </a:p>
          </p:txBody>
        </p:sp>
        <p:sp>
          <p:nvSpPr>
            <p:cNvPr id="5" name="TextBox 160">
              <a:extLst>
                <a:ext uri="{FF2B5EF4-FFF2-40B4-BE49-F238E27FC236}">
                  <a16:creationId xmlns:a16="http://schemas.microsoft.com/office/drawing/2014/main" id="{D3822B76-FB89-4BE0-BB1B-14866F2C7533}"/>
                </a:ext>
              </a:extLst>
            </p:cNvPr>
            <p:cNvSpPr txBox="1"/>
            <p:nvPr/>
          </p:nvSpPr>
          <p:spPr>
            <a:xfrm>
              <a:off x="1421979" y="4182351"/>
              <a:ext cx="9450423" cy="333787"/>
            </a:xfrm>
            <a:prstGeom prst="rect">
              <a:avLst/>
            </a:prstGeom>
            <a:grpFill/>
            <a:scene3d>
              <a:camera prst="orthographicFront"/>
              <a:lightRig rig="threePt" dir="t"/>
            </a:scene3d>
            <a:sp3d>
              <a:bevelT/>
            </a:sp3d>
          </p:spPr>
          <p:txBody>
            <a:bodyPr wrap="square" lIns="0" rIns="0" rtlCol="0" anchor="b">
              <a:spAutoFit/>
            </a:bodyPr>
            <a:lstStyle/>
            <a:p>
              <a:pPr marL="457200" indent="-457200" rtl="1">
                <a:buClrTx/>
                <a:buFont typeface="Wingdings" panose="05000000000000000000" pitchFamily="2" charset="2"/>
                <a:buChar char="q"/>
              </a:pPr>
              <a:r>
                <a:rPr lang="ar-SA" sz="2800" b="1" dirty="0">
                  <a:solidFill>
                    <a:schemeClr val="tx1">
                      <a:lumMod val="50000"/>
                    </a:schemeClr>
                  </a:solidFill>
                  <a:latin typeface="Calibri" panose="020F0502020204030204" pitchFamily="34" charset="0"/>
                  <a:cs typeface="Calibri" panose="020F0502020204030204" pitchFamily="34" charset="0"/>
                </a:rPr>
                <a:t>فحص المشكلات والمسائل المختلفة في محاولة إيجاد الحلول المحتملة</a:t>
              </a:r>
            </a:p>
          </p:txBody>
        </p:sp>
      </p:grpSp>
      <p:sp>
        <p:nvSpPr>
          <p:cNvPr id="9" name="مربع نص 8">
            <a:extLst>
              <a:ext uri="{FF2B5EF4-FFF2-40B4-BE49-F238E27FC236}">
                <a16:creationId xmlns:a16="http://schemas.microsoft.com/office/drawing/2014/main" id="{4CBEFE85-B7B8-4140-8BF8-B7E83C3FF0CE}"/>
              </a:ext>
            </a:extLst>
          </p:cNvPr>
          <p:cNvSpPr txBox="1"/>
          <p:nvPr/>
        </p:nvSpPr>
        <p:spPr>
          <a:xfrm>
            <a:off x="4003962" y="256769"/>
            <a:ext cx="4572000" cy="707886"/>
          </a:xfrm>
          <a:prstGeom prst="rect">
            <a:avLst/>
          </a:prstGeom>
          <a:noFill/>
        </p:spPr>
        <p:txBody>
          <a:bodyPr wrap="square">
            <a:spAutoFit/>
          </a:bodyPr>
          <a:lstStyle/>
          <a:p>
            <a:pPr algn="r"/>
            <a:r>
              <a:rPr lang="ar-SA" sz="4000" b="1" dirty="0">
                <a:solidFill>
                  <a:srgbClr val="C00000"/>
                </a:solidFill>
                <a:latin typeface="Calibri" panose="020F0502020204030204" pitchFamily="34" charset="0"/>
                <a:cs typeface="Calibri" panose="020F0502020204030204" pitchFamily="34" charset="0"/>
              </a:rPr>
              <a:t>أهداف تقارير الأعمال</a:t>
            </a:r>
          </a:p>
        </p:txBody>
      </p:sp>
    </p:spTree>
    <p:extLst>
      <p:ext uri="{BB962C8B-B14F-4D97-AF65-F5344CB8AC3E}">
        <p14:creationId xmlns:p14="http://schemas.microsoft.com/office/powerpoint/2010/main" val="2786552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DB865BD-39BF-430F-8842-FBAD39F99C3A}"/>
              </a:ext>
            </a:extLst>
          </p:cNvPr>
          <p:cNvSpPr txBox="1"/>
          <p:nvPr/>
        </p:nvSpPr>
        <p:spPr>
          <a:xfrm>
            <a:off x="3810000" y="296606"/>
            <a:ext cx="4572000" cy="769441"/>
          </a:xfrm>
          <a:prstGeom prst="rect">
            <a:avLst/>
          </a:prstGeom>
          <a:noFill/>
        </p:spPr>
        <p:txBody>
          <a:bodyPr wrap="square">
            <a:spAutoFit/>
          </a:bodyPr>
          <a:lstStyle/>
          <a:p>
            <a:pPr algn="r"/>
            <a:r>
              <a:rPr lang="ar-SA" sz="4400" b="1" dirty="0">
                <a:solidFill>
                  <a:srgbClr val="2B5798"/>
                </a:solidFill>
                <a:latin typeface="Calibri" panose="020F0502020204030204" pitchFamily="34" charset="0"/>
                <a:cs typeface="Calibri" panose="020F0502020204030204" pitchFamily="34" charset="0"/>
              </a:rPr>
              <a:t>أنواع تقارير الأعمال </a:t>
            </a:r>
          </a:p>
        </p:txBody>
      </p:sp>
      <p:graphicFrame>
        <p:nvGraphicFramePr>
          <p:cNvPr id="3" name="جدول 3">
            <a:extLst>
              <a:ext uri="{FF2B5EF4-FFF2-40B4-BE49-F238E27FC236}">
                <a16:creationId xmlns:a16="http://schemas.microsoft.com/office/drawing/2014/main" id="{37CB4BC2-3895-42DF-BD85-DEF03879BA99}"/>
              </a:ext>
            </a:extLst>
          </p:cNvPr>
          <p:cNvGraphicFramePr>
            <a:graphicFrameLocks noGrp="1"/>
          </p:cNvGraphicFramePr>
          <p:nvPr>
            <p:extLst>
              <p:ext uri="{D42A27DB-BD31-4B8C-83A1-F6EECF244321}">
                <p14:modId xmlns:p14="http://schemas.microsoft.com/office/powerpoint/2010/main" val="3758380480"/>
              </p:ext>
            </p:extLst>
          </p:nvPr>
        </p:nvGraphicFramePr>
        <p:xfrm>
          <a:off x="191729" y="1296733"/>
          <a:ext cx="11518489" cy="4586999"/>
        </p:xfrm>
        <a:graphic>
          <a:graphicData uri="http://schemas.openxmlformats.org/drawingml/2006/table">
            <a:tbl>
              <a:tblPr rtl="1" firstRow="1" bandRow="1">
                <a:tableStyleId>{5C22544A-7EE6-4342-B048-85BDC9FD1C3A}</a:tableStyleId>
              </a:tblPr>
              <a:tblGrid>
                <a:gridCol w="2080531">
                  <a:extLst>
                    <a:ext uri="{9D8B030D-6E8A-4147-A177-3AD203B41FA5}">
                      <a16:colId xmlns:a16="http://schemas.microsoft.com/office/drawing/2014/main" val="2219848604"/>
                    </a:ext>
                  </a:extLst>
                </a:gridCol>
                <a:gridCol w="2211249">
                  <a:extLst>
                    <a:ext uri="{9D8B030D-6E8A-4147-A177-3AD203B41FA5}">
                      <a16:colId xmlns:a16="http://schemas.microsoft.com/office/drawing/2014/main" val="1569673830"/>
                    </a:ext>
                  </a:extLst>
                </a:gridCol>
                <a:gridCol w="7226709">
                  <a:extLst>
                    <a:ext uri="{9D8B030D-6E8A-4147-A177-3AD203B41FA5}">
                      <a16:colId xmlns:a16="http://schemas.microsoft.com/office/drawing/2014/main" val="1956596175"/>
                    </a:ext>
                  </a:extLst>
                </a:gridCol>
              </a:tblGrid>
              <a:tr h="126644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C00000"/>
                          </a:solidFill>
                          <a:latin typeface="Calibri" panose="020F0502020204030204" pitchFamily="34" charset="0"/>
                          <a:cs typeface="Calibri" panose="020F0502020204030204" pitchFamily="34" charset="0"/>
                        </a:rPr>
                        <a:t>التقارير الإعلامية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ar-SA" sz="18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lumMod val="50000"/>
                            </a:schemeClr>
                          </a:solidFill>
                          <a:latin typeface="Calibri" panose="020F0502020204030204" pitchFamily="34" charset="0"/>
                          <a:cs typeface="Calibri" panose="020F0502020204030204" pitchFamily="34" charset="0"/>
                        </a:rPr>
                        <a:t>توفر معلومات موضوعية حول مسألة معينة، كما تقدم حقائق غير متحيزة دون شرح الأسباب والنتائج المحتملة للموقف المحدد. مثلا تضمين معلومات عن عدد الموظفين وأدوارهم بالشركة.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223879"/>
                  </a:ext>
                </a:extLst>
              </a:tr>
              <a:tr h="110685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C00000"/>
                          </a:solidFill>
                          <a:latin typeface="Calibri" panose="020F0502020204030204" pitchFamily="34" charset="0"/>
                          <a:cs typeface="Calibri" panose="020F0502020204030204" pitchFamily="34" charset="0"/>
                        </a:rPr>
                        <a:t>التقارير التحليلية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ar-SA"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lumMod val="50000"/>
                            </a:schemeClr>
                          </a:solidFill>
                          <a:latin typeface="Calibri" panose="020F0502020204030204" pitchFamily="34" charset="0"/>
                          <a:cs typeface="Calibri" panose="020F0502020204030204" pitchFamily="34" charset="0"/>
                        </a:rPr>
                        <a:t>هذا النوع من التقارير مطلوبا عندما تهدف الشركة إلى اتخاذ قرار مهم حيث يحلل التقرير وضع الشركة ويقدم المعلومات والتفسيرات والاستنتاجات ذات العلاقة، والتي تساعد المديرين في اتخاذ أفضل القرارات.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582349"/>
                  </a:ext>
                </a:extLst>
              </a:tr>
              <a:tr h="110685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C00000"/>
                          </a:solidFill>
                          <a:latin typeface="Calibri" panose="020F0502020204030204" pitchFamily="34" charset="0"/>
                          <a:cs typeface="Calibri" panose="020F0502020204030204" pitchFamily="34" charset="0"/>
                        </a:rPr>
                        <a:t>التقارير البحثية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ar-SA"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lumMod val="50000"/>
                            </a:schemeClr>
                          </a:solidFill>
                          <a:latin typeface="Calibri" panose="020F0502020204030204" pitchFamily="34" charset="0"/>
                          <a:cs typeface="Calibri" panose="020F0502020204030204" pitchFamily="34" charset="0"/>
                        </a:rPr>
                        <a:t>تعتبر أكثر شمولا لتقارير الأعمال، ويتم إعدادها عندما تفكر الشركة بتحقيق هدف جديد. يقوم فريق من الخبراء أو الباحثين بتحليل هذا الهدف ودراسة جميع البيانات والحقائق ذات العلاقة وعرضها بصورة نهائية في تقرير بحثي.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2882395"/>
                  </a:ext>
                </a:extLst>
              </a:tr>
              <a:tr h="110685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dirty="0">
                          <a:solidFill>
                            <a:srgbClr val="C00000"/>
                          </a:solidFill>
                          <a:latin typeface="Calibri" panose="020F0502020204030204" pitchFamily="34" charset="0"/>
                          <a:cs typeface="Calibri" panose="020F0502020204030204" pitchFamily="34" charset="0"/>
                        </a:rPr>
                        <a:t>تقارير  التقدم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ar-SA"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chemeClr val="tx1">
                              <a:lumMod val="50000"/>
                            </a:schemeClr>
                          </a:solidFill>
                          <a:latin typeface="Calibri" panose="020F0502020204030204" pitchFamily="34" charset="0"/>
                          <a:cs typeface="Calibri" panose="020F0502020204030204" pitchFamily="34" charset="0"/>
                        </a:rPr>
                        <a:t>يتم لتوضيح الوضع الحالي لمهمة أو لقسم معين. يتم استخدام تقرير التقدم كتحديث يقدم للشخص الذي يطلب هذا التقرير، وعادة ما يكون هذا الشخص المدير أو المشرف على فريق أو قسم. كتوضيح  التقرير الأسبوعي التقدم الذي تم إنجازه على مدار الأسبوع.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79312"/>
                  </a:ext>
                </a:extLst>
              </a:tr>
            </a:tbl>
          </a:graphicData>
        </a:graphic>
      </p:graphicFrame>
      <p:grpSp>
        <p:nvGrpSpPr>
          <p:cNvPr id="10" name="مجموعة 9">
            <a:extLst>
              <a:ext uri="{FF2B5EF4-FFF2-40B4-BE49-F238E27FC236}">
                <a16:creationId xmlns:a16="http://schemas.microsoft.com/office/drawing/2014/main" id="{18D03727-7B88-49E5-BF9B-831D8AFFC80F}"/>
              </a:ext>
            </a:extLst>
          </p:cNvPr>
          <p:cNvGrpSpPr/>
          <p:nvPr/>
        </p:nvGrpSpPr>
        <p:grpSpPr>
          <a:xfrm>
            <a:off x="7898979" y="1228377"/>
            <a:ext cx="1533831" cy="4803595"/>
            <a:chOff x="7839986" y="834635"/>
            <a:chExt cx="1533831" cy="4803595"/>
          </a:xfrm>
        </p:grpSpPr>
        <p:pic>
          <p:nvPicPr>
            <p:cNvPr id="4" name="Picture 4" descr="الإعلام تحوّلات تهدد المهنة.. والتأهيل ومواكبة التقنيات يضمنان مستقبله">
              <a:extLst>
                <a:ext uri="{FF2B5EF4-FFF2-40B4-BE49-F238E27FC236}">
                  <a16:creationId xmlns:a16="http://schemas.microsoft.com/office/drawing/2014/main" id="{1EA123CB-4B5C-4BE6-BCAA-CDD2F90EA5D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0586"/>
            <a:stretch/>
          </p:blipFill>
          <p:spPr bwMode="auto">
            <a:xfrm>
              <a:off x="7839986" y="834635"/>
              <a:ext cx="1533831" cy="1381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إعداد و كتابة التقارير">
              <a:extLst>
                <a:ext uri="{FF2B5EF4-FFF2-40B4-BE49-F238E27FC236}">
                  <a16:creationId xmlns:a16="http://schemas.microsoft.com/office/drawing/2014/main" id="{C2DFA9C8-4696-4A28-987D-3872DA7E3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095" y="2404434"/>
              <a:ext cx="1071611" cy="802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إرشادات مهنية عن مصادر البحث عن وظيفة – e3arabi – إي عربي">
              <a:extLst>
                <a:ext uri="{FF2B5EF4-FFF2-40B4-BE49-F238E27FC236}">
                  <a16:creationId xmlns:a16="http://schemas.microsoft.com/office/drawing/2014/main" id="{2296DF5D-1DB7-465D-99DC-C6F10D4041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0890" y="3298221"/>
              <a:ext cx="1209314" cy="120931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مجموعة 6">
              <a:extLst>
                <a:ext uri="{FF2B5EF4-FFF2-40B4-BE49-F238E27FC236}">
                  <a16:creationId xmlns:a16="http://schemas.microsoft.com/office/drawing/2014/main" id="{321308F2-A86D-4B3B-9E7A-73B2F46E1E3D}"/>
                </a:ext>
              </a:extLst>
            </p:cNvPr>
            <p:cNvGrpSpPr/>
            <p:nvPr/>
          </p:nvGrpSpPr>
          <p:grpSpPr>
            <a:xfrm>
              <a:off x="7860890" y="4408643"/>
              <a:ext cx="1209314" cy="1229587"/>
              <a:chOff x="7456015" y="3901487"/>
              <a:chExt cx="687860" cy="687860"/>
            </a:xfrm>
          </p:grpSpPr>
          <p:sp>
            <p:nvSpPr>
              <p:cNvPr id="8" name="شكل بيضاوي 7">
                <a:extLst>
                  <a:ext uri="{FF2B5EF4-FFF2-40B4-BE49-F238E27FC236}">
                    <a16:creationId xmlns:a16="http://schemas.microsoft.com/office/drawing/2014/main" id="{BD699D1A-DE6E-4C55-A4FA-6A9408A5DFE8}"/>
                  </a:ext>
                </a:extLst>
              </p:cNvPr>
              <p:cNvSpPr/>
              <p:nvPr/>
            </p:nvSpPr>
            <p:spPr>
              <a:xfrm>
                <a:off x="7456015" y="3901487"/>
                <a:ext cx="687860" cy="687860"/>
              </a:xfrm>
              <a:prstGeom prst="ellipse">
                <a:avLst/>
              </a:prstGeom>
              <a:solidFill>
                <a:schemeClr val="bg1"/>
              </a:solidFill>
              <a:ln>
                <a:solidFill>
                  <a:srgbClr val="91241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lumMod val="50000"/>
                    </a:schemeClr>
                  </a:solidFill>
                  <a:latin typeface="Calibri" panose="020F0502020204030204" pitchFamily="34" charset="0"/>
                  <a:cs typeface="Calibri" panose="020F0502020204030204" pitchFamily="34" charset="0"/>
                </a:endParaRPr>
              </a:p>
            </p:txBody>
          </p:sp>
          <p:pic>
            <p:nvPicPr>
              <p:cNvPr id="9" name="Picture 10" descr="Analysis, charts, diagram, presentation, progress, reports, sales chart">
                <a:extLst>
                  <a:ext uri="{FF2B5EF4-FFF2-40B4-BE49-F238E27FC236}">
                    <a16:creationId xmlns:a16="http://schemas.microsoft.com/office/drawing/2014/main" id="{A4B9E92A-E241-4C88-9AF9-C251698CE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104" y="3998118"/>
                <a:ext cx="506711" cy="50671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99740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4E34B41-2C4B-4D02-A5BC-18633C62FCCA}"/>
              </a:ext>
            </a:extLst>
          </p:cNvPr>
          <p:cNvSpPr txBox="1"/>
          <p:nvPr/>
        </p:nvSpPr>
        <p:spPr>
          <a:xfrm>
            <a:off x="2979175" y="398171"/>
            <a:ext cx="8849032" cy="923330"/>
          </a:xfrm>
          <a:prstGeom prst="rect">
            <a:avLst/>
          </a:prstGeom>
          <a:noFill/>
        </p:spPr>
        <p:txBody>
          <a:bodyPr wrap="square">
            <a:spAutoFit/>
          </a:bodyPr>
          <a:lstStyle/>
          <a:p>
            <a:pPr rtl="1"/>
            <a:r>
              <a:rPr lang="ar-SA" sz="5400" b="1" dirty="0">
                <a:solidFill>
                  <a:srgbClr val="2B5798"/>
                </a:solidFill>
                <a:latin typeface="Calibri" panose="020F0502020204030204" pitchFamily="34" charset="0"/>
                <a:cs typeface="Calibri" panose="020F0502020204030204" pitchFamily="34" charset="0"/>
              </a:rPr>
              <a:t>الغرض من التقرير</a:t>
            </a:r>
          </a:p>
        </p:txBody>
      </p:sp>
      <p:sp>
        <p:nvSpPr>
          <p:cNvPr id="3" name="مربع نص 2">
            <a:extLst>
              <a:ext uri="{FF2B5EF4-FFF2-40B4-BE49-F238E27FC236}">
                <a16:creationId xmlns:a16="http://schemas.microsoft.com/office/drawing/2014/main" id="{2E6EAFC7-F44E-4F63-8FAE-4B4F94A7F34F}"/>
              </a:ext>
            </a:extLst>
          </p:cNvPr>
          <p:cNvSpPr txBox="1"/>
          <p:nvPr/>
        </p:nvSpPr>
        <p:spPr>
          <a:xfrm>
            <a:off x="2979175" y="1511746"/>
            <a:ext cx="8448171" cy="1446550"/>
          </a:xfrm>
          <a:prstGeom prst="rect">
            <a:avLst/>
          </a:prstGeom>
          <a:noFill/>
        </p:spPr>
        <p:txBody>
          <a:bodyPr wrap="square">
            <a:spAutoFit/>
          </a:bodyPr>
          <a:lstStyle/>
          <a:p>
            <a:pPr rtl="1"/>
            <a:r>
              <a:rPr lang="ar-SA" sz="4400" b="1" dirty="0">
                <a:solidFill>
                  <a:schemeClr val="tx1">
                    <a:lumMod val="50000"/>
                  </a:schemeClr>
                </a:solidFill>
                <a:latin typeface="Calibri" panose="020F0502020204030204" pitchFamily="34" charset="0"/>
                <a:cs typeface="Calibri" panose="020F0502020204030204" pitchFamily="34" charset="0"/>
              </a:rPr>
              <a:t>إن الغرض من التقرير هو إعلام القارئ بحالة أو بمشكلة معينة. </a:t>
            </a:r>
          </a:p>
        </p:txBody>
      </p:sp>
      <p:pic>
        <p:nvPicPr>
          <p:cNvPr id="4" name="Picture 2" descr="ما هي أنواع التقارير في منظمات الأعمال؟ – e3arabi – إي عربي">
            <a:extLst>
              <a:ext uri="{FF2B5EF4-FFF2-40B4-BE49-F238E27FC236}">
                <a16:creationId xmlns:a16="http://schemas.microsoft.com/office/drawing/2014/main" id="{9D560456-FF98-4CB2-86CB-3EC5BE40D541}"/>
              </a:ext>
            </a:extLst>
          </p:cNvPr>
          <p:cNvPicPr>
            <a:picLocks noChangeAspect="1" noChangeArrowheads="1"/>
          </p:cNvPicPr>
          <p:nvPr/>
        </p:nvPicPr>
        <p:blipFill>
          <a:blip r:embed="rId2">
            <a:clrChange>
              <a:clrFrom>
                <a:srgbClr val="36C8BB"/>
              </a:clrFrom>
              <a:clrTo>
                <a:srgbClr val="36C8BB">
                  <a:alpha val="0"/>
                </a:srgbClr>
              </a:clrTo>
            </a:clrChange>
            <a:extLst>
              <a:ext uri="{28A0092B-C50C-407E-A947-70E740481C1C}">
                <a14:useLocalDpi xmlns:a14="http://schemas.microsoft.com/office/drawing/2010/main" val="0"/>
              </a:ext>
            </a:extLst>
          </a:blip>
          <a:srcRect/>
          <a:stretch>
            <a:fillRect/>
          </a:stretch>
        </p:blipFill>
        <p:spPr bwMode="auto">
          <a:xfrm>
            <a:off x="764101" y="2443266"/>
            <a:ext cx="5739937" cy="333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DD52A11-2E63-419A-A556-F390E2491FB7}"/>
              </a:ext>
            </a:extLst>
          </p:cNvPr>
          <p:cNvSpPr txBox="1"/>
          <p:nvPr/>
        </p:nvSpPr>
        <p:spPr>
          <a:xfrm>
            <a:off x="1552589" y="233248"/>
            <a:ext cx="9261987" cy="646331"/>
          </a:xfrm>
          <a:prstGeom prst="rect">
            <a:avLst/>
          </a:prstGeom>
          <a:noFill/>
        </p:spPr>
        <p:txBody>
          <a:bodyPr wrap="square">
            <a:spAutoFit/>
          </a:bodyPr>
          <a:lstStyle/>
          <a:p>
            <a:pPr algn="ctr" rtl="1"/>
            <a:r>
              <a:rPr lang="ar-SA" sz="3600" b="1" dirty="0">
                <a:solidFill>
                  <a:srgbClr val="C00000"/>
                </a:solidFill>
                <a:latin typeface="Calibri" panose="020F0502020204030204" pitchFamily="34" charset="0"/>
                <a:cs typeface="Calibri" panose="020F0502020204030204" pitchFamily="34" charset="0"/>
              </a:rPr>
              <a:t>يتكون تقرير الأعمال من مكونات رئيسة وهي كما يلي:</a:t>
            </a:r>
          </a:p>
        </p:txBody>
      </p:sp>
      <p:grpSp>
        <p:nvGrpSpPr>
          <p:cNvPr id="10" name="مجموعة 9">
            <a:extLst>
              <a:ext uri="{FF2B5EF4-FFF2-40B4-BE49-F238E27FC236}">
                <a16:creationId xmlns:a16="http://schemas.microsoft.com/office/drawing/2014/main" id="{0BF914C4-C078-4B4B-B317-B42EAFF78783}"/>
              </a:ext>
            </a:extLst>
          </p:cNvPr>
          <p:cNvGrpSpPr/>
          <p:nvPr/>
        </p:nvGrpSpPr>
        <p:grpSpPr>
          <a:xfrm>
            <a:off x="8497467" y="1096103"/>
            <a:ext cx="2994942" cy="2019875"/>
            <a:chOff x="9574663" y="1163708"/>
            <a:chExt cx="2218427" cy="3152479"/>
          </a:xfrm>
        </p:grpSpPr>
        <p:sp>
          <p:nvSpPr>
            <p:cNvPr id="11" name="مستطيل 10">
              <a:extLst>
                <a:ext uri="{FF2B5EF4-FFF2-40B4-BE49-F238E27FC236}">
                  <a16:creationId xmlns:a16="http://schemas.microsoft.com/office/drawing/2014/main" id="{ED9CDCEA-EA12-4286-A034-543F5AAEFD93}"/>
                </a:ext>
              </a:extLst>
            </p:cNvPr>
            <p:cNvSpPr/>
            <p:nvPr/>
          </p:nvSpPr>
          <p:spPr>
            <a:xfrm>
              <a:off x="9574663" y="1845151"/>
              <a:ext cx="2218427" cy="2471036"/>
            </a:xfrm>
            <a:prstGeom prst="rect">
              <a:avLst/>
            </a:prstGeom>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dirty="0">
                  <a:solidFill>
                    <a:sysClr val="windowText" lastClr="000000"/>
                  </a:solidFill>
                  <a:latin typeface="Calibri" panose="020F0502020204030204" pitchFamily="34" charset="0"/>
                  <a:cs typeface="Calibri" panose="020F0502020204030204" pitchFamily="34" charset="0"/>
                </a:rPr>
                <a:t>الهدف منه إطلاع القراء على مغزى التقرير ويجب أن يكون مختصرا</a:t>
              </a:r>
            </a:p>
          </p:txBody>
        </p:sp>
        <p:sp>
          <p:nvSpPr>
            <p:cNvPr id="12" name="مستطيل 11">
              <a:extLst>
                <a:ext uri="{FF2B5EF4-FFF2-40B4-BE49-F238E27FC236}">
                  <a16:creationId xmlns:a16="http://schemas.microsoft.com/office/drawing/2014/main" id="{BB38EC85-0B16-49EF-A3E6-B81E7170DF8C}"/>
                </a:ext>
              </a:extLst>
            </p:cNvPr>
            <p:cNvSpPr/>
            <p:nvPr/>
          </p:nvSpPr>
          <p:spPr>
            <a:xfrm>
              <a:off x="9894781" y="1163708"/>
              <a:ext cx="1603477" cy="901781"/>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1" anchor="ctr"/>
            <a:lstStyle/>
            <a:p>
              <a:pPr algn="ctr"/>
              <a:r>
                <a:rPr lang="ar-SA" sz="2400" dirty="0">
                  <a:solidFill>
                    <a:schemeClr val="bg1"/>
                  </a:solidFill>
                  <a:latin typeface="Calibri" panose="020F0502020204030204" pitchFamily="34" charset="0"/>
                  <a:cs typeface="Calibri" panose="020F0502020204030204" pitchFamily="34" charset="0"/>
                </a:rPr>
                <a:t>العنوان</a:t>
              </a:r>
            </a:p>
          </p:txBody>
        </p:sp>
      </p:grpSp>
      <p:grpSp>
        <p:nvGrpSpPr>
          <p:cNvPr id="13" name="مجموعة 12">
            <a:extLst>
              <a:ext uri="{FF2B5EF4-FFF2-40B4-BE49-F238E27FC236}">
                <a16:creationId xmlns:a16="http://schemas.microsoft.com/office/drawing/2014/main" id="{45CDA949-32C1-4A62-91F6-3173BB18E329}"/>
              </a:ext>
            </a:extLst>
          </p:cNvPr>
          <p:cNvGrpSpPr/>
          <p:nvPr/>
        </p:nvGrpSpPr>
        <p:grpSpPr>
          <a:xfrm>
            <a:off x="4911413" y="1079118"/>
            <a:ext cx="3151815" cy="2015005"/>
            <a:chOff x="6753234" y="1343826"/>
            <a:chExt cx="2203274" cy="2737678"/>
          </a:xfrm>
        </p:grpSpPr>
        <p:sp>
          <p:nvSpPr>
            <p:cNvPr id="14" name="مستطيل 13">
              <a:extLst>
                <a:ext uri="{FF2B5EF4-FFF2-40B4-BE49-F238E27FC236}">
                  <a16:creationId xmlns:a16="http://schemas.microsoft.com/office/drawing/2014/main" id="{ED501356-1B46-4A13-9D55-836509468BD5}"/>
                </a:ext>
              </a:extLst>
            </p:cNvPr>
            <p:cNvSpPr/>
            <p:nvPr/>
          </p:nvSpPr>
          <p:spPr>
            <a:xfrm>
              <a:off x="6753234" y="1913750"/>
              <a:ext cx="2203274" cy="2167754"/>
            </a:xfrm>
            <a:prstGeom prst="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lstStyle/>
            <a:p>
              <a:pPr algn="ctr"/>
              <a:r>
                <a:rPr lang="ar-SA" sz="2000" dirty="0">
                  <a:solidFill>
                    <a:sysClr val="windowText" lastClr="000000"/>
                  </a:solidFill>
                  <a:latin typeface="Calibri" panose="020F0502020204030204" pitchFamily="34" charset="0"/>
                  <a:cs typeface="Calibri" panose="020F0502020204030204" pitchFamily="34" charset="0"/>
                </a:rPr>
                <a:t>الهدف منه هو تقديم لمحة موجزة عن التقرير بأكمله ولا يشترط فيه تقديم معلومات مفصلة</a:t>
              </a:r>
            </a:p>
          </p:txBody>
        </p:sp>
        <p:sp>
          <p:nvSpPr>
            <p:cNvPr id="15" name="مستطيل 14">
              <a:extLst>
                <a:ext uri="{FF2B5EF4-FFF2-40B4-BE49-F238E27FC236}">
                  <a16:creationId xmlns:a16="http://schemas.microsoft.com/office/drawing/2014/main" id="{244724D3-CE4E-4F9D-A991-B4E79528A41F}"/>
                </a:ext>
              </a:extLst>
            </p:cNvPr>
            <p:cNvSpPr/>
            <p:nvPr/>
          </p:nvSpPr>
          <p:spPr>
            <a:xfrm>
              <a:off x="6957550" y="1343826"/>
              <a:ext cx="1915530" cy="785018"/>
            </a:xfrm>
            <a:prstGeom prst="rect">
              <a:avLst/>
            </a:prstGeom>
            <a:solidFill>
              <a:schemeClr val="accent2">
                <a:lumMod val="60000"/>
                <a:lumOff val="40000"/>
              </a:schemeClr>
            </a:solidFill>
            <a:ln>
              <a:solidFill>
                <a:schemeClr val="accent2">
                  <a:lumMod val="75000"/>
                </a:schemeClr>
              </a:solidFill>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rtlCol="1" anchor="ctr"/>
            <a:lstStyle/>
            <a:p>
              <a:pPr algn="ctr"/>
              <a:r>
                <a:rPr lang="ar-SA" sz="2000" b="1" dirty="0">
                  <a:solidFill>
                    <a:sysClr val="windowText" lastClr="000000"/>
                  </a:solidFill>
                  <a:latin typeface="Calibri" panose="020F0502020204030204" pitchFamily="34" charset="0"/>
                  <a:cs typeface="Calibri" panose="020F0502020204030204" pitchFamily="34" charset="0"/>
                </a:rPr>
                <a:t>الملخص التنفيذي </a:t>
              </a:r>
            </a:p>
          </p:txBody>
        </p:sp>
      </p:grpSp>
      <p:grpSp>
        <p:nvGrpSpPr>
          <p:cNvPr id="16" name="مجموعة 15">
            <a:extLst>
              <a:ext uri="{FF2B5EF4-FFF2-40B4-BE49-F238E27FC236}">
                <a16:creationId xmlns:a16="http://schemas.microsoft.com/office/drawing/2014/main" id="{375ECD7F-674B-4D6A-8AB4-BDE01EE7294E}"/>
              </a:ext>
            </a:extLst>
          </p:cNvPr>
          <p:cNvGrpSpPr/>
          <p:nvPr/>
        </p:nvGrpSpPr>
        <p:grpSpPr>
          <a:xfrm>
            <a:off x="1075236" y="1133977"/>
            <a:ext cx="3307815" cy="2005759"/>
            <a:chOff x="9000510" y="2145991"/>
            <a:chExt cx="2860982" cy="3130448"/>
          </a:xfrm>
        </p:grpSpPr>
        <p:sp>
          <p:nvSpPr>
            <p:cNvPr id="17" name="مستطيل 16">
              <a:extLst>
                <a:ext uri="{FF2B5EF4-FFF2-40B4-BE49-F238E27FC236}">
                  <a16:creationId xmlns:a16="http://schemas.microsoft.com/office/drawing/2014/main" id="{D51C8201-AA50-438C-8A75-1517C629CB75}"/>
                </a:ext>
              </a:extLst>
            </p:cNvPr>
            <p:cNvSpPr/>
            <p:nvPr/>
          </p:nvSpPr>
          <p:spPr>
            <a:xfrm>
              <a:off x="9000510" y="2805403"/>
              <a:ext cx="2860982" cy="2471036"/>
            </a:xfrm>
            <a:prstGeom prst="rect">
              <a:avLst/>
            </a:prstGeom>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tlCol="1" anchor="ctr"/>
            <a:lstStyle/>
            <a:p>
              <a:pPr algn="ctr"/>
              <a:r>
                <a:rPr lang="ar-SA" sz="2000" dirty="0">
                  <a:solidFill>
                    <a:sysClr val="windowText" lastClr="000000"/>
                  </a:solidFill>
                  <a:latin typeface="Calibri" panose="020F0502020204030204" pitchFamily="34" charset="0"/>
                  <a:cs typeface="Calibri" panose="020F0502020204030204" pitchFamily="34" charset="0"/>
                </a:rPr>
                <a:t>يتكون من مقدمة ونص رئيس وخاتمة، ويصف المشكلات والبيانات التي تم الحصول عليها، ويناقش النتائج الهامة</a:t>
              </a:r>
            </a:p>
          </p:txBody>
        </p:sp>
        <p:sp>
          <p:nvSpPr>
            <p:cNvPr id="18" name="مستطيل 17">
              <a:extLst>
                <a:ext uri="{FF2B5EF4-FFF2-40B4-BE49-F238E27FC236}">
                  <a16:creationId xmlns:a16="http://schemas.microsoft.com/office/drawing/2014/main" id="{98AB1D9C-960E-493F-9EAC-847A5D1CF907}"/>
                </a:ext>
              </a:extLst>
            </p:cNvPr>
            <p:cNvSpPr/>
            <p:nvPr/>
          </p:nvSpPr>
          <p:spPr>
            <a:xfrm>
              <a:off x="9408705" y="2145991"/>
              <a:ext cx="2162376" cy="791113"/>
            </a:xfrm>
            <a:prstGeom prst="rect">
              <a:avLst/>
            </a:prstGeom>
            <a:solidFill>
              <a:srgbClr val="FFFF99"/>
            </a:solidFill>
            <a:ln>
              <a:solidFill>
                <a:schemeClr val="accent4">
                  <a:lumMod val="60000"/>
                  <a:lumOff val="40000"/>
                </a:schemeClr>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dirty="0">
                  <a:solidFill>
                    <a:sysClr val="windowText" lastClr="000000"/>
                  </a:solidFill>
                  <a:latin typeface="Calibri" panose="020F0502020204030204" pitchFamily="34" charset="0"/>
                  <a:cs typeface="Calibri" panose="020F0502020204030204" pitchFamily="34" charset="0"/>
                </a:rPr>
                <a:t>النص الأساسي</a:t>
              </a:r>
            </a:p>
          </p:txBody>
        </p:sp>
      </p:grpSp>
      <p:grpSp>
        <p:nvGrpSpPr>
          <p:cNvPr id="19" name="مجموعة 18">
            <a:extLst>
              <a:ext uri="{FF2B5EF4-FFF2-40B4-BE49-F238E27FC236}">
                <a16:creationId xmlns:a16="http://schemas.microsoft.com/office/drawing/2014/main" id="{BB58C26A-5A89-4214-9E27-18DBB4D389F2}"/>
              </a:ext>
            </a:extLst>
          </p:cNvPr>
          <p:cNvGrpSpPr/>
          <p:nvPr/>
        </p:nvGrpSpPr>
        <p:grpSpPr>
          <a:xfrm>
            <a:off x="8497467" y="3344900"/>
            <a:ext cx="3151815" cy="2416997"/>
            <a:chOff x="6460920" y="1448900"/>
            <a:chExt cx="3063339" cy="4461231"/>
          </a:xfrm>
        </p:grpSpPr>
        <p:sp>
          <p:nvSpPr>
            <p:cNvPr id="20" name="مستطيل 19">
              <a:extLst>
                <a:ext uri="{FF2B5EF4-FFF2-40B4-BE49-F238E27FC236}">
                  <a16:creationId xmlns:a16="http://schemas.microsoft.com/office/drawing/2014/main" id="{A04E3EE5-82B6-49BA-B694-5D3A2675B26F}"/>
                </a:ext>
              </a:extLst>
            </p:cNvPr>
            <p:cNvSpPr/>
            <p:nvPr/>
          </p:nvSpPr>
          <p:spPr>
            <a:xfrm>
              <a:off x="6460920" y="2226187"/>
              <a:ext cx="3063339" cy="3683944"/>
            </a:xfrm>
            <a:prstGeom prst="rect">
              <a:avLst/>
            </a:prstGeom>
            <a:ln>
              <a:solidFill>
                <a:srgbClr val="3899A0"/>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dirty="0">
                  <a:latin typeface="Calibri" panose="020F0502020204030204" pitchFamily="34" charset="0"/>
                  <a:cs typeface="Calibri" panose="020F0502020204030204" pitchFamily="34" charset="0"/>
                </a:rPr>
                <a:t>جزء اختياري ويتضمن أي صور أو مخططات أو بحوث إضافية لم يتم الاقتباس منه بشكل مباشر في النص الأساسي للتقرير. </a:t>
              </a:r>
            </a:p>
          </p:txBody>
        </p:sp>
        <p:sp>
          <p:nvSpPr>
            <p:cNvPr id="21" name="مستطيل 20">
              <a:extLst>
                <a:ext uri="{FF2B5EF4-FFF2-40B4-BE49-F238E27FC236}">
                  <a16:creationId xmlns:a16="http://schemas.microsoft.com/office/drawing/2014/main" id="{7EC61DC2-7C62-4BFB-BE0B-F8F0E8DC04C8}"/>
                </a:ext>
              </a:extLst>
            </p:cNvPr>
            <p:cNvSpPr/>
            <p:nvPr/>
          </p:nvSpPr>
          <p:spPr>
            <a:xfrm>
              <a:off x="6894028" y="1448900"/>
              <a:ext cx="2213825" cy="953661"/>
            </a:xfrm>
            <a:prstGeom prst="rect">
              <a:avLst/>
            </a:prstGeom>
            <a:solidFill>
              <a:srgbClr val="3899A0"/>
            </a:solidFill>
            <a:ln>
              <a:solidFill>
                <a:srgbClr val="3899A0"/>
              </a:solid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2000" dirty="0">
                  <a:solidFill>
                    <a:schemeClr val="bg1"/>
                  </a:solidFill>
                  <a:latin typeface="Calibri" panose="020F0502020204030204" pitchFamily="34" charset="0"/>
                  <a:cs typeface="Calibri" panose="020F0502020204030204" pitchFamily="34" charset="0"/>
                </a:rPr>
                <a:t>الملحقات</a:t>
              </a:r>
            </a:p>
          </p:txBody>
        </p:sp>
      </p:grpSp>
      <p:grpSp>
        <p:nvGrpSpPr>
          <p:cNvPr id="22" name="مجموعة 21">
            <a:extLst>
              <a:ext uri="{FF2B5EF4-FFF2-40B4-BE49-F238E27FC236}">
                <a16:creationId xmlns:a16="http://schemas.microsoft.com/office/drawing/2014/main" id="{8B107EF2-8719-4244-9DBD-D1CA77BA3FB6}"/>
              </a:ext>
            </a:extLst>
          </p:cNvPr>
          <p:cNvGrpSpPr/>
          <p:nvPr/>
        </p:nvGrpSpPr>
        <p:grpSpPr>
          <a:xfrm>
            <a:off x="4911413" y="3373705"/>
            <a:ext cx="3151815" cy="2413228"/>
            <a:chOff x="3615199" y="-826720"/>
            <a:chExt cx="3454705" cy="4546541"/>
          </a:xfrm>
        </p:grpSpPr>
        <p:sp>
          <p:nvSpPr>
            <p:cNvPr id="23" name="مستطيل 22">
              <a:extLst>
                <a:ext uri="{FF2B5EF4-FFF2-40B4-BE49-F238E27FC236}">
                  <a16:creationId xmlns:a16="http://schemas.microsoft.com/office/drawing/2014/main" id="{BF987705-00D6-4798-A221-A004B357443D}"/>
                </a:ext>
              </a:extLst>
            </p:cNvPr>
            <p:cNvSpPr/>
            <p:nvPr/>
          </p:nvSpPr>
          <p:spPr>
            <a:xfrm>
              <a:off x="3615199" y="-19999"/>
              <a:ext cx="3454705" cy="3739820"/>
            </a:xfrm>
            <a:prstGeom prst="rect">
              <a:avLst/>
            </a:prstGeom>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chemeClr val="tx1"/>
                  </a:solidFill>
                  <a:latin typeface="Calibri" panose="020F0502020204030204" pitchFamily="34" charset="0"/>
                  <a:cs typeface="Calibri" panose="020F0502020204030204" pitchFamily="34" charset="0"/>
                </a:rPr>
                <a:t>توفر قائمة بالكتب</a:t>
              </a:r>
            </a:p>
            <a:p>
              <a:pPr algn="ctr"/>
              <a:r>
                <a:rPr lang="ar-SA" dirty="0">
                  <a:solidFill>
                    <a:schemeClr val="tx1"/>
                  </a:solidFill>
                  <a:latin typeface="Calibri" panose="020F0502020204030204" pitchFamily="34" charset="0"/>
                  <a:cs typeface="Calibri" panose="020F0502020204030204" pitchFamily="34" charset="0"/>
                </a:rPr>
                <a:t> أو مصادر المعلومات الأخرى. يتم سرد جميع العناصر التي تم الاقتباس منها بالترتيب الأبجدي لاسم المؤلف في قائمة المراجع في نهاية التقرير</a:t>
              </a:r>
            </a:p>
          </p:txBody>
        </p:sp>
        <p:sp>
          <p:nvSpPr>
            <p:cNvPr id="24" name="مستطيل 23">
              <a:extLst>
                <a:ext uri="{FF2B5EF4-FFF2-40B4-BE49-F238E27FC236}">
                  <a16:creationId xmlns:a16="http://schemas.microsoft.com/office/drawing/2014/main" id="{E1ACEA3B-B5A2-4DFB-82FD-1079987B9E85}"/>
                </a:ext>
              </a:extLst>
            </p:cNvPr>
            <p:cNvSpPr/>
            <p:nvPr/>
          </p:nvSpPr>
          <p:spPr>
            <a:xfrm>
              <a:off x="4091168" y="-826720"/>
              <a:ext cx="2502765" cy="973415"/>
            </a:xfrm>
            <a:prstGeom prst="rect">
              <a:avLst/>
            </a:prstGeom>
            <a:solidFill>
              <a:schemeClr val="accent6">
                <a:lumMod val="60000"/>
                <a:lumOff val="40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2400" dirty="0">
                  <a:solidFill>
                    <a:sysClr val="windowText" lastClr="000000"/>
                  </a:solidFill>
                  <a:latin typeface="Calibri" panose="020F0502020204030204" pitchFamily="34" charset="0"/>
                  <a:cs typeface="Calibri" panose="020F0502020204030204" pitchFamily="34" charset="0"/>
                </a:rPr>
                <a:t>المراجع</a:t>
              </a:r>
            </a:p>
          </p:txBody>
        </p:sp>
      </p:grpSp>
      <p:grpSp>
        <p:nvGrpSpPr>
          <p:cNvPr id="25" name="مجموعة 24">
            <a:extLst>
              <a:ext uri="{FF2B5EF4-FFF2-40B4-BE49-F238E27FC236}">
                <a16:creationId xmlns:a16="http://schemas.microsoft.com/office/drawing/2014/main" id="{B490C609-79FD-487B-8F9E-5B1970ED2D6E}"/>
              </a:ext>
            </a:extLst>
          </p:cNvPr>
          <p:cNvGrpSpPr/>
          <p:nvPr/>
        </p:nvGrpSpPr>
        <p:grpSpPr>
          <a:xfrm>
            <a:off x="1153235" y="3429000"/>
            <a:ext cx="3151815" cy="2357933"/>
            <a:chOff x="143628" y="2270267"/>
            <a:chExt cx="3182152" cy="4442363"/>
          </a:xfrm>
        </p:grpSpPr>
        <p:sp>
          <p:nvSpPr>
            <p:cNvPr id="26" name="مستطيل 25">
              <a:extLst>
                <a:ext uri="{FF2B5EF4-FFF2-40B4-BE49-F238E27FC236}">
                  <a16:creationId xmlns:a16="http://schemas.microsoft.com/office/drawing/2014/main" id="{4CD2DBF3-A492-43B4-9C95-263D3DA314CB}"/>
                </a:ext>
              </a:extLst>
            </p:cNvPr>
            <p:cNvSpPr/>
            <p:nvPr/>
          </p:nvSpPr>
          <p:spPr>
            <a:xfrm>
              <a:off x="143628" y="2995856"/>
              <a:ext cx="3182152" cy="3716774"/>
            </a:xfrm>
            <a:prstGeom prst="rect">
              <a:avLst/>
            </a:prstGeom>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lstStyle/>
            <a:p>
              <a:pPr algn="ctr"/>
              <a:r>
                <a:rPr lang="ar-SA" dirty="0">
                  <a:solidFill>
                    <a:schemeClr val="tx1"/>
                  </a:solidFill>
                  <a:latin typeface="Calibri" panose="020F0502020204030204" pitchFamily="34" charset="0"/>
                  <a:cs typeface="Calibri" panose="020F0502020204030204" pitchFamily="34" charset="0"/>
                </a:rPr>
                <a:t>تساعد القارئ في العثور على معلومات محددة في التقرير بسرعة. يتم تقديمها عادة كقائمة عناوين مع ارقام الصفحات المقابلة</a:t>
              </a:r>
            </a:p>
          </p:txBody>
        </p:sp>
        <p:sp>
          <p:nvSpPr>
            <p:cNvPr id="27" name="مستطيل 26">
              <a:extLst>
                <a:ext uri="{FF2B5EF4-FFF2-40B4-BE49-F238E27FC236}">
                  <a16:creationId xmlns:a16="http://schemas.microsoft.com/office/drawing/2014/main" id="{9469AF1A-B277-4385-986B-E3FD80915C56}"/>
                </a:ext>
              </a:extLst>
            </p:cNvPr>
            <p:cNvSpPr/>
            <p:nvPr/>
          </p:nvSpPr>
          <p:spPr>
            <a:xfrm>
              <a:off x="446987" y="2270267"/>
              <a:ext cx="2487782" cy="941590"/>
            </a:xfrm>
            <a:prstGeom prst="rect">
              <a:avLst/>
            </a:prstGeom>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000" dirty="0">
                  <a:solidFill>
                    <a:schemeClr val="bg1"/>
                  </a:solidFill>
                  <a:latin typeface="Calibri" panose="020F0502020204030204" pitchFamily="34" charset="0"/>
                  <a:cs typeface="Calibri" panose="020F0502020204030204" pitchFamily="34" charset="0"/>
                </a:rPr>
                <a:t>قائمة المحتويات</a:t>
              </a:r>
            </a:p>
          </p:txBody>
        </p:sp>
      </p:grpSp>
    </p:spTree>
    <p:extLst>
      <p:ext uri="{BB962C8B-B14F-4D97-AF65-F5344CB8AC3E}">
        <p14:creationId xmlns:p14="http://schemas.microsoft.com/office/powerpoint/2010/main" val="275305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919F9A2-A050-4B0B-BA9B-1463330FAA66}"/>
              </a:ext>
            </a:extLst>
          </p:cNvPr>
          <p:cNvSpPr txBox="1"/>
          <p:nvPr/>
        </p:nvSpPr>
        <p:spPr>
          <a:xfrm>
            <a:off x="552542" y="958379"/>
            <a:ext cx="11280887" cy="1077218"/>
          </a:xfrm>
          <a:prstGeom prst="rect">
            <a:avLst/>
          </a:prstGeom>
          <a:noFill/>
        </p:spPr>
        <p:txBody>
          <a:bodyPr wrap="square">
            <a:spAutoFit/>
          </a:bodyPr>
          <a:lstStyle/>
          <a:p>
            <a:pPr lvl="0" algn="just" rtl="1"/>
            <a:r>
              <a:rPr lang="ar-SA" sz="3200" b="1" dirty="0">
                <a:solidFill>
                  <a:srgbClr val="323130"/>
                </a:solidFill>
                <a:effectLst/>
                <a:latin typeface="Times New Roman" panose="02020603050405020304" pitchFamily="18" charset="0"/>
                <a:ea typeface="Times New Roman" panose="02020603050405020304" pitchFamily="18" charset="0"/>
                <a:cs typeface="Calibri" panose="020F0502020204030204" pitchFamily="34" charset="0"/>
              </a:rPr>
              <a:t>تقارير الأعمال هي مستندات يتم إنشاؤها بغرض إيصال المعلومات بإيجاز وكفاءة حول أعمال أو مهام محددة أو لتقييم العمليات المتعلقة بأداء العمل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3" name="مربع نص 2">
            <a:extLst>
              <a:ext uri="{FF2B5EF4-FFF2-40B4-BE49-F238E27FC236}">
                <a16:creationId xmlns:a16="http://schemas.microsoft.com/office/drawing/2014/main" id="{E0ECE13F-7548-4794-8BD7-45ED92ACD3E3}"/>
              </a:ext>
            </a:extLst>
          </p:cNvPr>
          <p:cNvSpPr txBox="1"/>
          <p:nvPr/>
        </p:nvSpPr>
        <p:spPr>
          <a:xfrm>
            <a:off x="358571" y="2143318"/>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6FFBA58B-79E5-44F8-9E43-2B81F5F3A6A7}"/>
              </a:ext>
            </a:extLst>
          </p:cNvPr>
          <p:cNvSpPr txBox="1"/>
          <p:nvPr/>
        </p:nvSpPr>
        <p:spPr>
          <a:xfrm>
            <a:off x="1239475" y="3429000"/>
            <a:ext cx="10593954" cy="584775"/>
          </a:xfrm>
          <a:prstGeom prst="rect">
            <a:avLst/>
          </a:prstGeom>
          <a:noFill/>
        </p:spPr>
        <p:txBody>
          <a:bodyPr wrap="square">
            <a:spAutoFit/>
          </a:bodyPr>
          <a:lstStyle/>
          <a:p>
            <a:r>
              <a:rPr lang="ar-SA" sz="3200" b="1" dirty="0">
                <a:solidFill>
                  <a:srgbClr val="323130"/>
                </a:solidFill>
                <a:effectLst/>
                <a:ea typeface="Times New Roman" panose="02020603050405020304" pitchFamily="18" charset="0"/>
                <a:cs typeface="Calibri" panose="020F0502020204030204" pitchFamily="34" charset="0"/>
              </a:rPr>
              <a:t>إن الغرض من التقرير هو إعلام القارئ بحالة أو بمشكلة معينة </a:t>
            </a:r>
            <a:endParaRPr lang="en-US" sz="6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80A23E13-EADC-4BEE-8A39-C2747682F124}"/>
              </a:ext>
            </a:extLst>
          </p:cNvPr>
          <p:cNvSpPr txBox="1"/>
          <p:nvPr/>
        </p:nvSpPr>
        <p:spPr>
          <a:xfrm>
            <a:off x="4130470" y="250493"/>
            <a:ext cx="3648383" cy="707886"/>
          </a:xfrm>
          <a:prstGeom prst="rect">
            <a:avLst/>
          </a:prstGeom>
          <a:noFill/>
        </p:spPr>
        <p:txBody>
          <a:bodyPr wrap="square">
            <a:spAutoFit/>
          </a:bodyPr>
          <a:lstStyle/>
          <a:p>
            <a:pPr lvl="0" rtl="1"/>
            <a:r>
              <a:rPr lang="ar-SA"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حدد صح أو خطأ</a:t>
            </a:r>
            <a:endParaRPr lang="en-US" sz="4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مربع نص 5">
            <a:extLst>
              <a:ext uri="{FF2B5EF4-FFF2-40B4-BE49-F238E27FC236}">
                <a16:creationId xmlns:a16="http://schemas.microsoft.com/office/drawing/2014/main" id="{E7D0554C-162F-43A1-B730-05521CB36178}"/>
              </a:ext>
            </a:extLst>
          </p:cNvPr>
          <p:cNvSpPr txBox="1"/>
          <p:nvPr/>
        </p:nvSpPr>
        <p:spPr>
          <a:xfrm>
            <a:off x="358571" y="4453071"/>
            <a:ext cx="2595717" cy="954107"/>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صواب </a:t>
            </a:r>
            <a:endParaRPr lang="en-US" sz="28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خطأ</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21576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D5BF78F-525E-44BF-8866-65C88699D3E3}"/>
              </a:ext>
            </a:extLst>
          </p:cNvPr>
          <p:cNvSpPr txBox="1"/>
          <p:nvPr/>
        </p:nvSpPr>
        <p:spPr>
          <a:xfrm>
            <a:off x="4416833" y="85163"/>
            <a:ext cx="3648383" cy="769441"/>
          </a:xfrm>
          <a:prstGeom prst="rect">
            <a:avLst/>
          </a:prstGeom>
          <a:noFill/>
        </p:spPr>
        <p:txBody>
          <a:bodyPr wrap="square">
            <a:spAutoFit/>
          </a:bodyPr>
          <a:lstStyle/>
          <a:p>
            <a:pPr lvl="0" rtl="1"/>
            <a:r>
              <a:rPr lang="ar-SA"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اختيار من متعدد</a:t>
            </a: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B7EB9031-FFD2-483A-BEBA-119A84FD36C6}"/>
              </a:ext>
            </a:extLst>
          </p:cNvPr>
          <p:cNvSpPr txBox="1"/>
          <p:nvPr/>
        </p:nvSpPr>
        <p:spPr>
          <a:xfrm>
            <a:off x="423402" y="1123222"/>
            <a:ext cx="11345196"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تعد أداة اتصال رئيسة في الأعمال نظراً لأهميتها في تسجيل ومشاركة المعلومات والقرارات بطريقة فعالة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6" name="مربع نص 5">
            <a:extLst>
              <a:ext uri="{FF2B5EF4-FFF2-40B4-BE49-F238E27FC236}">
                <a16:creationId xmlns:a16="http://schemas.microsoft.com/office/drawing/2014/main" id="{E6E3D5CF-B9C7-4DCE-BDF5-305C3B0BB8FC}"/>
              </a:ext>
            </a:extLst>
          </p:cNvPr>
          <p:cNvSpPr txBox="1"/>
          <p:nvPr/>
        </p:nvSpPr>
        <p:spPr>
          <a:xfrm>
            <a:off x="4092061" y="1896211"/>
            <a:ext cx="4015248" cy="1569660"/>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مستند الأعمال</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نموذج الأعمال</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استطلاع رضا العملاء</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4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تقرير الأعمال</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مربع نص 7">
            <a:extLst>
              <a:ext uri="{FF2B5EF4-FFF2-40B4-BE49-F238E27FC236}">
                <a16:creationId xmlns:a16="http://schemas.microsoft.com/office/drawing/2014/main" id="{A94E077C-A15C-4F69-BFED-366D32401C10}"/>
              </a:ext>
            </a:extLst>
          </p:cNvPr>
          <p:cNvSpPr txBox="1"/>
          <p:nvPr/>
        </p:nvSpPr>
        <p:spPr>
          <a:xfrm>
            <a:off x="5670140" y="3655681"/>
            <a:ext cx="6098458" cy="584775"/>
          </a:xfrm>
          <a:prstGeom prst="rect">
            <a:avLst/>
          </a:prstGeom>
          <a:noFill/>
        </p:spPr>
        <p:txBody>
          <a:bodyPr wrap="square">
            <a:spAutoFit/>
          </a:bodyPr>
          <a:lstStyle/>
          <a:p>
            <a:pPr lvl="0" algn="just" rtl="1"/>
            <a:r>
              <a:rPr lang="ar-SA" sz="32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أي مما يلي ليس من أهداف تقارير الأعمال :</a:t>
            </a:r>
            <a:endParaRPr lang="en-US" sz="32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0" name="مربع نص 9">
            <a:extLst>
              <a:ext uri="{FF2B5EF4-FFF2-40B4-BE49-F238E27FC236}">
                <a16:creationId xmlns:a16="http://schemas.microsoft.com/office/drawing/2014/main" id="{ECA4F7A4-1C35-491F-9D19-6F96B098D155}"/>
              </a:ext>
            </a:extLst>
          </p:cNvPr>
          <p:cNvSpPr txBox="1"/>
          <p:nvPr/>
        </p:nvSpPr>
        <p:spPr>
          <a:xfrm>
            <a:off x="810546" y="4240456"/>
            <a:ext cx="7463299" cy="1569660"/>
          </a:xfrm>
          <a:prstGeom prst="rect">
            <a:avLst/>
          </a:prstGeom>
          <a:noFill/>
        </p:spPr>
        <p:txBody>
          <a:bodyPr wrap="square">
            <a:spAutoFit/>
          </a:bodyPr>
          <a:lstStyle/>
          <a:p>
            <a:pPr marL="457200" lvl="0" indent="-457200"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فحص المشكلات لإيجاد الحلول المحتملة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تقديم اقتراحات للتحسن من خلال تطبيق نظريات الأعمال والإدارة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4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جمع البيانات لاستطلاع اراء العملاء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4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تقديم استنتاجات حول بعض المسائل والمشكلات </a:t>
            </a:r>
            <a:endPar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27087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0E04A6D-9298-4D1E-A1CD-068EFC630190}"/>
              </a:ext>
            </a:extLst>
          </p:cNvPr>
          <p:cNvSpPr txBox="1"/>
          <p:nvPr/>
        </p:nvSpPr>
        <p:spPr>
          <a:xfrm>
            <a:off x="5450757" y="504976"/>
            <a:ext cx="6098458"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توفر معلومات موضوعية حول مسألة معينة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10AEB002-9719-451C-9566-4071943C5116}"/>
              </a:ext>
            </a:extLst>
          </p:cNvPr>
          <p:cNvSpPr txBox="1"/>
          <p:nvPr/>
        </p:nvSpPr>
        <p:spPr>
          <a:xfrm>
            <a:off x="1362382" y="1028196"/>
            <a:ext cx="6098458" cy="1815882"/>
          </a:xfrm>
          <a:prstGeom prst="rect">
            <a:avLst/>
          </a:prstGeom>
          <a:noFill/>
        </p:spPr>
        <p:txBody>
          <a:bodyPr wrap="square">
            <a:spAutoFit/>
          </a:bodyPr>
          <a:lstStyle/>
          <a:p>
            <a:pPr marL="457200" lvl="0" indent="-4572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التقارير الإعلامية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التحليلية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البحثية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تقارير التقدم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D956C79A-D47E-4402-847F-CC190D58FB9B}"/>
              </a:ext>
            </a:extLst>
          </p:cNvPr>
          <p:cNvSpPr txBox="1"/>
          <p:nvPr/>
        </p:nvSpPr>
        <p:spPr>
          <a:xfrm>
            <a:off x="3255706" y="3105688"/>
            <a:ext cx="8410268"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عادة يكون هذا النوع مطلوباً عندما تهدف الشركة إلى اتخاذ قرار مهم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FFAF1D7D-6FE3-445C-9C6A-7410C49EC15F}"/>
              </a:ext>
            </a:extLst>
          </p:cNvPr>
          <p:cNvSpPr txBox="1"/>
          <p:nvPr/>
        </p:nvSpPr>
        <p:spPr>
          <a:xfrm>
            <a:off x="1362382" y="3890518"/>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الإعلامية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التقارير التحليلية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البحثية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تقارير التقدم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1424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FC5E5F8-725E-4A72-B669-64762A554873}"/>
              </a:ext>
            </a:extLst>
          </p:cNvPr>
          <p:cNvSpPr txBox="1"/>
          <p:nvPr/>
        </p:nvSpPr>
        <p:spPr>
          <a:xfrm>
            <a:off x="2743200" y="222980"/>
            <a:ext cx="7422391" cy="584775"/>
          </a:xfrm>
          <a:prstGeom prst="rect">
            <a:avLst/>
          </a:prstGeom>
          <a:noFill/>
        </p:spPr>
        <p:txBody>
          <a:bodyPr wrap="square">
            <a:spAutoFit/>
          </a:bodyPr>
          <a:lstStyle/>
          <a:p>
            <a:pPr algn="ctr"/>
            <a:r>
              <a:rPr lang="ar-SA" sz="3200" b="1" dirty="0">
                <a:solidFill>
                  <a:srgbClr val="C00000"/>
                </a:solidFill>
                <a:latin typeface="Calibri" panose="020F0502020204030204" pitchFamily="34" charset="0"/>
                <a:cs typeface="Calibri" panose="020F0502020204030204" pitchFamily="34" charset="0"/>
              </a:rPr>
              <a:t>عناصر الأسلوب الجيد في كتابة مستندات الأعمال</a:t>
            </a:r>
          </a:p>
        </p:txBody>
      </p:sp>
      <p:sp>
        <p:nvSpPr>
          <p:cNvPr id="3" name="مربع نص 2">
            <a:extLst>
              <a:ext uri="{FF2B5EF4-FFF2-40B4-BE49-F238E27FC236}">
                <a16:creationId xmlns:a16="http://schemas.microsoft.com/office/drawing/2014/main" id="{39593B82-BC51-446E-B199-E2B538A86A91}"/>
              </a:ext>
            </a:extLst>
          </p:cNvPr>
          <p:cNvSpPr txBox="1"/>
          <p:nvPr/>
        </p:nvSpPr>
        <p:spPr>
          <a:xfrm>
            <a:off x="3054598" y="856829"/>
            <a:ext cx="6386052" cy="646331"/>
          </a:xfrm>
          <a:prstGeom prst="rect">
            <a:avLst/>
          </a:prstGeom>
          <a:noFill/>
        </p:spPr>
        <p:txBody>
          <a:bodyPr wrap="square">
            <a:spAutoFit/>
          </a:bodyPr>
          <a:lstStyle/>
          <a:p>
            <a:pPr algn="ctr" rtl="1"/>
            <a:r>
              <a:rPr lang="ar-SA" sz="3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كن موجزا - كن واضحا- كن إنسانا</a:t>
            </a:r>
          </a:p>
        </p:txBody>
      </p:sp>
      <p:sp>
        <p:nvSpPr>
          <p:cNvPr id="6" name="مربع نص 5">
            <a:extLst>
              <a:ext uri="{FF2B5EF4-FFF2-40B4-BE49-F238E27FC236}">
                <a16:creationId xmlns:a16="http://schemas.microsoft.com/office/drawing/2014/main" id="{B6EFC84A-4708-43E8-8125-623CC54DDB73}"/>
              </a:ext>
            </a:extLst>
          </p:cNvPr>
          <p:cNvSpPr txBox="1"/>
          <p:nvPr/>
        </p:nvSpPr>
        <p:spPr>
          <a:xfrm>
            <a:off x="8721477" y="1760376"/>
            <a:ext cx="3280563" cy="584775"/>
          </a:xfrm>
          <a:prstGeom prst="rect">
            <a:avLst/>
          </a:prstGeom>
          <a:noFill/>
        </p:spPr>
        <p:txBody>
          <a:bodyPr wrap="square">
            <a:spAutoFit/>
          </a:bodyPr>
          <a:lstStyle/>
          <a:p>
            <a:pPr algn="r"/>
            <a:r>
              <a:rPr lang="ar-SA" sz="3200" b="1" dirty="0">
                <a:solidFill>
                  <a:srgbClr val="C00000"/>
                </a:solidFill>
                <a:latin typeface="Calibri" panose="020F0502020204030204" pitchFamily="34" charset="0"/>
                <a:cs typeface="Calibri" panose="020F0502020204030204" pitchFamily="34" charset="0"/>
              </a:rPr>
              <a:t>تنسيق مستند الأعمال</a:t>
            </a:r>
          </a:p>
        </p:txBody>
      </p:sp>
      <p:graphicFrame>
        <p:nvGraphicFramePr>
          <p:cNvPr id="19" name="جدول 19">
            <a:extLst>
              <a:ext uri="{FF2B5EF4-FFF2-40B4-BE49-F238E27FC236}">
                <a16:creationId xmlns:a16="http://schemas.microsoft.com/office/drawing/2014/main" id="{ACF97333-E774-4805-8F84-35EE3C27D073}"/>
              </a:ext>
            </a:extLst>
          </p:cNvPr>
          <p:cNvGraphicFramePr>
            <a:graphicFrameLocks noGrp="1"/>
          </p:cNvGraphicFramePr>
          <p:nvPr>
            <p:extLst>
              <p:ext uri="{D42A27DB-BD31-4B8C-83A1-F6EECF244321}">
                <p14:modId xmlns:p14="http://schemas.microsoft.com/office/powerpoint/2010/main" val="3130575445"/>
              </p:ext>
            </p:extLst>
          </p:nvPr>
        </p:nvGraphicFramePr>
        <p:xfrm>
          <a:off x="2743200" y="2580244"/>
          <a:ext cx="7301744" cy="3092316"/>
        </p:xfrm>
        <a:graphic>
          <a:graphicData uri="http://schemas.openxmlformats.org/drawingml/2006/table">
            <a:tbl>
              <a:tblPr rtl="1" firstRow="1" bandRow="1">
                <a:tableStyleId>{D27102A9-8310-4765-A935-A1911B00CA55}</a:tableStyleId>
              </a:tblPr>
              <a:tblGrid>
                <a:gridCol w="1530296">
                  <a:extLst>
                    <a:ext uri="{9D8B030D-6E8A-4147-A177-3AD203B41FA5}">
                      <a16:colId xmlns:a16="http://schemas.microsoft.com/office/drawing/2014/main" val="1814249889"/>
                    </a:ext>
                  </a:extLst>
                </a:gridCol>
                <a:gridCol w="5771448">
                  <a:extLst>
                    <a:ext uri="{9D8B030D-6E8A-4147-A177-3AD203B41FA5}">
                      <a16:colId xmlns:a16="http://schemas.microsoft.com/office/drawing/2014/main" val="757203170"/>
                    </a:ext>
                  </a:extLst>
                </a:gridCol>
              </a:tblGrid>
              <a:tr h="994440">
                <a:tc>
                  <a:txBody>
                    <a:bodyPr/>
                    <a:lstStyle/>
                    <a:p>
                      <a:pPr rtl="1"/>
                      <a:endParaRPr lang="ar-S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rPr>
                        <a:t>استخدم الخطوط الحديثة أو الاعتيادية</a:t>
                      </a:r>
                      <a:endParaRPr kumimoji="0" lang="en-US" sz="2400" b="1" i="0" u="none" strike="noStrike" kern="1200" cap="none" spc="0" normalizeH="0" baseline="0" noProof="1">
                        <a:ln>
                          <a:noFill/>
                        </a:ln>
                        <a:solidFill>
                          <a:schemeClr val="tx1"/>
                        </a:solidFill>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547500"/>
                  </a:ext>
                </a:extLst>
              </a:tr>
              <a:tr h="699292">
                <a:tc>
                  <a:txBody>
                    <a:bodyPr/>
                    <a:lstStyle/>
                    <a:p>
                      <a:pPr rtl="1"/>
                      <a:endParaRPr lang="ar-S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t>استخدام فقرات متباعدة</a:t>
                      </a:r>
                      <a:endParaRPr kumimoji="0" lang="en-US" sz="2400" b="1" i="0" u="none" strike="noStrike" kern="1200" cap="none" spc="0" normalizeH="0" baseline="0" noProof="1">
                        <a:ln>
                          <a:noFill/>
                        </a:ln>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722236"/>
                  </a:ext>
                </a:extLst>
              </a:tr>
              <a:tr h="699292">
                <a:tc>
                  <a:txBody>
                    <a:bodyPr/>
                    <a:lstStyle/>
                    <a:p>
                      <a:pPr rtl="1"/>
                      <a:endParaRPr lang="ar-S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t>محاذاة النص إلى اليمين</a:t>
                      </a:r>
                      <a:endParaRPr kumimoji="0" lang="en-US" sz="2400" b="1" i="0" u="none" strike="noStrike" kern="1200" cap="none" spc="0" normalizeH="0" baseline="0" noProof="1">
                        <a:ln>
                          <a:noFill/>
                        </a:ln>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45426"/>
                  </a:ext>
                </a:extLst>
              </a:tr>
              <a:tr h="699292">
                <a:tc>
                  <a:txBody>
                    <a:bodyPr/>
                    <a:lstStyle/>
                    <a:p>
                      <a:pPr rtl="1"/>
                      <a:endParaRPr lang="ar-S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dirty="0"/>
                        <a:t>استخدام لون مختلف وحجم خط اكبر للعناوين</a:t>
                      </a:r>
                      <a:endParaRPr kumimoji="0" lang="en-US" sz="2400" b="1" i="0" u="none" strike="noStrike" kern="1200" cap="none" spc="0" normalizeH="0" baseline="0" noProof="1">
                        <a:ln>
                          <a:noFill/>
                        </a:ln>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634831"/>
                  </a:ext>
                </a:extLst>
              </a:tr>
            </a:tbl>
          </a:graphicData>
        </a:graphic>
      </p:graphicFrame>
      <p:grpSp>
        <p:nvGrpSpPr>
          <p:cNvPr id="24" name="مجموعة 23">
            <a:extLst>
              <a:ext uri="{FF2B5EF4-FFF2-40B4-BE49-F238E27FC236}">
                <a16:creationId xmlns:a16="http://schemas.microsoft.com/office/drawing/2014/main" id="{E0BB4DA5-76F4-49C7-B628-781D1CD57F16}"/>
              </a:ext>
            </a:extLst>
          </p:cNvPr>
          <p:cNvGrpSpPr/>
          <p:nvPr/>
        </p:nvGrpSpPr>
        <p:grpSpPr>
          <a:xfrm>
            <a:off x="8848086" y="2684008"/>
            <a:ext cx="850555" cy="2884787"/>
            <a:chOff x="6971147" y="3278504"/>
            <a:chExt cx="881333" cy="3168678"/>
          </a:xfrm>
        </p:grpSpPr>
        <p:pic>
          <p:nvPicPr>
            <p:cNvPr id="20" name="Picture 6" descr="Paragraph, spacing, alignment, text, line, formatting, paragraphs">
              <a:extLst>
                <a:ext uri="{FF2B5EF4-FFF2-40B4-BE49-F238E27FC236}">
                  <a16:creationId xmlns:a16="http://schemas.microsoft.com/office/drawing/2014/main" id="{48775069-58FC-4C99-96D9-AB77E90E8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463" y="4310300"/>
              <a:ext cx="552606" cy="4766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Font, color">
              <a:extLst>
                <a:ext uri="{FF2B5EF4-FFF2-40B4-BE49-F238E27FC236}">
                  <a16:creationId xmlns:a16="http://schemas.microsoft.com/office/drawing/2014/main" id="{09500C14-4998-4DD2-83B5-A0A09F8F0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165" y="5671867"/>
              <a:ext cx="775315" cy="7753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Paragraph, right, align, formatting, rag, text, alignment, paragraphs, left">
              <a:extLst>
                <a:ext uri="{FF2B5EF4-FFF2-40B4-BE49-F238E27FC236}">
                  <a16:creationId xmlns:a16="http://schemas.microsoft.com/office/drawing/2014/main" id="{F0F5C72F-E57F-4D05-8E41-BDF7DD938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9" y="4993345"/>
              <a:ext cx="470434" cy="5606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c, fluent, text, font, regular">
              <a:extLst>
                <a:ext uri="{FF2B5EF4-FFF2-40B4-BE49-F238E27FC236}">
                  <a16:creationId xmlns:a16="http://schemas.microsoft.com/office/drawing/2014/main" id="{A62D771F-007F-4766-B216-F2466D27B4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147" y="3278504"/>
              <a:ext cx="773239" cy="7906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1408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F345C37-5231-4BF7-87B6-2C4F34A7C7D6}"/>
              </a:ext>
            </a:extLst>
          </p:cNvPr>
          <p:cNvSpPr txBox="1"/>
          <p:nvPr/>
        </p:nvSpPr>
        <p:spPr>
          <a:xfrm>
            <a:off x="5541706" y="753192"/>
            <a:ext cx="6098458"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تعتبر النوع الأكثر شمولاً لتقارير الأعمال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3FE65EF5-41C0-4B6C-99D1-3F7952F2315A}"/>
              </a:ext>
            </a:extLst>
          </p:cNvPr>
          <p:cNvSpPr txBox="1"/>
          <p:nvPr/>
        </p:nvSpPr>
        <p:spPr>
          <a:xfrm>
            <a:off x="2743200" y="3221279"/>
            <a:ext cx="9295171" cy="523220"/>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يتم استخدام هذا النوع لتوضيح الوضع الحالي لمهمة أو لقسم معين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7" name="مربع نص 6">
            <a:extLst>
              <a:ext uri="{FF2B5EF4-FFF2-40B4-BE49-F238E27FC236}">
                <a16:creationId xmlns:a16="http://schemas.microsoft.com/office/drawing/2014/main" id="{560994B1-5CDA-47ED-A97D-9AA6708A6236}"/>
              </a:ext>
            </a:extLst>
          </p:cNvPr>
          <p:cNvSpPr txBox="1"/>
          <p:nvPr/>
        </p:nvSpPr>
        <p:spPr>
          <a:xfrm>
            <a:off x="2743200" y="1149018"/>
            <a:ext cx="3735029"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الإعلامية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التحليلية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التقارير البحثية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تقارير التقدم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266DA080-500D-4BA5-9E85-8BE118E6BC3E}"/>
              </a:ext>
            </a:extLst>
          </p:cNvPr>
          <p:cNvSpPr txBox="1"/>
          <p:nvPr/>
        </p:nvSpPr>
        <p:spPr>
          <a:xfrm>
            <a:off x="379771" y="4288926"/>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الإعلامية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التحليلية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التقارير البحثية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تقارير التقدم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25716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42345B0-11AC-4A15-9BA3-DB6D1A0BBE3D}"/>
              </a:ext>
            </a:extLst>
          </p:cNvPr>
          <p:cNvSpPr txBox="1"/>
          <p:nvPr/>
        </p:nvSpPr>
        <p:spPr>
          <a:xfrm>
            <a:off x="1401098" y="610210"/>
            <a:ext cx="10471354" cy="523220"/>
          </a:xfrm>
          <a:prstGeom prst="rect">
            <a:avLst/>
          </a:prstGeom>
          <a:noFill/>
        </p:spPr>
        <p:txBody>
          <a:bodyPr wrap="square">
            <a:spAutoFit/>
          </a:bodyPr>
          <a:lstStyle/>
          <a:p>
            <a:pPr lvl="0" rtl="1"/>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الهدف منه إطلاع القارئ على مغزى التقرير ويجب أن يكون مختصراً :</a:t>
            </a:r>
            <a:endPar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7119A0AE-F09E-4D49-A0E1-8BDC63098A9B}"/>
              </a:ext>
            </a:extLst>
          </p:cNvPr>
          <p:cNvSpPr txBox="1"/>
          <p:nvPr/>
        </p:nvSpPr>
        <p:spPr>
          <a:xfrm>
            <a:off x="988142" y="3229897"/>
            <a:ext cx="10884310" cy="954107"/>
          </a:xfrm>
          <a:prstGeom prst="rect">
            <a:avLst/>
          </a:prstGeom>
          <a:noFill/>
        </p:spPr>
        <p:txBody>
          <a:bodyPr wrap="square">
            <a:spAutoFit/>
          </a:bodyPr>
          <a:lstStyle/>
          <a:p>
            <a:pPr lvl="0" rtl="1"/>
            <a:r>
              <a:rPr lang="ar-SA"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يتكون من مقدمة ونص رئيس وخاتمة ويصف المشكلات والبيانات التي تم الحصول عليها ويناقش النتائج الهامة :</a:t>
            </a:r>
            <a:endPar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مربع نص 6">
            <a:extLst>
              <a:ext uri="{FF2B5EF4-FFF2-40B4-BE49-F238E27FC236}">
                <a16:creationId xmlns:a16="http://schemas.microsoft.com/office/drawing/2014/main" id="{BF8B19D7-9CF6-4C11-873D-ECF07F938540}"/>
              </a:ext>
            </a:extLst>
          </p:cNvPr>
          <p:cNvSpPr txBox="1"/>
          <p:nvPr/>
        </p:nvSpPr>
        <p:spPr>
          <a:xfrm>
            <a:off x="319548" y="1259276"/>
            <a:ext cx="6098458"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العنوان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النص الأساسي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الملحقات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المراجع</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مربع نص 8">
            <a:extLst>
              <a:ext uri="{FF2B5EF4-FFF2-40B4-BE49-F238E27FC236}">
                <a16:creationId xmlns:a16="http://schemas.microsoft.com/office/drawing/2014/main" id="{BD398E1A-D9C2-4F0D-BAAB-8DD11DEFB259}"/>
              </a:ext>
            </a:extLst>
          </p:cNvPr>
          <p:cNvSpPr txBox="1"/>
          <p:nvPr/>
        </p:nvSpPr>
        <p:spPr>
          <a:xfrm>
            <a:off x="319548" y="3908688"/>
            <a:ext cx="6098458" cy="1815882"/>
          </a:xfrm>
          <a:prstGeom prst="rect">
            <a:avLst/>
          </a:prstGeom>
          <a:noFill/>
        </p:spPr>
        <p:txBody>
          <a:bodyPr wrap="square">
            <a:spAutoFit/>
          </a:bodyPr>
          <a:lstStyle/>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العنوان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النص الأساسي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الملحقات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المراجع</a:t>
            </a:r>
            <a:endParaRPr lang="ar-SA" sz="2800" dirty="0"/>
          </a:p>
        </p:txBody>
      </p:sp>
    </p:spTree>
    <p:extLst>
      <p:ext uri="{BB962C8B-B14F-4D97-AF65-F5344CB8AC3E}">
        <p14:creationId xmlns:p14="http://schemas.microsoft.com/office/powerpoint/2010/main" val="1825334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8D2E83C-F6F9-4FAA-8793-EE76776E3C08}"/>
              </a:ext>
            </a:extLst>
          </p:cNvPr>
          <p:cNvSpPr txBox="1"/>
          <p:nvPr/>
        </p:nvSpPr>
        <p:spPr>
          <a:xfrm>
            <a:off x="943897" y="321097"/>
            <a:ext cx="10987548"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يعد هذا الجزء اختيارياً ويتضمن أي صور أو مخططات أو بحوث إضافية لم يتم الاقتباس منها بشكل مباشر في النص الأساسي للتقرير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5" name="مربع نص 4">
            <a:extLst>
              <a:ext uri="{FF2B5EF4-FFF2-40B4-BE49-F238E27FC236}">
                <a16:creationId xmlns:a16="http://schemas.microsoft.com/office/drawing/2014/main" id="{99419F45-6CE6-48E8-81F7-920199D2F20D}"/>
              </a:ext>
            </a:extLst>
          </p:cNvPr>
          <p:cNvSpPr txBox="1"/>
          <p:nvPr/>
        </p:nvSpPr>
        <p:spPr>
          <a:xfrm>
            <a:off x="1592825" y="3121259"/>
            <a:ext cx="10121081" cy="954107"/>
          </a:xfrm>
          <a:prstGeom prst="rect">
            <a:avLst/>
          </a:prstGeom>
          <a:noFill/>
        </p:spPr>
        <p:txBody>
          <a:bodyPr wrap="square">
            <a:spAutoFit/>
          </a:bodyPr>
          <a:lstStyle/>
          <a:p>
            <a:pPr lvl="0" rtl="1"/>
            <a:r>
              <a:rPr lang="ar-SA" sz="28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توفر قائمة بالكتب أو مصادر المعلومات الأخرى يتم سرد جميع العناصر التي تم الاقتباس منها بالترتيب الأبجدي لاسم المؤلف في قائمة المراجع في نهاية التقرير :</a:t>
            </a:r>
            <a:endParaRPr lang="en-US" sz="3600" dirty="0">
              <a:solidFill>
                <a:srgbClr val="0070C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AEAACE00-9AA9-43B5-99FF-E6E86E55B698}"/>
              </a:ext>
            </a:extLst>
          </p:cNvPr>
          <p:cNvSpPr txBox="1"/>
          <p:nvPr/>
        </p:nvSpPr>
        <p:spPr>
          <a:xfrm>
            <a:off x="554907" y="1113365"/>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العنوان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النص الأساسي</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الملحقات</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المراجع</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مربع نص 10">
            <a:extLst>
              <a:ext uri="{FF2B5EF4-FFF2-40B4-BE49-F238E27FC236}">
                <a16:creationId xmlns:a16="http://schemas.microsoft.com/office/drawing/2014/main" id="{1475A418-6924-4020-816C-88C93DAA1025}"/>
              </a:ext>
            </a:extLst>
          </p:cNvPr>
          <p:cNvSpPr txBox="1"/>
          <p:nvPr/>
        </p:nvSpPr>
        <p:spPr>
          <a:xfrm>
            <a:off x="554907" y="4459391"/>
            <a:ext cx="6098458" cy="1815882"/>
          </a:xfrm>
          <a:prstGeom prst="rect">
            <a:avLst/>
          </a:prstGeom>
          <a:noFill/>
        </p:spPr>
        <p:txBody>
          <a:bodyPr wrap="square">
            <a:spAutoFit/>
          </a:bodyPr>
          <a:lstStyle/>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العنوان </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النص الأساسي</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الملحقات</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المراجع</a:t>
            </a:r>
            <a:endPar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38319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2D018A3-B582-4FD5-BE43-05F6EA9DD52D}"/>
              </a:ext>
            </a:extLst>
          </p:cNvPr>
          <p:cNvSpPr txBox="1"/>
          <p:nvPr/>
        </p:nvSpPr>
        <p:spPr>
          <a:xfrm>
            <a:off x="932222" y="1229513"/>
            <a:ext cx="10327556" cy="1077218"/>
          </a:xfrm>
          <a:prstGeom prst="rect">
            <a:avLst/>
          </a:prstGeom>
          <a:noFill/>
        </p:spPr>
        <p:txBody>
          <a:bodyPr wrap="square">
            <a:spAutoFit/>
          </a:bodyPr>
          <a:lstStyle/>
          <a:p>
            <a:pPr lvl="0" rtl="1"/>
            <a:r>
              <a:rPr lang="ar-SA"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قائمة مرتبة أبجدياً بالمفردات المستخدمة في التقرير مع تعريف موجز لمعاني تلك المصطلحات :</a:t>
            </a:r>
            <a:endPar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مربع نص 3">
            <a:extLst>
              <a:ext uri="{FF2B5EF4-FFF2-40B4-BE49-F238E27FC236}">
                <a16:creationId xmlns:a16="http://schemas.microsoft.com/office/drawing/2014/main" id="{6C5A298D-9393-41DC-95BD-49BB2E98CFAE}"/>
              </a:ext>
            </a:extLst>
          </p:cNvPr>
          <p:cNvSpPr txBox="1"/>
          <p:nvPr/>
        </p:nvSpPr>
        <p:spPr>
          <a:xfrm>
            <a:off x="1465620" y="2521059"/>
            <a:ext cx="6098458" cy="1815882"/>
          </a:xfrm>
          <a:prstGeom prst="rect">
            <a:avLst/>
          </a:prstGeom>
          <a:noFill/>
        </p:spPr>
        <p:txBody>
          <a:bodyPr wrap="square">
            <a:spAutoFit/>
          </a:bodyPr>
          <a:lstStyle/>
          <a:p>
            <a:pPr marL="457200" lvl="0" indent="-457200" rtl="1">
              <a:buFont typeface="Courier New" panose="02070309020205020404" pitchFamily="49" charset="0"/>
              <a:buChar char="o"/>
            </a:pPr>
            <a:r>
              <a:rPr lang="ar-SA" sz="2800" b="1" dirty="0">
                <a:solidFill>
                  <a:srgbClr val="32313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قائمة المصطلحات</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الجداول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المخططات </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rtl="1">
              <a:buFont typeface="Courier New" panose="02070309020205020404" pitchFamily="49" charset="0"/>
              <a:buChar char="o"/>
            </a:pPr>
            <a:r>
              <a:rPr lang="ar-SA" sz="2800" b="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الرسوم البيانية</a:t>
            </a:r>
            <a:endPar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9334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58B89E45-5110-4C61-AAD1-691544FD6621}"/>
              </a:ext>
            </a:extLst>
          </p:cNvPr>
          <p:cNvGrpSpPr/>
          <p:nvPr/>
        </p:nvGrpSpPr>
        <p:grpSpPr>
          <a:xfrm>
            <a:off x="0" y="872900"/>
            <a:ext cx="11931288" cy="1908468"/>
            <a:chOff x="-296132" y="415720"/>
            <a:chExt cx="11931288" cy="1908468"/>
          </a:xfrm>
        </p:grpSpPr>
        <p:sp>
          <p:nvSpPr>
            <p:cNvPr id="2" name="مربع نص 1">
              <a:extLst>
                <a:ext uri="{FF2B5EF4-FFF2-40B4-BE49-F238E27FC236}">
                  <a16:creationId xmlns:a16="http://schemas.microsoft.com/office/drawing/2014/main" id="{CE347E0E-96A2-43B1-807D-2AE50D3E51B4}"/>
                </a:ext>
              </a:extLst>
            </p:cNvPr>
            <p:cNvSpPr txBox="1"/>
            <p:nvPr/>
          </p:nvSpPr>
          <p:spPr>
            <a:xfrm>
              <a:off x="556844" y="415720"/>
              <a:ext cx="11078312" cy="1754326"/>
            </a:xfrm>
            <a:prstGeom prst="rect">
              <a:avLst/>
            </a:prstGeom>
            <a:noFill/>
          </p:spPr>
          <p:txBody>
            <a:bodyPr wrap="square">
              <a:spAutoFit/>
            </a:bodyPr>
            <a:lstStyle/>
            <a:p>
              <a:pPr algn="ctr" rtl="1"/>
              <a:r>
                <a:rPr lang="ar-SA" sz="3600" b="1" dirty="0">
                  <a:latin typeface="Calibri" panose="020F0502020204030204" pitchFamily="34" charset="0"/>
                  <a:cs typeface="Calibri" panose="020F0502020204030204" pitchFamily="34" charset="0"/>
                </a:rPr>
                <a:t>تعتمد كل شركة أو مؤسسة تنسيق خاص بها </a:t>
              </a:r>
            </a:p>
            <a:p>
              <a:pPr algn="ctr" rtl="1"/>
              <a:r>
                <a:rPr lang="ar-SA" sz="3600" b="1" dirty="0">
                  <a:solidFill>
                    <a:schemeClr val="accent6">
                      <a:lumMod val="75000"/>
                    </a:schemeClr>
                  </a:solidFill>
                  <a:latin typeface="Calibri" panose="020F0502020204030204" pitchFamily="34" charset="0"/>
                  <a:cs typeface="Calibri" panose="020F0502020204030204" pitchFamily="34" charset="0"/>
                </a:rPr>
                <a:t>( ألوان – خط ) </a:t>
              </a:r>
            </a:p>
            <a:p>
              <a:pPr algn="ctr" rtl="1"/>
              <a:r>
                <a:rPr lang="ar-SA" sz="3600" b="1" dirty="0">
                  <a:latin typeface="Calibri" panose="020F0502020204030204" pitchFamily="34" charset="0"/>
                  <a:cs typeface="Calibri" panose="020F0502020204030204" pitchFamily="34" charset="0"/>
                </a:rPr>
                <a:t>ولون للخط ليستخدم في شعارها ومستنداتها،</a:t>
              </a:r>
            </a:p>
          </p:txBody>
        </p:sp>
        <p:sp>
          <p:nvSpPr>
            <p:cNvPr id="3" name="مربع نص 2">
              <a:extLst>
                <a:ext uri="{FF2B5EF4-FFF2-40B4-BE49-F238E27FC236}">
                  <a16:creationId xmlns:a16="http://schemas.microsoft.com/office/drawing/2014/main" id="{5FB26EA1-A6FE-4C48-8E11-47F000ED26B8}"/>
                </a:ext>
              </a:extLst>
            </p:cNvPr>
            <p:cNvSpPr txBox="1"/>
            <p:nvPr/>
          </p:nvSpPr>
          <p:spPr>
            <a:xfrm>
              <a:off x="-296132" y="1493191"/>
              <a:ext cx="3996812" cy="830997"/>
            </a:xfrm>
            <a:prstGeom prst="rect">
              <a:avLst/>
            </a:prstGeom>
            <a:noFill/>
          </p:spPr>
          <p:txBody>
            <a:bodyPr wrap="square">
              <a:spAutoFit/>
            </a:bodyPr>
            <a:lstStyle/>
            <a:p>
              <a:pPr algn="ctr" rtl="1"/>
              <a:r>
                <a:rPr lang="ar-SA" sz="4800" b="1" dirty="0">
                  <a:solidFill>
                    <a:srgbClr val="FF0000"/>
                  </a:solidFill>
                  <a:latin typeface="Calibri" panose="020F0502020204030204" pitchFamily="34" charset="0"/>
                  <a:cs typeface="Calibri" panose="020F0502020204030204" pitchFamily="34" charset="0"/>
                </a:rPr>
                <a:t>لماذا ؟</a:t>
              </a:r>
              <a:endParaRPr lang="ar-SA" sz="4800" b="1" dirty="0">
                <a:latin typeface="Calibri" panose="020F0502020204030204" pitchFamily="34" charset="0"/>
                <a:cs typeface="Calibri" panose="020F0502020204030204" pitchFamily="34" charset="0"/>
              </a:endParaRPr>
            </a:p>
          </p:txBody>
        </p:sp>
      </p:grpSp>
      <p:sp>
        <p:nvSpPr>
          <p:cNvPr id="5" name="مربع نص 4">
            <a:extLst>
              <a:ext uri="{FF2B5EF4-FFF2-40B4-BE49-F238E27FC236}">
                <a16:creationId xmlns:a16="http://schemas.microsoft.com/office/drawing/2014/main" id="{525FD07E-29C7-41FB-B1FB-BE16F0336BCC}"/>
              </a:ext>
            </a:extLst>
          </p:cNvPr>
          <p:cNvSpPr txBox="1"/>
          <p:nvPr/>
        </p:nvSpPr>
        <p:spPr>
          <a:xfrm>
            <a:off x="1728634" y="4076632"/>
            <a:ext cx="9029700" cy="707886"/>
          </a:xfrm>
          <a:prstGeom prst="rect">
            <a:avLst/>
          </a:prstGeom>
          <a:noFill/>
        </p:spPr>
        <p:txBody>
          <a:bodyPr wrap="square">
            <a:spAutoFit/>
          </a:bodyPr>
          <a:lstStyle/>
          <a:p>
            <a:pPr algn="ctr" rtl="1"/>
            <a:r>
              <a:rPr lang="ar-SA" sz="4000" b="1" dirty="0">
                <a:solidFill>
                  <a:srgbClr val="0070C0"/>
                </a:solidFill>
                <a:latin typeface="Calibri" panose="020F0502020204030204" pitchFamily="34" charset="0"/>
                <a:cs typeface="Calibri" panose="020F0502020204030204" pitchFamily="34" charset="0"/>
              </a:rPr>
              <a:t>لأن هذه الميزات تشير  إلى هويتها الخاصة.</a:t>
            </a:r>
          </a:p>
        </p:txBody>
      </p:sp>
    </p:spTree>
    <p:extLst>
      <p:ext uri="{BB962C8B-B14F-4D97-AF65-F5344CB8AC3E}">
        <p14:creationId xmlns:p14="http://schemas.microsoft.com/office/powerpoint/2010/main" val="224144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299BE8F9-3764-45EF-849A-118D862DA996}"/>
              </a:ext>
            </a:extLst>
          </p:cNvPr>
          <p:cNvGraphicFramePr>
            <a:graphicFrameLocks noGrp="1"/>
          </p:cNvGraphicFramePr>
          <p:nvPr>
            <p:extLst>
              <p:ext uri="{D42A27DB-BD31-4B8C-83A1-F6EECF244321}">
                <p14:modId xmlns:p14="http://schemas.microsoft.com/office/powerpoint/2010/main" val="3805585414"/>
              </p:ext>
            </p:extLst>
          </p:nvPr>
        </p:nvGraphicFramePr>
        <p:xfrm>
          <a:off x="1178235" y="1211850"/>
          <a:ext cx="10102644" cy="4708974"/>
        </p:xfrm>
        <a:graphic>
          <a:graphicData uri="http://schemas.openxmlformats.org/drawingml/2006/table">
            <a:tbl>
              <a:tblPr rtl="1" firstRow="1" bandRow="1">
                <a:tableStyleId>{5FD0F851-EC5A-4D38-B0AD-8093EC10F338}</a:tableStyleId>
              </a:tblPr>
              <a:tblGrid>
                <a:gridCol w="1797666">
                  <a:extLst>
                    <a:ext uri="{9D8B030D-6E8A-4147-A177-3AD203B41FA5}">
                      <a16:colId xmlns:a16="http://schemas.microsoft.com/office/drawing/2014/main" val="1444818781"/>
                    </a:ext>
                  </a:extLst>
                </a:gridCol>
                <a:gridCol w="3200400">
                  <a:extLst>
                    <a:ext uri="{9D8B030D-6E8A-4147-A177-3AD203B41FA5}">
                      <a16:colId xmlns:a16="http://schemas.microsoft.com/office/drawing/2014/main" val="1796161041"/>
                    </a:ext>
                  </a:extLst>
                </a:gridCol>
                <a:gridCol w="5104578">
                  <a:extLst>
                    <a:ext uri="{9D8B030D-6E8A-4147-A177-3AD203B41FA5}">
                      <a16:colId xmlns:a16="http://schemas.microsoft.com/office/drawing/2014/main" val="1535857435"/>
                    </a:ext>
                  </a:extLst>
                </a:gridCol>
              </a:tblGrid>
              <a:tr h="117341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تقارير الأعمال</a:t>
                      </a:r>
                      <a:endParaRPr kumimoji="0" lang="en-US" sz="2400" b="1" i="0" u="none" strike="noStrike" kern="1200" cap="none" spc="0" normalizeH="0" baseline="0" noProof="1">
                        <a:ln>
                          <a:noFill/>
                        </a:ln>
                        <a:solidFill>
                          <a:srgbClr val="C00000"/>
                        </a:solidFill>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kern="1200" noProof="1">
                          <a:solidFill>
                            <a:schemeClr val="tx1"/>
                          </a:solidFill>
                          <a:latin typeface="Calibri" panose="020F0502020204030204" pitchFamily="34" charset="0"/>
                          <a:ea typeface="+mn-ea"/>
                          <a:cs typeface="Calibri" panose="020F0502020204030204" pitchFamily="34" charset="0"/>
                        </a:rPr>
                        <a:t>تتطلب وجود أرقام الصفحات وصفحة الغلاف.</a:t>
                      </a: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16294"/>
                  </a:ext>
                </a:extLst>
              </a:tr>
              <a:tr h="1173418">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خطابات الأعمال</a:t>
                      </a:r>
                      <a:endParaRPr kumimoji="0" lang="en-US" sz="2400" b="1" i="0" u="none" strike="noStrike" kern="1200" cap="none" spc="0" normalizeH="0" baseline="0" noProof="1">
                        <a:ln>
                          <a:noFill/>
                        </a:ln>
                        <a:solidFill>
                          <a:srgbClr val="C00000"/>
                        </a:solidFill>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noProof="1">
                          <a:latin typeface="Calibri" panose="020F0502020204030204" pitchFamily="34" charset="0"/>
                          <a:cs typeface="Calibri" panose="020F0502020204030204" pitchFamily="34" charset="0"/>
                        </a:rPr>
                        <a:t>يت</a:t>
                      </a:r>
                      <a:r>
                        <a:rPr lang="ar-SA" sz="2400" b="1" kern="1200" noProof="1">
                          <a:solidFill>
                            <a:schemeClr val="tx1"/>
                          </a:solidFill>
                          <a:latin typeface="Calibri" panose="020F0502020204030204" pitchFamily="34" charset="0"/>
                          <a:cs typeface="Calibri" panose="020F0502020204030204" pitchFamily="34" charset="0"/>
                        </a:rPr>
                        <a:t>م ضبط كامل النص إلى اليمين وبفراغ واحد فقط بين الفقرات.</a:t>
                      </a:r>
                      <a:endParaRPr kumimoji="0" lang="en-US" sz="2400" b="1" i="0" u="none" strike="noStrike" kern="1200" cap="none" spc="0" normalizeH="0" baseline="0" noProof="1">
                        <a:ln>
                          <a:noFill/>
                        </a:ln>
                        <a:solidFill>
                          <a:schemeClr val="tx1"/>
                        </a:solidFill>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578674"/>
                  </a:ext>
                </a:extLst>
              </a:tr>
              <a:tr h="1173418">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السيرة الذاتية الاحترافية</a:t>
                      </a:r>
                      <a:endParaRPr kumimoji="0" lang="en-US" sz="2400" b="1" i="0" u="none" strike="noStrike" kern="1200" cap="none" spc="0" normalizeH="0" baseline="0" noProof="1">
                        <a:ln>
                          <a:noFill/>
                        </a:ln>
                        <a:solidFill>
                          <a:srgbClr val="C00000"/>
                        </a:solidFill>
                        <a:effectLst/>
                        <a:uLnTx/>
                        <a:uFillTx/>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kern="1200" noProof="1">
                          <a:solidFill>
                            <a:schemeClr val="tx1"/>
                          </a:solidFill>
                          <a:latin typeface="Calibri" panose="020F0502020204030204" pitchFamily="34" charset="0"/>
                          <a:cs typeface="Calibri" panose="020F0502020204030204" pitchFamily="34" charset="0"/>
                        </a:rPr>
                        <a:t>تتكون من صفحة واحدة فقط وبحجم خط يصل إلى 12 نقطة مع هوامش لا تقل عن 5.0 بوصة من جميع الاتجاهات.</a:t>
                      </a: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211297"/>
                  </a:ext>
                </a:extLst>
              </a:tr>
              <a:tr h="1173418">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rgbClr val="C00000"/>
                          </a:solidFill>
                          <a:latin typeface="Calibri" panose="020F0502020204030204" pitchFamily="34" charset="0"/>
                          <a:cs typeface="Calibri" panose="020F0502020204030204" pitchFamily="34" charset="0"/>
                        </a:rPr>
                        <a:t>رسالة بريد إلكترونية رسمية</a:t>
                      </a:r>
                      <a:endParaRPr kumimoji="0" lang="en-US" sz="2400" b="1" i="0" u="none" strike="noStrike" kern="1200" cap="none" spc="0" normalizeH="0" baseline="0" noProof="1">
                        <a:ln>
                          <a:noFill/>
                        </a:ln>
                        <a:solidFill>
                          <a:srgbClr val="C00000"/>
                        </a:solidFill>
                        <a:effectLst/>
                        <a:uLnTx/>
                        <a:uFillTx/>
                        <a:latin typeface="Calibri" panose="020F0502020204030204" pitchFamily="34" charset="0"/>
                        <a:cs typeface="Calibri" panose="020F0502020204030204" pitchFamily="34" charset="0"/>
                      </a:endParaRPr>
                    </a:p>
                    <a:p>
                      <a:pPr algn="ctr" rtl="1"/>
                      <a:endParaRPr lang="ar-SA" sz="2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b="1" kern="1200" noProof="1">
                          <a:solidFill>
                            <a:schemeClr val="tx1"/>
                          </a:solidFill>
                          <a:latin typeface="Calibri" panose="020F0502020204030204" pitchFamily="34" charset="0"/>
                          <a:cs typeface="Calibri" panose="020F0502020204030204" pitchFamily="34" charset="0"/>
                        </a:rPr>
                        <a:t>الحذر من الروابط المعطلة أو المرفقات</a:t>
                      </a:r>
                      <a:r>
                        <a:rPr lang="ar-SA" sz="2400" b="1" noProof="1">
                          <a:latin typeface="Calibri" panose="020F0502020204030204" pitchFamily="34" charset="0"/>
                          <a:cs typeface="Calibri" panose="020F0502020204030204" pitchFamily="34" charset="0"/>
                        </a:rPr>
                        <a:t> </a:t>
                      </a:r>
                      <a:r>
                        <a:rPr lang="ar-SA" sz="2400" b="1" kern="1200" noProof="1">
                          <a:solidFill>
                            <a:schemeClr val="tx1"/>
                          </a:solidFill>
                          <a:latin typeface="Calibri" panose="020F0502020204030204" pitchFamily="34" charset="0"/>
                          <a:cs typeface="Calibri" panose="020F0502020204030204" pitchFamily="34" charset="0"/>
                        </a:rPr>
                        <a:t>المفقودة أو المعلومات الغير الصحيحة.</a:t>
                      </a:r>
                      <a:endParaRPr lang="ar-SA"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78732"/>
                  </a:ext>
                </a:extLst>
              </a:tr>
            </a:tbl>
          </a:graphicData>
        </a:graphic>
      </p:graphicFrame>
      <p:grpSp>
        <p:nvGrpSpPr>
          <p:cNvPr id="18" name="مجموعة 17">
            <a:extLst>
              <a:ext uri="{FF2B5EF4-FFF2-40B4-BE49-F238E27FC236}">
                <a16:creationId xmlns:a16="http://schemas.microsoft.com/office/drawing/2014/main" id="{C3602F55-DC40-4658-84AE-6D2DDF06D638}"/>
              </a:ext>
            </a:extLst>
          </p:cNvPr>
          <p:cNvGrpSpPr/>
          <p:nvPr/>
        </p:nvGrpSpPr>
        <p:grpSpPr>
          <a:xfrm>
            <a:off x="9698427" y="1340537"/>
            <a:ext cx="1197351" cy="4451599"/>
            <a:chOff x="9481364" y="1421486"/>
            <a:chExt cx="1197351" cy="4451599"/>
          </a:xfrm>
        </p:grpSpPr>
        <p:pic>
          <p:nvPicPr>
            <p:cNvPr id="14" name="Picture 6" descr="السيرة الذاتية, أيقونات الكمبيوتر, البحث عن وظيفة صورة بابوا نيو غينيا">
              <a:extLst>
                <a:ext uri="{FF2B5EF4-FFF2-40B4-BE49-F238E27FC236}">
                  <a16:creationId xmlns:a16="http://schemas.microsoft.com/office/drawing/2014/main" id="{CEE39A1B-E1E6-41E3-B7F2-93383C89E753}"/>
                </a:ext>
              </a:extLst>
            </p:cNvPr>
            <p:cNvPicPr>
              <a:picLocks noChangeAspect="1" noChangeArrowheads="1"/>
            </p:cNvPicPr>
            <p:nvPr/>
          </p:nvPicPr>
          <p:blipFill rotWithShape="1">
            <a:blip r:embed="rId2">
              <a:clrChange>
                <a:clrFrom>
                  <a:srgbClr val="EDEDED"/>
                </a:clrFrom>
                <a:clrTo>
                  <a:srgbClr val="EDEDED">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7855" r="26635"/>
            <a:stretch/>
          </p:blipFill>
          <p:spPr bwMode="auto">
            <a:xfrm>
              <a:off x="9704919" y="3859625"/>
              <a:ext cx="872127" cy="6978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رمز البريد الإلكتروني ، الشعار ، بريد Yahoo ، إعادة توجيه البريد الإلكتروني  ، رسالة ، أحمر ، دائرة, دائرة, البريد الإلكتروني, إعادة توجيه البريد  الإلكتروني png">
              <a:extLst>
                <a:ext uri="{FF2B5EF4-FFF2-40B4-BE49-F238E27FC236}">
                  <a16:creationId xmlns:a16="http://schemas.microsoft.com/office/drawing/2014/main" id="{7D770E56-3124-4F24-B395-7B3E85D8AB32}"/>
                </a:ext>
              </a:extLst>
            </p:cNvPr>
            <p:cNvPicPr>
              <a:picLocks noChangeAspect="1" noChangeArrowheads="1"/>
            </p:cNvPicPr>
            <p:nvPr/>
          </p:nvPicPr>
          <p:blipFill>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9603248" y="4999943"/>
              <a:ext cx="1075467" cy="873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تعرف على كتابة خطاب طلب باحترافية وحصريا لك">
              <a:extLst>
                <a:ext uri="{FF2B5EF4-FFF2-40B4-BE49-F238E27FC236}">
                  <a16:creationId xmlns:a16="http://schemas.microsoft.com/office/drawing/2014/main" id="{C25B7EE8-EFB2-4CE5-A3A2-DA3D1A145522}"/>
                </a:ext>
              </a:extLst>
            </p:cNvPr>
            <p:cNvPicPr>
              <a:picLocks noChangeAspect="1" noChangeArrowheads="1"/>
            </p:cNvPicPr>
            <p:nvPr/>
          </p:nvPicPr>
          <p:blipFill rotWithShape="1">
            <a:blip r:embed="rId4">
              <a:clrChange>
                <a:clrFrom>
                  <a:srgbClr val="FAF0C7"/>
                </a:clrFrom>
                <a:clrTo>
                  <a:srgbClr val="FAF0C7">
                    <a:alpha val="0"/>
                  </a:srgbClr>
                </a:clrTo>
              </a:clrChange>
              <a:extLst>
                <a:ext uri="{28A0092B-C50C-407E-A947-70E740481C1C}">
                  <a14:useLocalDpi xmlns:a14="http://schemas.microsoft.com/office/drawing/2010/main" val="0"/>
                </a:ext>
              </a:extLst>
            </a:blip>
            <a:srcRect l="10887" t="9463" r="46210" b="13764"/>
            <a:stretch/>
          </p:blipFill>
          <p:spPr bwMode="auto">
            <a:xfrm flipH="1">
              <a:off x="9704918" y="2746672"/>
              <a:ext cx="872128" cy="8389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ما هو التقرير | مملكة">
              <a:extLst>
                <a:ext uri="{FF2B5EF4-FFF2-40B4-BE49-F238E27FC236}">
                  <a16:creationId xmlns:a16="http://schemas.microsoft.com/office/drawing/2014/main" id="{6BC880B8-A11E-44A6-BD8F-1FED4E4917E2}"/>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81364" y="1421486"/>
              <a:ext cx="1095682" cy="10190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مربع نص 18">
            <a:extLst>
              <a:ext uri="{FF2B5EF4-FFF2-40B4-BE49-F238E27FC236}">
                <a16:creationId xmlns:a16="http://schemas.microsoft.com/office/drawing/2014/main" id="{525797ED-2458-4F40-9525-C6FD83534856}"/>
              </a:ext>
            </a:extLst>
          </p:cNvPr>
          <p:cNvSpPr txBox="1"/>
          <p:nvPr/>
        </p:nvSpPr>
        <p:spPr>
          <a:xfrm>
            <a:off x="3849751" y="251128"/>
            <a:ext cx="4759611"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من أنواع المستندات</a:t>
            </a:r>
          </a:p>
        </p:txBody>
      </p:sp>
    </p:spTree>
    <p:extLst>
      <p:ext uri="{BB962C8B-B14F-4D97-AF65-F5344CB8AC3E}">
        <p14:creationId xmlns:p14="http://schemas.microsoft.com/office/powerpoint/2010/main" val="108510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FA31880-4887-4F95-B56C-D9881419774D}"/>
              </a:ext>
            </a:extLst>
          </p:cNvPr>
          <p:cNvSpPr txBox="1"/>
          <p:nvPr/>
        </p:nvSpPr>
        <p:spPr>
          <a:xfrm>
            <a:off x="1243877" y="327128"/>
            <a:ext cx="9704245"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المبادئ الأربعة الأساسية في تصميم مستندات الأعمال</a:t>
            </a:r>
          </a:p>
        </p:txBody>
      </p:sp>
      <p:graphicFrame>
        <p:nvGraphicFramePr>
          <p:cNvPr id="3" name="جدول 2">
            <a:extLst>
              <a:ext uri="{FF2B5EF4-FFF2-40B4-BE49-F238E27FC236}">
                <a16:creationId xmlns:a16="http://schemas.microsoft.com/office/drawing/2014/main" id="{2A919DDE-85EE-47EA-9B7B-DB0F9335FA8D}"/>
              </a:ext>
            </a:extLst>
          </p:cNvPr>
          <p:cNvGraphicFramePr>
            <a:graphicFrameLocks noGrp="1"/>
          </p:cNvGraphicFramePr>
          <p:nvPr>
            <p:extLst>
              <p:ext uri="{D42A27DB-BD31-4B8C-83A1-F6EECF244321}">
                <p14:modId xmlns:p14="http://schemas.microsoft.com/office/powerpoint/2010/main" val="2493165998"/>
              </p:ext>
            </p:extLst>
          </p:nvPr>
        </p:nvGraphicFramePr>
        <p:xfrm>
          <a:off x="874974" y="1383441"/>
          <a:ext cx="10073148" cy="4356587"/>
        </p:xfrm>
        <a:graphic>
          <a:graphicData uri="http://schemas.openxmlformats.org/drawingml/2006/table">
            <a:tbl>
              <a:tblPr rtl="1" firstRow="1" bandRow="1">
                <a:tableStyleId>{68D230F3-CF80-4859-8CE7-A43EE81993B5}</a:tableStyleId>
              </a:tblPr>
              <a:tblGrid>
                <a:gridCol w="1450355">
                  <a:extLst>
                    <a:ext uri="{9D8B030D-6E8A-4147-A177-3AD203B41FA5}">
                      <a16:colId xmlns:a16="http://schemas.microsoft.com/office/drawing/2014/main" val="1444818781"/>
                    </a:ext>
                  </a:extLst>
                </a:gridCol>
                <a:gridCol w="8622793">
                  <a:extLst>
                    <a:ext uri="{9D8B030D-6E8A-4147-A177-3AD203B41FA5}">
                      <a16:colId xmlns:a16="http://schemas.microsoft.com/office/drawing/2014/main" val="1535857435"/>
                    </a:ext>
                  </a:extLst>
                </a:gridCol>
              </a:tblGrid>
              <a:tr h="117341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rgbClr val="C00000"/>
                          </a:solidFill>
                          <a:latin typeface="Calibri" panose="020F0502020204030204" pitchFamily="34" charset="0"/>
                          <a:cs typeface="Calibri" panose="020F0502020204030204" pitchFamily="34" charset="0"/>
                        </a:rPr>
                        <a:t>التقارب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dirty="0">
                          <a:latin typeface="Calibri" panose="020F0502020204030204" pitchFamily="34" charset="0"/>
                          <a:cs typeface="Calibri" panose="020F0502020204030204" pitchFamily="34" charset="0"/>
                        </a:rPr>
                        <a:t>تجميع العناصر ذات العالقة مع بعضها البعض</a:t>
                      </a:r>
                      <a:endParaRPr lang="ar-SA"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16294"/>
                  </a:ext>
                </a:extLst>
              </a:tr>
              <a:tr h="117341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rgbClr val="C00000"/>
                          </a:solidFill>
                          <a:latin typeface="Calibri" panose="020F0502020204030204" pitchFamily="34" charset="0"/>
                          <a:cs typeface="Calibri" panose="020F0502020204030204" pitchFamily="34" charset="0"/>
                        </a:rPr>
                        <a:t>التكرار</a:t>
                      </a:r>
                    </a:p>
                    <a:p>
                      <a:pPr algn="ctr" rtl="1"/>
                      <a:endParaRPr lang="ar-SA" sz="32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latin typeface="Calibri" panose="020F0502020204030204" pitchFamily="34" charset="0"/>
                          <a:cs typeface="Calibri" panose="020F0502020204030204" pitchFamily="34" charset="0"/>
                        </a:rPr>
                        <a:t>تكرار بعض العناصر المرئية المختارة للتصميم في جميع أنحاء المستند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578674"/>
                  </a:ext>
                </a:extLst>
              </a:tr>
              <a:tr h="8363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rgbClr val="C00000"/>
                          </a:solidFill>
                          <a:latin typeface="Calibri" panose="020F0502020204030204" pitchFamily="34" charset="0"/>
                          <a:cs typeface="Calibri" panose="020F0502020204030204" pitchFamily="34" charset="0"/>
                        </a:rPr>
                        <a:t>المحاذاة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SA" sz="2800" b="1" dirty="0">
                          <a:latin typeface="Calibri" panose="020F0502020204030204" pitchFamily="34" charset="0"/>
                          <a:cs typeface="Calibri" panose="020F0502020204030204" pitchFamily="34" charset="0"/>
                        </a:rPr>
                        <a:t>موضع  للعناصر في المستند (ترتيب العناصر في خط مستقيم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211297"/>
                  </a:ext>
                </a:extLst>
              </a:tr>
              <a:tr h="117341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b="1" dirty="0">
                          <a:solidFill>
                            <a:srgbClr val="C00000"/>
                          </a:solidFill>
                          <a:latin typeface="Calibri" panose="020F0502020204030204" pitchFamily="34" charset="0"/>
                          <a:cs typeface="Calibri" panose="020F0502020204030204" pitchFamily="34" charset="0"/>
                        </a:rPr>
                        <a:t>التباين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latin typeface="Calibri" panose="020F0502020204030204" pitchFamily="34" charset="0"/>
                          <a:cs typeface="Calibri" panose="020F0502020204030204" pitchFamily="34" charset="0"/>
                        </a:rPr>
                        <a:t>استخدام الألوان بحذر، والحرص على التوازن في تباين العناصر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78732"/>
                  </a:ext>
                </a:extLst>
              </a:tr>
            </a:tbl>
          </a:graphicData>
        </a:graphic>
      </p:graphicFrame>
    </p:spTree>
    <p:extLst>
      <p:ext uri="{BB962C8B-B14F-4D97-AF65-F5344CB8AC3E}">
        <p14:creationId xmlns:p14="http://schemas.microsoft.com/office/powerpoint/2010/main" val="2770145123"/>
      </p:ext>
    </p:extLst>
  </p:cSld>
  <p:clrMapOvr>
    <a:masterClrMapping/>
  </p:clrMapOvr>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2955</Words>
  <Application>Microsoft Office PowerPoint</Application>
  <PresentationFormat>شاشة عريضة</PresentationFormat>
  <Paragraphs>474</Paragraphs>
  <Slides>63</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63</vt:i4>
      </vt:variant>
    </vt:vector>
  </HeadingPairs>
  <TitlesOfParts>
    <vt:vector size="71" baseType="lpstr">
      <vt:lpstr>Arial</vt:lpstr>
      <vt:lpstr>Calibri</vt:lpstr>
      <vt:lpstr>Calibri Light</vt:lpstr>
      <vt:lpstr>Courier New</vt:lpstr>
      <vt:lpstr>Times New Roman</vt:lpstr>
      <vt:lpstr>Wingdings</vt:lpstr>
      <vt:lpstr>1_نسق Office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27</cp:revision>
  <dcterms:created xsi:type="dcterms:W3CDTF">2022-04-03T08:41:27Z</dcterms:created>
  <dcterms:modified xsi:type="dcterms:W3CDTF">2022-06-13T21:47:45Z</dcterms:modified>
</cp:coreProperties>
</file>